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9.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0.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38" r:id="rId2"/>
    <p:sldMasterId id="2147484343" r:id="rId3"/>
    <p:sldMasterId id="2147484367" r:id="rId4"/>
    <p:sldMasterId id="2147484393" r:id="rId5"/>
    <p:sldMasterId id="2147484411" r:id="rId6"/>
    <p:sldMasterId id="2147484481" r:id="rId7"/>
    <p:sldMasterId id="2147484596" r:id="rId8"/>
    <p:sldMasterId id="2147484607" r:id="rId9"/>
    <p:sldMasterId id="2147484649" r:id="rId10"/>
    <p:sldMasterId id="2147484671" r:id="rId11"/>
    <p:sldMasterId id="2147484687" r:id="rId12"/>
  </p:sldMasterIdLst>
  <p:notesMasterIdLst>
    <p:notesMasterId r:id="rId149"/>
  </p:notesMasterIdLst>
  <p:handoutMasterIdLst>
    <p:handoutMasterId r:id="rId150"/>
  </p:handoutMasterIdLst>
  <p:sldIdLst>
    <p:sldId id="2076138157" r:id="rId13"/>
    <p:sldId id="2147481145" r:id="rId14"/>
    <p:sldId id="2147481146" r:id="rId15"/>
    <p:sldId id="2147481147" r:id="rId16"/>
    <p:sldId id="2147481148" r:id="rId17"/>
    <p:sldId id="2147481149" r:id="rId18"/>
    <p:sldId id="2147481150" r:id="rId19"/>
    <p:sldId id="2147481166" r:id="rId20"/>
    <p:sldId id="2147481162" r:id="rId21"/>
    <p:sldId id="2147481163" r:id="rId22"/>
    <p:sldId id="2147481164" r:id="rId23"/>
    <p:sldId id="2147481165" r:id="rId24"/>
    <p:sldId id="2147481167" r:id="rId25"/>
    <p:sldId id="2147481168" r:id="rId26"/>
    <p:sldId id="2147481153" r:id="rId27"/>
    <p:sldId id="2147481170" r:id="rId28"/>
    <p:sldId id="2147481171" r:id="rId29"/>
    <p:sldId id="2147481172" r:id="rId30"/>
    <p:sldId id="2147481174" r:id="rId31"/>
    <p:sldId id="2147481173" r:id="rId32"/>
    <p:sldId id="2147481175" r:id="rId33"/>
    <p:sldId id="2147481176" r:id="rId34"/>
    <p:sldId id="2147481177" r:id="rId35"/>
    <p:sldId id="2147481179" r:id="rId36"/>
    <p:sldId id="2147481180" r:id="rId37"/>
    <p:sldId id="2147481181" r:id="rId38"/>
    <p:sldId id="2147481182" r:id="rId39"/>
    <p:sldId id="2147481184" r:id="rId40"/>
    <p:sldId id="2147481185" r:id="rId41"/>
    <p:sldId id="2147481186" r:id="rId42"/>
    <p:sldId id="2147481183" r:id="rId43"/>
    <p:sldId id="2147481178" r:id="rId44"/>
    <p:sldId id="2147481158" r:id="rId45"/>
    <p:sldId id="2147481159" r:id="rId46"/>
    <p:sldId id="2147481160" r:id="rId47"/>
    <p:sldId id="2147481187" r:id="rId48"/>
    <p:sldId id="2147481195" r:id="rId49"/>
    <p:sldId id="2147481196" r:id="rId50"/>
    <p:sldId id="2147481197" r:id="rId51"/>
    <p:sldId id="2147481198" r:id="rId52"/>
    <p:sldId id="2147481188" r:id="rId53"/>
    <p:sldId id="2147481193" r:id="rId54"/>
    <p:sldId id="2147481189" r:id="rId55"/>
    <p:sldId id="2147481194" r:id="rId56"/>
    <p:sldId id="2147481161" r:id="rId57"/>
    <p:sldId id="307" r:id="rId58"/>
    <p:sldId id="2147481097" r:id="rId59"/>
    <p:sldId id="2147481103" r:id="rId60"/>
    <p:sldId id="2147481104" r:id="rId61"/>
    <p:sldId id="2147481105" r:id="rId62"/>
    <p:sldId id="2147481106" r:id="rId63"/>
    <p:sldId id="2147481108" r:id="rId64"/>
    <p:sldId id="2147481112" r:id="rId65"/>
    <p:sldId id="2147481113" r:id="rId66"/>
    <p:sldId id="2147481111" r:id="rId67"/>
    <p:sldId id="2147481101" r:id="rId68"/>
    <p:sldId id="2147481102" r:id="rId69"/>
    <p:sldId id="2147481116" r:id="rId70"/>
    <p:sldId id="2147481114" r:id="rId71"/>
    <p:sldId id="2147481115" r:id="rId72"/>
    <p:sldId id="2147481138" r:id="rId73"/>
    <p:sldId id="2147481142" r:id="rId74"/>
    <p:sldId id="2147481060" r:id="rId75"/>
    <p:sldId id="2147481062" r:id="rId76"/>
    <p:sldId id="2147481061" r:id="rId77"/>
    <p:sldId id="2147481191" r:id="rId78"/>
    <p:sldId id="2147481199" r:id="rId79"/>
    <p:sldId id="2147481192" r:id="rId80"/>
    <p:sldId id="2147481202" r:id="rId81"/>
    <p:sldId id="2147481133" r:id="rId82"/>
    <p:sldId id="2147481200" r:id="rId83"/>
    <p:sldId id="2147481203" r:id="rId84"/>
    <p:sldId id="2147481204" r:id="rId85"/>
    <p:sldId id="2147481213" r:id="rId86"/>
    <p:sldId id="2147481211" r:id="rId87"/>
    <p:sldId id="2147481214" r:id="rId88"/>
    <p:sldId id="2147481217" r:id="rId89"/>
    <p:sldId id="2147481218" r:id="rId90"/>
    <p:sldId id="2147481219" r:id="rId91"/>
    <p:sldId id="2147481220" r:id="rId92"/>
    <p:sldId id="2147481216" r:id="rId93"/>
    <p:sldId id="2147481215" r:id="rId94"/>
    <p:sldId id="2147481206" r:id="rId95"/>
    <p:sldId id="302" r:id="rId96"/>
    <p:sldId id="303" r:id="rId97"/>
    <p:sldId id="304" r:id="rId98"/>
    <p:sldId id="2147481221" r:id="rId99"/>
    <p:sldId id="2147481134" r:id="rId100"/>
    <p:sldId id="2147481222" r:id="rId101"/>
    <p:sldId id="2147481223" r:id="rId102"/>
    <p:sldId id="2147481224" r:id="rId103"/>
    <p:sldId id="2147481094" r:id="rId104"/>
    <p:sldId id="2147481229" r:id="rId105"/>
    <p:sldId id="2147481230" r:id="rId106"/>
    <p:sldId id="2147481231" r:id="rId107"/>
    <p:sldId id="2147481228" r:id="rId108"/>
    <p:sldId id="2076138170" r:id="rId109"/>
    <p:sldId id="2147481226" r:id="rId110"/>
    <p:sldId id="3044" r:id="rId111"/>
    <p:sldId id="3045" r:id="rId112"/>
    <p:sldId id="2147472138" r:id="rId113"/>
    <p:sldId id="2147472141" r:id="rId114"/>
    <p:sldId id="3049" r:id="rId115"/>
    <p:sldId id="2147472140" r:id="rId116"/>
    <p:sldId id="2147472142" r:id="rId117"/>
    <p:sldId id="2147481227" r:id="rId118"/>
    <p:sldId id="311" r:id="rId119"/>
    <p:sldId id="312" r:id="rId120"/>
    <p:sldId id="313" r:id="rId121"/>
    <p:sldId id="314" r:id="rId122"/>
    <p:sldId id="315" r:id="rId123"/>
    <p:sldId id="2147481225" r:id="rId124"/>
    <p:sldId id="2147481080" r:id="rId125"/>
    <p:sldId id="2147481074" r:id="rId126"/>
    <p:sldId id="2147481081" r:id="rId127"/>
    <p:sldId id="2147481083" r:id="rId128"/>
    <p:sldId id="2147481084" r:id="rId129"/>
    <p:sldId id="2147481087" r:id="rId130"/>
    <p:sldId id="2147481092" r:id="rId131"/>
    <p:sldId id="2147481093" r:id="rId132"/>
    <p:sldId id="266" r:id="rId133"/>
    <p:sldId id="267" r:id="rId134"/>
    <p:sldId id="268" r:id="rId135"/>
    <p:sldId id="269" r:id="rId136"/>
    <p:sldId id="270" r:id="rId137"/>
    <p:sldId id="271" r:id="rId138"/>
    <p:sldId id="272" r:id="rId139"/>
    <p:sldId id="273" r:id="rId140"/>
    <p:sldId id="276" r:id="rId141"/>
    <p:sldId id="277" r:id="rId142"/>
    <p:sldId id="278" r:id="rId143"/>
    <p:sldId id="279" r:id="rId144"/>
    <p:sldId id="280" r:id="rId145"/>
    <p:sldId id="281" r:id="rId146"/>
    <p:sldId id="6214" r:id="rId147"/>
    <p:sldId id="2076138128" r:id="rId1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96421D-899D-1AB3-5F8E-DD393589EEC1}" name="Maxime Trevisani" initials="MT" userId="Maxime Trevis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80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1589" autoAdjust="0"/>
  </p:normalViewPr>
  <p:slideViewPr>
    <p:cSldViewPr snapToGrid="0">
      <p:cViewPr>
        <p:scale>
          <a:sx n="66" d="100"/>
          <a:sy n="66" d="100"/>
        </p:scale>
        <p:origin x="1218" y="54"/>
      </p:cViewPr>
      <p:guideLst/>
    </p:cSldViewPr>
  </p:slideViewPr>
  <p:notesTextViewPr>
    <p:cViewPr>
      <p:scale>
        <a:sx n="200" d="100"/>
        <a:sy n="200" d="100"/>
      </p:scale>
      <p:origin x="0" y="0"/>
    </p:cViewPr>
  </p:notesTextViewPr>
  <p:sorterViewPr>
    <p:cViewPr varScale="1">
      <p:scale>
        <a:sx n="1" d="1"/>
        <a:sy n="1" d="1"/>
      </p:scale>
      <p:origin x="0" y="0"/>
    </p:cViewPr>
  </p:sorterViewPr>
  <p:notesViewPr>
    <p:cSldViewPr snapToGrid="0">
      <p:cViewPr varScale="1">
        <p:scale>
          <a:sx n="53" d="100"/>
          <a:sy n="53" d="100"/>
        </p:scale>
        <p:origin x="284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54" Type="http://schemas.openxmlformats.org/officeDocument/2006/relationships/tableStyles" Target="tableStyle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handoutMaster" Target="handoutMasters/handoutMaster1.xml"/><Relationship Id="rId155" Type="http://schemas.microsoft.com/office/2018/10/relationships/authors" Target="authors.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slide" Target="slides/slide120.xml"/><Relationship Id="rId140" Type="http://schemas.openxmlformats.org/officeDocument/2006/relationships/slide" Target="slides/slide128.xml"/><Relationship Id="rId145" Type="http://schemas.openxmlformats.org/officeDocument/2006/relationships/slide" Target="slides/slide133.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slide" Target="slides/slide131.xml"/><Relationship Id="rId148" Type="http://schemas.openxmlformats.org/officeDocument/2006/relationships/slide" Target="slides/slide136.xml"/><Relationship Id="rId15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oho8\Desktop\Sc&#233;narios%20PI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531903480863645E-2"/>
          <c:y val="9.5124839492437829E-2"/>
          <c:w val="0.88690751409583946"/>
          <c:h val="0.79746298807344229"/>
        </c:manualLayout>
      </c:layout>
      <c:lineChart>
        <c:grouping val="standard"/>
        <c:varyColors val="0"/>
        <c:ser>
          <c:idx val="0"/>
          <c:order val="0"/>
          <c:tx>
            <c:strRef>
              <c:f>Feuil1!$B$1</c:f>
              <c:strCache>
                <c:ptCount val="1"/>
                <c:pt idx="0">
                  <c:v>Baseline</c:v>
                </c:pt>
              </c:strCache>
            </c:strRef>
          </c:tx>
          <c:spPr>
            <a:ln w="28575" cap="rnd">
              <a:solidFill>
                <a:schemeClr val="accent1"/>
              </a:solidFill>
              <a:round/>
            </a:ln>
            <a:effectLst/>
          </c:spPr>
          <c:marker>
            <c:symbol val="none"/>
          </c:marker>
          <c:cat>
            <c:numRef>
              <c:f>Feuil1!$A$2:$A$13</c:f>
              <c:numCache>
                <c:formatCode>General</c:formatCode>
                <c:ptCount val="12"/>
                <c:pt idx="0">
                  <c:v>2022</c:v>
                </c:pt>
                <c:pt idx="1">
                  <c:v>2022.5</c:v>
                </c:pt>
                <c:pt idx="2">
                  <c:v>2023</c:v>
                </c:pt>
                <c:pt idx="3">
                  <c:v>2023.5</c:v>
                </c:pt>
                <c:pt idx="4">
                  <c:v>2024</c:v>
                </c:pt>
                <c:pt idx="5">
                  <c:v>2024.5</c:v>
                </c:pt>
                <c:pt idx="6">
                  <c:v>2025</c:v>
                </c:pt>
                <c:pt idx="7">
                  <c:v>2025.5</c:v>
                </c:pt>
                <c:pt idx="8">
                  <c:v>2026</c:v>
                </c:pt>
                <c:pt idx="9">
                  <c:v>2026.5</c:v>
                </c:pt>
                <c:pt idx="10">
                  <c:v>2027</c:v>
                </c:pt>
                <c:pt idx="11">
                  <c:v>2027.5</c:v>
                </c:pt>
              </c:numCache>
            </c:numRef>
          </c:cat>
          <c:val>
            <c:numRef>
              <c:f>Feuil1!$B$2:$B$13</c:f>
              <c:numCache>
                <c:formatCode>General</c:formatCode>
                <c:ptCount val="12"/>
                <c:pt idx="0">
                  <c:v>5.8</c:v>
                </c:pt>
                <c:pt idx="1">
                  <c:v>2</c:v>
                </c:pt>
                <c:pt idx="2">
                  <c:v>1</c:v>
                </c:pt>
                <c:pt idx="3">
                  <c:v>0</c:v>
                </c:pt>
                <c:pt idx="4">
                  <c:v>0.3</c:v>
                </c:pt>
                <c:pt idx="5">
                  <c:v>1</c:v>
                </c:pt>
                <c:pt idx="6">
                  <c:v>1.8</c:v>
                </c:pt>
                <c:pt idx="7">
                  <c:v>1.9</c:v>
                </c:pt>
                <c:pt idx="8">
                  <c:v>1.8</c:v>
                </c:pt>
                <c:pt idx="9">
                  <c:v>2</c:v>
                </c:pt>
                <c:pt idx="10">
                  <c:v>2</c:v>
                </c:pt>
                <c:pt idx="11">
                  <c:v>2</c:v>
                </c:pt>
              </c:numCache>
            </c:numRef>
          </c:val>
          <c:smooth val="0"/>
          <c:extLst>
            <c:ext xmlns:c16="http://schemas.microsoft.com/office/drawing/2014/chart" uri="{C3380CC4-5D6E-409C-BE32-E72D297353CC}">
              <c16:uniqueId val="{00000000-E9DA-49CA-B7D0-04DAEDC91F93}"/>
            </c:ext>
          </c:extLst>
        </c:ser>
        <c:ser>
          <c:idx val="1"/>
          <c:order val="1"/>
          <c:tx>
            <c:strRef>
              <c:f>Feuil1!$C$1</c:f>
              <c:strCache>
                <c:ptCount val="1"/>
                <c:pt idx="0">
                  <c:v>Adverse</c:v>
                </c:pt>
              </c:strCache>
            </c:strRef>
          </c:tx>
          <c:spPr>
            <a:ln w="28575" cap="rnd">
              <a:solidFill>
                <a:schemeClr val="accent2"/>
              </a:solidFill>
              <a:round/>
            </a:ln>
            <a:effectLst/>
          </c:spPr>
          <c:marker>
            <c:symbol val="none"/>
          </c:marker>
          <c:cat>
            <c:numRef>
              <c:f>Feuil1!$A$2:$A$13</c:f>
              <c:numCache>
                <c:formatCode>General</c:formatCode>
                <c:ptCount val="12"/>
                <c:pt idx="0">
                  <c:v>2022</c:v>
                </c:pt>
                <c:pt idx="1">
                  <c:v>2022.5</c:v>
                </c:pt>
                <c:pt idx="2">
                  <c:v>2023</c:v>
                </c:pt>
                <c:pt idx="3">
                  <c:v>2023.5</c:v>
                </c:pt>
                <c:pt idx="4">
                  <c:v>2024</c:v>
                </c:pt>
                <c:pt idx="5">
                  <c:v>2024.5</c:v>
                </c:pt>
                <c:pt idx="6">
                  <c:v>2025</c:v>
                </c:pt>
                <c:pt idx="7">
                  <c:v>2025.5</c:v>
                </c:pt>
                <c:pt idx="8">
                  <c:v>2026</c:v>
                </c:pt>
                <c:pt idx="9">
                  <c:v>2026.5</c:v>
                </c:pt>
                <c:pt idx="10">
                  <c:v>2027</c:v>
                </c:pt>
                <c:pt idx="11">
                  <c:v>2027.5</c:v>
                </c:pt>
              </c:numCache>
            </c:numRef>
          </c:cat>
          <c:val>
            <c:numRef>
              <c:f>Feuil1!$C$2:$C$13</c:f>
              <c:numCache>
                <c:formatCode>General</c:formatCode>
                <c:ptCount val="12"/>
                <c:pt idx="0">
                  <c:v>5.8</c:v>
                </c:pt>
                <c:pt idx="1">
                  <c:v>2</c:v>
                </c:pt>
                <c:pt idx="2">
                  <c:v>1</c:v>
                </c:pt>
                <c:pt idx="3">
                  <c:v>0</c:v>
                </c:pt>
                <c:pt idx="4">
                  <c:v>0.3</c:v>
                </c:pt>
                <c:pt idx="5">
                  <c:v>-2</c:v>
                </c:pt>
                <c:pt idx="6">
                  <c:v>-5</c:v>
                </c:pt>
                <c:pt idx="7">
                  <c:v>-3</c:v>
                </c:pt>
                <c:pt idx="8">
                  <c:v>-2</c:v>
                </c:pt>
                <c:pt idx="9">
                  <c:v>-1</c:v>
                </c:pt>
                <c:pt idx="10">
                  <c:v>2</c:v>
                </c:pt>
                <c:pt idx="11">
                  <c:v>2</c:v>
                </c:pt>
              </c:numCache>
            </c:numRef>
          </c:val>
          <c:smooth val="0"/>
          <c:extLst>
            <c:ext xmlns:c16="http://schemas.microsoft.com/office/drawing/2014/chart" uri="{C3380CC4-5D6E-409C-BE32-E72D297353CC}">
              <c16:uniqueId val="{00000001-E9DA-49CA-B7D0-04DAEDC91F93}"/>
            </c:ext>
          </c:extLst>
        </c:ser>
        <c:dLbls>
          <c:showLegendKey val="0"/>
          <c:showVal val="0"/>
          <c:showCatName val="0"/>
          <c:showSerName val="0"/>
          <c:showPercent val="0"/>
          <c:showBubbleSize val="0"/>
        </c:dLbls>
        <c:smooth val="0"/>
        <c:axId val="1847618960"/>
        <c:axId val="1847618000"/>
      </c:lineChart>
      <c:catAx>
        <c:axId val="1847618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1" i="0" u="none" strike="noStrike" kern="1200" baseline="0">
                <a:solidFill>
                  <a:sysClr val="windowText" lastClr="000000"/>
                </a:solidFill>
                <a:latin typeface="+mn-lt"/>
                <a:ea typeface="+mn-ea"/>
                <a:cs typeface="+mn-cs"/>
              </a:defRPr>
            </a:pPr>
            <a:endParaRPr lang="fr-FR"/>
          </a:p>
        </c:txPr>
        <c:crossAx val="1847618000"/>
        <c:crosses val="autoZero"/>
        <c:auto val="1"/>
        <c:lblAlgn val="ctr"/>
        <c:lblOffset val="100"/>
        <c:tickLblSkip val="2"/>
        <c:tickMarkSkip val="1"/>
        <c:noMultiLvlLbl val="0"/>
      </c:catAx>
      <c:valAx>
        <c:axId val="1847618000"/>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r>
                  <a:rPr lang="fr-FR" sz="700" b="1" dirty="0">
                    <a:solidFill>
                      <a:sysClr val="windowText" lastClr="000000"/>
                    </a:solidFill>
                  </a:rPr>
                  <a:t>%, y/y</a:t>
                </a:r>
              </a:p>
            </c:rich>
          </c:tx>
          <c:layout>
            <c:manualLayout>
              <c:xMode val="edge"/>
              <c:yMode val="edge"/>
              <c:x val="6.6562662506500267E-2"/>
              <c:y val="1.7906938945083006E-2"/>
            </c:manualLayout>
          </c:layout>
          <c:overlay val="0"/>
          <c:spPr>
            <a:noFill/>
            <a:ln>
              <a:solidFill>
                <a:schemeClr val="accent1">
                  <a:alpha val="96000"/>
                </a:schemeClr>
              </a:solidFill>
            </a:ln>
            <a:effectLst/>
          </c:spPr>
          <c:txPr>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1" i="0" u="none" strike="noStrike" kern="1200" baseline="0">
                <a:solidFill>
                  <a:sysClr val="windowText" lastClr="000000"/>
                </a:solidFill>
                <a:latin typeface="+mn-lt"/>
                <a:ea typeface="+mn-ea"/>
                <a:cs typeface="+mn-cs"/>
              </a:defRPr>
            </a:pPr>
            <a:endParaRPr lang="fr-FR"/>
          </a:p>
        </c:txPr>
        <c:crossAx val="1847618960"/>
        <c:crossesAt val="1"/>
        <c:crossBetween val="between"/>
      </c:valAx>
      <c:spPr>
        <a:noFill/>
        <a:ln>
          <a:noFill/>
        </a:ln>
        <a:effectLst/>
      </c:spPr>
    </c:plotArea>
    <c:legend>
      <c:legendPos val="b"/>
      <c:layout>
        <c:manualLayout>
          <c:xMode val="edge"/>
          <c:yMode val="edge"/>
          <c:x val="0.30000682725247385"/>
          <c:y val="0.90780070443237415"/>
          <c:w val="0.45798351275611615"/>
          <c:h val="7.825122704563435E-2"/>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fr-F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34073F0-EE76-45DA-B5F9-041D48D306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3B9DBE53-7ABC-4BB3-913B-DD80F0A7F6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3E7D27-6D28-4C82-BE63-BF4DEDB38771}" type="datetimeFigureOut">
              <a:rPr lang="fr-FR" smtClean="0"/>
              <a:t>15/09/2025</a:t>
            </a:fld>
            <a:endParaRPr lang="fr-FR" dirty="0"/>
          </a:p>
        </p:txBody>
      </p:sp>
      <p:sp>
        <p:nvSpPr>
          <p:cNvPr id="4" name="Espace réservé du pied de page 3">
            <a:extLst>
              <a:ext uri="{FF2B5EF4-FFF2-40B4-BE49-F238E27FC236}">
                <a16:creationId xmlns:a16="http://schemas.microsoft.com/office/drawing/2014/main" id="{AB9476A0-71D6-4733-95F9-6DDCAB9C98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0FA44580-E431-45A8-9443-76EE971C54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C2932C-1F7D-46CD-88E8-690CD738BE53}" type="slidenum">
              <a:rPr lang="fr-FR" smtClean="0"/>
              <a:t>‹N°›</a:t>
            </a:fld>
            <a:endParaRPr lang="fr-FR" dirty="0"/>
          </a:p>
        </p:txBody>
      </p:sp>
    </p:spTree>
    <p:extLst>
      <p:ext uri="{BB962C8B-B14F-4D97-AF65-F5344CB8AC3E}">
        <p14:creationId xmlns:p14="http://schemas.microsoft.com/office/powerpoint/2010/main" val="2513290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3D15E-3E53-48A0-AB0B-563F7D8D3E14}" type="datetimeFigureOut">
              <a:rPr lang="fr-FR" smtClean="0"/>
              <a:t>15/09/2025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93AF-D662-4169-AFF7-D8D0B71BFB16}" type="slidenum">
              <a:rPr lang="fr-FR" smtClean="0"/>
              <a:t>‹N°›</a:t>
            </a:fld>
            <a:endParaRPr lang="fr-FR" dirty="0"/>
          </a:p>
        </p:txBody>
      </p:sp>
    </p:spTree>
    <p:extLst>
      <p:ext uri="{BB962C8B-B14F-4D97-AF65-F5344CB8AC3E}">
        <p14:creationId xmlns:p14="http://schemas.microsoft.com/office/powerpoint/2010/main" val="2512297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C7B50715-399B-5558-20E0-A2311E35A904}"/>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B896A2D0-967A-C8F0-EFE0-86699E407743}"/>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D444BC46-EEE6-F021-46F5-C84C18492BCE}"/>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B0F4501D-6784-8C35-6BAF-465970854EB9}"/>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179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19BDB17-C296-CD6F-4DA6-155C7D95844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DC84537D-67E3-B094-09D4-504144B9DDC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DAF7BEAB-C943-B7FF-D966-2C6E25C623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09235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103</a:t>
            </a:fld>
            <a:endParaRPr lang="fr-FR"/>
          </a:p>
        </p:txBody>
      </p:sp>
    </p:spTree>
    <p:extLst>
      <p:ext uri="{BB962C8B-B14F-4D97-AF65-F5344CB8AC3E}">
        <p14:creationId xmlns:p14="http://schemas.microsoft.com/office/powerpoint/2010/main" val="415992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104</a:t>
            </a:fld>
            <a:endParaRPr lang="fr-FR"/>
          </a:p>
        </p:txBody>
      </p:sp>
    </p:spTree>
    <p:extLst>
      <p:ext uri="{BB962C8B-B14F-4D97-AF65-F5344CB8AC3E}">
        <p14:creationId xmlns:p14="http://schemas.microsoft.com/office/powerpoint/2010/main" val="14834627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105</a:t>
            </a:fld>
            <a:endParaRPr lang="fr-FR"/>
          </a:p>
        </p:txBody>
      </p:sp>
    </p:spTree>
    <p:extLst>
      <p:ext uri="{BB962C8B-B14F-4D97-AF65-F5344CB8AC3E}">
        <p14:creationId xmlns:p14="http://schemas.microsoft.com/office/powerpoint/2010/main" val="7961316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17D70A36-C892-B8F9-89EE-466FC986965A}"/>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DEF5417D-9189-AF3A-C708-FE9453066AA2}"/>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F4883ACA-6425-697A-B415-B477541DE9C2}"/>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0D04C7D2-EA6E-D973-D93A-4491F2376E23}"/>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106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01593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309591d30da_0_172: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7" name="Google Shape;1667;g309591d30da_0_172:notes"/>
          <p:cNvSpPr>
            <a:spLocks noGrp="1" noRot="1" noChangeAspect="1"/>
          </p:cNvSpPr>
          <p:nvPr>
            <p:ph type="sldImg" idx="2"/>
          </p:nvPr>
        </p:nvSpPr>
        <p:spPr>
          <a:xfrm>
            <a:off x="1133150" y="740425"/>
            <a:ext cx="4532100" cy="3702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309591d30da_0_198: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8" name="Google Shape;1678;g309591d30da_0_198:notes"/>
          <p:cNvSpPr>
            <a:spLocks noGrp="1" noRot="1" noChangeAspect="1"/>
          </p:cNvSpPr>
          <p:nvPr>
            <p:ph type="sldImg" idx="2"/>
          </p:nvPr>
        </p:nvSpPr>
        <p:spPr>
          <a:xfrm>
            <a:off x="1133150" y="740425"/>
            <a:ext cx="4532100" cy="3702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309591d30da_0_213: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3" name="Google Shape;1693;g309591d30da_0_213:notes"/>
          <p:cNvSpPr>
            <a:spLocks noGrp="1" noRot="1" noChangeAspect="1"/>
          </p:cNvSpPr>
          <p:nvPr>
            <p:ph type="sldImg" idx="2"/>
          </p:nvPr>
        </p:nvSpPr>
        <p:spPr>
          <a:xfrm>
            <a:off x="1133150" y="740425"/>
            <a:ext cx="4532100" cy="3702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309591d30da_0_228: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9" name="Google Shape;1709;g309591d30da_0_228:notes"/>
          <p:cNvSpPr>
            <a:spLocks noGrp="1" noRot="1" noChangeAspect="1"/>
          </p:cNvSpPr>
          <p:nvPr>
            <p:ph type="sldImg" idx="2"/>
          </p:nvPr>
        </p:nvSpPr>
        <p:spPr>
          <a:xfrm>
            <a:off x="1133150" y="740425"/>
            <a:ext cx="4532100" cy="3702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09591d30da_0_241: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3" name="Google Shape;1723;g309591d30da_0_241:notes"/>
          <p:cNvSpPr>
            <a:spLocks noGrp="1" noRot="1" noChangeAspect="1"/>
          </p:cNvSpPr>
          <p:nvPr>
            <p:ph type="sldImg" idx="2"/>
          </p:nvPr>
        </p:nvSpPr>
        <p:spPr>
          <a:xfrm>
            <a:off x="1133150" y="740425"/>
            <a:ext cx="4532100" cy="3702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3B33DEE2-ABD2-CAF3-2812-3C694810B2C5}"/>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B46D705F-CEC5-16A2-6686-C493FFCF487C}"/>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3CF76073-F200-335B-8CB0-1FAAD86BB59F}"/>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1F8CCCBA-7E23-2917-ADEB-27F3E6154835}"/>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112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915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3F27091-1D7A-31DE-D8B5-174754DBFD8D}"/>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6AC40662-04B9-2F0A-5453-49E2AA37C0A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EA4FB41-2A1D-D31D-B8A5-9190E924A3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575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2D0B1C92-8851-785C-0CFF-4AE3CC95175A}"/>
            </a:ext>
          </a:extLst>
        </p:cNvPr>
        <p:cNvGrpSpPr/>
        <p:nvPr/>
      </p:nvGrpSpPr>
      <p:grpSpPr>
        <a:xfrm>
          <a:off x="0" y="0"/>
          <a:ext cx="0" cy="0"/>
          <a:chOff x="0" y="0"/>
          <a:chExt cx="0" cy="0"/>
        </a:xfrm>
      </p:grpSpPr>
      <p:sp>
        <p:nvSpPr>
          <p:cNvPr id="1172" name="Google Shape;1172;p9:notes">
            <a:extLst>
              <a:ext uri="{FF2B5EF4-FFF2-40B4-BE49-F238E27FC236}">
                <a16:creationId xmlns:a16="http://schemas.microsoft.com/office/drawing/2014/main" id="{E38E14D5-64B5-F6F0-5F84-386BA92B8C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9:notes">
            <a:extLst>
              <a:ext uri="{FF2B5EF4-FFF2-40B4-BE49-F238E27FC236}">
                <a16:creationId xmlns:a16="http://schemas.microsoft.com/office/drawing/2014/main" id="{A5ECCE09-C2A5-B774-4511-FA561800553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p9:notes">
            <a:extLst>
              <a:ext uri="{FF2B5EF4-FFF2-40B4-BE49-F238E27FC236}">
                <a16:creationId xmlns:a16="http://schemas.microsoft.com/office/drawing/2014/main" id="{1DD34D48-59DD-D284-75EA-55D08D55DA2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113</a:t>
            </a:fld>
            <a:endParaRPr/>
          </a:p>
        </p:txBody>
      </p:sp>
    </p:spTree>
    <p:extLst>
      <p:ext uri="{BB962C8B-B14F-4D97-AF65-F5344CB8AC3E}">
        <p14:creationId xmlns:p14="http://schemas.microsoft.com/office/powerpoint/2010/main" val="29790243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33f7ecddf3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9" name="Google Shape;2169;g33f7ecddf3e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a:extLst>
            <a:ext uri="{FF2B5EF4-FFF2-40B4-BE49-F238E27FC236}">
              <a16:creationId xmlns:a16="http://schemas.microsoft.com/office/drawing/2014/main" id="{A2306059-019C-0577-1106-A389FF770B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68" name="Google Shape;2168;g33f7ecddf3e_0_81:notes">
                <a:extLst>
                  <a:ext uri="{FF2B5EF4-FFF2-40B4-BE49-F238E27FC236}">
                    <a16:creationId xmlns:a16="http://schemas.microsoft.com/office/drawing/2014/main" id="{77BCC163-894F-D89A-1A31-54E666AEF6E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a:fld id="{825F15A7-03F4-43D7-82C5-3E23DA2F108C}" type="mathplaceholder">
                        <a:rPr lang="fr-FR" i="1" smtClean="0">
                          <a:latin typeface="Cambria Math" panose="02040503050406030204" pitchFamily="18" charset="0"/>
                        </a:rPr>
                        <a:t>Tapez une équation ici.</a:t>
                      </a:fld>
                    </m:oMath>
                  </m:oMathPara>
                </a14:m>
                <a:endParaRPr dirty="0"/>
              </a:p>
            </p:txBody>
          </p:sp>
        </mc:Choice>
        <mc:Fallback xmlns="">
          <p:sp>
            <p:nvSpPr>
              <p:cNvPr id="2168" name="Google Shape;2168;g33f7ecddf3e_0_81:notes">
                <a:extLst>
                  <a:ext uri="{FF2B5EF4-FFF2-40B4-BE49-F238E27FC236}">
                    <a16:creationId xmlns:a16="http://schemas.microsoft.com/office/drawing/2014/main" id="{77BCC163-894F-D89A-1A31-54E666AEF6E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i="0">
                    <a:latin typeface="Cambria Math" panose="02040503050406030204" pitchFamily="18" charset="0"/>
                  </a:rPr>
                  <a:t>"Tapez une équation ici."</a:t>
                </a:r>
                <a:endParaRPr dirty="0"/>
              </a:p>
            </p:txBody>
          </p:sp>
        </mc:Fallback>
      </mc:AlternateContent>
      <p:sp>
        <p:nvSpPr>
          <p:cNvPr id="2169" name="Google Shape;2169;g33f7ecddf3e_0_81:notes">
            <a:extLst>
              <a:ext uri="{FF2B5EF4-FFF2-40B4-BE49-F238E27FC236}">
                <a16:creationId xmlns:a16="http://schemas.microsoft.com/office/drawing/2014/main" id="{3A7D54AE-5B40-CB29-DE3C-A229E74313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777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a:extLst>
            <a:ext uri="{FF2B5EF4-FFF2-40B4-BE49-F238E27FC236}">
              <a16:creationId xmlns:a16="http://schemas.microsoft.com/office/drawing/2014/main" id="{049FC392-77ED-3F09-F24B-0930D208F7C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68" name="Google Shape;2168;g33f7ecddf3e_0_81:notes">
                <a:extLst>
                  <a:ext uri="{FF2B5EF4-FFF2-40B4-BE49-F238E27FC236}">
                    <a16:creationId xmlns:a16="http://schemas.microsoft.com/office/drawing/2014/main" id="{0D7B9DC0-C491-71BF-BD66-DF375356132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a:fld id="{825F15A7-03F4-43D7-82C5-3E23DA2F108C}" type="mathplaceholder">
                        <a:rPr lang="fr-FR" i="1" smtClean="0">
                          <a:latin typeface="Cambria Math" panose="02040503050406030204" pitchFamily="18" charset="0"/>
                        </a:rPr>
                        <a:t>Tapez une équation ici.</a:t>
                      </a:fld>
                    </m:oMath>
                  </m:oMathPara>
                </a14:m>
                <a:endParaRPr dirty="0"/>
              </a:p>
            </p:txBody>
          </p:sp>
        </mc:Choice>
        <mc:Fallback xmlns="">
          <p:sp>
            <p:nvSpPr>
              <p:cNvPr id="2168" name="Google Shape;2168;g33f7ecddf3e_0_81:notes">
                <a:extLst>
                  <a:ext uri="{FF2B5EF4-FFF2-40B4-BE49-F238E27FC236}">
                    <a16:creationId xmlns:a16="http://schemas.microsoft.com/office/drawing/2014/main" id="{0D7B9DC0-C491-71BF-BD66-DF375356132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i="0">
                    <a:latin typeface="Cambria Math" panose="02040503050406030204" pitchFamily="18" charset="0"/>
                  </a:rPr>
                  <a:t>"Tapez une équation ici."</a:t>
                </a:r>
                <a:endParaRPr dirty="0"/>
              </a:p>
            </p:txBody>
          </p:sp>
        </mc:Fallback>
      </mc:AlternateContent>
      <p:sp>
        <p:nvSpPr>
          <p:cNvPr id="2169" name="Google Shape;2169;g33f7ecddf3e_0_81:notes">
            <a:extLst>
              <a:ext uri="{FF2B5EF4-FFF2-40B4-BE49-F238E27FC236}">
                <a16:creationId xmlns:a16="http://schemas.microsoft.com/office/drawing/2014/main" id="{58D4B3D8-80E2-A2F3-5A7C-E3A532E832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89197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a:extLst>
            <a:ext uri="{FF2B5EF4-FFF2-40B4-BE49-F238E27FC236}">
              <a16:creationId xmlns:a16="http://schemas.microsoft.com/office/drawing/2014/main" id="{25E77194-56E1-0DCF-EEF9-2D38FC01ED9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68" name="Google Shape;2168;g33f7ecddf3e_0_81:notes">
                <a:extLst>
                  <a:ext uri="{FF2B5EF4-FFF2-40B4-BE49-F238E27FC236}">
                    <a16:creationId xmlns:a16="http://schemas.microsoft.com/office/drawing/2014/main" id="{1AD19915-C38A-D0D8-922E-43E0ACAEF60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a:fld id="{825F15A7-03F4-43D7-82C5-3E23DA2F108C}" type="mathplaceholder">
                        <a:rPr lang="fr-FR" i="1" smtClean="0">
                          <a:latin typeface="Cambria Math" panose="02040503050406030204" pitchFamily="18" charset="0"/>
                        </a:rPr>
                        <a:t>Tapez une équation ici.</a:t>
                      </a:fld>
                    </m:oMath>
                  </m:oMathPara>
                </a14:m>
                <a:endParaRPr dirty="0"/>
              </a:p>
            </p:txBody>
          </p:sp>
        </mc:Choice>
        <mc:Fallback xmlns="">
          <p:sp>
            <p:nvSpPr>
              <p:cNvPr id="2168" name="Google Shape;2168;g33f7ecddf3e_0_81:notes">
                <a:extLst>
                  <a:ext uri="{FF2B5EF4-FFF2-40B4-BE49-F238E27FC236}">
                    <a16:creationId xmlns:a16="http://schemas.microsoft.com/office/drawing/2014/main" id="{1AD19915-C38A-D0D8-922E-43E0ACAEF60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i="0">
                    <a:latin typeface="Cambria Math" panose="02040503050406030204" pitchFamily="18" charset="0"/>
                  </a:rPr>
                  <a:t>"Tapez une équation ici."</a:t>
                </a:r>
                <a:endParaRPr dirty="0"/>
              </a:p>
            </p:txBody>
          </p:sp>
        </mc:Fallback>
      </mc:AlternateContent>
      <p:sp>
        <p:nvSpPr>
          <p:cNvPr id="2169" name="Google Shape;2169;g33f7ecddf3e_0_81:notes">
            <a:extLst>
              <a:ext uri="{FF2B5EF4-FFF2-40B4-BE49-F238E27FC236}">
                <a16:creationId xmlns:a16="http://schemas.microsoft.com/office/drawing/2014/main" id="{1F1F1A3B-BD28-E0E7-3C7F-33A4FA7F0A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35988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11fe6d0973_0_12516: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941" name="Google Shape;941;g211fe6d0973_0_12516: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11fe6d0973_0_11557: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954" name="Google Shape;954;g211fe6d0973_0_11557: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e635d9e678_0_9985:notes"/>
          <p:cNvSpPr>
            <a:spLocks noGrp="1" noRot="1" noChangeAspect="1"/>
          </p:cNvSpPr>
          <p:nvPr>
            <p:ph type="sldImg" idx="2"/>
          </p:nvPr>
        </p:nvSpPr>
        <p:spPr>
          <a:xfrm>
            <a:off x="587375" y="612775"/>
            <a:ext cx="5446713" cy="3063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g2e635d9e678_0_9985:notes"/>
          <p:cNvSpPr txBox="1">
            <a:spLocks noGrp="1"/>
          </p:cNvSpPr>
          <p:nvPr>
            <p:ph type="body" idx="1"/>
          </p:nvPr>
        </p:nvSpPr>
        <p:spPr>
          <a:xfrm>
            <a:off x="662047" y="3880567"/>
            <a:ext cx="5296500" cy="3676200"/>
          </a:xfrm>
          <a:prstGeom prst="rect">
            <a:avLst/>
          </a:prstGeom>
          <a:noFill/>
          <a:ln>
            <a:noFill/>
          </a:ln>
        </p:spPr>
        <p:txBody>
          <a:bodyPr spcFirstLastPara="1" wrap="square" lIns="86075" tIns="86075" rIns="86075" bIns="86075" anchor="t" anchorCtr="0">
            <a:noAutofit/>
          </a:bodyPr>
          <a:lstStyle/>
          <a:p>
            <a:pPr marL="0" lvl="0" indent="0" algn="l" rtl="0">
              <a:lnSpc>
                <a:spcPct val="100000"/>
              </a:lnSpc>
              <a:spcBef>
                <a:spcPts val="0"/>
              </a:spcBef>
              <a:spcAft>
                <a:spcPts val="0"/>
              </a:spcAft>
              <a:buSzPts val="13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11fe6d0973_0_3838: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972" name="Google Shape;972;g211fe6d0973_0_3838: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11fe6d0973_0_4800: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985" name="Google Shape;985;g211fe6d0973_0_4800: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46D2E33A-91AD-8785-939F-0E41822D0E9B}"/>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E8025D0-7250-8262-0A1D-291EA41BEFD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157D5E46-0B0D-5D40-541F-4940A62C82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41418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11fe6d0973_0_7669:notes"/>
          <p:cNvSpPr>
            <a:spLocks noGrp="1" noRot="1" noChangeAspect="1"/>
          </p:cNvSpPr>
          <p:nvPr>
            <p:ph type="sldImg" idx="2"/>
          </p:nvPr>
        </p:nvSpPr>
        <p:spPr>
          <a:xfrm>
            <a:off x="587375" y="612775"/>
            <a:ext cx="5446713" cy="3063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211fe6d0973_0_7669:notes"/>
          <p:cNvSpPr txBox="1">
            <a:spLocks noGrp="1"/>
          </p:cNvSpPr>
          <p:nvPr>
            <p:ph type="body" idx="1"/>
          </p:nvPr>
        </p:nvSpPr>
        <p:spPr>
          <a:xfrm>
            <a:off x="662047" y="3880567"/>
            <a:ext cx="5296500" cy="3676200"/>
          </a:xfrm>
          <a:prstGeom prst="rect">
            <a:avLst/>
          </a:prstGeom>
          <a:noFill/>
          <a:ln>
            <a:noFill/>
          </a:ln>
        </p:spPr>
        <p:txBody>
          <a:bodyPr spcFirstLastPara="1" wrap="square" lIns="86075" tIns="86075" rIns="86075" bIns="86075" anchor="t" anchorCtr="0">
            <a:noAutofit/>
          </a:bodyPr>
          <a:lstStyle/>
          <a:p>
            <a:pPr marL="0" lvl="0" indent="0" algn="l" rtl="0">
              <a:lnSpc>
                <a:spcPct val="100000"/>
              </a:lnSpc>
              <a:spcBef>
                <a:spcPts val="0"/>
              </a:spcBef>
              <a:spcAft>
                <a:spcPts val="0"/>
              </a:spcAft>
              <a:buSzPts val="13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e635d9e678_0_8072: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999" name="Google Shape;999;g2e635d9e678_0_8072: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e635d9e678_0_9028: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06" name="Google Shape;1006;g2e635d9e678_0_9028: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11fe6d0973_0_8625: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28" name="Google Shape;1028;g211fe6d0973_0_8625: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11fe6d0973_0_9586: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40" name="Google Shape;1040;g211fe6d0973_0_9586: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11fe6d0973_0_9594: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49" name="Google Shape;1049;g211fe6d0973_0_9594: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1fe6d0973_0_9602: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58" name="Google Shape;1058;g211fe6d0973_0_9602: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11fe6d0973_0_9612: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69" name="Google Shape;1069;g211fe6d0973_0_9612: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1fe6d0973_0_9618:notes"/>
          <p:cNvSpPr txBox="1">
            <a:spLocks noGrp="1"/>
          </p:cNvSpPr>
          <p:nvPr>
            <p:ph type="body" idx="1"/>
          </p:nvPr>
        </p:nvSpPr>
        <p:spPr>
          <a:xfrm>
            <a:off x="656991" y="4275644"/>
            <a:ext cx="5255700" cy="3498300"/>
          </a:xfrm>
          <a:prstGeom prst="rect">
            <a:avLst/>
          </a:prstGeom>
          <a:noFill/>
          <a:ln>
            <a:noFill/>
          </a:ln>
        </p:spPr>
        <p:txBody>
          <a:bodyPr spcFirstLastPara="1" wrap="square" lIns="86075" tIns="43025" rIns="86075" bIns="43025" anchor="t" anchorCtr="0">
            <a:noAutofit/>
          </a:bodyPr>
          <a:lstStyle/>
          <a:p>
            <a:pPr marL="0" lvl="0" indent="0" algn="l" rtl="0">
              <a:lnSpc>
                <a:spcPct val="100000"/>
              </a:lnSpc>
              <a:spcBef>
                <a:spcPts val="0"/>
              </a:spcBef>
              <a:spcAft>
                <a:spcPts val="0"/>
              </a:spcAft>
              <a:buClr>
                <a:schemeClr val="dk1"/>
              </a:buClr>
              <a:buSzPts val="1300"/>
              <a:buFont typeface="Verdana"/>
              <a:buNone/>
            </a:pPr>
            <a:endParaRPr/>
          </a:p>
        </p:txBody>
      </p:sp>
      <p:sp>
        <p:nvSpPr>
          <p:cNvPr id="1076" name="Google Shape;1076;g211fe6d0973_0_9618:notes"/>
          <p:cNvSpPr>
            <a:spLocks noGrp="1" noRot="1" noChangeAspect="1"/>
          </p:cNvSpPr>
          <p:nvPr>
            <p:ph type="sldImg" idx="2"/>
          </p:nvPr>
        </p:nvSpPr>
        <p:spPr>
          <a:xfrm>
            <a:off x="620713" y="1111250"/>
            <a:ext cx="5329237" cy="2997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981DD304-9AC9-1F34-99F7-EE93F83E780C}"/>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D3F57022-8F3C-DD74-2494-E451F6E052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78361484-770D-11F7-96F5-826317D3A9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6248DC04-D4BD-219A-DB6B-89862C0C5ACD}"/>
            </a:ext>
          </a:extLst>
        </p:cNvPr>
        <p:cNvGrpSpPr/>
        <p:nvPr/>
      </p:nvGrpSpPr>
      <p:grpSpPr>
        <a:xfrm>
          <a:off x="0" y="0"/>
          <a:ext cx="0" cy="0"/>
          <a:chOff x="0" y="0"/>
          <a:chExt cx="0" cy="0"/>
        </a:xfrm>
      </p:grpSpPr>
      <p:sp>
        <p:nvSpPr>
          <p:cNvPr id="1172" name="Google Shape;1172;p9:notes">
            <a:extLst>
              <a:ext uri="{FF2B5EF4-FFF2-40B4-BE49-F238E27FC236}">
                <a16:creationId xmlns:a16="http://schemas.microsoft.com/office/drawing/2014/main" id="{13835414-D96E-6085-7B0C-576937FEE3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9:notes">
            <a:extLst>
              <a:ext uri="{FF2B5EF4-FFF2-40B4-BE49-F238E27FC236}">
                <a16:creationId xmlns:a16="http://schemas.microsoft.com/office/drawing/2014/main" id="{6A6598F4-B618-868C-3E0C-4F01C255D0E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p9:notes">
            <a:extLst>
              <a:ext uri="{FF2B5EF4-FFF2-40B4-BE49-F238E27FC236}">
                <a16:creationId xmlns:a16="http://schemas.microsoft.com/office/drawing/2014/main" id="{2EFBBB77-E6B7-F61B-D45A-28CC71E5E9F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15</a:t>
            </a:fld>
            <a:endParaRPr/>
          </a:p>
        </p:txBody>
      </p:sp>
    </p:spTree>
    <p:extLst>
      <p:ext uri="{BB962C8B-B14F-4D97-AF65-F5344CB8AC3E}">
        <p14:creationId xmlns:p14="http://schemas.microsoft.com/office/powerpoint/2010/main" val="2842076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a:extLst>
            <a:ext uri="{FF2B5EF4-FFF2-40B4-BE49-F238E27FC236}">
              <a16:creationId xmlns:a16="http://schemas.microsoft.com/office/drawing/2014/main" id="{F19698FC-9763-DB3E-EF14-A55DF7D6D240}"/>
            </a:ext>
          </a:extLst>
        </p:cNvPr>
        <p:cNvGrpSpPr/>
        <p:nvPr/>
      </p:nvGrpSpPr>
      <p:grpSpPr>
        <a:xfrm>
          <a:off x="0" y="0"/>
          <a:ext cx="0" cy="0"/>
          <a:chOff x="0" y="0"/>
          <a:chExt cx="0" cy="0"/>
        </a:xfrm>
      </p:grpSpPr>
      <p:sp>
        <p:nvSpPr>
          <p:cNvPr id="1172" name="Google Shape;1172;p9:notes">
            <a:extLst>
              <a:ext uri="{FF2B5EF4-FFF2-40B4-BE49-F238E27FC236}">
                <a16:creationId xmlns:a16="http://schemas.microsoft.com/office/drawing/2014/main" id="{98AA5DF0-A2D6-00E2-E8A6-1239994310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9:notes">
            <a:extLst>
              <a:ext uri="{FF2B5EF4-FFF2-40B4-BE49-F238E27FC236}">
                <a16:creationId xmlns:a16="http://schemas.microsoft.com/office/drawing/2014/main" id="{DB40F30E-8D8D-CAC1-E8CF-7F3E1D2A28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74" name="Google Shape;1174;p9:notes">
            <a:extLst>
              <a:ext uri="{FF2B5EF4-FFF2-40B4-BE49-F238E27FC236}">
                <a16:creationId xmlns:a16="http://schemas.microsoft.com/office/drawing/2014/main" id="{351E9B4C-12F3-4AAA-7574-8E637283D29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16</a:t>
            </a:fld>
            <a:endParaRPr/>
          </a:p>
        </p:txBody>
      </p:sp>
    </p:spTree>
    <p:extLst>
      <p:ext uri="{BB962C8B-B14F-4D97-AF65-F5344CB8AC3E}">
        <p14:creationId xmlns:p14="http://schemas.microsoft.com/office/powerpoint/2010/main" val="1213915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FA768C97-705F-8296-1BC1-BB1B12BD4026}"/>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4F4C75BF-1372-75A8-17AB-F7B18E4873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6A29E9C-99D9-C37B-3987-F80BBA3149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334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0C8B6C08-201D-1513-C8D1-78D9D792BA33}"/>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972D971-182F-9846-4A00-137EA2F0B02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E592CDBA-D9F0-3D31-3208-37559DA050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732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FD3B68B5-A9F5-6A20-DBE2-E20AC36A284D}"/>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4D9A4C6E-824F-14B9-24CB-7CE423B3FF3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C04443D6-A222-AC0A-47C5-57E3705B0F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31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0FC0DDB-5BE4-75CF-30CC-CF0DBFC498D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E3F68822-2734-7B89-3236-8F634658B77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6A4DDD16-E35F-F9DC-16F6-C6552D8441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14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ED2F4FC-8B33-E257-1C08-45139479FC91}"/>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D8F3A0D9-1D48-771B-C28C-44A3F635F5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3AE1E951-FEC7-1245-D769-05F7F81EF0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5568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0D02B64-01AA-D537-7C3C-0119CBDEA01F}"/>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C7B7D28E-701D-542B-4B97-8A2A5ABBA65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A30726B9-F81C-557C-1FEA-17A1FD30D4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4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EC614356-73FA-F837-90E4-CEF9B5EDE1CF}"/>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14110E42-5859-87F1-946A-9FA3F099AD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4EA3201-ABF2-985D-B10D-919472BFC5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348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426054E-1ED4-8202-D60C-A89E9A50B5A4}"/>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DBA609C-EEF7-9D52-00AD-19A9E50662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761361EB-E543-F90D-4095-A026F8398F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4408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F34C9F21-FFB5-9DAB-C158-8D2603EA4392}"/>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857BE6B-9B4E-8D73-DECC-55B12803E50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E6AA694B-5FCC-CD98-DEA5-535CC7FD59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2020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FDFF81B-9AD0-42E7-CF38-4D23B9774E8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81C75532-7D1F-1A20-391A-4472EAC7C03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026A3201-89C6-5E56-9AB6-6A4C3FF7E9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683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8CE48B21-B4AB-FC6F-26C6-09A762069A83}"/>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94BA695-3A7D-8E18-7D05-9C49FC7E0F7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D9B9857E-587B-371D-AD6F-E0D85E7A91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8755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CBBAB4F2-7824-F1D2-382F-96A2EE52855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B81271D0-A459-C038-2E99-CE8BE55B08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10A9ACED-87CA-708A-8D89-6EF82A9D11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1779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221F3370-3A53-75BC-A14E-E93CA40272C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6CDF52D7-A294-3ABB-194F-1E9FD74C324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E38C78B2-519F-B230-AD73-4E23E0AF42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131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930EEB4-2BD0-C1D9-9994-2D0513B667C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575EA3B6-9E6B-0E6F-7FE7-EC95C3CDFE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08F459B-AC59-4DEC-A60C-9C8D86CF08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326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4948E920-804C-FDF9-F9BC-3ACC4A16C111}"/>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D1CEEA1-3747-F3A1-D3A5-558AC21F3C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661E3474-5AC1-9A65-243B-420647DBE8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97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3B66F05-20CB-5842-A710-E76DB2A6E3C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D4950C6-BBF7-4BE4-15F2-DBB21815B53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B3D59DC3-3A76-D83E-7D58-3D44B8F363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9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6F5DE475-C467-5992-FC4F-574788ECB16B}"/>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DD9929A7-ECEF-93A3-7340-8840389A35E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5F70EB6A-0768-69BF-1C20-6E3BB732D9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8795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3D1890D8-0436-1C0C-E294-D5A0EE53BC8A}"/>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6FA4EE9-F4A2-ACC4-CA76-8DCFACD70C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C04A3768-35D1-AC1E-CDD3-378CA50251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103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1">
          <a:extLst>
            <a:ext uri="{FF2B5EF4-FFF2-40B4-BE49-F238E27FC236}">
              <a16:creationId xmlns:a16="http://schemas.microsoft.com/office/drawing/2014/main" id="{8F56484C-4371-B38D-B90C-23E0ACC36897}"/>
            </a:ext>
          </a:extLst>
        </p:cNvPr>
        <p:cNvGrpSpPr/>
        <p:nvPr/>
      </p:nvGrpSpPr>
      <p:grpSpPr>
        <a:xfrm>
          <a:off x="0" y="0"/>
          <a:ext cx="0" cy="0"/>
          <a:chOff x="0" y="0"/>
          <a:chExt cx="0" cy="0"/>
        </a:xfrm>
      </p:grpSpPr>
      <p:sp>
        <p:nvSpPr>
          <p:cNvPr id="5902" name="Google Shape;5902;g2c32c645e07_2_3983:notes">
            <a:extLst>
              <a:ext uri="{FF2B5EF4-FFF2-40B4-BE49-F238E27FC236}">
                <a16:creationId xmlns:a16="http://schemas.microsoft.com/office/drawing/2014/main" id="{BB0679F7-436A-9C02-219C-677EA0D3573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cap="none" dirty="0" err="1">
                <a:solidFill>
                  <a:schemeClr val="dk1"/>
                </a:solidFill>
                <a:latin typeface="Verdana"/>
                <a:ea typeface="Verdana"/>
                <a:cs typeface="Verdana"/>
                <a:sym typeface="Verdana"/>
              </a:rPr>
              <a:t>chain</a:t>
            </a:r>
            <a:r>
              <a:rPr lang="fr-FR" sz="1200" b="0" i="0" u="none" strike="noStrike" cap="none" dirty="0">
                <a:solidFill>
                  <a:schemeClr val="dk1"/>
                </a:solidFill>
                <a:latin typeface="Verdana"/>
                <a:ea typeface="Verdana"/>
                <a:cs typeface="Verdana"/>
                <a:sym typeface="Verdana"/>
              </a:rPr>
              <a:t> ladder (contrats clos / non clos), approche de survie (contrats clos)</a:t>
            </a:r>
            <a:endParaRPr dirty="0"/>
          </a:p>
        </p:txBody>
      </p:sp>
      <p:sp>
        <p:nvSpPr>
          <p:cNvPr id="5903" name="Google Shape;5903;g2c32c645e07_2_3983:notes">
            <a:extLst>
              <a:ext uri="{FF2B5EF4-FFF2-40B4-BE49-F238E27FC236}">
                <a16:creationId xmlns:a16="http://schemas.microsoft.com/office/drawing/2014/main" id="{CA93C534-B22A-C771-A9A6-804E9CACFA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59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1">
          <a:extLst>
            <a:ext uri="{FF2B5EF4-FFF2-40B4-BE49-F238E27FC236}">
              <a16:creationId xmlns:a16="http://schemas.microsoft.com/office/drawing/2014/main" id="{368802B1-F165-0AAA-3D2F-2DC1CB0C8BCF}"/>
            </a:ext>
          </a:extLst>
        </p:cNvPr>
        <p:cNvGrpSpPr/>
        <p:nvPr/>
      </p:nvGrpSpPr>
      <p:grpSpPr>
        <a:xfrm>
          <a:off x="0" y="0"/>
          <a:ext cx="0" cy="0"/>
          <a:chOff x="0" y="0"/>
          <a:chExt cx="0" cy="0"/>
        </a:xfrm>
      </p:grpSpPr>
      <p:sp>
        <p:nvSpPr>
          <p:cNvPr id="5902" name="Google Shape;5902;g2c32c645e07_2_3983:notes">
            <a:extLst>
              <a:ext uri="{FF2B5EF4-FFF2-40B4-BE49-F238E27FC236}">
                <a16:creationId xmlns:a16="http://schemas.microsoft.com/office/drawing/2014/main" id="{9DC8A34C-6E17-98B1-73D2-E581615C88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cap="none" dirty="0" err="1">
                <a:solidFill>
                  <a:schemeClr val="dk1"/>
                </a:solidFill>
                <a:latin typeface="Verdana"/>
                <a:ea typeface="Verdana"/>
                <a:cs typeface="Verdana"/>
                <a:sym typeface="Verdana"/>
              </a:rPr>
              <a:t>chain</a:t>
            </a:r>
            <a:r>
              <a:rPr lang="fr-FR" sz="1200" b="0" i="0" u="none" strike="noStrike" cap="none" dirty="0">
                <a:solidFill>
                  <a:schemeClr val="dk1"/>
                </a:solidFill>
                <a:latin typeface="Verdana"/>
                <a:ea typeface="Verdana"/>
                <a:cs typeface="Verdana"/>
                <a:sym typeface="Verdana"/>
              </a:rPr>
              <a:t> ladder (contrats clos / non clos), approche de survie (contrats clos)</a:t>
            </a:r>
            <a:endParaRPr dirty="0"/>
          </a:p>
        </p:txBody>
      </p:sp>
      <p:sp>
        <p:nvSpPr>
          <p:cNvPr id="5903" name="Google Shape;5903;g2c32c645e07_2_3983:notes">
            <a:extLst>
              <a:ext uri="{FF2B5EF4-FFF2-40B4-BE49-F238E27FC236}">
                <a16:creationId xmlns:a16="http://schemas.microsoft.com/office/drawing/2014/main" id="{82FA5731-4214-2B66-28C4-9611B9F833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8077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7">
          <a:extLst>
            <a:ext uri="{FF2B5EF4-FFF2-40B4-BE49-F238E27FC236}">
              <a16:creationId xmlns:a16="http://schemas.microsoft.com/office/drawing/2014/main" id="{6340992D-1ED9-80E5-8262-F963F0E95206}"/>
            </a:ext>
          </a:extLst>
        </p:cNvPr>
        <p:cNvGrpSpPr/>
        <p:nvPr/>
      </p:nvGrpSpPr>
      <p:grpSpPr>
        <a:xfrm>
          <a:off x="0" y="0"/>
          <a:ext cx="0" cy="0"/>
          <a:chOff x="0" y="0"/>
          <a:chExt cx="0" cy="0"/>
        </a:xfrm>
      </p:grpSpPr>
      <p:sp>
        <p:nvSpPr>
          <p:cNvPr id="5968" name="Google Shape;5968;p8:notes">
            <a:extLst>
              <a:ext uri="{FF2B5EF4-FFF2-40B4-BE49-F238E27FC236}">
                <a16:creationId xmlns:a16="http://schemas.microsoft.com/office/drawing/2014/main" id="{E8AEB2F3-43BB-A2FB-2724-068FED83E3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9" name="Google Shape;5969;p8:notes">
            <a:extLst>
              <a:ext uri="{FF2B5EF4-FFF2-40B4-BE49-F238E27FC236}">
                <a16:creationId xmlns:a16="http://schemas.microsoft.com/office/drawing/2014/main" id="{859E4C25-88C6-34C2-D557-105772BFE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4180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7AA20AF-950B-B4C9-DE2F-E0E91695A27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97775AA2-2EF5-FFEC-EB08-6F5038715B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6375DBD8-C4A1-C134-A261-8B1D456D55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056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F9056B5-1018-7739-9DEB-28F7C672107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A98CA24F-35A2-F424-A4EC-0E3AEFB1070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8A332EC0-979A-69A1-009D-3A1E82E4F1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0354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9A2202AB-F361-4E8C-AAB2-B0B1511E6EA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89BD9F3-058F-857F-5D67-EE9E57EC17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4185B46-A92A-407B-B446-B7E5EB1933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0204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4FDB3192-AA40-45D7-60F8-45E762CC2DEA}"/>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F0D5B802-F100-D193-E5ED-E97759E7BC2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DEB4582F-94E4-FE86-4493-CB460680044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5947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631EED68-41B9-8A5B-6D9B-E7F3E43346E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CB324E7-BD13-81EB-927D-33E7F8591DE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A505E3FB-6C7B-5A84-46E4-555B54C03E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314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FA09ACEC-A7E5-67D0-ED0E-5F56356119BB}"/>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F8E4CF31-C453-42D1-4D3D-E3D8CA0C01D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4786CED7-042A-4846-8BC9-C7AF894CA8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3705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3E3EC6D8-27AE-6201-0998-C8505673A697}"/>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EAA42574-3D96-B6B6-280D-A4A6EB813B5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7903268-3A67-0E9E-2909-7A0B6E97C2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083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8141696-E536-594F-C97A-9E2CC6007262}"/>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E83E700-109A-3667-9703-9E4816BCE17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9DE36744-9A58-0592-9F02-F3BF88E545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5836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4D4BFA8-9D7D-502A-9CA3-6564DE359FAF}"/>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22B35B1-A87B-BCF9-2FF2-F649CB01153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69E11427-2395-B707-ED6D-C87A10515C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7028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0945DC8-76C7-7FCF-5B0C-F73266EF035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04E70B79-9E88-6C7A-EB27-AD2135A8AB1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A9BB9267-9B1A-7F50-E4B4-F420ED84B0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7499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D80AA1D6-5C06-7638-CA0D-2D47252C6408}"/>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0B875CD8-110F-FFA7-3D1A-AC5DE18DC387}"/>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0599CF24-2F77-AACC-810C-B9A70C02BC51}"/>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896F088D-C9F2-6750-A328-C09B7BB6DEE5}"/>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741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3081203faef_0_2035: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0CDF7D96-743F-2334-8D6C-198453C28A0A}"/>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2DC7B59A-8BD0-54EC-B98D-73C5F55C7BC8}"/>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a:extLst>
              <a:ext uri="{FF2B5EF4-FFF2-40B4-BE49-F238E27FC236}">
                <a16:creationId xmlns:a16="http://schemas.microsoft.com/office/drawing/2014/main" id="{4B8C475E-E08A-5146-6D80-DB90B6145B52}"/>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691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7E861D14-0683-B266-4174-3271F6F95962}"/>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0FB12EA2-54F2-6460-89F7-95A784CFEA3D}"/>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a:extLst>
              <a:ext uri="{FF2B5EF4-FFF2-40B4-BE49-F238E27FC236}">
                <a16:creationId xmlns:a16="http://schemas.microsoft.com/office/drawing/2014/main" id="{29F626CF-4041-0602-AB52-9AD5312E52A0}"/>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983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FC247910-9FDA-11E0-14BC-CC3865C7005C}"/>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AE6E96D2-77E5-189A-6137-18051C469232}"/>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a:extLst>
              <a:ext uri="{FF2B5EF4-FFF2-40B4-BE49-F238E27FC236}">
                <a16:creationId xmlns:a16="http://schemas.microsoft.com/office/drawing/2014/main" id="{20F2438B-B9FB-95E0-EAEF-6254D9850E66}"/>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982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CCADF1DA-D76F-1D4E-F8C9-E76E9DF3B3EA}"/>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A1A5A8EE-4133-D3E0-E731-9B5748B64F3C}"/>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4C71640B-42E2-052A-3BBA-BFC03FE4FE33}"/>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164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B2092D4B-AC66-0D0E-6148-C3FEC710A43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A52F33A-28C7-AB31-6169-6FC001DAD1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C082CDAB-7537-D7DC-FB80-41F56483F7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883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2BAECF45-E030-1C5C-D278-0CC0B9B0F904}"/>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39F4F2C7-681C-55B7-66A8-3C5D441F88EE}"/>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9AD95217-7D97-7E45-17B5-1A31236C0DD9}"/>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0113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6BEDE430-75DC-FD9C-2970-86B57EC46179}"/>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94CD5B18-6DD8-EB02-EF91-102BBDB14330}"/>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6EC98057-D575-93F1-4BE3-42254BEE0F33}"/>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6103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2BC1158F-6D34-1234-B9F0-DC3ECB48EDB6}"/>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8F6DA233-A6DA-9977-8D49-9A21B6E07E87}"/>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FE98C26D-8CF6-8F86-1057-0174DE685248}"/>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7372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5B45744A-875A-ECF9-97F1-9D2065403258}"/>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FF8E38B1-47CF-9FF5-043E-5E0E65113E51}"/>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B77BA4B9-94D5-3424-133C-4A39451E0431}"/>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7287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3A5FCFBF-5A94-0087-F108-CEF5D764624F}"/>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04E3D1A2-3966-F55D-21E0-8F21502D3753}"/>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D15AC415-DD4A-D772-65ED-2543C46551C8}"/>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771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6052A82D-04F4-1427-E4D8-C0BEC5EF3C46}"/>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3C065C6B-610C-89AA-C955-481C24BFE6C4}"/>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a:extLst>
              <a:ext uri="{FF2B5EF4-FFF2-40B4-BE49-F238E27FC236}">
                <a16:creationId xmlns:a16="http://schemas.microsoft.com/office/drawing/2014/main" id="{1136CCF5-A8B4-538A-5879-F28CFC301306}"/>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233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1D000298-25B8-E223-C793-6699549DE325}"/>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AB7C6A0C-ED46-41A3-6026-0346EB98DD78}"/>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36DFC4EA-C26B-3137-D2F7-C37724F8C3CE}"/>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44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33F43DD0-5D20-7310-2180-7D46FD5FB81C}"/>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7623DD91-837F-B5F2-2906-708F5C3D0901}"/>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665D37F8-7D7E-FF5C-94A1-235EB76FC4DD}"/>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976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FAB738CE-06D5-E0D5-43EF-810D62C88E36}"/>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97D48BC2-9A80-E3EE-4D36-77ED4E68B131}"/>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4A9EB9DD-1CDB-632E-D0B5-FD072D3DCA86}"/>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7379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6C8FBFB6-98B4-E092-6C3E-124241FADCA5}"/>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28C2AD77-9896-83E2-9FF8-AFEFA1B1708A}"/>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8" name="Google Shape;1628;g3081203faef_0_2035:notes">
            <a:extLst>
              <a:ext uri="{FF2B5EF4-FFF2-40B4-BE49-F238E27FC236}">
                <a16:creationId xmlns:a16="http://schemas.microsoft.com/office/drawing/2014/main" id="{B45AB65E-DD4F-EDB8-5511-8C3EA669D939}"/>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490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779DDC27-0270-54CB-24B6-2241ED98D5C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89DC6CC8-A114-7BB8-D7A2-35A57EC357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52B42434-5FDE-5E38-12DD-4F3414EB3C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3445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35B2259-FA48-AC76-A9D8-2E518A2F0E47}"/>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6E48259C-4B41-C0E0-3C70-E44FA1A4053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8516596A-CEAC-1F22-0856-C14B6A4ADB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6150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E6991B3E-7820-963C-9C0D-1256BAADC621}"/>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8C1465F4-736A-571B-4546-C3051111167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FAC4B415-F984-A665-5D3B-80F5398DE40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1036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772AED2A-1626-F6C6-5454-F079225F8AFF}"/>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5BD5CD21-1136-A5CB-C962-77242E120D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E2638A4B-64CC-B8A7-0A6F-D47513F466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0996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F3E5E11-1F18-699A-127C-47222025B31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F1C77C32-39FA-0E3E-FCDC-C99AC5D2375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6487A4F6-A949-5702-3251-0624027743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1016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0E042DFF-42F2-25A9-BEC2-9FE7BC75985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FACCF2D3-00C6-E5F4-8B2D-D0256DFEC6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1AD6FE39-4AB2-D012-83B6-332F28B607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1372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35484A48-FED2-C2DD-EF1E-C1861D5612FD}"/>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9C04343F-8AEA-54D4-3ADA-A67184099E2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C9C78082-A866-8BE2-0965-13ABD7BB69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73955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E295F8B6-F980-0569-A0B1-AEBDE18E0936}"/>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8F7F42F-AF86-78A3-3D59-1A30FA4AD2D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18D3B6AE-AFEB-72FF-27F0-9BDE67EFE8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479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F169F92D-D4E1-3432-B019-82C2DBBF161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1E1CC633-D2E9-ABD9-89C3-1180A87EBD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FDB84FE8-7ADA-99C8-1C0C-D76BAA0D26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0332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966294EC-70E9-AF72-58BA-ECE7342A3A66}"/>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E9C2591B-89FE-6650-0C0C-D0A594245B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37FDA616-104B-9EE4-CC4C-F054B4656A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483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A266A8B8-864E-41B7-6720-DE0C737DD23E}"/>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BA77A684-B018-1D3E-8834-B1DEC4DDB28A}"/>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1DF1887E-F4B2-E5AB-5A4A-92DC753D0B3D}"/>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F9659336-2CB4-0BB3-781D-73A2138CE206}"/>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10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0B902177-5450-5B87-461F-CDC580B2DF4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CA2E3C9B-F8C3-86B7-F148-5269A8F5D09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F24EFD80-F7D1-3039-9BA0-1EB7108E20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1879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2DACB85C-E4C2-E7B1-ADF1-7BD064ECD9DB}"/>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17E57D48-BA94-82E6-058A-A3D9D3F1453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090AAA9D-9351-824C-2293-55B045849B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67398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92842B9-FB42-72B8-9216-B8B9FC20391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98AB4100-E3F2-8B30-84FD-6D240CB65B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6DDFBF59-3399-D502-B2D3-819EDDE343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7838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B2C289A3-C4B2-1383-FBDD-60A8236E0A6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4F9C869-4B06-9A00-06CD-8D2358358E4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471D37E6-C5AD-95E2-6E0E-0A2077B724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80220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2E335074-9490-8E9E-3818-CB8D16EF099B}"/>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1BEC1E5F-B7D6-F359-2743-C1DFD89466E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F9D4BB92-6B85-3DD7-D064-27299151AC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6725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67B5E8BF-17F2-F579-586B-8A26CBE749EE}"/>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94C8D8B0-B9F0-DCAF-8D1B-E48324F8BB7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38E78A2E-F235-BC90-2431-EB2D1B2F0D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5772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91130908-E4BB-E9EF-E4F5-8CB65A0C4A2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BB87F94-5936-45B1-9EA9-8AF30DF8464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39EF428E-BDA7-9426-D1D1-E556F885C0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8363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819B10C-598E-4573-3C61-CCC53B6CC8D2}"/>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361BFD31-69A0-8EA9-30D7-5CE562547EC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9C1C84B7-6E8F-201A-379B-E5379A91D1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3915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9C8608FA-D85A-B085-B86B-4A2F70EB2E71}"/>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07B048AE-0059-1D1D-F508-D5BEADED15B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45A5B80C-6AA2-2B7C-9416-0E237E9D78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212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A3D95874-9C8A-D58C-AC0D-A9EA12AEBD28}"/>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D8DDE34-EF61-2E55-B342-23931248BCA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8A8DCC62-173B-53D8-F771-D14A30B59A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983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AA16DF3-DA4A-C233-2D08-5FD45DCBB8CD}"/>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0B78D895-32AD-E7E7-E420-88D048F183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7F780BB7-444C-4B5A-BBA5-EEAEF0CB5B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8243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3017D94C-3FB6-6F2D-4A4D-F5C830623FC0}"/>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A20083CC-59D5-A0B1-7BD5-01AB67AAD48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8818635C-3CA5-0394-075B-F0D269402C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703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066EBAD6-D7D4-E5CA-41C0-CBCA8D03D6B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44793C51-DF25-B43B-11BA-676E916E84F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C62F76CF-ACAC-CA7F-EB58-42E4AC790D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3467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EF279846-9CA4-DA6D-9A92-F5E66D153392}"/>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16C8AE0-093C-BE85-41A9-19D5A482D42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D33432AB-EBC6-23DF-ADD6-E0DB612FEB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33757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CB9CA0E2-C686-60DE-D98A-AEEF76C478FA}"/>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FBC9742D-987C-18A5-32EE-D0E2BEBDAB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18FEF062-C486-8355-8677-7479E241CE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14817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30846a53fd6_0_360: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572" name="Google Shape;1572;g30846a53fd6_0_36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309591d30da_0_50: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582" name="Google Shape;1582;g309591d30da_0_50: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309591d30da_0_65:notes"/>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
        <p:nvSpPr>
          <p:cNvPr id="1592" name="Google Shape;1592;g309591d30da_0_65:notes"/>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12808B51-B34F-DB44-4F48-5E594B0E4022}"/>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435923B5-6FC9-CE46-5A20-BEF4A612232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B9480D93-715E-2B73-BCD0-8607D8749E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16422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0F27528D-2273-51EC-FB0F-91285F8A4AC5}"/>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8B1F7A23-8B6A-1836-1DEC-4A223D8E1BF7}"/>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1D3286DD-B9B5-BAF3-B4F4-C29346BF7D0E}"/>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6A19A5A1-5BB7-908C-F89C-E93B327607D5}"/>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88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15285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789A97F5-2979-A8FC-4FDB-717353CECBF4}"/>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C24FAD84-308E-6690-0322-5B09DCB7582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2" name="Google Shape;1222;p11:notes">
            <a:extLst>
              <a:ext uri="{FF2B5EF4-FFF2-40B4-BE49-F238E27FC236}">
                <a16:creationId xmlns:a16="http://schemas.microsoft.com/office/drawing/2014/main" id="{B6C276A8-D2EC-E4C6-96BD-FD432E4C7B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38690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0C38FEF-DAF2-3429-D0A0-C8D9240C45B5}"/>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2444D968-3D06-8239-7921-0EB980AD55E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2B94B254-BA0E-28A3-EEAF-650CBDB903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932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D39E66E1-5304-C7E0-56C6-57900E10CE56}"/>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B2BE8E75-F19F-657B-A1FE-59B023B7840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940674F2-3E74-3419-9EDC-85AA2E3037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6235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a:extLst>
            <a:ext uri="{FF2B5EF4-FFF2-40B4-BE49-F238E27FC236}">
              <a16:creationId xmlns:a16="http://schemas.microsoft.com/office/drawing/2014/main" id="{505B241C-8E1F-9941-9BEC-DB50BA1935CF}"/>
            </a:ext>
          </a:extLst>
        </p:cNvPr>
        <p:cNvGrpSpPr/>
        <p:nvPr/>
      </p:nvGrpSpPr>
      <p:grpSpPr>
        <a:xfrm>
          <a:off x="0" y="0"/>
          <a:ext cx="0" cy="0"/>
          <a:chOff x="0" y="0"/>
          <a:chExt cx="0" cy="0"/>
        </a:xfrm>
      </p:grpSpPr>
      <p:sp>
        <p:nvSpPr>
          <p:cNvPr id="1221" name="Google Shape;1221;p11:notes">
            <a:extLst>
              <a:ext uri="{FF2B5EF4-FFF2-40B4-BE49-F238E27FC236}">
                <a16:creationId xmlns:a16="http://schemas.microsoft.com/office/drawing/2014/main" id="{77460D26-4940-6B98-3FD9-65E33C92114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22" name="Google Shape;1222;p11:notes">
            <a:extLst>
              <a:ext uri="{FF2B5EF4-FFF2-40B4-BE49-F238E27FC236}">
                <a16:creationId xmlns:a16="http://schemas.microsoft.com/office/drawing/2014/main" id="{42D1A935-C80D-7CE5-C41E-F5C5BC7276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4765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a:extLst>
            <a:ext uri="{FF2B5EF4-FFF2-40B4-BE49-F238E27FC236}">
              <a16:creationId xmlns:a16="http://schemas.microsoft.com/office/drawing/2014/main" id="{A7142AD6-881B-3CF3-F26F-3849760E4100}"/>
            </a:ext>
          </a:extLst>
        </p:cNvPr>
        <p:cNvGrpSpPr/>
        <p:nvPr/>
      </p:nvGrpSpPr>
      <p:grpSpPr>
        <a:xfrm>
          <a:off x="0" y="0"/>
          <a:ext cx="0" cy="0"/>
          <a:chOff x="0" y="0"/>
          <a:chExt cx="0" cy="0"/>
        </a:xfrm>
      </p:grpSpPr>
      <p:sp>
        <p:nvSpPr>
          <p:cNvPr id="505" name="Google Shape;505;g307f5a2730a_0_5235:notes">
            <a:extLst>
              <a:ext uri="{FF2B5EF4-FFF2-40B4-BE49-F238E27FC236}">
                <a16:creationId xmlns:a16="http://schemas.microsoft.com/office/drawing/2014/main" id="{B738BA0D-4C09-8077-43E5-D2AA7C9F6A28}"/>
              </a:ext>
            </a:extLst>
          </p:cNvPr>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07f5a2730a_0_5235:notes">
            <a:extLst>
              <a:ext uri="{FF2B5EF4-FFF2-40B4-BE49-F238E27FC236}">
                <a16:creationId xmlns:a16="http://schemas.microsoft.com/office/drawing/2014/main" id="{CD1415C7-32C0-3655-FC78-B01F3FEDBF13}"/>
              </a:ext>
            </a:extLst>
          </p:cNvPr>
          <p:cNvSpPr txBox="1">
            <a:spLocks noGrp="1"/>
          </p:cNvSpPr>
          <p:nvPr>
            <p:ph type="body" idx="1"/>
          </p:nvPr>
        </p:nvSpPr>
        <p:spPr>
          <a:xfrm>
            <a:off x="679769" y="4751219"/>
            <a:ext cx="5438100" cy="3887400"/>
          </a:xfrm>
          <a:prstGeom prst="rect">
            <a:avLst/>
          </a:prstGeom>
          <a:noFill/>
          <a:ln>
            <a:noFill/>
          </a:ln>
        </p:spPr>
        <p:txBody>
          <a:bodyPr spcFirstLastPara="1" wrap="square" lIns="89875" tIns="44925" rIns="89875" bIns="44925" anchor="t" anchorCtr="0">
            <a:noAutofit/>
          </a:bodyPr>
          <a:lstStyle/>
          <a:p>
            <a:pPr marL="0" lvl="0" indent="0" algn="l" rtl="0">
              <a:lnSpc>
                <a:spcPct val="100000"/>
              </a:lnSpc>
              <a:spcBef>
                <a:spcPts val="0"/>
              </a:spcBef>
              <a:spcAft>
                <a:spcPts val="0"/>
              </a:spcAft>
              <a:buSzPts val="1300"/>
              <a:buFont typeface="Calibri"/>
              <a:buNone/>
            </a:pPr>
            <a:endParaRPr dirty="0"/>
          </a:p>
        </p:txBody>
      </p:sp>
      <p:sp>
        <p:nvSpPr>
          <p:cNvPr id="507" name="Google Shape;507;g307f5a2730a_0_5235:notes">
            <a:extLst>
              <a:ext uri="{FF2B5EF4-FFF2-40B4-BE49-F238E27FC236}">
                <a16:creationId xmlns:a16="http://schemas.microsoft.com/office/drawing/2014/main" id="{9D0690E5-F1E5-FFAA-1BEB-AE2BE0982B09}"/>
              </a:ext>
            </a:extLst>
          </p:cNvPr>
          <p:cNvSpPr txBox="1">
            <a:spLocks noGrp="1"/>
          </p:cNvSpPr>
          <p:nvPr>
            <p:ph type="sldNum" idx="12"/>
          </p:nvPr>
        </p:nvSpPr>
        <p:spPr>
          <a:xfrm>
            <a:off x="3850449" y="9377317"/>
            <a:ext cx="2945700" cy="495600"/>
          </a:xfrm>
          <a:prstGeom prst="rect">
            <a:avLst/>
          </a:prstGeom>
          <a:noFill/>
          <a:ln>
            <a:noFill/>
          </a:ln>
        </p:spPr>
        <p:txBody>
          <a:bodyPr spcFirstLastPara="1" wrap="square" lIns="89875" tIns="44925" rIns="89875" bIns="44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92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51565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13C02C1F-65FD-2A11-0847-47C95D837E4D}"/>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00CD39A7-074D-C1FA-C9E5-B74E6ADF384E}"/>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BB348C8C-32AD-6888-C144-06CEED711366}"/>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20713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2FAAFC01-8CF0-FAF5-8158-CDC9E74120EF}"/>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1D4A9485-9DF1-9076-A287-05BD8CBAC800}"/>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0B4DEB84-E476-0C6C-3D1E-7ECCAC09CCFD}"/>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84465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a:extLst>
            <a:ext uri="{FF2B5EF4-FFF2-40B4-BE49-F238E27FC236}">
              <a16:creationId xmlns:a16="http://schemas.microsoft.com/office/drawing/2014/main" id="{E1780A00-873E-D76A-B747-08062CFA5717}"/>
            </a:ext>
          </a:extLst>
        </p:cNvPr>
        <p:cNvGrpSpPr/>
        <p:nvPr/>
      </p:nvGrpSpPr>
      <p:grpSpPr>
        <a:xfrm>
          <a:off x="0" y="0"/>
          <a:ext cx="0" cy="0"/>
          <a:chOff x="0" y="0"/>
          <a:chExt cx="0" cy="0"/>
        </a:xfrm>
      </p:grpSpPr>
      <p:sp>
        <p:nvSpPr>
          <p:cNvPr id="1627" name="Google Shape;1627;g3081203faef_0_2035:notes">
            <a:extLst>
              <a:ext uri="{FF2B5EF4-FFF2-40B4-BE49-F238E27FC236}">
                <a16:creationId xmlns:a16="http://schemas.microsoft.com/office/drawing/2014/main" id="{CEA27CE8-EF3A-6FCB-2010-0D17DCD2969F}"/>
              </a:ext>
            </a:extLst>
          </p:cNvPr>
          <p:cNvSpPr txBox="1">
            <a:spLocks noGrp="1"/>
          </p:cNvSpPr>
          <p:nvPr>
            <p:ph type="body" idx="1"/>
          </p:nvPr>
        </p:nvSpPr>
        <p:spPr>
          <a:xfrm>
            <a:off x="679750" y="4689500"/>
            <a:ext cx="5438100" cy="444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28" name="Google Shape;1628;g3081203faef_0_2035:notes">
            <a:extLst>
              <a:ext uri="{FF2B5EF4-FFF2-40B4-BE49-F238E27FC236}">
                <a16:creationId xmlns:a16="http://schemas.microsoft.com/office/drawing/2014/main" id="{833B5B72-FA61-D31F-BF67-D524ADFBECC9}"/>
              </a:ext>
            </a:extLst>
          </p:cNvPr>
          <p:cNvSpPr>
            <a:spLocks noGrp="1" noRot="1" noChangeAspect="1"/>
          </p:cNvSpPr>
          <p:nvPr>
            <p:ph type="sldImg" idx="2"/>
          </p:nvPr>
        </p:nvSpPr>
        <p:spPr>
          <a:xfrm>
            <a:off x="107950"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6957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F5DC-74DC-5670-9687-7DB3F6D8B7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57669D-C93E-F819-F358-FE0B50D9CC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6FEA263-60D8-A382-43A9-8DBB9A2F07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7EACFA9-C802-C330-21B0-6B40725297B6}"/>
              </a:ext>
            </a:extLst>
          </p:cNvPr>
          <p:cNvSpPr>
            <a:spLocks noGrp="1"/>
          </p:cNvSpPr>
          <p:nvPr>
            <p:ph type="sldNum" sz="quarter" idx="5"/>
          </p:nvPr>
        </p:nvSpPr>
        <p:spPr/>
        <p:txBody>
          <a:bodyPr/>
          <a:lstStyle/>
          <a:p>
            <a:fld id="{69DF4B5D-3E3B-4EB6-9C1F-8F453AB3D64B}" type="slidenum">
              <a:rPr lang="fr-FR" smtClean="0"/>
              <a:t>96</a:t>
            </a:fld>
            <a:endParaRPr lang="fr-FR"/>
          </a:p>
        </p:txBody>
      </p:sp>
    </p:spTree>
    <p:extLst>
      <p:ext uri="{BB962C8B-B14F-4D97-AF65-F5344CB8AC3E}">
        <p14:creationId xmlns:p14="http://schemas.microsoft.com/office/powerpoint/2010/main" val="1479371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99</a:t>
            </a:fld>
            <a:endParaRPr lang="fr-FR"/>
          </a:p>
        </p:txBody>
      </p:sp>
    </p:spTree>
    <p:extLst>
      <p:ext uri="{BB962C8B-B14F-4D97-AF65-F5344CB8AC3E}">
        <p14:creationId xmlns:p14="http://schemas.microsoft.com/office/powerpoint/2010/main" val="15529094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100</a:t>
            </a:fld>
            <a:endParaRPr lang="fr-FR"/>
          </a:p>
        </p:txBody>
      </p:sp>
    </p:spTree>
    <p:extLst>
      <p:ext uri="{BB962C8B-B14F-4D97-AF65-F5344CB8AC3E}">
        <p14:creationId xmlns:p14="http://schemas.microsoft.com/office/powerpoint/2010/main" val="5012080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101</a:t>
            </a:fld>
            <a:endParaRPr lang="fr-FR"/>
          </a:p>
        </p:txBody>
      </p:sp>
    </p:spTree>
    <p:extLst>
      <p:ext uri="{BB962C8B-B14F-4D97-AF65-F5344CB8AC3E}">
        <p14:creationId xmlns:p14="http://schemas.microsoft.com/office/powerpoint/2010/main" val="8077890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9DF4B5D-3E3B-4EB6-9C1F-8F453AB3D64B}" type="slidenum">
              <a:rPr lang="fr-FR" smtClean="0"/>
              <a:t>102</a:t>
            </a:fld>
            <a:endParaRPr lang="fr-FR"/>
          </a:p>
        </p:txBody>
      </p:sp>
    </p:spTree>
    <p:extLst>
      <p:ext uri="{BB962C8B-B14F-4D97-AF65-F5344CB8AC3E}">
        <p14:creationId xmlns:p14="http://schemas.microsoft.com/office/powerpoint/2010/main" val="2840455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square-management.com/" TargetMode="External"/><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8" Type="http://schemas.openxmlformats.org/officeDocument/2006/relationships/hyperlink" Target="http://www.blog.square-management.com/" TargetMode="External"/><Relationship Id="rId3" Type="http://schemas.openxmlformats.org/officeDocument/2006/relationships/image" Target="../media/image17.png"/><Relationship Id="rId7"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34.png"/><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36.png"/><Relationship Id="rId4" Type="http://schemas.openxmlformats.org/officeDocument/2006/relationships/hyperlink" Target="http://www.blog.square-management.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37.png"/><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37.png"/><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8" Type="http://schemas.openxmlformats.org/officeDocument/2006/relationships/hyperlink" Target="http://www.blog.square-management.com/" TargetMode="External"/><Relationship Id="rId3" Type="http://schemas.openxmlformats.org/officeDocument/2006/relationships/image" Target="../media/image17.png"/><Relationship Id="rId7"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8.png"/><Relationship Id="rId7" Type="http://schemas.openxmlformats.org/officeDocument/2006/relationships/hyperlink" Target="http://www.blog.square-management.com/" TargetMode="External"/><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hyperlink" Target="http://www.square-management.com/" TargetMode="Externa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image" Target="../media/image41.emf"/><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44.emf"/><Relationship Id="rId4" Type="http://schemas.openxmlformats.org/officeDocument/2006/relationships/hyperlink" Target="http://www.blog.square-management.com/" TargetMode="Externa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45.emf"/><Relationship Id="rId4" Type="http://schemas.openxmlformats.org/officeDocument/2006/relationships/hyperlink" Target="http://www.blog.square-management.com/" TargetMode="Externa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image" Target="../media/image46.emf"/><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image" Target="../media/image47.emf"/><Relationship Id="rId5" Type="http://schemas.openxmlformats.org/officeDocument/2006/relationships/hyperlink" Target="http://www.blog.square-management.com/" TargetMode="External"/><Relationship Id="rId4" Type="http://schemas.openxmlformats.org/officeDocument/2006/relationships/image" Target="../media/image10.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3.emf"/><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8.emf"/><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9.emf"/><Relationship Id="rId2" Type="http://schemas.openxmlformats.org/officeDocument/2006/relationships/image" Target="../media/image2.jpeg"/><Relationship Id="rId1" Type="http://schemas.openxmlformats.org/officeDocument/2006/relationships/slideMaster" Target="../slideMasters/slideMaster7.xml"/><Relationship Id="rId6" Type="http://schemas.openxmlformats.org/officeDocument/2006/relationships/hyperlink" Target="http://www.blog.square-management.com/" TargetMode="External"/><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8" Type="http://schemas.openxmlformats.org/officeDocument/2006/relationships/hyperlink" Target="http://www.blog.square-management.com/" TargetMode="External"/><Relationship Id="rId3" Type="http://schemas.openxmlformats.org/officeDocument/2006/relationships/image" Target="../media/image66.png"/><Relationship Id="rId7" Type="http://schemas.openxmlformats.org/officeDocument/2006/relationships/hyperlink" Target="http://www.square-management.com/" TargetMode="External"/><Relationship Id="rId2" Type="http://schemas.openxmlformats.org/officeDocument/2006/relationships/image" Target="../media/image62.jpeg"/><Relationship Id="rId1" Type="http://schemas.openxmlformats.org/officeDocument/2006/relationships/slideMaster" Target="../slideMasters/slideMaster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5" Type="http://schemas.openxmlformats.org/officeDocument/2006/relationships/image" Target="../media/image70.png"/><Relationship Id="rId4" Type="http://schemas.openxmlformats.org/officeDocument/2006/relationships/image" Target="../media/image10.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71.png"/><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4" Type="http://schemas.openxmlformats.org/officeDocument/2006/relationships/image" Target="../media/image72.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5" Type="http://schemas.openxmlformats.org/officeDocument/2006/relationships/image" Target="../media/image74.png"/><Relationship Id="rId4" Type="http://schemas.openxmlformats.org/officeDocument/2006/relationships/image" Target="../media/image10.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5" Type="http://schemas.openxmlformats.org/officeDocument/2006/relationships/image" Target="../media/image75.png"/><Relationship Id="rId4" Type="http://schemas.openxmlformats.org/officeDocument/2006/relationships/image" Target="../media/image10.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76.png"/><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77.png"/><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78.png"/><Relationship Id="rId5" Type="http://schemas.openxmlformats.org/officeDocument/2006/relationships/hyperlink" Target="http://www.square-management.com/" TargetMode="External"/><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image" Target="../media/image89.jpeg"/><Relationship Id="rId1" Type="http://schemas.openxmlformats.org/officeDocument/2006/relationships/slideMaster" Target="../slideMasters/slideMaster10.xml"/><Relationship Id="rId4" Type="http://schemas.openxmlformats.org/officeDocument/2006/relationships/image" Target="../media/image90.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square-management.com/" TargetMode="External"/><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1.xml"/><Relationship Id="rId6" Type="http://schemas.openxmlformats.org/officeDocument/2006/relationships/image" Target="../media/image8.png"/><Relationship Id="rId5" Type="http://schemas.openxmlformats.org/officeDocument/2006/relationships/image" Target="../media/image94.png"/><Relationship Id="rId4" Type="http://schemas.openxmlformats.org/officeDocument/2006/relationships/image" Target="../media/image92.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3"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12.xml"/><Relationship Id="rId6" Type="http://schemas.openxmlformats.org/officeDocument/2006/relationships/image" Target="../media/image8.png"/><Relationship Id="rId5" Type="http://schemas.openxmlformats.org/officeDocument/2006/relationships/image" Target="../media/image94.png"/><Relationship Id="rId4" Type="http://schemas.openxmlformats.org/officeDocument/2006/relationships/image" Target="../media/image9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square-management.com/" TargetMode="External"/><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8" Type="http://schemas.openxmlformats.org/officeDocument/2006/relationships/hyperlink" Target="http://www.blog.square-management.com/" TargetMode="External"/><Relationship Id="rId3" Type="http://schemas.openxmlformats.org/officeDocument/2006/relationships/image" Target="../media/image17.png"/><Relationship Id="rId7" Type="http://schemas.openxmlformats.org/officeDocument/2006/relationships/hyperlink" Target="http://www.square-management.com/" TargetMode="External"/><Relationship Id="rId2" Type="http://schemas.openxmlformats.org/officeDocument/2006/relationships/image" Target="../media/image2.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uverture Square Managemen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6" name="Image 5">
            <a:extLst>
              <a:ext uri="{FF2B5EF4-FFF2-40B4-BE49-F238E27FC236}">
                <a16:creationId xmlns:a16="http://schemas.microsoft.com/office/drawing/2014/main" id="{2774E35A-E978-A636-17FD-8572C434FB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cxnSp>
        <p:nvCxnSpPr>
          <p:cNvPr id="7" name="Connecteur droit 6">
            <a:extLst>
              <a:ext uri="{FF2B5EF4-FFF2-40B4-BE49-F238E27FC236}">
                <a16:creationId xmlns:a16="http://schemas.microsoft.com/office/drawing/2014/main" id="{74F4F341-EABD-6403-0390-D9938F94D247}"/>
              </a:ext>
            </a:extLst>
          </p:cNvPr>
          <p:cNvCxnSpPr>
            <a:cxnSpLocks/>
          </p:cNvCxnSpPr>
          <p:nvPr/>
        </p:nvCxnSpPr>
        <p:spPr>
          <a:xfrm>
            <a:off x="179998" y="4067352"/>
            <a:ext cx="5130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s-titre 2">
            <a:extLst>
              <a:ext uri="{FF2B5EF4-FFF2-40B4-BE49-F238E27FC236}">
                <a16:creationId xmlns:a16="http://schemas.microsoft.com/office/drawing/2014/main" id="{8254DDF4-EE7B-C664-EB7E-04449616FF69}"/>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10" name="Espace réservé du texte 10">
            <a:extLst>
              <a:ext uri="{FF2B5EF4-FFF2-40B4-BE49-F238E27FC236}">
                <a16:creationId xmlns:a16="http://schemas.microsoft.com/office/drawing/2014/main" id="{67D09329-7518-F04C-2D7A-0A1B6CE12243}"/>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cap="all" baseline="0">
                <a:solidFill>
                  <a:schemeClr val="bg2"/>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dirty="0"/>
              <a:t>TITRE</a:t>
            </a:r>
          </a:p>
        </p:txBody>
      </p:sp>
      <p:sp>
        <p:nvSpPr>
          <p:cNvPr id="3" name="Espace réservé du contenu 5">
            <a:extLst>
              <a:ext uri="{FF2B5EF4-FFF2-40B4-BE49-F238E27FC236}">
                <a16:creationId xmlns:a16="http://schemas.microsoft.com/office/drawing/2014/main" id="{5CB680AF-B33F-0168-84E2-FA2630BF3F11}"/>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spTree>
    <p:extLst>
      <p:ext uri="{BB962C8B-B14F-4D97-AF65-F5344CB8AC3E}">
        <p14:creationId xmlns:p14="http://schemas.microsoft.com/office/powerpoint/2010/main" val="2637954263"/>
      </p:ext>
    </p:extLst>
  </p:cSld>
  <p:clrMapOvr>
    <a:masterClrMapping/>
  </p:clrMapOvr>
  <p:hf hdr="0"/>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DC ENG Square Management_p.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9B02F-D6EB-43C8-7A12-395C27C369C7}"/>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36" name="Freeform 29">
            <a:extLst>
              <a:ext uri="{FF2B5EF4-FFF2-40B4-BE49-F238E27FC236}">
                <a16:creationId xmlns:a16="http://schemas.microsoft.com/office/drawing/2014/main" id="{DE70B27B-A938-FAA6-ED4E-3AE1B3E263AF}"/>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7" name="Connecteur droit 36">
            <a:extLst>
              <a:ext uri="{FF2B5EF4-FFF2-40B4-BE49-F238E27FC236}">
                <a16:creationId xmlns:a16="http://schemas.microsoft.com/office/drawing/2014/main" id="{6DEE392C-864E-30ED-BF0F-F7A857F67F1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F03265E2-C569-CC45-BF3E-7D34AEFDC068}"/>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9" name="Connecteur droit 38">
            <a:extLst>
              <a:ext uri="{FF2B5EF4-FFF2-40B4-BE49-F238E27FC236}">
                <a16:creationId xmlns:a16="http://schemas.microsoft.com/office/drawing/2014/main" id="{250251A5-CF1D-2BD5-324A-6F54A15D3CD5}"/>
              </a:ext>
            </a:extLst>
          </p:cNvPr>
          <p:cNvCxnSpPr>
            <a:cxnSpLocks/>
          </p:cNvCxnSpPr>
          <p:nvPr/>
        </p:nvCxnSpPr>
        <p:spPr>
          <a:xfrm>
            <a:off x="3344559" y="2775049"/>
            <a:ext cx="1181911"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5DD8CE85-46B8-535C-F2D8-73520C33CE86}"/>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5EBADED-97EB-CE14-116B-10FF0A9C3124}"/>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a:t>
            </a:r>
          </a:p>
        </p:txBody>
      </p:sp>
      <p:sp>
        <p:nvSpPr>
          <p:cNvPr id="42" name="Rectangle 41">
            <a:extLst>
              <a:ext uri="{FF2B5EF4-FFF2-40B4-BE49-F238E27FC236}">
                <a16:creationId xmlns:a16="http://schemas.microsoft.com/office/drawing/2014/main" id="{2FA61B88-0A7F-DD26-A119-B8BC39FB0F9A}"/>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ASSIGNMENT</a:t>
            </a:r>
          </a:p>
        </p:txBody>
      </p:sp>
      <p:cxnSp>
        <p:nvCxnSpPr>
          <p:cNvPr id="43" name="Connecteur droit 42">
            <a:extLst>
              <a:ext uri="{FF2B5EF4-FFF2-40B4-BE49-F238E27FC236}">
                <a16:creationId xmlns:a16="http://schemas.microsoft.com/office/drawing/2014/main" id="{990635EC-24F3-24AA-6780-2AF85FAFF6F3}"/>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Espace réservé du texte 4">
            <a:extLst>
              <a:ext uri="{FF2B5EF4-FFF2-40B4-BE49-F238E27FC236}">
                <a16:creationId xmlns:a16="http://schemas.microsoft.com/office/drawing/2014/main" id="{CE2B7F1E-7D6A-A066-54CC-2D6D3ECE71D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5" name="Espace réservé du texte 2">
            <a:extLst>
              <a:ext uri="{FF2B5EF4-FFF2-40B4-BE49-F238E27FC236}">
                <a16:creationId xmlns:a16="http://schemas.microsoft.com/office/drawing/2014/main" id="{46D737F8-52D5-36B3-8B19-DF629BA4AA1B}"/>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6" name="Rectangle 45">
            <a:extLst>
              <a:ext uri="{FF2B5EF4-FFF2-40B4-BE49-F238E27FC236}">
                <a16:creationId xmlns:a16="http://schemas.microsoft.com/office/drawing/2014/main" id="{AB213689-6C34-16FE-8D24-5A84346D1D0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7" name="Image 46">
            <a:extLst>
              <a:ext uri="{FF2B5EF4-FFF2-40B4-BE49-F238E27FC236}">
                <a16:creationId xmlns:a16="http://schemas.microsoft.com/office/drawing/2014/main" id="{186D897A-2A12-DE6F-F45C-E029FAB50D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cxnSp>
        <p:nvCxnSpPr>
          <p:cNvPr id="48" name="Connecteur droit 47">
            <a:extLst>
              <a:ext uri="{FF2B5EF4-FFF2-40B4-BE49-F238E27FC236}">
                <a16:creationId xmlns:a16="http://schemas.microsoft.com/office/drawing/2014/main" id="{D130BF15-A322-64F6-902F-3D1F9510E876}"/>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DA152E4C-52E0-9702-0348-195D71B439ED}"/>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4C50D8C-6203-0CC8-BD51-60FDE920D2F0}"/>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Mois">
            <a:extLst>
              <a:ext uri="{FF2B5EF4-FFF2-40B4-BE49-F238E27FC236}">
                <a16:creationId xmlns:a16="http://schemas.microsoft.com/office/drawing/2014/main" id="{471A76B2-267F-5847-F9B7-2F35612479B8}"/>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2" name="Rôle">
            <a:extLst>
              <a:ext uri="{FF2B5EF4-FFF2-40B4-BE49-F238E27FC236}">
                <a16:creationId xmlns:a16="http://schemas.microsoft.com/office/drawing/2014/main" id="{9AEC9BE0-E193-E712-90DB-9AFCEC67BB8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53" name="Nom du projet">
            <a:extLst>
              <a:ext uri="{FF2B5EF4-FFF2-40B4-BE49-F238E27FC236}">
                <a16:creationId xmlns:a16="http://schemas.microsoft.com/office/drawing/2014/main" id="{06C65F82-21AD-B849-C62F-45C3714FEDA4}"/>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sp>
        <p:nvSpPr>
          <p:cNvPr id="54" name="Direction">
            <a:extLst>
              <a:ext uri="{FF2B5EF4-FFF2-40B4-BE49-F238E27FC236}">
                <a16:creationId xmlns:a16="http://schemas.microsoft.com/office/drawing/2014/main" id="{31ABE430-5361-AF04-12AD-C1D9738A4812}"/>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55" name="Nom du client">
            <a:extLst>
              <a:ext uri="{FF2B5EF4-FFF2-40B4-BE49-F238E27FC236}">
                <a16:creationId xmlns:a16="http://schemas.microsoft.com/office/drawing/2014/main" id="{63D93690-73D0-6020-C1D3-53D36AD33C80}"/>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2875432855"/>
      </p:ext>
    </p:extLst>
  </p:cSld>
  <p:clrMapOvr>
    <a:masterClrMapping/>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re 2 lignes - Sous titre - Contenu avec 1 photo">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9" y="1975043"/>
            <a:ext cx="5400000" cy="4219280"/>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1048A6B9-E0AA-463B-ABD9-F027CDEE57A9}"/>
              </a:ext>
            </a:extLst>
          </p:cNvPr>
          <p:cNvSpPr>
            <a:spLocks noGrp="1"/>
          </p:cNvSpPr>
          <p:nvPr>
            <p:ph type="body" idx="1" hasCustomPrompt="1"/>
          </p:nvPr>
        </p:nvSpPr>
        <p:spPr>
          <a:xfrm>
            <a:off x="626266" y="1463869"/>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6DC23DEF-B25A-6348-B493-8A53AEDD1A53}"/>
              </a:ext>
            </a:extLst>
          </p:cNvPr>
          <p:cNvSpPr>
            <a:spLocks noGrp="1"/>
          </p:cNvSpPr>
          <p:nvPr>
            <p:ph type="title" hasCustomPrompt="1"/>
          </p:nvPr>
        </p:nvSpPr>
        <p:spPr>
          <a:xfrm>
            <a:off x="626267" y="563869"/>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6" name="Espace réservé du contenu 2">
            <a:extLst>
              <a:ext uri="{FF2B5EF4-FFF2-40B4-BE49-F238E27FC236}">
                <a16:creationId xmlns:a16="http://schemas.microsoft.com/office/drawing/2014/main" id="{89046AED-9F9D-4490-8AF5-74549CB7EB29}"/>
              </a:ext>
            </a:extLst>
          </p:cNvPr>
          <p:cNvSpPr>
            <a:spLocks noGrp="1"/>
          </p:cNvSpPr>
          <p:nvPr>
            <p:ph sz="quarter" idx="10" hasCustomPrompt="1"/>
          </p:nvPr>
        </p:nvSpPr>
        <p:spPr>
          <a:xfrm>
            <a:off x="6291619" y="1975043"/>
            <a:ext cx="5314647" cy="4219280"/>
          </a:xfrm>
          <a:prstGeom prst="rect">
            <a:avLst/>
          </a:prstGeom>
        </p:spPr>
        <p:txBody>
          <a:bodyPr anchor="ctr"/>
          <a:lstStyle>
            <a:lvl1pPr marL="0" indent="0" algn="ctr">
              <a:buNone/>
              <a:defRPr b="0"/>
            </a:lvl1pPr>
          </a:lstStyle>
          <a:p>
            <a:pPr lvl="0"/>
            <a:r>
              <a:rPr lang="fr-FR" dirty="0"/>
              <a:t>Image ou texte</a:t>
            </a:r>
          </a:p>
        </p:txBody>
      </p:sp>
    </p:spTree>
    <p:extLst>
      <p:ext uri="{BB962C8B-B14F-4D97-AF65-F5344CB8AC3E}">
        <p14:creationId xmlns:p14="http://schemas.microsoft.com/office/powerpoint/2010/main" val="21458732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2 lignes - Sous titre - Objet au choix">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1048A6B9-E0AA-463B-ABD9-F027CDEE57A9}"/>
              </a:ext>
            </a:extLst>
          </p:cNvPr>
          <p:cNvSpPr>
            <a:spLocks noGrp="1"/>
          </p:cNvSpPr>
          <p:nvPr>
            <p:ph type="body" idx="1" hasCustomPrompt="1"/>
          </p:nvPr>
        </p:nvSpPr>
        <p:spPr>
          <a:xfrm>
            <a:off x="626266" y="146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itre 1">
            <a:extLst>
              <a:ext uri="{FF2B5EF4-FFF2-40B4-BE49-F238E27FC236}">
                <a16:creationId xmlns:a16="http://schemas.microsoft.com/office/drawing/2014/main" id="{EF45B555-741E-124A-B0C8-A2FBC872CCBD}"/>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3" name="Espace réservé du contenu 2">
            <a:extLst>
              <a:ext uri="{FF2B5EF4-FFF2-40B4-BE49-F238E27FC236}">
                <a16:creationId xmlns:a16="http://schemas.microsoft.com/office/drawing/2014/main" id="{37919C29-DA15-47CF-A1C8-B2A6FB0A84BA}"/>
              </a:ext>
            </a:extLst>
          </p:cNvPr>
          <p:cNvSpPr>
            <a:spLocks noGrp="1"/>
          </p:cNvSpPr>
          <p:nvPr>
            <p:ph sz="quarter" idx="10" hasCustomPrompt="1"/>
          </p:nvPr>
        </p:nvSpPr>
        <p:spPr>
          <a:xfrm>
            <a:off x="625475" y="1919851"/>
            <a:ext cx="10980738" cy="4264639"/>
          </a:xfrm>
          <a:prstGeom prst="rect">
            <a:avLst/>
          </a:prstGeom>
        </p:spPr>
        <p:txBody>
          <a:bodyPr anchor="ctr"/>
          <a:lstStyle>
            <a:lvl1pPr marL="0" indent="0" algn="ctr">
              <a:buNone/>
              <a:defRPr b="0"/>
            </a:lvl1pPr>
          </a:lstStyle>
          <a:p>
            <a:pPr lvl="0"/>
            <a:r>
              <a:rPr lang="fr-FR" dirty="0"/>
              <a:t>Image ou texte</a:t>
            </a:r>
          </a:p>
        </p:txBody>
      </p:sp>
    </p:spTree>
    <p:extLst>
      <p:ext uri="{BB962C8B-B14F-4D97-AF65-F5344CB8AC3E}">
        <p14:creationId xmlns:p14="http://schemas.microsoft.com/office/powerpoint/2010/main" val="1926133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2 lignes - Sous titre - Tableau">
    <p:spTree>
      <p:nvGrpSpPr>
        <p:cNvPr id="1" name=""/>
        <p:cNvGrpSpPr/>
        <p:nvPr/>
      </p:nvGrpSpPr>
      <p:grpSpPr>
        <a:xfrm>
          <a:off x="0" y="0"/>
          <a:ext cx="0" cy="0"/>
          <a:chOff x="0" y="0"/>
          <a:chExt cx="0" cy="0"/>
        </a:xfrm>
      </p:grpSpPr>
      <p:sp>
        <p:nvSpPr>
          <p:cNvPr id="3" name="Espace réservé du tableau 2">
            <a:extLst>
              <a:ext uri="{FF2B5EF4-FFF2-40B4-BE49-F238E27FC236}">
                <a16:creationId xmlns:a16="http://schemas.microsoft.com/office/drawing/2014/main" id="{93B70710-D917-4B0C-A729-6A696E78383B}"/>
              </a:ext>
            </a:extLst>
          </p:cNvPr>
          <p:cNvSpPr>
            <a:spLocks noGrp="1"/>
          </p:cNvSpPr>
          <p:nvPr>
            <p:ph type="tbl" sz="quarter" idx="25"/>
          </p:nvPr>
        </p:nvSpPr>
        <p:spPr>
          <a:xfrm>
            <a:off x="626266" y="1934020"/>
            <a:ext cx="10980000" cy="4270135"/>
          </a:xfrm>
          <a:prstGeom prst="rect">
            <a:avLst/>
          </a:prstGeom>
          <a:solidFill>
            <a:schemeClr val="bg1">
              <a:lumMod val="95000"/>
            </a:schemeClr>
          </a:solidFill>
        </p:spPr>
        <p:txBody>
          <a:bodyPr anchor="ctr"/>
          <a:lstStyle>
            <a:lvl1pPr marL="0" indent="0" algn="ctr">
              <a:buNone/>
              <a:defRPr b="0"/>
            </a:lvl1pPr>
          </a:lstStyle>
          <a:p>
            <a:endParaRPr lang="fr-FR" noProof="0" dirty="0"/>
          </a:p>
        </p:txBody>
      </p:sp>
      <p:sp>
        <p:nvSpPr>
          <p:cNvPr id="10" name="Espace réservé du texte 2">
            <a:extLst>
              <a:ext uri="{FF2B5EF4-FFF2-40B4-BE49-F238E27FC236}">
                <a16:creationId xmlns:a16="http://schemas.microsoft.com/office/drawing/2014/main" id="{1048A6B9-E0AA-463B-ABD9-F027CDEE57A9}"/>
              </a:ext>
            </a:extLst>
          </p:cNvPr>
          <p:cNvSpPr>
            <a:spLocks noGrp="1"/>
          </p:cNvSpPr>
          <p:nvPr>
            <p:ph type="body" idx="1" hasCustomPrompt="1"/>
          </p:nvPr>
        </p:nvSpPr>
        <p:spPr>
          <a:xfrm>
            <a:off x="626266" y="146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1" name="Espace réservé du titre 1">
            <a:extLst>
              <a:ext uri="{FF2B5EF4-FFF2-40B4-BE49-F238E27FC236}">
                <a16:creationId xmlns:a16="http://schemas.microsoft.com/office/drawing/2014/main" id="{97536440-7410-554A-A5A6-D41B1A40B190}"/>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32543864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1 ligne - Sous titre -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4852"/>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7"/>
            <a:ext cx="10980000" cy="539015"/>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5" name="Espace réservé du texte 2">
            <a:extLst>
              <a:ext uri="{FF2B5EF4-FFF2-40B4-BE49-F238E27FC236}">
                <a16:creationId xmlns:a16="http://schemas.microsoft.com/office/drawing/2014/main" id="{52070AF4-C64D-4863-94F3-98AB3C92612F}"/>
              </a:ext>
            </a:extLst>
          </p:cNvPr>
          <p:cNvSpPr>
            <a:spLocks noGrp="1"/>
          </p:cNvSpPr>
          <p:nvPr>
            <p:ph idx="10" hasCustomPrompt="1"/>
          </p:nvPr>
        </p:nvSpPr>
        <p:spPr>
          <a:xfrm>
            <a:off x="626269" y="1661064"/>
            <a:ext cx="10979998" cy="4543091"/>
          </a:xfrm>
          <a:prstGeom prst="rect">
            <a:avLst/>
          </a:prstGeom>
        </p:spPr>
        <p:txBody>
          <a:bodyPr vert="horz" lIns="90000" tIns="45720" rIns="91440" bIns="45720" rtlCol="0">
            <a:noAutofit/>
          </a:bodyPr>
          <a:lstStyle>
            <a:lvl1pPr>
              <a:lnSpc>
                <a:spcPct val="100000"/>
              </a:lnSpc>
              <a:defRPr sz="1200" b="0"/>
            </a:lvl1pPr>
            <a:lvl2pPr>
              <a:lnSpc>
                <a:spcPct val="100000"/>
              </a:lnSpc>
              <a:defRPr sz="1200" b="0"/>
            </a:lvl2pPr>
            <a:lvl3pPr>
              <a:lnSpc>
                <a:spcPct val="100000"/>
              </a:lnSpc>
              <a:defRPr b="0"/>
            </a:lvl3pPr>
            <a:lvl4pPr>
              <a:lnSpc>
                <a:spcPct val="100000"/>
              </a:lnSpc>
              <a:defRPr b="0"/>
            </a:lvl4pPr>
            <a:lvl5pPr>
              <a:lnSpc>
                <a:spcPct val="100000"/>
              </a:lnSpc>
              <a:defRPr b="0"/>
            </a:lvl5pPr>
            <a:lvl6pPr>
              <a:lnSpc>
                <a:spcPct val="100000"/>
              </a:lnSpc>
              <a:defRPr b="0"/>
            </a:lvl6pPr>
            <a:lvl7pPr>
              <a:lnSpc>
                <a:spcPct val="100000"/>
              </a:lnSpc>
              <a:defRPr b="0"/>
            </a:lvl7pPr>
            <a:lvl8pPr>
              <a:lnSpc>
                <a:spcPct val="100000"/>
              </a:lnSpc>
              <a:defRPr b="0"/>
            </a:lvl8pPr>
            <a:lvl9pPr>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Tree>
    <p:extLst>
      <p:ext uri="{BB962C8B-B14F-4D97-AF65-F5344CB8AC3E}">
        <p14:creationId xmlns:p14="http://schemas.microsoft.com/office/powerpoint/2010/main" val="36442213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1 ligne - Sous-titre - sans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8"/>
            <a:ext cx="10980000" cy="53803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35553975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re 1 ligne seul">
    <p:spTree>
      <p:nvGrpSpPr>
        <p:cNvPr id="1" name=""/>
        <p:cNvGrpSpPr/>
        <p:nvPr/>
      </p:nvGrpSpPr>
      <p:grpSpPr>
        <a:xfrm>
          <a:off x="0" y="0"/>
          <a:ext cx="0" cy="0"/>
          <a:chOff x="0" y="0"/>
          <a:chExt cx="0" cy="0"/>
        </a:xfrm>
      </p:grpSpPr>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hasCustomPrompt="1"/>
          </p:nvPr>
        </p:nvSpPr>
        <p:spPr>
          <a:xfrm>
            <a:off x="626267" y="563869"/>
            <a:ext cx="10980000" cy="539015"/>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25724009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32837030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ntenus 3 imag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0" y="1711085"/>
            <a:ext cx="3960000" cy="183836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7"/>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exte 8">
            <a:extLst>
              <a:ext uri="{FF2B5EF4-FFF2-40B4-BE49-F238E27FC236}">
                <a16:creationId xmlns:a16="http://schemas.microsoft.com/office/drawing/2014/main" id="{822D3CDB-9DAA-4710-BDFD-946CEA4F6BCD}"/>
              </a:ext>
            </a:extLst>
          </p:cNvPr>
          <p:cNvSpPr>
            <a:spLocks noGrp="1"/>
          </p:cNvSpPr>
          <p:nvPr>
            <p:ph type="body" sz="quarter" idx="25" hasCustomPrompt="1"/>
          </p:nvPr>
        </p:nvSpPr>
        <p:spPr>
          <a:xfrm>
            <a:off x="4114810" y="1711085"/>
            <a:ext cx="3960000" cy="183836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5" name="Espace réservé du texte 8">
            <a:extLst>
              <a:ext uri="{FF2B5EF4-FFF2-40B4-BE49-F238E27FC236}">
                <a16:creationId xmlns:a16="http://schemas.microsoft.com/office/drawing/2014/main" id="{95B880E5-11AD-471C-BA87-619BDCDB4F82}"/>
              </a:ext>
            </a:extLst>
          </p:cNvPr>
          <p:cNvSpPr>
            <a:spLocks noGrp="1"/>
          </p:cNvSpPr>
          <p:nvPr>
            <p:ph type="body" sz="quarter" idx="27" hasCustomPrompt="1"/>
          </p:nvPr>
        </p:nvSpPr>
        <p:spPr>
          <a:xfrm>
            <a:off x="8229621" y="1711085"/>
            <a:ext cx="3960000" cy="183836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7" name="Espace réservé du titre 1">
            <a:extLst>
              <a:ext uri="{FF2B5EF4-FFF2-40B4-BE49-F238E27FC236}">
                <a16:creationId xmlns:a16="http://schemas.microsoft.com/office/drawing/2014/main" id="{804FFC42-9CE1-0441-91AB-DA57CA3155C2}"/>
              </a:ext>
            </a:extLst>
          </p:cNvPr>
          <p:cNvSpPr>
            <a:spLocks noGrp="1"/>
          </p:cNvSpPr>
          <p:nvPr>
            <p:ph type="title" hasCustomPrompt="1"/>
          </p:nvPr>
        </p:nvSpPr>
        <p:spPr>
          <a:xfrm>
            <a:off x="626267" y="563867"/>
            <a:ext cx="10980000" cy="540000"/>
          </a:xfrm>
          <a:prstGeom prst="rect">
            <a:avLst/>
          </a:prstGeom>
        </p:spPr>
        <p:txBody>
          <a:bodyPr vert="horz" lIns="91440" tIns="45720" rIns="91440" bIns="45720" rtlCol="0" anchor="t">
            <a:noAutofit/>
          </a:bodyPr>
          <a:lstStyle>
            <a:lvl1pPr algn="ctr">
              <a:defRPr/>
            </a:lvl1pPr>
          </a:lstStyle>
          <a:p>
            <a:r>
              <a:rPr lang="fr-FR" noProof="0" dirty="0"/>
              <a:t>Titre</a:t>
            </a:r>
          </a:p>
        </p:txBody>
      </p:sp>
      <p:sp>
        <p:nvSpPr>
          <p:cNvPr id="3" name="Espace réservé du contenu 2">
            <a:extLst>
              <a:ext uri="{FF2B5EF4-FFF2-40B4-BE49-F238E27FC236}">
                <a16:creationId xmlns:a16="http://schemas.microsoft.com/office/drawing/2014/main" id="{7DD1D2E2-9756-43D0-9E19-62CE57E11B4A}"/>
              </a:ext>
            </a:extLst>
          </p:cNvPr>
          <p:cNvSpPr>
            <a:spLocks noGrp="1"/>
          </p:cNvSpPr>
          <p:nvPr>
            <p:ph sz="quarter" idx="29" hasCustomPrompt="1"/>
          </p:nvPr>
        </p:nvSpPr>
        <p:spPr>
          <a:xfrm>
            <a:off x="1" y="3659188"/>
            <a:ext cx="3960000" cy="2157412"/>
          </a:xfrm>
          <a:prstGeom prst="rect">
            <a:avLst/>
          </a:prstGeom>
        </p:spPr>
        <p:txBody>
          <a:bodyPr anchor="ctr"/>
          <a:lstStyle>
            <a:lvl1pPr marL="0" indent="0" algn="ctr">
              <a:buNone/>
              <a:defRPr b="0"/>
            </a:lvl1pPr>
          </a:lstStyle>
          <a:p>
            <a:pPr lvl="0"/>
            <a:r>
              <a:rPr lang="fr-FR" dirty="0"/>
              <a:t>Insérer une image</a:t>
            </a:r>
          </a:p>
        </p:txBody>
      </p:sp>
      <p:sp>
        <p:nvSpPr>
          <p:cNvPr id="18" name="Espace réservé du contenu 2">
            <a:extLst>
              <a:ext uri="{FF2B5EF4-FFF2-40B4-BE49-F238E27FC236}">
                <a16:creationId xmlns:a16="http://schemas.microsoft.com/office/drawing/2014/main" id="{FF11F8F2-9E9D-41F5-BF95-359C602301E8}"/>
              </a:ext>
            </a:extLst>
          </p:cNvPr>
          <p:cNvSpPr>
            <a:spLocks noGrp="1"/>
          </p:cNvSpPr>
          <p:nvPr>
            <p:ph sz="quarter" idx="30" hasCustomPrompt="1"/>
          </p:nvPr>
        </p:nvSpPr>
        <p:spPr>
          <a:xfrm>
            <a:off x="4114810" y="3659188"/>
            <a:ext cx="3960000" cy="2157412"/>
          </a:xfrm>
          <a:prstGeom prst="rect">
            <a:avLst/>
          </a:prstGeom>
        </p:spPr>
        <p:txBody>
          <a:bodyPr anchor="ctr"/>
          <a:lstStyle>
            <a:lvl1pPr marL="0" indent="0" algn="ctr">
              <a:buNone/>
              <a:defRPr b="0"/>
            </a:lvl1pPr>
          </a:lstStyle>
          <a:p>
            <a:pPr lvl="0"/>
            <a:r>
              <a:rPr lang="fr-FR" dirty="0"/>
              <a:t>Insérer une image</a:t>
            </a:r>
          </a:p>
        </p:txBody>
      </p:sp>
      <p:sp>
        <p:nvSpPr>
          <p:cNvPr id="19" name="Espace réservé du contenu 2">
            <a:extLst>
              <a:ext uri="{FF2B5EF4-FFF2-40B4-BE49-F238E27FC236}">
                <a16:creationId xmlns:a16="http://schemas.microsoft.com/office/drawing/2014/main" id="{D4BE7282-D81C-490E-82CF-4798F8F361CF}"/>
              </a:ext>
            </a:extLst>
          </p:cNvPr>
          <p:cNvSpPr>
            <a:spLocks noGrp="1"/>
          </p:cNvSpPr>
          <p:nvPr>
            <p:ph sz="quarter" idx="31" hasCustomPrompt="1"/>
          </p:nvPr>
        </p:nvSpPr>
        <p:spPr>
          <a:xfrm>
            <a:off x="8232000" y="3659188"/>
            <a:ext cx="3960000" cy="2157412"/>
          </a:xfrm>
          <a:prstGeom prst="rect">
            <a:avLst/>
          </a:prstGeom>
        </p:spPr>
        <p:txBody>
          <a:bodyPr anchor="ctr"/>
          <a:lstStyle>
            <a:lvl1pPr marL="0" indent="0" algn="ctr">
              <a:buNone/>
              <a:defRPr b="0"/>
            </a:lvl1pPr>
          </a:lstStyle>
          <a:p>
            <a:pPr lvl="0"/>
            <a:r>
              <a:rPr lang="fr-FR" dirty="0"/>
              <a:t>Insérer une image</a:t>
            </a:r>
          </a:p>
        </p:txBody>
      </p:sp>
    </p:spTree>
    <p:extLst>
      <p:ext uri="{BB962C8B-B14F-4D97-AF65-F5344CB8AC3E}">
        <p14:creationId xmlns:p14="http://schemas.microsoft.com/office/powerpoint/2010/main" val="25253013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contenus 3 images_bi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0" y="3927059"/>
            <a:ext cx="4032000" cy="198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7"/>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exte 8">
            <a:extLst>
              <a:ext uri="{FF2B5EF4-FFF2-40B4-BE49-F238E27FC236}">
                <a16:creationId xmlns:a16="http://schemas.microsoft.com/office/drawing/2014/main" id="{822D3CDB-9DAA-4710-BDFD-946CEA4F6BCD}"/>
              </a:ext>
            </a:extLst>
          </p:cNvPr>
          <p:cNvSpPr>
            <a:spLocks noGrp="1"/>
          </p:cNvSpPr>
          <p:nvPr>
            <p:ph type="body" sz="quarter" idx="25" hasCustomPrompt="1"/>
          </p:nvPr>
        </p:nvSpPr>
        <p:spPr>
          <a:xfrm>
            <a:off x="4095112" y="1947060"/>
            <a:ext cx="4062487" cy="198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5" name="Espace réservé du texte 8">
            <a:extLst>
              <a:ext uri="{FF2B5EF4-FFF2-40B4-BE49-F238E27FC236}">
                <a16:creationId xmlns:a16="http://schemas.microsoft.com/office/drawing/2014/main" id="{95B880E5-11AD-471C-BA87-619BDCDB4F82}"/>
              </a:ext>
            </a:extLst>
          </p:cNvPr>
          <p:cNvSpPr>
            <a:spLocks noGrp="1"/>
          </p:cNvSpPr>
          <p:nvPr>
            <p:ph type="body" sz="quarter" idx="27" hasCustomPrompt="1"/>
          </p:nvPr>
        </p:nvSpPr>
        <p:spPr>
          <a:xfrm>
            <a:off x="8204147" y="3927059"/>
            <a:ext cx="3971810" cy="198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7" name="Espace réservé du titre 1">
            <a:extLst>
              <a:ext uri="{FF2B5EF4-FFF2-40B4-BE49-F238E27FC236}">
                <a16:creationId xmlns:a16="http://schemas.microsoft.com/office/drawing/2014/main" id="{61895D1B-E2DC-0746-8FBA-FEC662A7107E}"/>
              </a:ext>
            </a:extLst>
          </p:cNvPr>
          <p:cNvSpPr>
            <a:spLocks noGrp="1"/>
          </p:cNvSpPr>
          <p:nvPr>
            <p:ph type="title" hasCustomPrompt="1"/>
          </p:nvPr>
        </p:nvSpPr>
        <p:spPr>
          <a:xfrm>
            <a:off x="626267" y="563867"/>
            <a:ext cx="10980000" cy="540000"/>
          </a:xfrm>
          <a:prstGeom prst="rect">
            <a:avLst/>
          </a:prstGeom>
        </p:spPr>
        <p:txBody>
          <a:bodyPr vert="horz" lIns="91440" tIns="45720" rIns="91440" bIns="45720" rtlCol="0" anchor="t">
            <a:noAutofit/>
          </a:bodyPr>
          <a:lstStyle>
            <a:lvl1pPr algn="ctr">
              <a:defRPr/>
            </a:lvl1pPr>
          </a:lstStyle>
          <a:p>
            <a:r>
              <a:rPr lang="fr-FR" noProof="0" dirty="0"/>
              <a:t>Titre</a:t>
            </a:r>
          </a:p>
        </p:txBody>
      </p:sp>
      <p:sp>
        <p:nvSpPr>
          <p:cNvPr id="3" name="Espace réservé du contenu 2">
            <a:extLst>
              <a:ext uri="{FF2B5EF4-FFF2-40B4-BE49-F238E27FC236}">
                <a16:creationId xmlns:a16="http://schemas.microsoft.com/office/drawing/2014/main" id="{C51C0C2C-5037-41F5-9933-5AB574CC6415}"/>
              </a:ext>
            </a:extLst>
          </p:cNvPr>
          <p:cNvSpPr>
            <a:spLocks noGrp="1"/>
          </p:cNvSpPr>
          <p:nvPr>
            <p:ph sz="quarter" idx="29" hasCustomPrompt="1"/>
          </p:nvPr>
        </p:nvSpPr>
        <p:spPr>
          <a:xfrm>
            <a:off x="0" y="1946275"/>
            <a:ext cx="4048292" cy="1981200"/>
          </a:xfrm>
          <a:prstGeom prst="rect">
            <a:avLst/>
          </a:prstGeom>
        </p:spPr>
        <p:txBody>
          <a:bodyPr anchor="ctr"/>
          <a:lstStyle>
            <a:lvl1pPr marL="0" indent="0" algn="ctr">
              <a:buNone/>
              <a:defRPr b="0"/>
            </a:lvl1pPr>
          </a:lstStyle>
          <a:p>
            <a:pPr lvl="0"/>
            <a:r>
              <a:rPr lang="fr-FR" dirty="0"/>
              <a:t>Insérer une image</a:t>
            </a:r>
          </a:p>
          <a:p>
            <a:pPr lvl="0"/>
            <a:endParaRPr lang="fr-FR" dirty="0"/>
          </a:p>
        </p:txBody>
      </p:sp>
      <p:sp>
        <p:nvSpPr>
          <p:cNvPr id="18" name="Espace réservé du contenu 2">
            <a:extLst>
              <a:ext uri="{FF2B5EF4-FFF2-40B4-BE49-F238E27FC236}">
                <a16:creationId xmlns:a16="http://schemas.microsoft.com/office/drawing/2014/main" id="{4CD9A058-690D-4342-B163-30FD16CE9625}"/>
              </a:ext>
            </a:extLst>
          </p:cNvPr>
          <p:cNvSpPr>
            <a:spLocks noGrp="1"/>
          </p:cNvSpPr>
          <p:nvPr>
            <p:ph sz="quarter" idx="30" hasCustomPrompt="1"/>
          </p:nvPr>
        </p:nvSpPr>
        <p:spPr>
          <a:xfrm>
            <a:off x="4078549" y="3926460"/>
            <a:ext cx="4079049" cy="1981200"/>
          </a:xfrm>
          <a:prstGeom prst="rect">
            <a:avLst/>
          </a:prstGeom>
        </p:spPr>
        <p:txBody>
          <a:bodyPr anchor="ctr"/>
          <a:lstStyle>
            <a:lvl1pPr marL="0" indent="0" algn="ctr">
              <a:buNone/>
              <a:defRPr b="0"/>
            </a:lvl1pPr>
          </a:lstStyle>
          <a:p>
            <a:pPr lvl="0"/>
            <a:r>
              <a:rPr lang="fr-FR" dirty="0"/>
              <a:t>Insérer une image</a:t>
            </a:r>
          </a:p>
          <a:p>
            <a:pPr lvl="0"/>
            <a:endParaRPr lang="fr-FR" dirty="0"/>
          </a:p>
        </p:txBody>
      </p:sp>
      <p:sp>
        <p:nvSpPr>
          <p:cNvPr id="19" name="Espace réservé du contenu 2">
            <a:extLst>
              <a:ext uri="{FF2B5EF4-FFF2-40B4-BE49-F238E27FC236}">
                <a16:creationId xmlns:a16="http://schemas.microsoft.com/office/drawing/2014/main" id="{32F54964-49B8-48D0-A348-832C61A3B4FC}"/>
              </a:ext>
            </a:extLst>
          </p:cNvPr>
          <p:cNvSpPr>
            <a:spLocks noGrp="1"/>
          </p:cNvSpPr>
          <p:nvPr>
            <p:ph sz="quarter" idx="31" hasCustomPrompt="1"/>
          </p:nvPr>
        </p:nvSpPr>
        <p:spPr>
          <a:xfrm>
            <a:off x="8204148" y="1946275"/>
            <a:ext cx="3971810" cy="1981200"/>
          </a:xfrm>
          <a:prstGeom prst="rect">
            <a:avLst/>
          </a:prstGeom>
        </p:spPr>
        <p:txBody>
          <a:bodyPr anchor="ctr"/>
          <a:lstStyle>
            <a:lvl1pPr marL="0" indent="0" algn="ctr">
              <a:buNone/>
              <a:defRPr b="0"/>
            </a:lvl1pPr>
          </a:lstStyle>
          <a:p>
            <a:pPr lvl="0"/>
            <a:r>
              <a:rPr lang="fr-FR" dirty="0"/>
              <a:t>Insérer une image</a:t>
            </a:r>
          </a:p>
          <a:p>
            <a:pPr lvl="0"/>
            <a:endParaRPr lang="fr-FR" dirty="0"/>
          </a:p>
        </p:txBody>
      </p:sp>
    </p:spTree>
    <p:extLst>
      <p:ext uri="{BB962C8B-B14F-4D97-AF65-F5344CB8AC3E}">
        <p14:creationId xmlns:p14="http://schemas.microsoft.com/office/powerpoint/2010/main" val="22959510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contenus 4 imag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1777193" y="195082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exte 8">
            <a:extLst>
              <a:ext uri="{FF2B5EF4-FFF2-40B4-BE49-F238E27FC236}">
                <a16:creationId xmlns:a16="http://schemas.microsoft.com/office/drawing/2014/main" id="{822D3CDB-9DAA-4710-BDFD-946CEA4F6BCD}"/>
              </a:ext>
            </a:extLst>
          </p:cNvPr>
          <p:cNvSpPr>
            <a:spLocks noGrp="1"/>
          </p:cNvSpPr>
          <p:nvPr>
            <p:ph type="body" sz="quarter" idx="25" hasCustomPrompt="1"/>
          </p:nvPr>
        </p:nvSpPr>
        <p:spPr>
          <a:xfrm>
            <a:off x="3936000" y="411617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5" name="Espace réservé du texte 8">
            <a:extLst>
              <a:ext uri="{FF2B5EF4-FFF2-40B4-BE49-F238E27FC236}">
                <a16:creationId xmlns:a16="http://schemas.microsoft.com/office/drawing/2014/main" id="{95B880E5-11AD-471C-BA87-619BDCDB4F82}"/>
              </a:ext>
            </a:extLst>
          </p:cNvPr>
          <p:cNvSpPr>
            <a:spLocks noGrp="1"/>
          </p:cNvSpPr>
          <p:nvPr>
            <p:ph type="body" sz="quarter" idx="27" hasCustomPrompt="1"/>
          </p:nvPr>
        </p:nvSpPr>
        <p:spPr>
          <a:xfrm>
            <a:off x="6098381" y="195082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8" name="Espace réservé du texte 8">
            <a:extLst>
              <a:ext uri="{FF2B5EF4-FFF2-40B4-BE49-F238E27FC236}">
                <a16:creationId xmlns:a16="http://schemas.microsoft.com/office/drawing/2014/main" id="{91C0554B-651E-4CC3-9954-7318100752E8}"/>
              </a:ext>
            </a:extLst>
          </p:cNvPr>
          <p:cNvSpPr>
            <a:spLocks noGrp="1"/>
          </p:cNvSpPr>
          <p:nvPr>
            <p:ph type="body" sz="quarter" idx="30" hasCustomPrompt="1"/>
          </p:nvPr>
        </p:nvSpPr>
        <p:spPr>
          <a:xfrm>
            <a:off x="8258381" y="411617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9" name="Espace réservé du titre 1">
            <a:extLst>
              <a:ext uri="{FF2B5EF4-FFF2-40B4-BE49-F238E27FC236}">
                <a16:creationId xmlns:a16="http://schemas.microsoft.com/office/drawing/2014/main" id="{6AD5832E-45E0-DE4C-B97F-5EAC80BE7AFB}"/>
              </a:ext>
            </a:extLst>
          </p:cNvPr>
          <p:cNvSpPr>
            <a:spLocks noGrp="1"/>
          </p:cNvSpPr>
          <p:nvPr>
            <p:ph type="title" hasCustomPrompt="1"/>
          </p:nvPr>
        </p:nvSpPr>
        <p:spPr>
          <a:xfrm>
            <a:off x="626267" y="563868"/>
            <a:ext cx="10980000" cy="540000"/>
          </a:xfrm>
          <a:prstGeom prst="rect">
            <a:avLst/>
          </a:prstGeom>
        </p:spPr>
        <p:txBody>
          <a:bodyPr vert="horz" lIns="91440" tIns="45720" rIns="91440" bIns="45720" rtlCol="0" anchor="t">
            <a:noAutofit/>
          </a:bodyPr>
          <a:lstStyle>
            <a:lvl1pPr algn="ctr">
              <a:defRPr/>
            </a:lvl1pPr>
          </a:lstStyle>
          <a:p>
            <a:r>
              <a:rPr lang="fr-FR" noProof="0" dirty="0"/>
              <a:t>Titre</a:t>
            </a:r>
          </a:p>
        </p:txBody>
      </p:sp>
      <p:sp>
        <p:nvSpPr>
          <p:cNvPr id="3" name="Espace réservé du contenu 2">
            <a:extLst>
              <a:ext uri="{FF2B5EF4-FFF2-40B4-BE49-F238E27FC236}">
                <a16:creationId xmlns:a16="http://schemas.microsoft.com/office/drawing/2014/main" id="{A676B0DF-84E2-467E-866A-899A2CD819E0}"/>
              </a:ext>
            </a:extLst>
          </p:cNvPr>
          <p:cNvSpPr>
            <a:spLocks noGrp="1"/>
          </p:cNvSpPr>
          <p:nvPr>
            <p:ph sz="quarter" idx="31" hasCustomPrompt="1"/>
          </p:nvPr>
        </p:nvSpPr>
        <p:spPr>
          <a:xfrm>
            <a:off x="1776413" y="411717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0" name="Espace réservé du contenu 2">
            <a:extLst>
              <a:ext uri="{FF2B5EF4-FFF2-40B4-BE49-F238E27FC236}">
                <a16:creationId xmlns:a16="http://schemas.microsoft.com/office/drawing/2014/main" id="{622E5CD2-EE6E-4134-8A4B-A933B4A90AAB}"/>
              </a:ext>
            </a:extLst>
          </p:cNvPr>
          <p:cNvSpPr>
            <a:spLocks noGrp="1"/>
          </p:cNvSpPr>
          <p:nvPr>
            <p:ph sz="quarter" idx="32" hasCustomPrompt="1"/>
          </p:nvPr>
        </p:nvSpPr>
        <p:spPr>
          <a:xfrm>
            <a:off x="3933619" y="195082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1" name="Espace réservé du contenu 2">
            <a:extLst>
              <a:ext uri="{FF2B5EF4-FFF2-40B4-BE49-F238E27FC236}">
                <a16:creationId xmlns:a16="http://schemas.microsoft.com/office/drawing/2014/main" id="{1ACD7ABB-275C-4698-8666-48370705C7A1}"/>
              </a:ext>
            </a:extLst>
          </p:cNvPr>
          <p:cNvSpPr>
            <a:spLocks noGrp="1"/>
          </p:cNvSpPr>
          <p:nvPr>
            <p:ph sz="quarter" idx="33" hasCustomPrompt="1"/>
          </p:nvPr>
        </p:nvSpPr>
        <p:spPr>
          <a:xfrm>
            <a:off x="6090045" y="411717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2" name="Espace réservé du contenu 2">
            <a:extLst>
              <a:ext uri="{FF2B5EF4-FFF2-40B4-BE49-F238E27FC236}">
                <a16:creationId xmlns:a16="http://schemas.microsoft.com/office/drawing/2014/main" id="{068913FC-8DB6-43BC-BC0B-894785E24703}"/>
              </a:ext>
            </a:extLst>
          </p:cNvPr>
          <p:cNvSpPr>
            <a:spLocks noGrp="1"/>
          </p:cNvSpPr>
          <p:nvPr>
            <p:ph sz="quarter" idx="34" hasCustomPrompt="1"/>
          </p:nvPr>
        </p:nvSpPr>
        <p:spPr>
          <a:xfrm>
            <a:off x="8269305" y="1950823"/>
            <a:ext cx="2157412" cy="2159000"/>
          </a:xfrm>
          <a:prstGeom prst="rect">
            <a:avLst/>
          </a:prstGeom>
        </p:spPr>
        <p:txBody>
          <a:bodyPr anchor="ctr"/>
          <a:lstStyle>
            <a:lvl1pPr marL="0" indent="0" algn="ctr">
              <a:buNone/>
              <a:defRPr b="0"/>
            </a:lvl1pPr>
          </a:lstStyle>
          <a:p>
            <a:pPr lvl="0"/>
            <a:r>
              <a:rPr lang="fr-FR" dirty="0"/>
              <a:t>Insérer une image</a:t>
            </a:r>
          </a:p>
        </p:txBody>
      </p:sp>
    </p:spTree>
    <p:extLst>
      <p:ext uri="{BB962C8B-B14F-4D97-AF65-F5344CB8AC3E}">
        <p14:creationId xmlns:p14="http://schemas.microsoft.com/office/powerpoint/2010/main" val="8211265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33392CD-2193-534A-B7C7-E1D6A4CD61B4}"/>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18615087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u image n°1">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056000" y="27698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6300000" y="1672856"/>
            <a:ext cx="5580000" cy="432000"/>
          </a:xfrm>
          <a:prstGeom prst="rect">
            <a:avLst/>
          </a:prstGeom>
        </p:spPr>
        <p:txBody>
          <a:bodyPr anchor="b"/>
          <a:lstStyle>
            <a:lvl1pPr algn="l">
              <a:defRPr>
                <a:solidFill>
                  <a:schemeClr val="tx1"/>
                </a:solidFill>
              </a:defRPr>
            </a:lvl1pPr>
          </a:lstStyle>
          <a:p>
            <a:r>
              <a:rPr lang="fr-FR" noProof="0" dirty="0"/>
              <a:t>Titre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300000" y="2162602"/>
            <a:ext cx="5580000" cy="360000"/>
          </a:xfrm>
          <a:prstGeom prst="rect">
            <a:avLst/>
          </a:prstGeom>
        </p:spPr>
        <p:txBody>
          <a:bodyPr anchor="t">
            <a:noAutofit/>
          </a:bodyPr>
          <a:lstStyle>
            <a:lvl1pPr marL="0" indent="0" algn="l">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6300000" y="27698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6" name="Espace réservé pour une image  2">
            <a:extLst>
              <a:ext uri="{FF2B5EF4-FFF2-40B4-BE49-F238E27FC236}">
                <a16:creationId xmlns:a16="http://schemas.microsoft.com/office/drawing/2014/main" id="{674A273D-4623-4C49-A828-A83EFDF74598}"/>
              </a:ext>
            </a:extLst>
          </p:cNvPr>
          <p:cNvSpPr>
            <a:spLocks noGrp="1"/>
          </p:cNvSpPr>
          <p:nvPr>
            <p:ph type="pic" idx="28" hasCustomPrompt="1"/>
          </p:nvPr>
        </p:nvSpPr>
        <p:spPr>
          <a:xfrm>
            <a:off x="6300000" y="41160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7056000" y="41160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3" name="Espace réservé du contenu 2">
            <a:extLst>
              <a:ext uri="{FF2B5EF4-FFF2-40B4-BE49-F238E27FC236}">
                <a16:creationId xmlns:a16="http://schemas.microsoft.com/office/drawing/2014/main" id="{13AE2B65-FE64-4DA8-8AFB-A88CE3544E6D}"/>
              </a:ext>
            </a:extLst>
          </p:cNvPr>
          <p:cNvSpPr>
            <a:spLocks noGrp="1"/>
          </p:cNvSpPr>
          <p:nvPr>
            <p:ph sz="quarter" idx="30" hasCustomPrompt="1"/>
          </p:nvPr>
        </p:nvSpPr>
        <p:spPr>
          <a:xfrm>
            <a:off x="0" y="565176"/>
            <a:ext cx="6096000" cy="5373687"/>
          </a:xfrm>
          <a:prstGeom prst="rect">
            <a:avLst/>
          </a:prstGeom>
        </p:spPr>
        <p:txBody>
          <a:bodyPr anchor="ctr"/>
          <a:lstStyle>
            <a:lvl1pPr marL="0" indent="0" algn="ctr">
              <a:buNone/>
              <a:defRPr b="0"/>
            </a:lvl1pPr>
          </a:lstStyle>
          <a:p>
            <a:pPr lvl="0"/>
            <a:r>
              <a:rPr lang="fr-FR" dirty="0"/>
              <a:t>Insérer une image </a:t>
            </a:r>
          </a:p>
        </p:txBody>
      </p:sp>
    </p:spTree>
    <p:extLst>
      <p:ext uri="{BB962C8B-B14F-4D97-AF65-F5344CB8AC3E}">
        <p14:creationId xmlns:p14="http://schemas.microsoft.com/office/powerpoint/2010/main" val="11890132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u image n°2">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1379888" y="2769820"/>
            <a:ext cx="446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623888" y="1672856"/>
            <a:ext cx="5220000" cy="432000"/>
          </a:xfrm>
          <a:prstGeom prst="rect">
            <a:avLst/>
          </a:prstGeom>
        </p:spPr>
        <p:txBody>
          <a:bodyPr anchor="b"/>
          <a:lstStyle>
            <a:lvl1pPr algn="l">
              <a:defRPr>
                <a:solidFill>
                  <a:schemeClr val="tx1"/>
                </a:solidFill>
              </a:defRPr>
            </a:lvl1pPr>
          </a:lstStyle>
          <a:p>
            <a:r>
              <a:rPr lang="fr-FR" noProof="0" dirty="0"/>
              <a:t>Titre </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3888" y="2162602"/>
            <a:ext cx="5220000" cy="360000"/>
          </a:xfrm>
          <a:prstGeom prst="rect">
            <a:avLst/>
          </a:prstGeom>
        </p:spPr>
        <p:txBody>
          <a:bodyPr anchor="t">
            <a:noAutofit/>
          </a:bodyPr>
          <a:lstStyle>
            <a:lvl1pPr marL="0" indent="0" algn="just">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623888" y="27698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6" name="Espace réservé pour une image  2">
            <a:extLst>
              <a:ext uri="{FF2B5EF4-FFF2-40B4-BE49-F238E27FC236}">
                <a16:creationId xmlns:a16="http://schemas.microsoft.com/office/drawing/2014/main" id="{674A273D-4623-4C49-A828-A83EFDF74598}"/>
              </a:ext>
            </a:extLst>
          </p:cNvPr>
          <p:cNvSpPr>
            <a:spLocks noGrp="1"/>
          </p:cNvSpPr>
          <p:nvPr>
            <p:ph type="pic" idx="28" hasCustomPrompt="1"/>
          </p:nvPr>
        </p:nvSpPr>
        <p:spPr>
          <a:xfrm>
            <a:off x="623888" y="41160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1379888" y="4116020"/>
            <a:ext cx="446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1" name="Espace réservé du contenu 2">
            <a:extLst>
              <a:ext uri="{FF2B5EF4-FFF2-40B4-BE49-F238E27FC236}">
                <a16:creationId xmlns:a16="http://schemas.microsoft.com/office/drawing/2014/main" id="{64B26F09-AC1E-4D07-A513-78CC6D9B9B5E}"/>
              </a:ext>
            </a:extLst>
          </p:cNvPr>
          <p:cNvSpPr>
            <a:spLocks noGrp="1"/>
          </p:cNvSpPr>
          <p:nvPr>
            <p:ph sz="quarter" idx="30" hasCustomPrompt="1"/>
          </p:nvPr>
        </p:nvSpPr>
        <p:spPr>
          <a:xfrm>
            <a:off x="6079954" y="565174"/>
            <a:ext cx="6096000" cy="5373687"/>
          </a:xfrm>
          <a:prstGeom prst="rect">
            <a:avLst/>
          </a:prstGeom>
        </p:spPr>
        <p:txBody>
          <a:bodyPr anchor="ctr"/>
          <a:lstStyle>
            <a:lvl1pPr marL="0" indent="0" algn="ctr">
              <a:buNone/>
              <a:defRPr b="0"/>
            </a:lvl1pPr>
          </a:lstStyle>
          <a:p>
            <a:pPr lvl="0"/>
            <a:r>
              <a:rPr lang="fr-FR" dirty="0"/>
              <a:t>Insérer une image </a:t>
            </a:r>
          </a:p>
        </p:txBody>
      </p:sp>
    </p:spTree>
    <p:extLst>
      <p:ext uri="{BB962C8B-B14F-4D97-AF65-F5344CB8AC3E}">
        <p14:creationId xmlns:p14="http://schemas.microsoft.com/office/powerpoint/2010/main" val="18258774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u image n°3">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1379888" y="2769820"/>
            <a:ext cx="446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3888" y="2163600"/>
            <a:ext cx="5220000" cy="360000"/>
          </a:xfrm>
          <a:prstGeom prst="rect">
            <a:avLst/>
          </a:prstGeom>
        </p:spPr>
        <p:txBody>
          <a:bodyPr anchor="t">
            <a:noAutofit/>
          </a:bodyPr>
          <a:lstStyle>
            <a:lvl1pPr marL="0" indent="0" algn="l">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623888" y="27698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6" name="Espace réservé pour une image  2">
            <a:extLst>
              <a:ext uri="{FF2B5EF4-FFF2-40B4-BE49-F238E27FC236}">
                <a16:creationId xmlns:a16="http://schemas.microsoft.com/office/drawing/2014/main" id="{674A273D-4623-4C49-A828-A83EFDF74598}"/>
              </a:ext>
            </a:extLst>
          </p:cNvPr>
          <p:cNvSpPr>
            <a:spLocks noGrp="1"/>
          </p:cNvSpPr>
          <p:nvPr>
            <p:ph type="pic" idx="28" hasCustomPrompt="1"/>
          </p:nvPr>
        </p:nvSpPr>
        <p:spPr>
          <a:xfrm>
            <a:off x="623888" y="41160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1379888" y="4116020"/>
            <a:ext cx="446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3" name="Espace réservé du texte 8">
            <a:extLst>
              <a:ext uri="{FF2B5EF4-FFF2-40B4-BE49-F238E27FC236}">
                <a16:creationId xmlns:a16="http://schemas.microsoft.com/office/drawing/2014/main" id="{1809E2C5-F51D-4EE3-BF82-66D109BFCF8F}"/>
              </a:ext>
            </a:extLst>
          </p:cNvPr>
          <p:cNvSpPr>
            <a:spLocks noGrp="1"/>
          </p:cNvSpPr>
          <p:nvPr>
            <p:ph type="body" sz="quarter" idx="30" hasCustomPrompt="1"/>
          </p:nvPr>
        </p:nvSpPr>
        <p:spPr>
          <a:xfrm>
            <a:off x="9142800" y="560767"/>
            <a:ext cx="3049200" cy="5328000"/>
          </a:xfrm>
          <a:prstGeom prst="rect">
            <a:avLst/>
          </a:prstGeom>
          <a:solidFill>
            <a:schemeClr val="tx1"/>
          </a:solidFill>
        </p:spPr>
        <p:txBody>
          <a:bodyPr lIns="540000" tIns="720000" rIns="540000" bIns="720000">
            <a:noAutofit/>
          </a:bodyPr>
          <a:lstStyle>
            <a:lvl1pPr marL="0" indent="0" algn="just">
              <a:spcBef>
                <a:spcPts val="3000"/>
              </a:spcBef>
              <a:buNone/>
              <a:defRPr sz="2100">
                <a:solidFill>
                  <a:schemeClr val="bg1"/>
                </a:solidFill>
              </a:defRPr>
            </a:lvl1pPr>
            <a:lvl2pPr marL="0" indent="0" algn="just">
              <a:spcBef>
                <a:spcPts val="300"/>
              </a:spcBef>
              <a:buNone/>
              <a:defRPr sz="800" b="1">
                <a:solidFill>
                  <a:schemeClr val="bg1"/>
                </a:solidFill>
              </a:defRPr>
            </a:lvl2pPr>
            <a:lvl3pPr marL="0" indent="0" algn="just">
              <a:spcBef>
                <a:spcPts val="1800"/>
              </a:spcBef>
              <a:buClr>
                <a:schemeClr val="bg1"/>
              </a:buClr>
              <a:buNone/>
              <a:defRPr sz="800">
                <a:solidFill>
                  <a:schemeClr val="bg1"/>
                </a:solidFill>
              </a:defRPr>
            </a:lvl3pPr>
            <a:lvl4pPr marL="162000" indent="-162000" algn="just">
              <a:spcBef>
                <a:spcPts val="300"/>
              </a:spcBef>
              <a:buClr>
                <a:schemeClr val="bg1"/>
              </a:buClr>
              <a:buSzPct val="100000"/>
              <a:buFont typeface="Century Gothic" panose="020B0502020202020204" pitchFamily="34" charset="0"/>
              <a:buChar char="■"/>
              <a:defRPr sz="700">
                <a:solidFill>
                  <a:schemeClr val="bg1"/>
                </a:solidFill>
              </a:defRPr>
            </a:lvl4pPr>
            <a:lvl5pPr marL="306000" indent="-126000" algn="just">
              <a:spcBef>
                <a:spcPts val="300"/>
              </a:spcBef>
              <a:buSzPct val="80000"/>
              <a:buFont typeface="Century Gothic" panose="020B0502020202020204" pitchFamily="34" charset="0"/>
              <a:buChar char="□"/>
              <a:defRPr sz="700">
                <a:solidFill>
                  <a:schemeClr val="bg1"/>
                </a:solidFill>
              </a:defRPr>
            </a:lvl5pPr>
          </a:lstStyle>
          <a:p>
            <a:pPr lvl="0"/>
            <a:r>
              <a:rPr lang="fr-FR" noProof="0" dirty="0"/>
              <a:t>NN</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1" name="Espace réservé du contenu 2">
            <a:extLst>
              <a:ext uri="{FF2B5EF4-FFF2-40B4-BE49-F238E27FC236}">
                <a16:creationId xmlns:a16="http://schemas.microsoft.com/office/drawing/2014/main" id="{045EB578-4B4C-4B5E-801F-89FB08D7BA18}"/>
              </a:ext>
            </a:extLst>
          </p:cNvPr>
          <p:cNvSpPr>
            <a:spLocks noGrp="1"/>
          </p:cNvSpPr>
          <p:nvPr>
            <p:ph sz="quarter" idx="31" hasCustomPrompt="1"/>
          </p:nvPr>
        </p:nvSpPr>
        <p:spPr>
          <a:xfrm>
            <a:off x="6096001" y="560767"/>
            <a:ext cx="3046800" cy="5328001"/>
          </a:xfrm>
          <a:prstGeom prst="rect">
            <a:avLst/>
          </a:prstGeom>
        </p:spPr>
        <p:txBody>
          <a:bodyPr anchor="ctr"/>
          <a:lstStyle>
            <a:lvl1pPr marL="0" indent="0" algn="ctr">
              <a:buNone/>
              <a:defRPr b="0"/>
            </a:lvl1pPr>
          </a:lstStyle>
          <a:p>
            <a:pPr lvl="0"/>
            <a:r>
              <a:rPr lang="fr-FR" dirty="0"/>
              <a:t>Insérer une image </a:t>
            </a:r>
          </a:p>
        </p:txBody>
      </p:sp>
      <p:sp>
        <p:nvSpPr>
          <p:cNvPr id="12" name="Titre 6">
            <a:extLst>
              <a:ext uri="{FF2B5EF4-FFF2-40B4-BE49-F238E27FC236}">
                <a16:creationId xmlns:a16="http://schemas.microsoft.com/office/drawing/2014/main" id="{3C77FA8A-ECDF-49C0-BED5-DB0838B54251}"/>
              </a:ext>
            </a:extLst>
          </p:cNvPr>
          <p:cNvSpPr>
            <a:spLocks noGrp="1"/>
          </p:cNvSpPr>
          <p:nvPr>
            <p:ph type="title" hasCustomPrompt="1"/>
          </p:nvPr>
        </p:nvSpPr>
        <p:spPr>
          <a:xfrm>
            <a:off x="623888" y="1672856"/>
            <a:ext cx="5220000" cy="432000"/>
          </a:xfrm>
          <a:prstGeom prst="rect">
            <a:avLst/>
          </a:prstGeom>
        </p:spPr>
        <p:txBody>
          <a:bodyPr anchor="b"/>
          <a:lstStyle>
            <a:lvl1pPr algn="l">
              <a:defRPr>
                <a:solidFill>
                  <a:schemeClr val="tx1"/>
                </a:solidFill>
              </a:defRPr>
            </a:lvl1pPr>
          </a:lstStyle>
          <a:p>
            <a:r>
              <a:rPr lang="fr-FR" noProof="0" dirty="0"/>
              <a:t>Titre </a:t>
            </a:r>
          </a:p>
        </p:txBody>
      </p:sp>
    </p:spTree>
    <p:extLst>
      <p:ext uri="{BB962C8B-B14F-4D97-AF65-F5344CB8AC3E}">
        <p14:creationId xmlns:p14="http://schemas.microsoft.com/office/powerpoint/2010/main" val="26639669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image n°4">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056000" y="27698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6300000" y="1672856"/>
            <a:ext cx="5580000" cy="432000"/>
          </a:xfrm>
          <a:prstGeom prst="rect">
            <a:avLst/>
          </a:prstGeom>
        </p:spPr>
        <p:txBody>
          <a:bodyPr anchor="ctr"/>
          <a:lstStyle>
            <a:lvl1pPr algn="l">
              <a:defRPr>
                <a:solidFill>
                  <a:schemeClr val="tx1"/>
                </a:solidFill>
              </a:defRPr>
            </a:lvl1pPr>
          </a:lstStyle>
          <a:p>
            <a:r>
              <a:rPr lang="fr-FR" noProof="0" dirty="0"/>
              <a:t>Titre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300000" y="2163600"/>
            <a:ext cx="5580000" cy="360000"/>
          </a:xfrm>
          <a:prstGeom prst="rect">
            <a:avLst/>
          </a:prstGeom>
        </p:spPr>
        <p:txBody>
          <a:bodyPr anchor="t">
            <a:noAutofit/>
          </a:bodyPr>
          <a:lstStyle>
            <a:lvl1pPr marL="0" indent="0" algn="just">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6300000" y="27698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6" name="Espace réservé pour une image  2">
            <a:extLst>
              <a:ext uri="{FF2B5EF4-FFF2-40B4-BE49-F238E27FC236}">
                <a16:creationId xmlns:a16="http://schemas.microsoft.com/office/drawing/2014/main" id="{674A273D-4623-4C49-A828-A83EFDF74598}"/>
              </a:ext>
            </a:extLst>
          </p:cNvPr>
          <p:cNvSpPr>
            <a:spLocks noGrp="1"/>
          </p:cNvSpPr>
          <p:nvPr>
            <p:ph type="pic" idx="28" hasCustomPrompt="1"/>
          </p:nvPr>
        </p:nvSpPr>
        <p:spPr>
          <a:xfrm>
            <a:off x="6300000" y="41160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7056000" y="41160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3" name="Espace réservé du texte 8">
            <a:extLst>
              <a:ext uri="{FF2B5EF4-FFF2-40B4-BE49-F238E27FC236}">
                <a16:creationId xmlns:a16="http://schemas.microsoft.com/office/drawing/2014/main" id="{1809E2C5-F51D-4EE3-BF82-66D109BFCF8F}"/>
              </a:ext>
            </a:extLst>
          </p:cNvPr>
          <p:cNvSpPr>
            <a:spLocks noGrp="1"/>
          </p:cNvSpPr>
          <p:nvPr>
            <p:ph type="body" sz="quarter" idx="30" hasCustomPrompt="1"/>
          </p:nvPr>
        </p:nvSpPr>
        <p:spPr>
          <a:xfrm>
            <a:off x="0" y="560767"/>
            <a:ext cx="3046800" cy="5328000"/>
          </a:xfrm>
          <a:prstGeom prst="rect">
            <a:avLst/>
          </a:prstGeom>
          <a:solidFill>
            <a:schemeClr val="tx1"/>
          </a:solidFill>
        </p:spPr>
        <p:txBody>
          <a:bodyPr lIns="540000" tIns="720000" rIns="540000" bIns="720000">
            <a:noAutofit/>
          </a:bodyPr>
          <a:lstStyle>
            <a:lvl1pPr marL="0" indent="0" algn="just">
              <a:spcBef>
                <a:spcPts val="3000"/>
              </a:spcBef>
              <a:buNone/>
              <a:defRPr sz="2100">
                <a:solidFill>
                  <a:schemeClr val="bg1"/>
                </a:solidFill>
              </a:defRPr>
            </a:lvl1pPr>
            <a:lvl2pPr marL="0" indent="0" algn="just">
              <a:spcBef>
                <a:spcPts val="300"/>
              </a:spcBef>
              <a:buNone/>
              <a:defRPr sz="800" b="1">
                <a:solidFill>
                  <a:schemeClr val="bg1"/>
                </a:solidFill>
              </a:defRPr>
            </a:lvl2pPr>
            <a:lvl3pPr marL="0" indent="0" algn="just">
              <a:spcBef>
                <a:spcPts val="1800"/>
              </a:spcBef>
              <a:buClr>
                <a:schemeClr val="bg1"/>
              </a:buClr>
              <a:buNone/>
              <a:defRPr sz="800">
                <a:solidFill>
                  <a:schemeClr val="bg1"/>
                </a:solidFill>
              </a:defRPr>
            </a:lvl3pPr>
            <a:lvl4pPr marL="162000" indent="-162000" algn="just">
              <a:spcBef>
                <a:spcPts val="300"/>
              </a:spcBef>
              <a:buClr>
                <a:schemeClr val="bg1"/>
              </a:buClr>
              <a:buSzPct val="100000"/>
              <a:buFont typeface="Century Gothic" panose="020B0502020202020204" pitchFamily="34" charset="0"/>
              <a:buChar char="■"/>
              <a:defRPr sz="700">
                <a:solidFill>
                  <a:schemeClr val="bg1"/>
                </a:solidFill>
              </a:defRPr>
            </a:lvl4pPr>
            <a:lvl5pPr marL="306000" indent="-126000" algn="just">
              <a:spcBef>
                <a:spcPts val="300"/>
              </a:spcBef>
              <a:buSzPct val="80000"/>
              <a:buFont typeface="Century Gothic" panose="020B0502020202020204" pitchFamily="34" charset="0"/>
              <a:buChar char="□"/>
              <a:defRPr sz="700">
                <a:solidFill>
                  <a:schemeClr val="bg1"/>
                </a:solidFill>
              </a:defRPr>
            </a:lvl5pPr>
          </a:lstStyle>
          <a:p>
            <a:pPr lvl="0"/>
            <a:r>
              <a:rPr lang="fr-FR" noProof="0" dirty="0"/>
              <a:t>NN</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1" name="Espace réservé du contenu 2">
            <a:extLst>
              <a:ext uri="{FF2B5EF4-FFF2-40B4-BE49-F238E27FC236}">
                <a16:creationId xmlns:a16="http://schemas.microsoft.com/office/drawing/2014/main" id="{CE569D84-B495-43DC-90AB-9AD9EE54514C}"/>
              </a:ext>
            </a:extLst>
          </p:cNvPr>
          <p:cNvSpPr>
            <a:spLocks noGrp="1"/>
          </p:cNvSpPr>
          <p:nvPr>
            <p:ph sz="quarter" idx="31" hasCustomPrompt="1"/>
          </p:nvPr>
        </p:nvSpPr>
        <p:spPr>
          <a:xfrm>
            <a:off x="3046799" y="560767"/>
            <a:ext cx="3014589" cy="5328001"/>
          </a:xfrm>
          <a:prstGeom prst="rect">
            <a:avLst/>
          </a:prstGeom>
        </p:spPr>
        <p:txBody>
          <a:bodyPr anchor="ctr"/>
          <a:lstStyle>
            <a:lvl1pPr marL="0" indent="0" algn="ctr">
              <a:buNone/>
              <a:defRPr b="0"/>
            </a:lvl1pPr>
          </a:lstStyle>
          <a:p>
            <a:pPr lvl="0"/>
            <a:r>
              <a:rPr lang="fr-FR" dirty="0"/>
              <a:t>Insérer une image </a:t>
            </a:r>
          </a:p>
        </p:txBody>
      </p:sp>
    </p:spTree>
    <p:extLst>
      <p:ext uri="{BB962C8B-B14F-4D97-AF65-F5344CB8AC3E}">
        <p14:creationId xmlns:p14="http://schemas.microsoft.com/office/powerpoint/2010/main" val="17636400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23" name="Espace réservé du texte 8">
            <a:extLst>
              <a:ext uri="{FF2B5EF4-FFF2-40B4-BE49-F238E27FC236}">
                <a16:creationId xmlns:a16="http://schemas.microsoft.com/office/drawing/2014/main" id="{2FE93363-E997-41FC-A552-4F238A64D4F6}"/>
              </a:ext>
            </a:extLst>
          </p:cNvPr>
          <p:cNvSpPr>
            <a:spLocks noGrp="1"/>
          </p:cNvSpPr>
          <p:nvPr>
            <p:ph type="body" sz="quarter" idx="35" hasCustomPrompt="1"/>
          </p:nvPr>
        </p:nvSpPr>
        <p:spPr>
          <a:xfrm>
            <a:off x="840001" y="4019413"/>
            <a:ext cx="4824000" cy="360000"/>
          </a:xfrm>
          <a:prstGeom prst="rect">
            <a:avLst/>
          </a:prstGeom>
        </p:spPr>
        <p:txBody>
          <a:bodyPr vert="horz" lIns="91440" tIns="45720" rIns="91440" bIns="45720" rtlCol="0" anchor="t">
            <a:noAutofit/>
          </a:bodyPr>
          <a:lstStyle>
            <a:lvl1pPr marL="0" indent="0" algn="just">
              <a:buNone/>
              <a:defRPr lang="fr-FR" cap="all" baseline="0" noProof="0" dirty="0">
                <a:solidFill>
                  <a:schemeClr val="tx1"/>
                </a:solidFill>
              </a:defRPr>
            </a:lvl1pPr>
          </a:lstStyle>
          <a:p>
            <a:pPr lvl="0" algn="r"/>
            <a:r>
              <a:rPr lang="fr-FR" noProof="0" dirty="0"/>
              <a:t>titre</a:t>
            </a:r>
          </a:p>
        </p:txBody>
      </p:sp>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528000" y="4019415"/>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3306000" y="3034416"/>
            <a:ext cx="5580000" cy="432000"/>
          </a:xfrm>
          <a:prstGeom prst="rect">
            <a:avLst/>
          </a:prstGeom>
        </p:spPr>
        <p:txBody>
          <a:bodyPr anchor="b"/>
          <a:lstStyle>
            <a:lvl1pPr algn="ctr">
              <a:defRPr>
                <a:solidFill>
                  <a:schemeClr val="tx2"/>
                </a:solidFill>
              </a:defRPr>
            </a:lvl1pPr>
          </a:lstStyle>
          <a:p>
            <a:r>
              <a:rPr lang="fr-FR" noProof="0" dirty="0"/>
              <a:t>Titre</a:t>
            </a:r>
          </a:p>
        </p:txBody>
      </p:sp>
      <p:cxnSp>
        <p:nvCxnSpPr>
          <p:cNvPr id="15" name="Connecteur droit avec flèche 14">
            <a:extLst>
              <a:ext uri="{FF2B5EF4-FFF2-40B4-BE49-F238E27FC236}">
                <a16:creationId xmlns:a16="http://schemas.microsoft.com/office/drawing/2014/main" id="{BC399711-A660-447F-B7D9-50A7EB6781D4}"/>
              </a:ext>
            </a:extLst>
          </p:cNvPr>
          <p:cNvCxnSpPr>
            <a:cxnSpLocks/>
          </p:cNvCxnSpPr>
          <p:nvPr userDrawn="1"/>
        </p:nvCxnSpPr>
        <p:spPr>
          <a:xfrm>
            <a:off x="6096000" y="3687631"/>
            <a:ext cx="0" cy="169200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5772000" y="4019415"/>
            <a:ext cx="648000" cy="648000"/>
          </a:xfrm>
          <a:prstGeom prst="rect">
            <a:avLst/>
          </a:prstGeom>
          <a:solidFill>
            <a:schemeClr val="bg1"/>
          </a:solidFill>
          <a:ln w="12700">
            <a:noFill/>
          </a:ln>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20" name="Espace réservé du texte 8">
            <a:extLst>
              <a:ext uri="{FF2B5EF4-FFF2-40B4-BE49-F238E27FC236}">
                <a16:creationId xmlns:a16="http://schemas.microsoft.com/office/drawing/2014/main" id="{FF448406-C637-443E-8295-7A72A27BD77A}"/>
              </a:ext>
            </a:extLst>
          </p:cNvPr>
          <p:cNvSpPr>
            <a:spLocks noGrp="1"/>
          </p:cNvSpPr>
          <p:nvPr>
            <p:ph type="body" sz="quarter" idx="36" hasCustomPrompt="1"/>
          </p:nvPr>
        </p:nvSpPr>
        <p:spPr>
          <a:xfrm>
            <a:off x="3666000" y="5535795"/>
            <a:ext cx="4860000" cy="324000"/>
          </a:xfrm>
          <a:prstGeom prst="rect">
            <a:avLst/>
          </a:prstGeom>
        </p:spPr>
        <p:txBody>
          <a:bodyPr>
            <a:noAutofit/>
          </a:bodyPr>
          <a:lstStyle>
            <a:lvl1pPr marL="0" indent="0" algn="ctr">
              <a:buNone/>
              <a:defRPr sz="1200"/>
            </a:lvl1pPr>
            <a:lvl2pPr algn="l">
              <a:spcBef>
                <a:spcPts val="600"/>
              </a:spcBef>
              <a:defRPr sz="1200"/>
            </a:lvl2pPr>
            <a:lvl3pPr marL="162000" algn="l">
              <a:spcBef>
                <a:spcPts val="400"/>
              </a:spcBef>
              <a:defRPr sz="1000"/>
            </a:lvl3pPr>
            <a:lvl4pPr marL="306000" algn="l">
              <a:spcBef>
                <a:spcPts val="300"/>
              </a:spcBef>
              <a:defRPr sz="1000"/>
            </a:lvl4pPr>
            <a:lvl5pPr marL="450000" algn="l">
              <a:spcBef>
                <a:spcPts val="300"/>
              </a:spcBef>
              <a:defRPr sz="1000"/>
            </a:lvl5pPr>
          </a:lstStyle>
          <a:p>
            <a:pPr lvl="0"/>
            <a:r>
              <a:rPr lang="fr-FR" noProof="0" dirty="0"/>
              <a:t>Titre</a:t>
            </a:r>
          </a:p>
        </p:txBody>
      </p:sp>
      <p:sp>
        <p:nvSpPr>
          <p:cNvPr id="10" name="Espace réservé du contenu 2">
            <a:extLst>
              <a:ext uri="{FF2B5EF4-FFF2-40B4-BE49-F238E27FC236}">
                <a16:creationId xmlns:a16="http://schemas.microsoft.com/office/drawing/2014/main" id="{29F9D8DC-ADBA-4C54-96CC-B2FA86ECDD63}"/>
              </a:ext>
            </a:extLst>
          </p:cNvPr>
          <p:cNvSpPr>
            <a:spLocks noGrp="1"/>
          </p:cNvSpPr>
          <p:nvPr>
            <p:ph sz="quarter" idx="31" hasCustomPrompt="1"/>
          </p:nvPr>
        </p:nvSpPr>
        <p:spPr>
          <a:xfrm>
            <a:off x="0" y="397565"/>
            <a:ext cx="12192000" cy="2299416"/>
          </a:xfrm>
          <a:prstGeom prst="rect">
            <a:avLst/>
          </a:prstGeom>
        </p:spPr>
        <p:txBody>
          <a:bodyPr anchor="ctr"/>
          <a:lstStyle>
            <a:lvl1pPr marL="0" indent="0" algn="ctr">
              <a:buNone/>
              <a:defRPr b="0"/>
            </a:lvl1pPr>
          </a:lstStyle>
          <a:p>
            <a:pPr lvl="0"/>
            <a:r>
              <a:rPr lang="fr-FR" dirty="0"/>
              <a:t>Insérer une image </a:t>
            </a:r>
          </a:p>
        </p:txBody>
      </p:sp>
    </p:spTree>
    <p:extLst>
      <p:ext uri="{BB962C8B-B14F-4D97-AF65-F5344CB8AC3E}">
        <p14:creationId xmlns:p14="http://schemas.microsoft.com/office/powerpoint/2010/main" val="2277861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3" name="Espace réservé du texte 8">
            <a:extLst>
              <a:ext uri="{FF2B5EF4-FFF2-40B4-BE49-F238E27FC236}">
                <a16:creationId xmlns:a16="http://schemas.microsoft.com/office/drawing/2014/main" id="{2FE93363-E997-41FC-A552-4F238A64D4F6}"/>
              </a:ext>
            </a:extLst>
          </p:cNvPr>
          <p:cNvSpPr>
            <a:spLocks noGrp="1"/>
          </p:cNvSpPr>
          <p:nvPr>
            <p:ph type="body" sz="quarter" idx="35" hasCustomPrompt="1"/>
          </p:nvPr>
        </p:nvSpPr>
        <p:spPr>
          <a:xfrm>
            <a:off x="840001" y="1522259"/>
            <a:ext cx="4824000" cy="360000"/>
          </a:xfrm>
          <a:prstGeom prst="rect">
            <a:avLst/>
          </a:prstGeom>
        </p:spPr>
        <p:txBody>
          <a:bodyPr vert="horz" lIns="91440" tIns="45720" rIns="91440" bIns="45720" rtlCol="0" anchor="t">
            <a:noAutofit/>
          </a:bodyPr>
          <a:lstStyle>
            <a:lvl1pPr marL="0" indent="0" algn="r">
              <a:buNone/>
              <a:defRPr lang="fr-FR" cap="all" baseline="0" noProof="0" dirty="0">
                <a:solidFill>
                  <a:schemeClr val="tx1"/>
                </a:solidFill>
              </a:defRPr>
            </a:lvl1pPr>
          </a:lstStyle>
          <a:p>
            <a:pPr lvl="0" algn="r"/>
            <a:r>
              <a:rPr lang="fr-FR" noProof="0" dirty="0"/>
              <a:t>titre</a:t>
            </a:r>
          </a:p>
        </p:txBody>
      </p:sp>
      <p:sp>
        <p:nvSpPr>
          <p:cNvPr id="24" name="Espace réservé du texte 8">
            <a:extLst>
              <a:ext uri="{FF2B5EF4-FFF2-40B4-BE49-F238E27FC236}">
                <a16:creationId xmlns:a16="http://schemas.microsoft.com/office/drawing/2014/main" id="{3A09F495-140F-4F79-A151-6F4F15D4F8C2}"/>
              </a:ext>
            </a:extLst>
          </p:cNvPr>
          <p:cNvSpPr>
            <a:spLocks noGrp="1"/>
          </p:cNvSpPr>
          <p:nvPr>
            <p:ph type="body" sz="quarter" idx="36" hasCustomPrompt="1"/>
          </p:nvPr>
        </p:nvSpPr>
        <p:spPr>
          <a:xfrm>
            <a:off x="840001" y="4440651"/>
            <a:ext cx="4824000" cy="360000"/>
          </a:xfrm>
          <a:prstGeom prst="rect">
            <a:avLst/>
          </a:prstGeom>
        </p:spPr>
        <p:txBody>
          <a:bodyPr vert="horz" lIns="91440" tIns="45720" rIns="91440" bIns="45720" rtlCol="0" anchor="t">
            <a:noAutofit/>
          </a:bodyPr>
          <a:lstStyle>
            <a:lvl1pPr marL="0" indent="0" algn="r">
              <a:buNone/>
              <a:defRPr lang="fr-FR" cap="all" baseline="0" noProof="0" dirty="0">
                <a:solidFill>
                  <a:schemeClr val="tx1"/>
                </a:solidFill>
              </a:defRPr>
            </a:lvl1pPr>
          </a:lstStyle>
          <a:p>
            <a:pPr lvl="0" algn="r"/>
            <a:r>
              <a:rPr lang="fr-FR" noProof="0" dirty="0"/>
              <a:t>titre</a:t>
            </a:r>
          </a:p>
        </p:txBody>
      </p:sp>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514352" y="1522261"/>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840000" y="2981456"/>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cxnSp>
        <p:nvCxnSpPr>
          <p:cNvPr id="15" name="Connecteur droit avec flèche 14">
            <a:extLst>
              <a:ext uri="{FF2B5EF4-FFF2-40B4-BE49-F238E27FC236}">
                <a16:creationId xmlns:a16="http://schemas.microsoft.com/office/drawing/2014/main" id="{BC399711-A660-447F-B7D9-50A7EB6781D4}"/>
              </a:ext>
            </a:extLst>
          </p:cNvPr>
          <p:cNvCxnSpPr>
            <a:cxnSpLocks/>
          </p:cNvCxnSpPr>
          <p:nvPr userDrawn="1"/>
        </p:nvCxnSpPr>
        <p:spPr>
          <a:xfrm>
            <a:off x="6096000" y="1190477"/>
            <a:ext cx="0" cy="513166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5772000" y="1522261"/>
            <a:ext cx="648000" cy="648000"/>
          </a:xfrm>
          <a:prstGeom prst="rect">
            <a:avLst/>
          </a:prstGeom>
          <a:solidFill>
            <a:schemeClr val="bg1"/>
          </a:solidFill>
          <a:ln w="12700">
            <a:noFill/>
          </a:ln>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8" name="Espace réservé pour une image  2">
            <a:extLst>
              <a:ext uri="{FF2B5EF4-FFF2-40B4-BE49-F238E27FC236}">
                <a16:creationId xmlns:a16="http://schemas.microsoft.com/office/drawing/2014/main" id="{8EEE2374-87CB-4B0B-BE82-F38BACB57716}"/>
              </a:ext>
            </a:extLst>
          </p:cNvPr>
          <p:cNvSpPr>
            <a:spLocks noGrp="1"/>
          </p:cNvSpPr>
          <p:nvPr>
            <p:ph type="pic" idx="30" hasCustomPrompt="1"/>
          </p:nvPr>
        </p:nvSpPr>
        <p:spPr>
          <a:xfrm>
            <a:off x="5772000" y="2981456"/>
            <a:ext cx="648000" cy="648000"/>
          </a:xfrm>
          <a:prstGeom prst="rect">
            <a:avLst/>
          </a:prstGeom>
          <a:solidFill>
            <a:schemeClr val="bg1"/>
          </a:solidFill>
          <a:ln w="12700">
            <a:noFill/>
          </a:ln>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9" name="Espace réservé pour une image  2">
            <a:extLst>
              <a:ext uri="{FF2B5EF4-FFF2-40B4-BE49-F238E27FC236}">
                <a16:creationId xmlns:a16="http://schemas.microsoft.com/office/drawing/2014/main" id="{1D4E3DE3-57A2-4BBB-BB95-1143162AC0AF}"/>
              </a:ext>
            </a:extLst>
          </p:cNvPr>
          <p:cNvSpPr>
            <a:spLocks noGrp="1"/>
          </p:cNvSpPr>
          <p:nvPr>
            <p:ph type="pic" idx="31" hasCustomPrompt="1"/>
          </p:nvPr>
        </p:nvSpPr>
        <p:spPr>
          <a:xfrm>
            <a:off x="5772000" y="4440651"/>
            <a:ext cx="648000" cy="648000"/>
          </a:xfrm>
          <a:prstGeom prst="rect">
            <a:avLst/>
          </a:prstGeom>
          <a:solidFill>
            <a:schemeClr val="bg1"/>
          </a:solidFill>
          <a:ln w="12700">
            <a:noFill/>
          </a:ln>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21" name="Espace réservé du texte 8">
            <a:extLst>
              <a:ext uri="{FF2B5EF4-FFF2-40B4-BE49-F238E27FC236}">
                <a16:creationId xmlns:a16="http://schemas.microsoft.com/office/drawing/2014/main" id="{6C2C2558-28C2-40AE-A2E9-E5E1EC87D025}"/>
              </a:ext>
            </a:extLst>
          </p:cNvPr>
          <p:cNvSpPr>
            <a:spLocks noGrp="1"/>
          </p:cNvSpPr>
          <p:nvPr>
            <p:ph type="body" sz="quarter" idx="33" hasCustomPrompt="1"/>
          </p:nvPr>
        </p:nvSpPr>
        <p:spPr>
          <a:xfrm>
            <a:off x="6514352" y="4440651"/>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27" name="Espace réservé du texte 8">
            <a:extLst>
              <a:ext uri="{FF2B5EF4-FFF2-40B4-BE49-F238E27FC236}">
                <a16:creationId xmlns:a16="http://schemas.microsoft.com/office/drawing/2014/main" id="{D0A7FC5A-F04B-46E1-A25D-88C344F1601B}"/>
              </a:ext>
            </a:extLst>
          </p:cNvPr>
          <p:cNvSpPr>
            <a:spLocks noGrp="1"/>
          </p:cNvSpPr>
          <p:nvPr>
            <p:ph type="body" sz="quarter" idx="37" hasCustomPrompt="1"/>
          </p:nvPr>
        </p:nvSpPr>
        <p:spPr>
          <a:xfrm>
            <a:off x="6514352" y="2981456"/>
            <a:ext cx="4824000" cy="360000"/>
          </a:xfrm>
          <a:prstGeom prst="rect">
            <a:avLst/>
          </a:prstGeom>
        </p:spPr>
        <p:txBody>
          <a:bodyPr>
            <a:noAutofit/>
          </a:bodyPr>
          <a:lstStyle>
            <a:lvl1pPr marL="0" indent="0" algn="l">
              <a:buNone/>
              <a:defRPr lang="fr-FR" sz="1400" b="1" i="0" kern="1200" cap="all" baseline="0" noProof="0" dirty="0">
                <a:solidFill>
                  <a:schemeClr val="tx1"/>
                </a:solidFill>
                <a:latin typeface="Verdana" panose="020B0604030504040204" pitchFamily="34" charset="0"/>
                <a:ea typeface="+mn-ea"/>
                <a:cs typeface="+mn-cs"/>
              </a:defRPr>
            </a:lvl1pPr>
            <a:lvl2pPr algn="l">
              <a:spcBef>
                <a:spcPts val="600"/>
              </a:spcBef>
              <a:defRPr sz="1200"/>
            </a:lvl2pPr>
            <a:lvl3pPr marL="162000" algn="l">
              <a:spcBef>
                <a:spcPts val="400"/>
              </a:spcBef>
              <a:defRPr sz="1000"/>
            </a:lvl3pPr>
            <a:lvl4pPr marL="306000" algn="l">
              <a:spcBef>
                <a:spcPts val="300"/>
              </a:spcBef>
              <a:defRPr sz="1000"/>
            </a:lvl4pPr>
            <a:lvl5pPr marL="450000" algn="l">
              <a:spcBef>
                <a:spcPts val="300"/>
              </a:spcBef>
              <a:defRPr sz="1000"/>
            </a:lvl5pPr>
          </a:lstStyle>
          <a:p>
            <a:pPr lvl="0"/>
            <a:r>
              <a:rPr lang="fr-FR" noProof="0" dirty="0"/>
              <a:t>titre</a:t>
            </a:r>
          </a:p>
        </p:txBody>
      </p:sp>
      <p:sp>
        <p:nvSpPr>
          <p:cNvPr id="22" name="Espace réservé du titre 1">
            <a:extLst>
              <a:ext uri="{FF2B5EF4-FFF2-40B4-BE49-F238E27FC236}">
                <a16:creationId xmlns:a16="http://schemas.microsoft.com/office/drawing/2014/main" id="{B206A429-5019-6840-8E45-C602A29D639A}"/>
              </a:ext>
            </a:extLst>
          </p:cNvPr>
          <p:cNvSpPr>
            <a:spLocks noGrp="1"/>
          </p:cNvSpPr>
          <p:nvPr>
            <p:ph type="title" hasCustomPrompt="1"/>
          </p:nvPr>
        </p:nvSpPr>
        <p:spPr>
          <a:xfrm>
            <a:off x="606000" y="563867"/>
            <a:ext cx="10980000" cy="540000"/>
          </a:xfrm>
          <a:prstGeom prst="rect">
            <a:avLst/>
          </a:prstGeom>
        </p:spPr>
        <p:txBody>
          <a:bodyPr vert="horz" lIns="91440" tIns="45720" rIns="91440" bIns="45720" rtlCol="0" anchor="t">
            <a:noAutofit/>
          </a:bodyPr>
          <a:lstStyle>
            <a:lvl1pPr algn="ctr">
              <a:defRPr/>
            </a:lvl1pPr>
          </a:lstStyle>
          <a:p>
            <a:r>
              <a:rPr lang="fr-FR" noProof="0" dirty="0"/>
              <a:t>Titre</a:t>
            </a:r>
          </a:p>
        </p:txBody>
      </p:sp>
    </p:spTree>
    <p:extLst>
      <p:ext uri="{BB962C8B-B14F-4D97-AF65-F5344CB8AC3E}">
        <p14:creationId xmlns:p14="http://schemas.microsoft.com/office/powerpoint/2010/main" val="2021679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5"/>
            <a:ext cx="10980000" cy="507624"/>
          </a:xfrm>
          <a:prstGeom prst="rect">
            <a:avLst/>
          </a:prstGeom>
        </p:spPr>
        <p:txBody>
          <a:bodyPr vert="horz" lIns="91440" tIns="45720" rIns="91440" bIns="45720" rtlCol="0" anchor="t">
            <a:noAutofit/>
          </a:bodyPr>
          <a:lstStyle>
            <a:lvl1pPr>
              <a:defRPr/>
            </a:lvl1pPr>
          </a:lstStyle>
          <a:p>
            <a:r>
              <a:rPr lang="fr-FR" noProof="0" dirty="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userDrawn="1"/>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userDrawn="1"/>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userDrawn="1"/>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Tree>
    <p:extLst>
      <p:ext uri="{BB962C8B-B14F-4D97-AF65-F5344CB8AC3E}">
        <p14:creationId xmlns:p14="http://schemas.microsoft.com/office/powerpoint/2010/main" val="19620055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mposition équipe V1">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userDrawn="1"/>
        </p:nvPicPr>
        <p:blipFill>
          <a:blip r:embed="rId2"/>
          <a:stretch>
            <a:fillRect/>
          </a:stretch>
        </p:blipFill>
        <p:spPr>
          <a:xfrm>
            <a:off x="626267" y="6215145"/>
            <a:ext cx="342900" cy="342900"/>
          </a:xfrm>
          <a:prstGeom prst="rect">
            <a:avLst/>
          </a:prstGeom>
        </p:spPr>
      </p:pic>
      <p:sp>
        <p:nvSpPr>
          <p:cNvPr id="3" name="Titre 61">
            <a:extLst>
              <a:ext uri="{FF2B5EF4-FFF2-40B4-BE49-F238E27FC236}">
                <a16:creationId xmlns:a16="http://schemas.microsoft.com/office/drawing/2014/main" id="{2476B282-1E2B-42A7-98A0-D09088C3FD0D}"/>
              </a:ext>
            </a:extLst>
          </p:cNvPr>
          <p:cNvSpPr>
            <a:spLocks noGrp="1"/>
          </p:cNvSpPr>
          <p:nvPr>
            <p:ph type="title"/>
          </p:nvPr>
        </p:nvSpPr>
        <p:spPr>
          <a:xfrm>
            <a:off x="626267" y="563868"/>
            <a:ext cx="10980000" cy="538030"/>
          </a:xfrm>
          <a:prstGeom prst="rect">
            <a:avLst/>
          </a:prstGeom>
        </p:spPr>
        <p:txBody>
          <a:bodyPr/>
          <a:lstStyle/>
          <a:p>
            <a:r>
              <a:rPr lang="fr-FR" dirty="0"/>
              <a:t>Composition de l’équipe 1</a:t>
            </a:r>
          </a:p>
        </p:txBody>
      </p:sp>
      <p:sp>
        <p:nvSpPr>
          <p:cNvPr id="4" name="Espace réservé du texte 8">
            <a:extLst>
              <a:ext uri="{FF2B5EF4-FFF2-40B4-BE49-F238E27FC236}">
                <a16:creationId xmlns:a16="http://schemas.microsoft.com/office/drawing/2014/main" id="{7CD7B196-6E9A-451A-A0F0-C9019A6B34BD}"/>
              </a:ext>
            </a:extLst>
          </p:cNvPr>
          <p:cNvSpPr txBox="1">
            <a:spLocks/>
          </p:cNvSpPr>
          <p:nvPr userDrawn="1"/>
        </p:nvSpPr>
        <p:spPr>
          <a:xfrm>
            <a:off x="626269" y="1683005"/>
            <a:ext cx="1893792"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Texte sur une ou plusieurs lignes</a:t>
            </a:r>
          </a:p>
        </p:txBody>
      </p:sp>
      <p:sp>
        <p:nvSpPr>
          <p:cNvPr id="5" name="Espace réservé du texte 8">
            <a:extLst>
              <a:ext uri="{FF2B5EF4-FFF2-40B4-BE49-F238E27FC236}">
                <a16:creationId xmlns:a16="http://schemas.microsoft.com/office/drawing/2014/main" id="{68A91813-E1DE-4D95-99B0-6EA5EEBC4CE7}"/>
              </a:ext>
            </a:extLst>
          </p:cNvPr>
          <p:cNvSpPr txBox="1">
            <a:spLocks/>
          </p:cNvSpPr>
          <p:nvPr userDrawn="1"/>
        </p:nvSpPr>
        <p:spPr>
          <a:xfrm>
            <a:off x="626269" y="3897347"/>
            <a:ext cx="1893600"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Texte sur une ou plusieurs lignes</a:t>
            </a:r>
          </a:p>
        </p:txBody>
      </p:sp>
      <p:sp>
        <p:nvSpPr>
          <p:cNvPr id="6" name="Espace réservé du texte 8">
            <a:extLst>
              <a:ext uri="{FF2B5EF4-FFF2-40B4-BE49-F238E27FC236}">
                <a16:creationId xmlns:a16="http://schemas.microsoft.com/office/drawing/2014/main" id="{D7A12215-81CC-4AD9-82EE-3D45B1D5F182}"/>
              </a:ext>
            </a:extLst>
          </p:cNvPr>
          <p:cNvSpPr txBox="1">
            <a:spLocks/>
          </p:cNvSpPr>
          <p:nvPr userDrawn="1"/>
        </p:nvSpPr>
        <p:spPr>
          <a:xfrm>
            <a:off x="626269" y="5002595"/>
            <a:ext cx="1893600"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Texte sur une ou plusieurs lignes</a:t>
            </a:r>
          </a:p>
        </p:txBody>
      </p:sp>
      <p:sp>
        <p:nvSpPr>
          <p:cNvPr id="8" name="Espace réservé du texte 8">
            <a:extLst>
              <a:ext uri="{FF2B5EF4-FFF2-40B4-BE49-F238E27FC236}">
                <a16:creationId xmlns:a16="http://schemas.microsoft.com/office/drawing/2014/main" id="{FAF6734D-702A-460D-B7A5-789FC0C75791}"/>
              </a:ext>
            </a:extLst>
          </p:cNvPr>
          <p:cNvSpPr txBox="1">
            <a:spLocks/>
          </p:cNvSpPr>
          <p:nvPr userDrawn="1"/>
        </p:nvSpPr>
        <p:spPr>
          <a:xfrm>
            <a:off x="626269" y="2792217"/>
            <a:ext cx="1893600"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Clr>
                <a:schemeClr val="tx1"/>
              </a:buClr>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Texte sur une ou plusieurs lignes</a:t>
            </a:r>
          </a:p>
        </p:txBody>
      </p:sp>
      <p:sp>
        <p:nvSpPr>
          <p:cNvPr id="9" name="Espace réservé du texte 8">
            <a:extLst>
              <a:ext uri="{FF2B5EF4-FFF2-40B4-BE49-F238E27FC236}">
                <a16:creationId xmlns:a16="http://schemas.microsoft.com/office/drawing/2014/main" id="{7C3C420E-812C-42EB-8ECC-693994194CC4}"/>
              </a:ext>
            </a:extLst>
          </p:cNvPr>
          <p:cNvSpPr txBox="1">
            <a:spLocks/>
          </p:cNvSpPr>
          <p:nvPr userDrawn="1"/>
        </p:nvSpPr>
        <p:spPr>
          <a:xfrm>
            <a:off x="3432139" y="408529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0" name="Espace réservé du texte 8">
            <a:extLst>
              <a:ext uri="{FF2B5EF4-FFF2-40B4-BE49-F238E27FC236}">
                <a16:creationId xmlns:a16="http://schemas.microsoft.com/office/drawing/2014/main" id="{354DB170-D095-4612-8012-EB79B9A1D248}"/>
              </a:ext>
            </a:extLst>
          </p:cNvPr>
          <p:cNvSpPr txBox="1">
            <a:spLocks/>
          </p:cNvSpPr>
          <p:nvPr userDrawn="1"/>
        </p:nvSpPr>
        <p:spPr>
          <a:xfrm>
            <a:off x="3432139" y="5197035"/>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1" name="Espace réservé du texte 8">
            <a:extLst>
              <a:ext uri="{FF2B5EF4-FFF2-40B4-BE49-F238E27FC236}">
                <a16:creationId xmlns:a16="http://schemas.microsoft.com/office/drawing/2014/main" id="{DFC06E39-A7DF-4537-992C-130A778F7F5B}"/>
              </a:ext>
            </a:extLst>
          </p:cNvPr>
          <p:cNvSpPr txBox="1">
            <a:spLocks/>
          </p:cNvSpPr>
          <p:nvPr userDrawn="1"/>
        </p:nvSpPr>
        <p:spPr>
          <a:xfrm>
            <a:off x="6740323" y="408529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2" name="Espace réservé du texte 8">
            <a:extLst>
              <a:ext uri="{FF2B5EF4-FFF2-40B4-BE49-F238E27FC236}">
                <a16:creationId xmlns:a16="http://schemas.microsoft.com/office/drawing/2014/main" id="{E2C57A8D-29BA-4B3E-A1E8-4D4A1C5DD6C1}"/>
              </a:ext>
            </a:extLst>
          </p:cNvPr>
          <p:cNvSpPr txBox="1">
            <a:spLocks/>
          </p:cNvSpPr>
          <p:nvPr userDrawn="1"/>
        </p:nvSpPr>
        <p:spPr>
          <a:xfrm>
            <a:off x="6740323" y="5197035"/>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3" name="Espace réservé du texte 8">
            <a:extLst>
              <a:ext uri="{FF2B5EF4-FFF2-40B4-BE49-F238E27FC236}">
                <a16:creationId xmlns:a16="http://schemas.microsoft.com/office/drawing/2014/main" id="{AF58F24C-E9F1-4938-9005-A66B662B4D45}"/>
              </a:ext>
            </a:extLst>
          </p:cNvPr>
          <p:cNvSpPr txBox="1">
            <a:spLocks/>
          </p:cNvSpPr>
          <p:nvPr userDrawn="1"/>
        </p:nvSpPr>
        <p:spPr>
          <a:xfrm>
            <a:off x="10073908" y="1887692"/>
            <a:ext cx="1260000" cy="720000"/>
          </a:xfrm>
          <a:prstGeom prst="rect">
            <a:avLst/>
          </a:prstGeom>
          <a:noFill/>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Associé</a:t>
            </a:r>
          </a:p>
        </p:txBody>
      </p:sp>
      <p:cxnSp>
        <p:nvCxnSpPr>
          <p:cNvPr id="14" name="Connecteur droit 13">
            <a:extLst>
              <a:ext uri="{FF2B5EF4-FFF2-40B4-BE49-F238E27FC236}">
                <a16:creationId xmlns:a16="http://schemas.microsoft.com/office/drawing/2014/main" id="{38F097E4-310E-4425-96FA-35DBDE193092}"/>
              </a:ext>
            </a:extLst>
          </p:cNvPr>
          <p:cNvCxnSpPr>
            <a:cxnSpLocks/>
          </p:cNvCxnSpPr>
          <p:nvPr userDrawn="1"/>
        </p:nvCxnSpPr>
        <p:spPr>
          <a:xfrm flipH="1">
            <a:off x="623887" y="3794723"/>
            <a:ext cx="108447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330CFC3D-F4E4-4ADE-B384-9F68D946EF84}"/>
              </a:ext>
            </a:extLst>
          </p:cNvPr>
          <p:cNvCxnSpPr>
            <a:cxnSpLocks/>
          </p:cNvCxnSpPr>
          <p:nvPr userDrawn="1"/>
        </p:nvCxnSpPr>
        <p:spPr>
          <a:xfrm flipH="1">
            <a:off x="623887" y="4899971"/>
            <a:ext cx="108442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Espace réservé du texte 8">
            <a:extLst>
              <a:ext uri="{FF2B5EF4-FFF2-40B4-BE49-F238E27FC236}">
                <a16:creationId xmlns:a16="http://schemas.microsoft.com/office/drawing/2014/main" id="{7561695B-6ED5-452D-BD7B-EDA53B1E7B1C}"/>
              </a:ext>
            </a:extLst>
          </p:cNvPr>
          <p:cNvSpPr txBox="1">
            <a:spLocks/>
          </p:cNvSpPr>
          <p:nvPr userDrawn="1"/>
        </p:nvSpPr>
        <p:spPr>
          <a:xfrm>
            <a:off x="10048508" y="408529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7" name="Espace réservé du texte 8">
            <a:extLst>
              <a:ext uri="{FF2B5EF4-FFF2-40B4-BE49-F238E27FC236}">
                <a16:creationId xmlns:a16="http://schemas.microsoft.com/office/drawing/2014/main" id="{BCF3EF5F-C949-4980-B0F4-C07CC28DCDDB}"/>
              </a:ext>
            </a:extLst>
          </p:cNvPr>
          <p:cNvSpPr txBox="1">
            <a:spLocks/>
          </p:cNvSpPr>
          <p:nvPr userDrawn="1"/>
        </p:nvSpPr>
        <p:spPr>
          <a:xfrm>
            <a:off x="10048508" y="5197035"/>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8" name="Espace réservé du texte 8">
            <a:extLst>
              <a:ext uri="{FF2B5EF4-FFF2-40B4-BE49-F238E27FC236}">
                <a16:creationId xmlns:a16="http://schemas.microsoft.com/office/drawing/2014/main" id="{8B260DB6-8BBF-4B56-B127-B1874ABB940F}"/>
              </a:ext>
            </a:extLst>
          </p:cNvPr>
          <p:cNvSpPr txBox="1">
            <a:spLocks/>
          </p:cNvSpPr>
          <p:nvPr userDrawn="1"/>
        </p:nvSpPr>
        <p:spPr>
          <a:xfrm>
            <a:off x="3432139" y="297570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19" name="Espace réservé du texte 8">
            <a:extLst>
              <a:ext uri="{FF2B5EF4-FFF2-40B4-BE49-F238E27FC236}">
                <a16:creationId xmlns:a16="http://schemas.microsoft.com/office/drawing/2014/main" id="{C49B15A6-BC81-48EB-9441-2001AD50C690}"/>
              </a:ext>
            </a:extLst>
          </p:cNvPr>
          <p:cNvSpPr txBox="1">
            <a:spLocks/>
          </p:cNvSpPr>
          <p:nvPr userDrawn="1"/>
        </p:nvSpPr>
        <p:spPr>
          <a:xfrm>
            <a:off x="6740323" y="297570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cxnSp>
        <p:nvCxnSpPr>
          <p:cNvPr id="20" name="Connecteur droit 19">
            <a:extLst>
              <a:ext uri="{FF2B5EF4-FFF2-40B4-BE49-F238E27FC236}">
                <a16:creationId xmlns:a16="http://schemas.microsoft.com/office/drawing/2014/main" id="{491BEB81-A3A4-4918-BBBE-F3C4B758960C}"/>
              </a:ext>
            </a:extLst>
          </p:cNvPr>
          <p:cNvCxnSpPr>
            <a:cxnSpLocks/>
          </p:cNvCxnSpPr>
          <p:nvPr userDrawn="1"/>
        </p:nvCxnSpPr>
        <p:spPr>
          <a:xfrm flipH="1">
            <a:off x="623887" y="2689593"/>
            <a:ext cx="108447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Espace réservé du texte 8">
            <a:extLst>
              <a:ext uri="{FF2B5EF4-FFF2-40B4-BE49-F238E27FC236}">
                <a16:creationId xmlns:a16="http://schemas.microsoft.com/office/drawing/2014/main" id="{20200068-C00C-43F0-972B-F9AF3F2F3D87}"/>
              </a:ext>
            </a:extLst>
          </p:cNvPr>
          <p:cNvSpPr txBox="1">
            <a:spLocks/>
          </p:cNvSpPr>
          <p:nvPr userDrawn="1"/>
        </p:nvSpPr>
        <p:spPr>
          <a:xfrm>
            <a:off x="10048508" y="2975700"/>
            <a:ext cx="1260000" cy="720000"/>
          </a:xfrm>
          <a:prstGeom prst="rect">
            <a:avLst/>
          </a:prstGeom>
        </p:spPr>
        <p:txBody>
          <a:bodyPr anchor="b"/>
          <a:lstStyle>
            <a:lvl1pPr marL="0" indent="0" algn="l" defTabSz="914400" rtl="0" eaLnBrk="1" latinLnBrk="0" hangingPunct="1">
              <a:lnSpc>
                <a:spcPct val="100000"/>
              </a:lnSpc>
              <a:spcBef>
                <a:spcPts val="0"/>
              </a:spcBef>
              <a:buClr>
                <a:schemeClr val="tx1"/>
              </a:buClr>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l" defTabSz="914400" rtl="0" eaLnBrk="1" latinLnBrk="0" hangingPunct="1">
              <a:lnSpc>
                <a:spcPct val="100000"/>
              </a:lnSpc>
              <a:spcBef>
                <a:spcPts val="1100"/>
              </a:spcBef>
              <a:buClr>
                <a:schemeClr val="tx1"/>
              </a:buClr>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l" defTabSz="914400" rtl="0" eaLnBrk="1" latinLnBrk="0" hangingPunct="1">
              <a:lnSpc>
                <a:spcPct val="100000"/>
              </a:lnSpc>
              <a:spcBef>
                <a:spcPts val="8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l" defTabSz="914400" rtl="0" eaLnBrk="1" latinLnBrk="0" hangingPunct="1">
              <a:lnSpc>
                <a:spcPct val="100000"/>
              </a:lnSpc>
              <a:spcBef>
                <a:spcPts val="500"/>
              </a:spcBef>
              <a:buClr>
                <a:schemeClr val="tx1"/>
              </a:buClr>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l" defTabSz="914400" rtl="0" eaLnBrk="1" latinLnBrk="0" hangingPunct="1">
              <a:lnSpc>
                <a:spcPct val="100000"/>
              </a:lnSpc>
              <a:spcBef>
                <a:spcPts val="500"/>
              </a:spcBef>
              <a:buClr>
                <a:schemeClr val="tx1"/>
              </a:buClr>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Prénom</a:t>
            </a:r>
          </a:p>
          <a:p>
            <a:r>
              <a:rPr lang="fr-FR" dirty="0"/>
              <a:t>NOM</a:t>
            </a:r>
          </a:p>
          <a:p>
            <a:r>
              <a:rPr lang="fr-FR" dirty="0"/>
              <a:t>Grade</a:t>
            </a:r>
          </a:p>
        </p:txBody>
      </p:sp>
      <p:sp>
        <p:nvSpPr>
          <p:cNvPr id="32" name="Espace réservé du contenu 31">
            <a:extLst>
              <a:ext uri="{FF2B5EF4-FFF2-40B4-BE49-F238E27FC236}">
                <a16:creationId xmlns:a16="http://schemas.microsoft.com/office/drawing/2014/main" id="{069EF557-E672-4B6B-8A7B-CA02A73BC977}"/>
              </a:ext>
            </a:extLst>
          </p:cNvPr>
          <p:cNvSpPr>
            <a:spLocks noGrp="1"/>
          </p:cNvSpPr>
          <p:nvPr>
            <p:ph sz="quarter" idx="10" hasCustomPrompt="1"/>
          </p:nvPr>
        </p:nvSpPr>
        <p:spPr>
          <a:xfrm>
            <a:off x="5949747" y="5013748"/>
            <a:ext cx="790575" cy="903287"/>
          </a:xfrm>
          <a:prstGeom prst="rect">
            <a:avLst/>
          </a:prstGeom>
        </p:spPr>
        <p:txBody>
          <a:bodyPr anchor="ctr"/>
          <a:lstStyle>
            <a:lvl1pPr marL="0" indent="0">
              <a:buNone/>
              <a:defRPr sz="1000"/>
            </a:lvl1pPr>
          </a:lstStyle>
          <a:p>
            <a:pPr lvl="0"/>
            <a:r>
              <a:rPr lang="fr-FR" dirty="0"/>
              <a:t>Photo</a:t>
            </a:r>
          </a:p>
        </p:txBody>
      </p:sp>
      <p:sp>
        <p:nvSpPr>
          <p:cNvPr id="33" name="Espace réservé du contenu 31">
            <a:extLst>
              <a:ext uri="{FF2B5EF4-FFF2-40B4-BE49-F238E27FC236}">
                <a16:creationId xmlns:a16="http://schemas.microsoft.com/office/drawing/2014/main" id="{3D5B387A-31D9-47BB-8312-38F710A12F77}"/>
              </a:ext>
            </a:extLst>
          </p:cNvPr>
          <p:cNvSpPr>
            <a:spLocks noGrp="1"/>
          </p:cNvSpPr>
          <p:nvPr>
            <p:ph sz="quarter" idx="11" hasCustomPrompt="1"/>
          </p:nvPr>
        </p:nvSpPr>
        <p:spPr>
          <a:xfrm>
            <a:off x="9270291" y="2792413"/>
            <a:ext cx="790575" cy="903287"/>
          </a:xfrm>
          <a:prstGeom prst="rect">
            <a:avLst/>
          </a:prstGeom>
        </p:spPr>
        <p:txBody>
          <a:bodyPr anchor="ctr"/>
          <a:lstStyle>
            <a:lvl1pPr marL="0" indent="0">
              <a:buNone/>
              <a:defRPr sz="1000"/>
            </a:lvl1pPr>
          </a:lstStyle>
          <a:p>
            <a:pPr lvl="0"/>
            <a:r>
              <a:rPr lang="fr-FR" dirty="0"/>
              <a:t>Photo</a:t>
            </a:r>
          </a:p>
        </p:txBody>
      </p:sp>
      <p:sp>
        <p:nvSpPr>
          <p:cNvPr id="34" name="Espace réservé du contenu 31">
            <a:extLst>
              <a:ext uri="{FF2B5EF4-FFF2-40B4-BE49-F238E27FC236}">
                <a16:creationId xmlns:a16="http://schemas.microsoft.com/office/drawing/2014/main" id="{5FB5560C-4460-4A52-9ADC-E6BDC4290746}"/>
              </a:ext>
            </a:extLst>
          </p:cNvPr>
          <p:cNvSpPr>
            <a:spLocks noGrp="1"/>
          </p:cNvSpPr>
          <p:nvPr>
            <p:ph sz="quarter" idx="12" hasCustomPrompt="1"/>
          </p:nvPr>
        </p:nvSpPr>
        <p:spPr>
          <a:xfrm>
            <a:off x="5949747" y="2792413"/>
            <a:ext cx="790575" cy="903287"/>
          </a:xfrm>
          <a:prstGeom prst="rect">
            <a:avLst/>
          </a:prstGeom>
        </p:spPr>
        <p:txBody>
          <a:bodyPr anchor="ctr"/>
          <a:lstStyle>
            <a:lvl1pPr marL="0" indent="0">
              <a:buNone/>
              <a:defRPr sz="1000"/>
            </a:lvl1pPr>
          </a:lstStyle>
          <a:p>
            <a:pPr lvl="0"/>
            <a:r>
              <a:rPr lang="fr-FR" dirty="0"/>
              <a:t>Photo</a:t>
            </a:r>
          </a:p>
        </p:txBody>
      </p:sp>
      <p:sp>
        <p:nvSpPr>
          <p:cNvPr id="35" name="Espace réservé du contenu 31">
            <a:extLst>
              <a:ext uri="{FF2B5EF4-FFF2-40B4-BE49-F238E27FC236}">
                <a16:creationId xmlns:a16="http://schemas.microsoft.com/office/drawing/2014/main" id="{808C4BAD-0961-44AA-92AF-485A08620E83}"/>
              </a:ext>
            </a:extLst>
          </p:cNvPr>
          <p:cNvSpPr>
            <a:spLocks noGrp="1"/>
          </p:cNvSpPr>
          <p:nvPr>
            <p:ph sz="quarter" idx="13" hasCustomPrompt="1"/>
          </p:nvPr>
        </p:nvSpPr>
        <p:spPr>
          <a:xfrm>
            <a:off x="2641600" y="3902003"/>
            <a:ext cx="790575" cy="903287"/>
          </a:xfrm>
          <a:prstGeom prst="rect">
            <a:avLst/>
          </a:prstGeom>
        </p:spPr>
        <p:txBody>
          <a:bodyPr anchor="ctr"/>
          <a:lstStyle>
            <a:lvl1pPr marL="0" indent="0">
              <a:buNone/>
              <a:defRPr sz="1000"/>
            </a:lvl1pPr>
          </a:lstStyle>
          <a:p>
            <a:pPr lvl="0"/>
            <a:r>
              <a:rPr lang="fr-FR" dirty="0"/>
              <a:t>Photo</a:t>
            </a:r>
          </a:p>
        </p:txBody>
      </p:sp>
      <p:sp>
        <p:nvSpPr>
          <p:cNvPr id="36" name="Espace réservé du contenu 31">
            <a:extLst>
              <a:ext uri="{FF2B5EF4-FFF2-40B4-BE49-F238E27FC236}">
                <a16:creationId xmlns:a16="http://schemas.microsoft.com/office/drawing/2014/main" id="{FCBFAF42-6C58-4477-9F2C-8A21ED0D4AE8}"/>
              </a:ext>
            </a:extLst>
          </p:cNvPr>
          <p:cNvSpPr>
            <a:spLocks noGrp="1"/>
          </p:cNvSpPr>
          <p:nvPr>
            <p:ph sz="quarter" idx="14" hasCustomPrompt="1"/>
          </p:nvPr>
        </p:nvSpPr>
        <p:spPr>
          <a:xfrm>
            <a:off x="2642244" y="5013748"/>
            <a:ext cx="790575" cy="903287"/>
          </a:xfrm>
          <a:prstGeom prst="rect">
            <a:avLst/>
          </a:prstGeom>
        </p:spPr>
        <p:txBody>
          <a:bodyPr anchor="ctr"/>
          <a:lstStyle>
            <a:lvl1pPr marL="0" indent="0">
              <a:buNone/>
              <a:defRPr sz="1000"/>
            </a:lvl1pPr>
          </a:lstStyle>
          <a:p>
            <a:pPr lvl="0"/>
            <a:r>
              <a:rPr lang="fr-FR" dirty="0"/>
              <a:t>Photo</a:t>
            </a:r>
          </a:p>
        </p:txBody>
      </p:sp>
      <p:sp>
        <p:nvSpPr>
          <p:cNvPr id="37" name="Espace réservé du contenu 31">
            <a:extLst>
              <a:ext uri="{FF2B5EF4-FFF2-40B4-BE49-F238E27FC236}">
                <a16:creationId xmlns:a16="http://schemas.microsoft.com/office/drawing/2014/main" id="{B5355C45-6D7D-4A8B-9416-3460E21A90C5}"/>
              </a:ext>
            </a:extLst>
          </p:cNvPr>
          <p:cNvSpPr>
            <a:spLocks noGrp="1"/>
          </p:cNvSpPr>
          <p:nvPr>
            <p:ph sz="quarter" idx="15" hasCustomPrompt="1"/>
          </p:nvPr>
        </p:nvSpPr>
        <p:spPr>
          <a:xfrm>
            <a:off x="5949747" y="3902003"/>
            <a:ext cx="790575" cy="903287"/>
          </a:xfrm>
          <a:prstGeom prst="rect">
            <a:avLst/>
          </a:prstGeom>
        </p:spPr>
        <p:txBody>
          <a:bodyPr anchor="ctr"/>
          <a:lstStyle>
            <a:lvl1pPr marL="0" indent="0">
              <a:buNone/>
              <a:defRPr sz="1000"/>
            </a:lvl1pPr>
          </a:lstStyle>
          <a:p>
            <a:pPr lvl="0"/>
            <a:r>
              <a:rPr lang="fr-FR" dirty="0"/>
              <a:t>Photo</a:t>
            </a:r>
          </a:p>
        </p:txBody>
      </p:sp>
      <p:sp>
        <p:nvSpPr>
          <p:cNvPr id="38" name="Espace réservé du contenu 31">
            <a:extLst>
              <a:ext uri="{FF2B5EF4-FFF2-40B4-BE49-F238E27FC236}">
                <a16:creationId xmlns:a16="http://schemas.microsoft.com/office/drawing/2014/main" id="{25576A7B-1018-40D0-920B-399F6324B233}"/>
              </a:ext>
            </a:extLst>
          </p:cNvPr>
          <p:cNvSpPr>
            <a:spLocks noGrp="1"/>
          </p:cNvSpPr>
          <p:nvPr>
            <p:ph sz="quarter" idx="16" hasCustomPrompt="1"/>
          </p:nvPr>
        </p:nvSpPr>
        <p:spPr>
          <a:xfrm>
            <a:off x="9270291" y="3902003"/>
            <a:ext cx="790575" cy="903287"/>
          </a:xfrm>
          <a:prstGeom prst="rect">
            <a:avLst/>
          </a:prstGeom>
        </p:spPr>
        <p:txBody>
          <a:bodyPr anchor="ctr"/>
          <a:lstStyle>
            <a:lvl1pPr marL="0" indent="0">
              <a:buNone/>
              <a:defRPr sz="1000"/>
            </a:lvl1pPr>
          </a:lstStyle>
          <a:p>
            <a:pPr lvl="0"/>
            <a:r>
              <a:rPr lang="fr-FR" dirty="0"/>
              <a:t>Photo</a:t>
            </a:r>
          </a:p>
        </p:txBody>
      </p:sp>
      <p:sp>
        <p:nvSpPr>
          <p:cNvPr id="39" name="Espace réservé du contenu 31">
            <a:extLst>
              <a:ext uri="{FF2B5EF4-FFF2-40B4-BE49-F238E27FC236}">
                <a16:creationId xmlns:a16="http://schemas.microsoft.com/office/drawing/2014/main" id="{792EC965-7682-4E87-9630-FD43D08DE4DA}"/>
              </a:ext>
            </a:extLst>
          </p:cNvPr>
          <p:cNvSpPr>
            <a:spLocks noGrp="1"/>
          </p:cNvSpPr>
          <p:nvPr>
            <p:ph sz="quarter" idx="17" hasCustomPrompt="1"/>
          </p:nvPr>
        </p:nvSpPr>
        <p:spPr>
          <a:xfrm>
            <a:off x="2641600" y="2792413"/>
            <a:ext cx="790575" cy="903287"/>
          </a:xfrm>
          <a:prstGeom prst="rect">
            <a:avLst/>
          </a:prstGeom>
        </p:spPr>
        <p:txBody>
          <a:bodyPr anchor="ctr"/>
          <a:lstStyle>
            <a:lvl1pPr marL="0" indent="0">
              <a:buNone/>
              <a:defRPr sz="1000"/>
            </a:lvl1pPr>
          </a:lstStyle>
          <a:p>
            <a:pPr lvl="0"/>
            <a:r>
              <a:rPr lang="fr-FR" dirty="0"/>
              <a:t>Photo</a:t>
            </a:r>
          </a:p>
        </p:txBody>
      </p:sp>
      <p:sp>
        <p:nvSpPr>
          <p:cNvPr id="40" name="Espace réservé du contenu 31">
            <a:extLst>
              <a:ext uri="{FF2B5EF4-FFF2-40B4-BE49-F238E27FC236}">
                <a16:creationId xmlns:a16="http://schemas.microsoft.com/office/drawing/2014/main" id="{8A7207A8-F75D-4F5D-B4CA-7C7E4A683FE0}"/>
              </a:ext>
            </a:extLst>
          </p:cNvPr>
          <p:cNvSpPr>
            <a:spLocks noGrp="1"/>
          </p:cNvSpPr>
          <p:nvPr>
            <p:ph sz="quarter" idx="18" hasCustomPrompt="1"/>
          </p:nvPr>
        </p:nvSpPr>
        <p:spPr>
          <a:xfrm>
            <a:off x="9270291" y="5013748"/>
            <a:ext cx="790575" cy="903287"/>
          </a:xfrm>
          <a:prstGeom prst="rect">
            <a:avLst/>
          </a:prstGeom>
        </p:spPr>
        <p:txBody>
          <a:bodyPr anchor="ctr"/>
          <a:lstStyle>
            <a:lvl1pPr marL="0" indent="0">
              <a:buNone/>
              <a:defRPr sz="1000"/>
            </a:lvl1pPr>
          </a:lstStyle>
          <a:p>
            <a:pPr lvl="0"/>
            <a:r>
              <a:rPr lang="fr-FR" dirty="0"/>
              <a:t>Photo</a:t>
            </a:r>
          </a:p>
        </p:txBody>
      </p:sp>
      <p:sp>
        <p:nvSpPr>
          <p:cNvPr id="41" name="Espace réservé du contenu 31">
            <a:extLst>
              <a:ext uri="{FF2B5EF4-FFF2-40B4-BE49-F238E27FC236}">
                <a16:creationId xmlns:a16="http://schemas.microsoft.com/office/drawing/2014/main" id="{F87799BA-D023-469F-9583-9FB2666CE36D}"/>
              </a:ext>
            </a:extLst>
          </p:cNvPr>
          <p:cNvSpPr>
            <a:spLocks noGrp="1"/>
          </p:cNvSpPr>
          <p:nvPr>
            <p:ph sz="quarter" idx="19" hasCustomPrompt="1"/>
          </p:nvPr>
        </p:nvSpPr>
        <p:spPr>
          <a:xfrm>
            <a:off x="9270291" y="1646004"/>
            <a:ext cx="790575" cy="903287"/>
          </a:xfrm>
          <a:prstGeom prst="rect">
            <a:avLst/>
          </a:prstGeom>
        </p:spPr>
        <p:txBody>
          <a:bodyPr anchor="ctr"/>
          <a:lstStyle>
            <a:lvl1pPr marL="0" indent="0">
              <a:buNone/>
              <a:defRPr sz="1000"/>
            </a:lvl1pPr>
          </a:lstStyle>
          <a:p>
            <a:pPr lvl="0"/>
            <a:r>
              <a:rPr lang="fr-FR" dirty="0"/>
              <a:t>Photo</a:t>
            </a:r>
          </a:p>
        </p:txBody>
      </p:sp>
    </p:spTree>
    <p:extLst>
      <p:ext uri="{BB962C8B-B14F-4D97-AF65-F5344CB8AC3E}">
        <p14:creationId xmlns:p14="http://schemas.microsoft.com/office/powerpoint/2010/main" val="29539445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mposition équipe V2">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userDrawn="1"/>
        </p:nvPicPr>
        <p:blipFill>
          <a:blip r:embed="rId2"/>
          <a:stretch>
            <a:fillRect/>
          </a:stretch>
        </p:blipFill>
        <p:spPr>
          <a:xfrm>
            <a:off x="626267" y="6215145"/>
            <a:ext cx="342900" cy="342900"/>
          </a:xfrm>
          <a:prstGeom prst="rect">
            <a:avLst/>
          </a:prstGeom>
        </p:spPr>
      </p:pic>
      <p:sp>
        <p:nvSpPr>
          <p:cNvPr id="47" name="Espace réservé du texte 8">
            <a:extLst>
              <a:ext uri="{FF2B5EF4-FFF2-40B4-BE49-F238E27FC236}">
                <a16:creationId xmlns:a16="http://schemas.microsoft.com/office/drawing/2014/main" id="{270498E1-5194-4524-AF78-4124E37D68C8}"/>
              </a:ext>
            </a:extLst>
          </p:cNvPr>
          <p:cNvSpPr txBox="1">
            <a:spLocks/>
          </p:cNvSpPr>
          <p:nvPr userDrawn="1"/>
        </p:nvSpPr>
        <p:spPr>
          <a:xfrm>
            <a:off x="626400" y="2055762"/>
            <a:ext cx="1356173" cy="36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Texte sur plusieurs lignes</a:t>
            </a:r>
          </a:p>
        </p:txBody>
      </p:sp>
      <p:sp>
        <p:nvSpPr>
          <p:cNvPr id="48" name="Espace réservé du texte 8">
            <a:extLst>
              <a:ext uri="{FF2B5EF4-FFF2-40B4-BE49-F238E27FC236}">
                <a16:creationId xmlns:a16="http://schemas.microsoft.com/office/drawing/2014/main" id="{30EE2DD8-ADC1-4E13-BA3B-28E887988CB3}"/>
              </a:ext>
            </a:extLst>
          </p:cNvPr>
          <p:cNvSpPr txBox="1">
            <a:spLocks/>
          </p:cNvSpPr>
          <p:nvPr userDrawn="1"/>
        </p:nvSpPr>
        <p:spPr>
          <a:xfrm>
            <a:off x="626400" y="2621010"/>
            <a:ext cx="1356173" cy="36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Texte sur plusieurs lignes</a:t>
            </a:r>
          </a:p>
        </p:txBody>
      </p:sp>
      <p:sp>
        <p:nvSpPr>
          <p:cNvPr id="49" name="Espace réservé du texte 8">
            <a:extLst>
              <a:ext uri="{FF2B5EF4-FFF2-40B4-BE49-F238E27FC236}">
                <a16:creationId xmlns:a16="http://schemas.microsoft.com/office/drawing/2014/main" id="{23530FB4-967E-4566-A61E-8C95D9E7951A}"/>
              </a:ext>
            </a:extLst>
          </p:cNvPr>
          <p:cNvSpPr txBox="1">
            <a:spLocks/>
          </p:cNvSpPr>
          <p:nvPr userDrawn="1"/>
        </p:nvSpPr>
        <p:spPr>
          <a:xfrm>
            <a:off x="626400" y="3186258"/>
            <a:ext cx="1356173" cy="36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Texte sur 1 ligne</a:t>
            </a:r>
          </a:p>
        </p:txBody>
      </p:sp>
      <p:sp>
        <p:nvSpPr>
          <p:cNvPr id="50" name="Espace réservé du texte 8">
            <a:extLst>
              <a:ext uri="{FF2B5EF4-FFF2-40B4-BE49-F238E27FC236}">
                <a16:creationId xmlns:a16="http://schemas.microsoft.com/office/drawing/2014/main" id="{69F4A5C4-1371-4AA5-821E-512C25B9C065}"/>
              </a:ext>
            </a:extLst>
          </p:cNvPr>
          <p:cNvSpPr txBox="1">
            <a:spLocks/>
          </p:cNvSpPr>
          <p:nvPr userDrawn="1"/>
        </p:nvSpPr>
        <p:spPr>
          <a:xfrm>
            <a:off x="626400" y="3751506"/>
            <a:ext cx="1356173"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Texte sur plusieurs lignes</a:t>
            </a:r>
          </a:p>
        </p:txBody>
      </p:sp>
      <p:sp>
        <p:nvSpPr>
          <p:cNvPr id="51" name="Espace réservé du texte 8">
            <a:extLst>
              <a:ext uri="{FF2B5EF4-FFF2-40B4-BE49-F238E27FC236}">
                <a16:creationId xmlns:a16="http://schemas.microsoft.com/office/drawing/2014/main" id="{9F4A9E21-3B7F-40E1-AB18-B1E5EDF1BF4D}"/>
              </a:ext>
            </a:extLst>
          </p:cNvPr>
          <p:cNvSpPr txBox="1">
            <a:spLocks/>
          </p:cNvSpPr>
          <p:nvPr userDrawn="1"/>
        </p:nvSpPr>
        <p:spPr>
          <a:xfrm>
            <a:off x="626400" y="4856754"/>
            <a:ext cx="1356173" cy="900000"/>
          </a:xfrm>
          <a:prstGeom prst="rect">
            <a:avLst/>
          </a:prstGeom>
          <a:solidFill>
            <a:schemeClr val="tx2"/>
          </a:solidFill>
          <a:ln w="6350">
            <a:noFill/>
          </a:ln>
        </p:spPr>
        <p:txBody>
          <a:bodyPr wrap="square" anchor="ctr">
            <a:noAutofit/>
          </a:bodyPr>
          <a:lstStyle>
            <a:lvl1pPr marL="0" indent="0" algn="ctr" defTabSz="914400" rtl="0" eaLnBrk="1" latinLnBrk="0" hangingPunct="1">
              <a:lnSpc>
                <a:spcPct val="100000"/>
              </a:lnSpc>
              <a:spcBef>
                <a:spcPts val="0"/>
              </a:spcBef>
              <a:buFont typeface="Arial" panose="020B0604020202020204" pitchFamily="34" charset="0"/>
              <a:buNone/>
              <a:defRPr sz="900" b="0" i="0" kern="1200" cap="all" baseline="0">
                <a:solidFill>
                  <a:schemeClr val="bg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Texte sur plusieurs lignes</a:t>
            </a:r>
          </a:p>
        </p:txBody>
      </p:sp>
      <p:sp>
        <p:nvSpPr>
          <p:cNvPr id="52" name="Rectangle 51">
            <a:extLst>
              <a:ext uri="{FF2B5EF4-FFF2-40B4-BE49-F238E27FC236}">
                <a16:creationId xmlns:a16="http://schemas.microsoft.com/office/drawing/2014/main" id="{C7631E20-BDBF-4878-964C-531948E1A677}"/>
              </a:ext>
            </a:extLst>
          </p:cNvPr>
          <p:cNvSpPr/>
          <p:nvPr userDrawn="1"/>
        </p:nvSpPr>
        <p:spPr>
          <a:xfrm>
            <a:off x="9182613" y="1943251"/>
            <a:ext cx="2285998" cy="114790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noProof="0" dirty="0">
              <a:latin typeface="Verdana" panose="020B0604030504040204" pitchFamily="34" charset="0"/>
            </a:endParaRPr>
          </a:p>
        </p:txBody>
      </p:sp>
      <p:sp>
        <p:nvSpPr>
          <p:cNvPr id="53" name="Espace réservé du texte 8">
            <a:extLst>
              <a:ext uri="{FF2B5EF4-FFF2-40B4-BE49-F238E27FC236}">
                <a16:creationId xmlns:a16="http://schemas.microsoft.com/office/drawing/2014/main" id="{F2A5077E-937C-4134-872B-C1FA159180A1}"/>
              </a:ext>
            </a:extLst>
          </p:cNvPr>
          <p:cNvSpPr txBox="1">
            <a:spLocks/>
          </p:cNvSpPr>
          <p:nvPr userDrawn="1"/>
        </p:nvSpPr>
        <p:spPr>
          <a:xfrm>
            <a:off x="2153684" y="3186258"/>
            <a:ext cx="1260000" cy="36000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 NOM</a:t>
            </a:r>
          </a:p>
          <a:p>
            <a:r>
              <a:rPr lang="fr-FR" dirty="0"/>
              <a:t>Directeur</a:t>
            </a:r>
          </a:p>
        </p:txBody>
      </p:sp>
      <p:sp>
        <p:nvSpPr>
          <p:cNvPr id="54" name="Espace réservé du texte 8">
            <a:extLst>
              <a:ext uri="{FF2B5EF4-FFF2-40B4-BE49-F238E27FC236}">
                <a16:creationId xmlns:a16="http://schemas.microsoft.com/office/drawing/2014/main" id="{12B10F6B-0535-4A08-B689-C28E97203222}"/>
              </a:ext>
            </a:extLst>
          </p:cNvPr>
          <p:cNvSpPr txBox="1">
            <a:spLocks/>
          </p:cNvSpPr>
          <p:nvPr userDrawn="1"/>
        </p:nvSpPr>
        <p:spPr>
          <a:xfrm>
            <a:off x="3008937" y="3931506"/>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55" name="Espace réservé du texte 8">
            <a:extLst>
              <a:ext uri="{FF2B5EF4-FFF2-40B4-BE49-F238E27FC236}">
                <a16:creationId xmlns:a16="http://schemas.microsoft.com/office/drawing/2014/main" id="{E0F4DF20-9E24-483C-BAD2-B18B927EB3A1}"/>
              </a:ext>
            </a:extLst>
          </p:cNvPr>
          <p:cNvSpPr txBox="1">
            <a:spLocks/>
          </p:cNvSpPr>
          <p:nvPr userDrawn="1"/>
        </p:nvSpPr>
        <p:spPr>
          <a:xfrm>
            <a:off x="3008937" y="5036754"/>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56" name="Espace réservé du texte 8">
            <a:extLst>
              <a:ext uri="{FF2B5EF4-FFF2-40B4-BE49-F238E27FC236}">
                <a16:creationId xmlns:a16="http://schemas.microsoft.com/office/drawing/2014/main" id="{795E6B38-620E-4609-8F93-1C2AE5219B93}"/>
              </a:ext>
            </a:extLst>
          </p:cNvPr>
          <p:cNvSpPr txBox="1">
            <a:spLocks/>
          </p:cNvSpPr>
          <p:nvPr userDrawn="1"/>
        </p:nvSpPr>
        <p:spPr>
          <a:xfrm>
            <a:off x="5260939" y="3931506"/>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57" name="Espace réservé du texte 8">
            <a:extLst>
              <a:ext uri="{FF2B5EF4-FFF2-40B4-BE49-F238E27FC236}">
                <a16:creationId xmlns:a16="http://schemas.microsoft.com/office/drawing/2014/main" id="{8114F1B4-9DDE-45DB-9621-A8D2A2D84CF5}"/>
              </a:ext>
            </a:extLst>
          </p:cNvPr>
          <p:cNvSpPr txBox="1">
            <a:spLocks/>
          </p:cNvSpPr>
          <p:nvPr userDrawn="1"/>
        </p:nvSpPr>
        <p:spPr>
          <a:xfrm>
            <a:off x="5260939" y="5036754"/>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58" name="Espace réservé du texte 8">
            <a:extLst>
              <a:ext uri="{FF2B5EF4-FFF2-40B4-BE49-F238E27FC236}">
                <a16:creationId xmlns:a16="http://schemas.microsoft.com/office/drawing/2014/main" id="{2E7CB9D3-4A32-40DC-99AB-B330DAFFC5B3}"/>
              </a:ext>
            </a:extLst>
          </p:cNvPr>
          <p:cNvSpPr txBox="1">
            <a:spLocks/>
          </p:cNvSpPr>
          <p:nvPr userDrawn="1"/>
        </p:nvSpPr>
        <p:spPr>
          <a:xfrm>
            <a:off x="7587372" y="3931506"/>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59" name="Espace réservé du texte 8">
            <a:extLst>
              <a:ext uri="{FF2B5EF4-FFF2-40B4-BE49-F238E27FC236}">
                <a16:creationId xmlns:a16="http://schemas.microsoft.com/office/drawing/2014/main" id="{F341F584-85E0-4057-BDB7-5820649FB1F8}"/>
              </a:ext>
            </a:extLst>
          </p:cNvPr>
          <p:cNvSpPr txBox="1">
            <a:spLocks/>
          </p:cNvSpPr>
          <p:nvPr userDrawn="1"/>
        </p:nvSpPr>
        <p:spPr>
          <a:xfrm>
            <a:off x="7587372" y="5036754"/>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60" name="Espace réservé du texte 8">
            <a:extLst>
              <a:ext uri="{FF2B5EF4-FFF2-40B4-BE49-F238E27FC236}">
                <a16:creationId xmlns:a16="http://schemas.microsoft.com/office/drawing/2014/main" id="{06EC9717-4243-48F1-86F6-979EA6D94651}"/>
              </a:ext>
            </a:extLst>
          </p:cNvPr>
          <p:cNvSpPr txBox="1">
            <a:spLocks/>
          </p:cNvSpPr>
          <p:nvPr userDrawn="1"/>
        </p:nvSpPr>
        <p:spPr>
          <a:xfrm>
            <a:off x="10073908" y="2260449"/>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Associé</a:t>
            </a:r>
          </a:p>
        </p:txBody>
      </p:sp>
      <p:grpSp>
        <p:nvGrpSpPr>
          <p:cNvPr id="61" name="Groupe 60">
            <a:extLst>
              <a:ext uri="{FF2B5EF4-FFF2-40B4-BE49-F238E27FC236}">
                <a16:creationId xmlns:a16="http://schemas.microsoft.com/office/drawing/2014/main" id="{25B9EEF0-C7F9-4810-A0F3-2F8446C000DC}"/>
              </a:ext>
            </a:extLst>
          </p:cNvPr>
          <p:cNvGrpSpPr/>
          <p:nvPr userDrawn="1"/>
        </p:nvGrpSpPr>
        <p:grpSpPr>
          <a:xfrm>
            <a:off x="5850929" y="6061149"/>
            <a:ext cx="142816" cy="144000"/>
            <a:chOff x="3976951" y="5899285"/>
            <a:chExt cx="142816" cy="144000"/>
          </a:xfrm>
        </p:grpSpPr>
        <p:sp>
          <p:nvSpPr>
            <p:cNvPr id="62" name="Oval 30">
              <a:extLst>
                <a:ext uri="{FF2B5EF4-FFF2-40B4-BE49-F238E27FC236}">
                  <a16:creationId xmlns:a16="http://schemas.microsoft.com/office/drawing/2014/main" id="{8F3DDE5D-1274-4326-9116-E5AAC6FFFF17}"/>
                </a:ext>
              </a:extLst>
            </p:cNvPr>
            <p:cNvSpPr>
              <a:spLocks noChangeArrowheads="1"/>
            </p:cNvSpPr>
            <p:nvPr/>
          </p:nvSpPr>
          <p:spPr bwMode="gray">
            <a:xfrm>
              <a:off x="3976951" y="5899285"/>
              <a:ext cx="142816" cy="144000"/>
            </a:xfrm>
            <a:prstGeom prst="ellipse">
              <a:avLst/>
            </a:prstGeom>
            <a:solidFill>
              <a:schemeClr val="bg1"/>
            </a:solidFill>
            <a:ln w="6350" algn="ctr">
              <a:noFill/>
              <a:round/>
              <a:headEnd/>
              <a:tailEnd/>
            </a:ln>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30000"/>
                </a:spcAft>
                <a:buClr>
                  <a:srgbClr val="A33038"/>
                </a:buClr>
                <a:buSzTx/>
                <a:buFontTx/>
                <a:buNone/>
                <a:tabLst/>
                <a:defRPr/>
              </a:pPr>
              <a:endParaRPr kumimoji="0" lang="fr-FR" sz="16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sp>
          <p:nvSpPr>
            <p:cNvPr id="63" name="Arc 31">
              <a:extLst>
                <a:ext uri="{FF2B5EF4-FFF2-40B4-BE49-F238E27FC236}">
                  <a16:creationId xmlns:a16="http://schemas.microsoft.com/office/drawing/2014/main" id="{E9690F75-DB22-40E8-B5F8-5F41CAE46293}"/>
                </a:ext>
              </a:extLst>
            </p:cNvPr>
            <p:cNvSpPr>
              <a:spLocks/>
            </p:cNvSpPr>
            <p:nvPr/>
          </p:nvSpPr>
          <p:spPr bwMode="gray">
            <a:xfrm>
              <a:off x="3976951" y="5899285"/>
              <a:ext cx="142816" cy="14400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2"/>
            </a:solidFill>
            <a:ln w="6350">
              <a:noFill/>
              <a:round/>
              <a:headEnd/>
              <a:tailEnd/>
            </a:ln>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grpSp>
      <p:grpSp>
        <p:nvGrpSpPr>
          <p:cNvPr id="64" name="Groupe 63">
            <a:extLst>
              <a:ext uri="{FF2B5EF4-FFF2-40B4-BE49-F238E27FC236}">
                <a16:creationId xmlns:a16="http://schemas.microsoft.com/office/drawing/2014/main" id="{FB0E3E40-B150-4AF7-9DCC-180E5F7133FD}"/>
              </a:ext>
            </a:extLst>
          </p:cNvPr>
          <p:cNvGrpSpPr/>
          <p:nvPr userDrawn="1"/>
        </p:nvGrpSpPr>
        <p:grpSpPr>
          <a:xfrm>
            <a:off x="7870610" y="6061149"/>
            <a:ext cx="143603" cy="144000"/>
            <a:chOff x="7209266" y="5872519"/>
            <a:chExt cx="143603" cy="144000"/>
          </a:xfrm>
        </p:grpSpPr>
        <p:sp>
          <p:nvSpPr>
            <p:cNvPr id="65" name="Oval 33">
              <a:extLst>
                <a:ext uri="{FF2B5EF4-FFF2-40B4-BE49-F238E27FC236}">
                  <a16:creationId xmlns:a16="http://schemas.microsoft.com/office/drawing/2014/main" id="{3D0143A3-F074-4E8B-A230-6864CDB7D419}"/>
                </a:ext>
              </a:extLst>
            </p:cNvPr>
            <p:cNvSpPr>
              <a:spLocks noChangeArrowheads="1"/>
            </p:cNvSpPr>
            <p:nvPr/>
          </p:nvSpPr>
          <p:spPr bwMode="gray">
            <a:xfrm>
              <a:off x="7209266" y="5872519"/>
              <a:ext cx="143603" cy="144000"/>
            </a:xfrm>
            <a:prstGeom prst="ellipse">
              <a:avLst/>
            </a:prstGeom>
            <a:solidFill>
              <a:schemeClr val="bg1"/>
            </a:solidFill>
            <a:ln w="6350" algn="ctr">
              <a:noFill/>
              <a:round/>
              <a:headEnd/>
              <a:tailEnd/>
            </a:ln>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30000"/>
                </a:spcAft>
                <a:buClr>
                  <a:srgbClr val="A33038"/>
                </a:buClr>
                <a:buSzTx/>
                <a:buFontTx/>
                <a:buNone/>
                <a:tabLst/>
                <a:defRPr/>
              </a:pPr>
              <a:endParaRPr kumimoji="0" lang="fr-FR" sz="16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sp>
          <p:nvSpPr>
            <p:cNvPr id="66" name="Arc 34">
              <a:extLst>
                <a:ext uri="{FF2B5EF4-FFF2-40B4-BE49-F238E27FC236}">
                  <a16:creationId xmlns:a16="http://schemas.microsoft.com/office/drawing/2014/main" id="{F4D5D8BC-2278-40C1-8A3F-6647CA296B0A}"/>
                </a:ext>
              </a:extLst>
            </p:cNvPr>
            <p:cNvSpPr>
              <a:spLocks/>
            </p:cNvSpPr>
            <p:nvPr/>
          </p:nvSpPr>
          <p:spPr bwMode="gray">
            <a:xfrm>
              <a:off x="7281067" y="5872519"/>
              <a:ext cx="71802" cy="144000"/>
            </a:xfrm>
            <a:custGeom>
              <a:avLst/>
              <a:gdLst>
                <a:gd name="T0" fmla="*/ 0 w 21600"/>
                <a:gd name="T1" fmla="*/ 0 h 43197"/>
                <a:gd name="T2" fmla="*/ 0 w 21600"/>
                <a:gd name="T3" fmla="*/ 0 h 43197"/>
                <a:gd name="T4" fmla="*/ 0 w 21600"/>
                <a:gd name="T5" fmla="*/ 0 h 43197"/>
                <a:gd name="T6" fmla="*/ 0 60000 65536"/>
                <a:gd name="T7" fmla="*/ 0 60000 65536"/>
                <a:gd name="T8" fmla="*/ 0 60000 65536"/>
                <a:gd name="T9" fmla="*/ 0 w 21600"/>
                <a:gd name="T10" fmla="*/ 0 h 43197"/>
                <a:gd name="T11" fmla="*/ 21600 w 21600"/>
                <a:gd name="T12" fmla="*/ 43197 h 43197"/>
              </a:gdLst>
              <a:ahLst/>
              <a:cxnLst>
                <a:cxn ang="T6">
                  <a:pos x="T0" y="T1"/>
                </a:cxn>
                <a:cxn ang="T7">
                  <a:pos x="T2" y="T3"/>
                </a:cxn>
                <a:cxn ang="T8">
                  <a:pos x="T4" y="T5"/>
                </a:cxn>
              </a:cxnLst>
              <a:rect l="T9" t="T10" r="T11" b="T12"/>
              <a:pathLst>
                <a:path w="21600" h="43197" fill="none" extrusionOk="0">
                  <a:moveTo>
                    <a:pt x="-1" y="0"/>
                  </a:moveTo>
                  <a:cubicBezTo>
                    <a:pt x="11929" y="0"/>
                    <a:pt x="21600" y="9670"/>
                    <a:pt x="21600" y="21600"/>
                  </a:cubicBezTo>
                  <a:cubicBezTo>
                    <a:pt x="21600" y="33392"/>
                    <a:pt x="12141" y="43005"/>
                    <a:pt x="351" y="43197"/>
                  </a:cubicBezTo>
                </a:path>
                <a:path w="21600" h="43197" stroke="0" extrusionOk="0">
                  <a:moveTo>
                    <a:pt x="-1" y="0"/>
                  </a:moveTo>
                  <a:cubicBezTo>
                    <a:pt x="11929" y="0"/>
                    <a:pt x="21600" y="9670"/>
                    <a:pt x="21600" y="21600"/>
                  </a:cubicBezTo>
                  <a:cubicBezTo>
                    <a:pt x="21600" y="33392"/>
                    <a:pt x="12141" y="43005"/>
                    <a:pt x="351" y="43197"/>
                  </a:cubicBezTo>
                  <a:lnTo>
                    <a:pt x="0" y="21600"/>
                  </a:lnTo>
                  <a:close/>
                </a:path>
              </a:pathLst>
            </a:custGeom>
            <a:solidFill>
              <a:schemeClr val="tx2"/>
            </a:solidFill>
            <a:ln w="6350">
              <a:noFill/>
              <a:round/>
              <a:headEnd/>
              <a:tailEnd/>
            </a:ln>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grpSp>
      <p:grpSp>
        <p:nvGrpSpPr>
          <p:cNvPr id="67" name="Groupe 66">
            <a:extLst>
              <a:ext uri="{FF2B5EF4-FFF2-40B4-BE49-F238E27FC236}">
                <a16:creationId xmlns:a16="http://schemas.microsoft.com/office/drawing/2014/main" id="{7D3AF07E-A170-4744-A76C-88D6BA20C838}"/>
              </a:ext>
            </a:extLst>
          </p:cNvPr>
          <p:cNvGrpSpPr/>
          <p:nvPr userDrawn="1"/>
        </p:nvGrpSpPr>
        <p:grpSpPr>
          <a:xfrm>
            <a:off x="9888604" y="6061149"/>
            <a:ext cx="143603" cy="144000"/>
            <a:chOff x="9466215" y="5882044"/>
            <a:chExt cx="143603" cy="144000"/>
          </a:xfrm>
        </p:grpSpPr>
        <p:sp>
          <p:nvSpPr>
            <p:cNvPr id="68" name="Oval 36">
              <a:extLst>
                <a:ext uri="{FF2B5EF4-FFF2-40B4-BE49-F238E27FC236}">
                  <a16:creationId xmlns:a16="http://schemas.microsoft.com/office/drawing/2014/main" id="{07E2B1D2-E4CA-45AF-99C1-C1B9A5DA19DA}"/>
                </a:ext>
              </a:extLst>
            </p:cNvPr>
            <p:cNvSpPr>
              <a:spLocks noChangeArrowheads="1"/>
            </p:cNvSpPr>
            <p:nvPr/>
          </p:nvSpPr>
          <p:spPr bwMode="gray">
            <a:xfrm>
              <a:off x="9466215" y="5882044"/>
              <a:ext cx="143603" cy="144000"/>
            </a:xfrm>
            <a:prstGeom prst="ellipse">
              <a:avLst/>
            </a:prstGeom>
            <a:solidFill>
              <a:schemeClr val="bg1"/>
            </a:solidFill>
            <a:ln w="6350" algn="ctr">
              <a:noFill/>
              <a:round/>
              <a:headEnd/>
              <a:tailEnd/>
            </a:ln>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30000"/>
                </a:spcAft>
                <a:buClr>
                  <a:srgbClr val="A33038"/>
                </a:buClr>
                <a:buSzTx/>
                <a:buFontTx/>
                <a:buNone/>
                <a:tabLst/>
                <a:defRPr/>
              </a:pPr>
              <a:endParaRPr kumimoji="0" lang="fr-FR" sz="16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sp>
          <p:nvSpPr>
            <p:cNvPr id="69" name="Arc 37">
              <a:extLst>
                <a:ext uri="{FF2B5EF4-FFF2-40B4-BE49-F238E27FC236}">
                  <a16:creationId xmlns:a16="http://schemas.microsoft.com/office/drawing/2014/main" id="{A780F263-B904-49BC-A943-33586C0D7AE3}"/>
                </a:ext>
              </a:extLst>
            </p:cNvPr>
            <p:cNvSpPr>
              <a:spLocks/>
            </p:cNvSpPr>
            <p:nvPr/>
          </p:nvSpPr>
          <p:spPr bwMode="gray">
            <a:xfrm>
              <a:off x="9537818" y="5882044"/>
              <a:ext cx="72000" cy="720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2"/>
            </a:solidFill>
            <a:ln w="6350">
              <a:noFill/>
              <a:round/>
              <a:headEnd/>
              <a:tailEnd/>
            </a:ln>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grpSp>
      <p:sp>
        <p:nvSpPr>
          <p:cNvPr id="70" name="Espace réservé du texte 8">
            <a:extLst>
              <a:ext uri="{FF2B5EF4-FFF2-40B4-BE49-F238E27FC236}">
                <a16:creationId xmlns:a16="http://schemas.microsoft.com/office/drawing/2014/main" id="{E671551F-9958-430B-96AC-F4BD2C6AD876}"/>
              </a:ext>
            </a:extLst>
          </p:cNvPr>
          <p:cNvSpPr txBox="1">
            <a:spLocks/>
          </p:cNvSpPr>
          <p:nvPr userDrawn="1"/>
        </p:nvSpPr>
        <p:spPr>
          <a:xfrm>
            <a:off x="3981697" y="6007149"/>
            <a:ext cx="1656000" cy="25200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sz="9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Légende 1</a:t>
            </a:r>
          </a:p>
        </p:txBody>
      </p:sp>
      <p:sp>
        <p:nvSpPr>
          <p:cNvPr id="71" name="Espace réservé du texte 8">
            <a:extLst>
              <a:ext uri="{FF2B5EF4-FFF2-40B4-BE49-F238E27FC236}">
                <a16:creationId xmlns:a16="http://schemas.microsoft.com/office/drawing/2014/main" id="{41BBB3DC-F870-446E-B2E2-FF0210EF04E2}"/>
              </a:ext>
            </a:extLst>
          </p:cNvPr>
          <p:cNvSpPr txBox="1">
            <a:spLocks/>
          </p:cNvSpPr>
          <p:nvPr userDrawn="1"/>
        </p:nvSpPr>
        <p:spPr>
          <a:xfrm>
            <a:off x="10034588" y="6007149"/>
            <a:ext cx="1656000" cy="25200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sz="9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Légende 4</a:t>
            </a:r>
          </a:p>
        </p:txBody>
      </p:sp>
      <p:sp>
        <p:nvSpPr>
          <p:cNvPr id="72" name="Espace réservé du texte 8">
            <a:extLst>
              <a:ext uri="{FF2B5EF4-FFF2-40B4-BE49-F238E27FC236}">
                <a16:creationId xmlns:a16="http://schemas.microsoft.com/office/drawing/2014/main" id="{3FD68CE4-7E67-461A-9814-2496F4F2738E}"/>
              </a:ext>
            </a:extLst>
          </p:cNvPr>
          <p:cNvSpPr txBox="1">
            <a:spLocks/>
          </p:cNvSpPr>
          <p:nvPr userDrawn="1"/>
        </p:nvSpPr>
        <p:spPr>
          <a:xfrm>
            <a:off x="8019372" y="6007149"/>
            <a:ext cx="1656000" cy="25200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sz="9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Légende 3</a:t>
            </a:r>
          </a:p>
        </p:txBody>
      </p:sp>
      <p:sp>
        <p:nvSpPr>
          <p:cNvPr id="73" name="Espace réservé du texte 8">
            <a:extLst>
              <a:ext uri="{FF2B5EF4-FFF2-40B4-BE49-F238E27FC236}">
                <a16:creationId xmlns:a16="http://schemas.microsoft.com/office/drawing/2014/main" id="{54E79D52-AF31-48B7-B12A-B44E711F02A8}"/>
              </a:ext>
            </a:extLst>
          </p:cNvPr>
          <p:cNvSpPr txBox="1">
            <a:spLocks/>
          </p:cNvSpPr>
          <p:nvPr userDrawn="1"/>
        </p:nvSpPr>
        <p:spPr>
          <a:xfrm>
            <a:off x="6001378" y="6007149"/>
            <a:ext cx="1656000" cy="25200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sz="9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Légende 2</a:t>
            </a:r>
          </a:p>
        </p:txBody>
      </p:sp>
      <p:sp>
        <p:nvSpPr>
          <p:cNvPr id="74" name="Oval 30">
            <a:extLst>
              <a:ext uri="{FF2B5EF4-FFF2-40B4-BE49-F238E27FC236}">
                <a16:creationId xmlns:a16="http://schemas.microsoft.com/office/drawing/2014/main" id="{31784B3C-81C1-481C-9C3B-D98C8072416C}"/>
              </a:ext>
            </a:extLst>
          </p:cNvPr>
          <p:cNvSpPr>
            <a:spLocks noChangeArrowheads="1"/>
          </p:cNvSpPr>
          <p:nvPr userDrawn="1"/>
        </p:nvSpPr>
        <p:spPr bwMode="gray">
          <a:xfrm>
            <a:off x="3835065" y="6061149"/>
            <a:ext cx="142816" cy="144000"/>
          </a:xfrm>
          <a:prstGeom prst="ellipse">
            <a:avLst/>
          </a:prstGeom>
          <a:solidFill>
            <a:schemeClr val="tx2"/>
          </a:solidFill>
          <a:ln w="6350" algn="ctr">
            <a:noFill/>
            <a:round/>
            <a:headEnd/>
            <a:tailEnd/>
          </a:ln>
        </p:spPr>
        <p:txBody>
          <a:bodyPr wrap="none" lIns="90000" tIns="46800" rIns="90000" bIns="46800" anchor="ctr"/>
          <a:lstStyle/>
          <a:p>
            <a:pPr marL="0" marR="0" lvl="0" indent="0" algn="ctr" defTabSz="914400" rtl="0" eaLnBrk="1" fontAlgn="base" latinLnBrk="0" hangingPunct="1">
              <a:lnSpc>
                <a:spcPct val="100000"/>
              </a:lnSpc>
              <a:spcBef>
                <a:spcPct val="0"/>
              </a:spcBef>
              <a:spcAft>
                <a:spcPct val="30000"/>
              </a:spcAft>
              <a:buClr>
                <a:srgbClr val="A33038"/>
              </a:buClr>
              <a:buSzTx/>
              <a:buFontTx/>
              <a:buNone/>
              <a:tabLst/>
              <a:defRPr/>
            </a:pPr>
            <a:endParaRPr kumimoji="0" lang="fr-FR" sz="1600" b="0" i="0" u="none" strike="noStrike" kern="1200" cap="none" spc="0" normalizeH="0" baseline="0" noProof="0" dirty="0">
              <a:ln>
                <a:noFill/>
              </a:ln>
              <a:solidFill>
                <a:srgbClr val="343735"/>
              </a:solidFill>
              <a:effectLst/>
              <a:uLnTx/>
              <a:uFillTx/>
              <a:latin typeface="Verdana" panose="020B0604030504040204" pitchFamily="34" charset="0"/>
              <a:ea typeface="+mn-ea"/>
              <a:cs typeface="Verdana" panose="020B0604030504040204" pitchFamily="34" charset="0"/>
            </a:endParaRPr>
          </a:p>
        </p:txBody>
      </p:sp>
      <p:cxnSp>
        <p:nvCxnSpPr>
          <p:cNvPr id="75" name="Connecteur droit 74">
            <a:extLst>
              <a:ext uri="{FF2B5EF4-FFF2-40B4-BE49-F238E27FC236}">
                <a16:creationId xmlns:a16="http://schemas.microsoft.com/office/drawing/2014/main" id="{44011ADF-7258-43F3-B705-15DD7BFF1339}"/>
              </a:ext>
            </a:extLst>
          </p:cNvPr>
          <p:cNvCxnSpPr>
            <a:cxnSpLocks/>
          </p:cNvCxnSpPr>
          <p:nvPr userDrawn="1"/>
        </p:nvCxnSpPr>
        <p:spPr>
          <a:xfrm flipH="1">
            <a:off x="623887" y="3648882"/>
            <a:ext cx="108447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49A39442-175F-40D0-976F-1FABEA1DE4D7}"/>
              </a:ext>
            </a:extLst>
          </p:cNvPr>
          <p:cNvCxnSpPr>
            <a:cxnSpLocks/>
          </p:cNvCxnSpPr>
          <p:nvPr userDrawn="1"/>
        </p:nvCxnSpPr>
        <p:spPr>
          <a:xfrm flipH="1">
            <a:off x="623887" y="4754130"/>
            <a:ext cx="1084421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7" name="Espace réservé du texte 8">
            <a:extLst>
              <a:ext uri="{FF2B5EF4-FFF2-40B4-BE49-F238E27FC236}">
                <a16:creationId xmlns:a16="http://schemas.microsoft.com/office/drawing/2014/main" id="{8F84971E-24CF-4C65-B574-ED6E36F96B29}"/>
              </a:ext>
            </a:extLst>
          </p:cNvPr>
          <p:cNvSpPr txBox="1">
            <a:spLocks/>
          </p:cNvSpPr>
          <p:nvPr userDrawn="1"/>
        </p:nvSpPr>
        <p:spPr>
          <a:xfrm>
            <a:off x="10048508" y="3931506"/>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78" name="Espace réservé du texte 8">
            <a:extLst>
              <a:ext uri="{FF2B5EF4-FFF2-40B4-BE49-F238E27FC236}">
                <a16:creationId xmlns:a16="http://schemas.microsoft.com/office/drawing/2014/main" id="{FD34721D-B212-457D-8E35-CB43A8F92AD0}"/>
              </a:ext>
            </a:extLst>
          </p:cNvPr>
          <p:cNvSpPr txBox="1">
            <a:spLocks/>
          </p:cNvSpPr>
          <p:nvPr userDrawn="1"/>
        </p:nvSpPr>
        <p:spPr>
          <a:xfrm>
            <a:off x="10048508" y="5036754"/>
            <a:ext cx="1260000" cy="720000"/>
          </a:xfrm>
          <a:prstGeom prst="rect">
            <a:avLst/>
          </a:prstGeom>
        </p:spPr>
        <p:txBody>
          <a:bodyPr anchor="b"/>
          <a:lstStyle>
            <a:lvl1pPr marL="0" indent="0" algn="l" defTabSz="914400" rtl="0" eaLnBrk="1" latinLnBrk="0" hangingPunct="1">
              <a:lnSpc>
                <a:spcPct val="100000"/>
              </a:lnSpc>
              <a:spcBef>
                <a:spcPts val="0"/>
              </a:spcBef>
              <a:buFont typeface="Arial" panose="020B0604020202020204" pitchFamily="34" charset="0"/>
              <a:buNone/>
              <a:defRPr sz="1000" b="0" i="0" kern="1200">
                <a:solidFill>
                  <a:schemeClr val="tx1"/>
                </a:solidFill>
                <a:latin typeface="Verdana" panose="020B0604030504040204" pitchFamily="34" charset="0"/>
                <a:ea typeface="+mn-ea"/>
                <a:cs typeface="+mn-cs"/>
              </a:defRPr>
            </a:lvl1pPr>
            <a:lvl2pPr marL="0" indent="0" algn="just" defTabSz="914400" rtl="0" eaLnBrk="1" latinLnBrk="0" hangingPunct="1">
              <a:lnSpc>
                <a:spcPct val="100000"/>
              </a:lnSpc>
              <a:spcBef>
                <a:spcPts val="1100"/>
              </a:spcBef>
              <a:buFont typeface="Arial" panose="020B0604020202020204" pitchFamily="34" charset="0"/>
              <a:buNone/>
              <a:defRPr sz="1400" b="0" i="0" kern="1200">
                <a:solidFill>
                  <a:schemeClr val="tx1"/>
                </a:solidFill>
                <a:latin typeface="Verdana" panose="020B0604030504040204" pitchFamily="34" charset="0"/>
                <a:ea typeface="+mn-ea"/>
                <a:cs typeface="+mn-cs"/>
              </a:defRPr>
            </a:lvl2pPr>
            <a:lvl3pPr marL="273050" indent="-273050" algn="just" defTabSz="914400" rtl="0" eaLnBrk="1" latinLnBrk="0" hangingPunct="1">
              <a:lnSpc>
                <a:spcPct val="100000"/>
              </a:lnSpc>
              <a:spcBef>
                <a:spcPts val="8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3pPr>
            <a:lvl4pPr marL="447675" indent="-268288" algn="just" defTabSz="914400" rtl="0" eaLnBrk="1" latinLnBrk="0" hangingPunct="1">
              <a:lnSpc>
                <a:spcPct val="100000"/>
              </a:lnSpc>
              <a:spcBef>
                <a:spcPts val="500"/>
              </a:spcBef>
              <a:buSzPct val="80000"/>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4pPr>
            <a:lvl5pPr marL="622300" indent="-265113" algn="just" defTabSz="914400" rtl="0" eaLnBrk="1" latinLnBrk="0" hangingPunct="1">
              <a:lnSpc>
                <a:spcPct val="100000"/>
              </a:lnSpc>
              <a:spcBef>
                <a:spcPts val="500"/>
              </a:spcBef>
              <a:buFont typeface="Century Gothic" panose="020B0502020202020204" pitchFamily="34" charset="0"/>
              <a:buChar char="-"/>
              <a:tabLst/>
              <a:defRPr sz="1100" b="0" i="0" kern="1200">
                <a:solidFill>
                  <a:schemeClr val="tx1"/>
                </a:solidFill>
                <a:latin typeface="Verdana" panose="020B0604030504040204" pitchFamily="34" charset="0"/>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a:lstStyle>
          <a:p>
            <a:r>
              <a:rPr lang="fr-FR" dirty="0"/>
              <a:t>Prénom</a:t>
            </a:r>
          </a:p>
          <a:p>
            <a:r>
              <a:rPr lang="fr-FR" dirty="0"/>
              <a:t>NOM</a:t>
            </a:r>
          </a:p>
          <a:p>
            <a:r>
              <a:rPr lang="fr-FR" dirty="0"/>
              <a:t>Grade</a:t>
            </a:r>
          </a:p>
        </p:txBody>
      </p:sp>
      <p:sp>
        <p:nvSpPr>
          <p:cNvPr id="79" name="Titre 1">
            <a:extLst>
              <a:ext uri="{FF2B5EF4-FFF2-40B4-BE49-F238E27FC236}">
                <a16:creationId xmlns:a16="http://schemas.microsoft.com/office/drawing/2014/main" id="{5CAC9A53-63EB-43B7-9122-D794659CBF65}"/>
              </a:ext>
            </a:extLst>
          </p:cNvPr>
          <p:cNvSpPr>
            <a:spLocks noGrp="1"/>
          </p:cNvSpPr>
          <p:nvPr>
            <p:ph type="title" hasCustomPrompt="1"/>
          </p:nvPr>
        </p:nvSpPr>
        <p:spPr>
          <a:xfrm>
            <a:off x="626267" y="563869"/>
            <a:ext cx="10980000" cy="539015"/>
          </a:xfrm>
          <a:prstGeom prst="rect">
            <a:avLst/>
          </a:prstGeom>
        </p:spPr>
        <p:txBody>
          <a:bodyPr/>
          <a:lstStyle>
            <a:lvl1pPr>
              <a:defRPr/>
            </a:lvl1pPr>
          </a:lstStyle>
          <a:p>
            <a:r>
              <a:rPr lang="fr-FR" dirty="0"/>
              <a:t>Composition de l’équipe 2</a:t>
            </a:r>
          </a:p>
        </p:txBody>
      </p:sp>
      <p:sp>
        <p:nvSpPr>
          <p:cNvPr id="91" name="Espace réservé du contenu 31">
            <a:extLst>
              <a:ext uri="{FF2B5EF4-FFF2-40B4-BE49-F238E27FC236}">
                <a16:creationId xmlns:a16="http://schemas.microsoft.com/office/drawing/2014/main" id="{E08CA2FA-E514-4B96-9C0E-5CCEF761C031}"/>
              </a:ext>
            </a:extLst>
          </p:cNvPr>
          <p:cNvSpPr>
            <a:spLocks noGrp="1"/>
          </p:cNvSpPr>
          <p:nvPr>
            <p:ph sz="quarter" idx="17" hasCustomPrompt="1"/>
          </p:nvPr>
        </p:nvSpPr>
        <p:spPr>
          <a:xfrm>
            <a:off x="2218362" y="2055762"/>
            <a:ext cx="790575" cy="903287"/>
          </a:xfrm>
          <a:prstGeom prst="rect">
            <a:avLst/>
          </a:prstGeom>
        </p:spPr>
        <p:txBody>
          <a:bodyPr anchor="ctr"/>
          <a:lstStyle>
            <a:lvl1pPr marL="0" indent="0">
              <a:buNone/>
              <a:defRPr sz="1000"/>
            </a:lvl1pPr>
          </a:lstStyle>
          <a:p>
            <a:pPr lvl="0"/>
            <a:r>
              <a:rPr lang="fr-FR" dirty="0"/>
              <a:t>Photo</a:t>
            </a:r>
          </a:p>
        </p:txBody>
      </p:sp>
      <p:sp>
        <p:nvSpPr>
          <p:cNvPr id="92" name="Espace réservé du contenu 31">
            <a:extLst>
              <a:ext uri="{FF2B5EF4-FFF2-40B4-BE49-F238E27FC236}">
                <a16:creationId xmlns:a16="http://schemas.microsoft.com/office/drawing/2014/main" id="{6C149161-5644-4AF0-865C-1BA93E3715C7}"/>
              </a:ext>
            </a:extLst>
          </p:cNvPr>
          <p:cNvSpPr>
            <a:spLocks noGrp="1"/>
          </p:cNvSpPr>
          <p:nvPr>
            <p:ph sz="quarter" idx="18" hasCustomPrompt="1"/>
          </p:nvPr>
        </p:nvSpPr>
        <p:spPr>
          <a:xfrm>
            <a:off x="2218362" y="3721123"/>
            <a:ext cx="790575" cy="903287"/>
          </a:xfrm>
          <a:prstGeom prst="rect">
            <a:avLst/>
          </a:prstGeom>
        </p:spPr>
        <p:txBody>
          <a:bodyPr anchor="ctr"/>
          <a:lstStyle>
            <a:lvl1pPr marL="0" indent="0">
              <a:buNone/>
              <a:defRPr sz="1000"/>
            </a:lvl1pPr>
          </a:lstStyle>
          <a:p>
            <a:pPr lvl="0"/>
            <a:r>
              <a:rPr lang="fr-FR" dirty="0"/>
              <a:t>Photo</a:t>
            </a:r>
          </a:p>
        </p:txBody>
      </p:sp>
      <p:sp>
        <p:nvSpPr>
          <p:cNvPr id="93" name="Espace réservé du contenu 31">
            <a:extLst>
              <a:ext uri="{FF2B5EF4-FFF2-40B4-BE49-F238E27FC236}">
                <a16:creationId xmlns:a16="http://schemas.microsoft.com/office/drawing/2014/main" id="{EE73F027-00E4-45BB-AFB8-AADDF17D261D}"/>
              </a:ext>
            </a:extLst>
          </p:cNvPr>
          <p:cNvSpPr>
            <a:spLocks noGrp="1"/>
          </p:cNvSpPr>
          <p:nvPr>
            <p:ph sz="quarter" idx="19" hasCustomPrompt="1"/>
          </p:nvPr>
        </p:nvSpPr>
        <p:spPr>
          <a:xfrm>
            <a:off x="2238847" y="4861889"/>
            <a:ext cx="790575" cy="903287"/>
          </a:xfrm>
          <a:prstGeom prst="rect">
            <a:avLst/>
          </a:prstGeom>
        </p:spPr>
        <p:txBody>
          <a:bodyPr anchor="ctr"/>
          <a:lstStyle>
            <a:lvl1pPr marL="0" indent="0">
              <a:buNone/>
              <a:defRPr sz="1000"/>
            </a:lvl1pPr>
          </a:lstStyle>
          <a:p>
            <a:pPr lvl="0"/>
            <a:r>
              <a:rPr lang="fr-FR" dirty="0"/>
              <a:t>Photo</a:t>
            </a:r>
          </a:p>
        </p:txBody>
      </p:sp>
      <p:sp>
        <p:nvSpPr>
          <p:cNvPr id="94" name="Espace réservé du contenu 31">
            <a:extLst>
              <a:ext uri="{FF2B5EF4-FFF2-40B4-BE49-F238E27FC236}">
                <a16:creationId xmlns:a16="http://schemas.microsoft.com/office/drawing/2014/main" id="{D5C6C3B3-8FE9-48A0-A829-A06737C9AD4B}"/>
              </a:ext>
            </a:extLst>
          </p:cNvPr>
          <p:cNvSpPr>
            <a:spLocks noGrp="1"/>
          </p:cNvSpPr>
          <p:nvPr>
            <p:ph sz="quarter" idx="20" hasCustomPrompt="1"/>
          </p:nvPr>
        </p:nvSpPr>
        <p:spPr>
          <a:xfrm>
            <a:off x="9257933" y="2077162"/>
            <a:ext cx="790575" cy="903287"/>
          </a:xfrm>
          <a:prstGeom prst="rect">
            <a:avLst/>
          </a:prstGeom>
        </p:spPr>
        <p:txBody>
          <a:bodyPr anchor="ctr"/>
          <a:lstStyle>
            <a:lvl1pPr marL="0" indent="0">
              <a:buNone/>
              <a:defRPr sz="1000"/>
            </a:lvl1pPr>
          </a:lstStyle>
          <a:p>
            <a:pPr lvl="0"/>
            <a:r>
              <a:rPr lang="fr-FR" dirty="0"/>
              <a:t>Photo</a:t>
            </a:r>
          </a:p>
        </p:txBody>
      </p:sp>
      <p:sp>
        <p:nvSpPr>
          <p:cNvPr id="95" name="Espace réservé du contenu 31">
            <a:extLst>
              <a:ext uri="{FF2B5EF4-FFF2-40B4-BE49-F238E27FC236}">
                <a16:creationId xmlns:a16="http://schemas.microsoft.com/office/drawing/2014/main" id="{8D5E2680-D77D-4A58-B323-00E40561FF74}"/>
              </a:ext>
            </a:extLst>
          </p:cNvPr>
          <p:cNvSpPr>
            <a:spLocks noGrp="1"/>
          </p:cNvSpPr>
          <p:nvPr>
            <p:ph sz="quarter" idx="21" hasCustomPrompt="1"/>
          </p:nvPr>
        </p:nvSpPr>
        <p:spPr>
          <a:xfrm>
            <a:off x="4494975" y="3752259"/>
            <a:ext cx="790575" cy="903287"/>
          </a:xfrm>
          <a:prstGeom prst="rect">
            <a:avLst/>
          </a:prstGeom>
        </p:spPr>
        <p:txBody>
          <a:bodyPr anchor="ctr"/>
          <a:lstStyle>
            <a:lvl1pPr marL="0" indent="0">
              <a:buNone/>
              <a:defRPr sz="1000"/>
            </a:lvl1pPr>
          </a:lstStyle>
          <a:p>
            <a:pPr lvl="0"/>
            <a:r>
              <a:rPr lang="fr-FR" dirty="0"/>
              <a:t>Photo</a:t>
            </a:r>
          </a:p>
        </p:txBody>
      </p:sp>
      <p:sp>
        <p:nvSpPr>
          <p:cNvPr id="96" name="Espace réservé du contenu 31">
            <a:extLst>
              <a:ext uri="{FF2B5EF4-FFF2-40B4-BE49-F238E27FC236}">
                <a16:creationId xmlns:a16="http://schemas.microsoft.com/office/drawing/2014/main" id="{799A2CDD-CE29-43A1-813B-37C6F8C6D441}"/>
              </a:ext>
            </a:extLst>
          </p:cNvPr>
          <p:cNvSpPr>
            <a:spLocks noGrp="1"/>
          </p:cNvSpPr>
          <p:nvPr>
            <p:ph sz="quarter" idx="22" hasCustomPrompt="1"/>
          </p:nvPr>
        </p:nvSpPr>
        <p:spPr>
          <a:xfrm>
            <a:off x="4494975" y="4855110"/>
            <a:ext cx="790575" cy="903287"/>
          </a:xfrm>
          <a:prstGeom prst="rect">
            <a:avLst/>
          </a:prstGeom>
        </p:spPr>
        <p:txBody>
          <a:bodyPr anchor="ctr"/>
          <a:lstStyle>
            <a:lvl1pPr marL="0" indent="0">
              <a:buNone/>
              <a:defRPr sz="1000"/>
            </a:lvl1pPr>
          </a:lstStyle>
          <a:p>
            <a:pPr lvl="0"/>
            <a:r>
              <a:rPr lang="fr-FR" dirty="0"/>
              <a:t>Photo</a:t>
            </a:r>
          </a:p>
        </p:txBody>
      </p:sp>
      <p:sp>
        <p:nvSpPr>
          <p:cNvPr id="97" name="Espace réservé du contenu 31">
            <a:extLst>
              <a:ext uri="{FF2B5EF4-FFF2-40B4-BE49-F238E27FC236}">
                <a16:creationId xmlns:a16="http://schemas.microsoft.com/office/drawing/2014/main" id="{4F7B0AC2-CCD3-4637-AD35-58C776DF6CCD}"/>
              </a:ext>
            </a:extLst>
          </p:cNvPr>
          <p:cNvSpPr>
            <a:spLocks noGrp="1"/>
          </p:cNvSpPr>
          <p:nvPr>
            <p:ph sz="quarter" idx="23" hasCustomPrompt="1"/>
          </p:nvPr>
        </p:nvSpPr>
        <p:spPr>
          <a:xfrm>
            <a:off x="6829378" y="3747467"/>
            <a:ext cx="790575" cy="903287"/>
          </a:xfrm>
          <a:prstGeom prst="rect">
            <a:avLst/>
          </a:prstGeom>
        </p:spPr>
        <p:txBody>
          <a:bodyPr anchor="ctr"/>
          <a:lstStyle>
            <a:lvl1pPr marL="0" indent="0">
              <a:buNone/>
              <a:defRPr sz="1000"/>
            </a:lvl1pPr>
          </a:lstStyle>
          <a:p>
            <a:pPr lvl="0"/>
            <a:r>
              <a:rPr lang="fr-FR" dirty="0"/>
              <a:t>Photo</a:t>
            </a:r>
          </a:p>
        </p:txBody>
      </p:sp>
      <p:sp>
        <p:nvSpPr>
          <p:cNvPr id="98" name="Espace réservé du contenu 31">
            <a:extLst>
              <a:ext uri="{FF2B5EF4-FFF2-40B4-BE49-F238E27FC236}">
                <a16:creationId xmlns:a16="http://schemas.microsoft.com/office/drawing/2014/main" id="{F3C7E256-2AD9-4C08-A658-2166A0298156}"/>
              </a:ext>
            </a:extLst>
          </p:cNvPr>
          <p:cNvSpPr>
            <a:spLocks noGrp="1"/>
          </p:cNvSpPr>
          <p:nvPr>
            <p:ph sz="quarter" idx="24" hasCustomPrompt="1"/>
          </p:nvPr>
        </p:nvSpPr>
        <p:spPr>
          <a:xfrm>
            <a:off x="6829377" y="4855109"/>
            <a:ext cx="790575" cy="903287"/>
          </a:xfrm>
          <a:prstGeom prst="rect">
            <a:avLst/>
          </a:prstGeom>
        </p:spPr>
        <p:txBody>
          <a:bodyPr anchor="ctr"/>
          <a:lstStyle>
            <a:lvl1pPr marL="0" indent="0">
              <a:buNone/>
              <a:defRPr sz="1000"/>
            </a:lvl1pPr>
          </a:lstStyle>
          <a:p>
            <a:pPr lvl="0"/>
            <a:r>
              <a:rPr lang="fr-FR" dirty="0"/>
              <a:t>Photo</a:t>
            </a:r>
          </a:p>
        </p:txBody>
      </p:sp>
      <p:sp>
        <p:nvSpPr>
          <p:cNvPr id="99" name="Espace réservé du contenu 31">
            <a:extLst>
              <a:ext uri="{FF2B5EF4-FFF2-40B4-BE49-F238E27FC236}">
                <a16:creationId xmlns:a16="http://schemas.microsoft.com/office/drawing/2014/main" id="{59F82D38-F643-4F78-8991-1EC9F5C408BA}"/>
              </a:ext>
            </a:extLst>
          </p:cNvPr>
          <p:cNvSpPr>
            <a:spLocks noGrp="1"/>
          </p:cNvSpPr>
          <p:nvPr>
            <p:ph sz="quarter" idx="25" hasCustomPrompt="1"/>
          </p:nvPr>
        </p:nvSpPr>
        <p:spPr>
          <a:xfrm>
            <a:off x="9257933" y="3756330"/>
            <a:ext cx="790575" cy="903287"/>
          </a:xfrm>
          <a:prstGeom prst="rect">
            <a:avLst/>
          </a:prstGeom>
        </p:spPr>
        <p:txBody>
          <a:bodyPr anchor="ctr"/>
          <a:lstStyle>
            <a:lvl1pPr marL="0" indent="0">
              <a:buNone/>
              <a:defRPr sz="1000"/>
            </a:lvl1pPr>
          </a:lstStyle>
          <a:p>
            <a:pPr lvl="0"/>
            <a:r>
              <a:rPr lang="fr-FR" dirty="0"/>
              <a:t>Photo</a:t>
            </a:r>
          </a:p>
        </p:txBody>
      </p:sp>
      <p:sp>
        <p:nvSpPr>
          <p:cNvPr id="100" name="Espace réservé du contenu 31">
            <a:extLst>
              <a:ext uri="{FF2B5EF4-FFF2-40B4-BE49-F238E27FC236}">
                <a16:creationId xmlns:a16="http://schemas.microsoft.com/office/drawing/2014/main" id="{F918ADCC-0B5E-459C-B0BE-F7FDAB1F35D0}"/>
              </a:ext>
            </a:extLst>
          </p:cNvPr>
          <p:cNvSpPr>
            <a:spLocks noGrp="1"/>
          </p:cNvSpPr>
          <p:nvPr>
            <p:ph sz="quarter" idx="26" hasCustomPrompt="1"/>
          </p:nvPr>
        </p:nvSpPr>
        <p:spPr>
          <a:xfrm>
            <a:off x="9257933" y="4834482"/>
            <a:ext cx="790575" cy="903287"/>
          </a:xfrm>
          <a:prstGeom prst="rect">
            <a:avLst/>
          </a:prstGeom>
        </p:spPr>
        <p:txBody>
          <a:bodyPr anchor="ctr"/>
          <a:lstStyle>
            <a:lvl1pPr marL="0" indent="0">
              <a:buNone/>
              <a:defRPr sz="1000"/>
            </a:lvl1pPr>
          </a:lstStyle>
          <a:p>
            <a:pPr lvl="0"/>
            <a:r>
              <a:rPr lang="fr-FR" dirty="0"/>
              <a:t>Photo</a:t>
            </a:r>
          </a:p>
        </p:txBody>
      </p:sp>
    </p:spTree>
    <p:extLst>
      <p:ext uri="{BB962C8B-B14F-4D97-AF65-F5344CB8AC3E}">
        <p14:creationId xmlns:p14="http://schemas.microsoft.com/office/powerpoint/2010/main" val="19164894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Page de garde_DC">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80000" y="180000"/>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5197692"/>
            <a:ext cx="7921591" cy="751741"/>
          </a:xfrm>
          <a:prstGeom prst="rect">
            <a:avLst/>
          </a:prstGeom>
        </p:spPr>
        <p:txBody>
          <a:bodyPr anchor="ctr"/>
          <a:lstStyle>
            <a:lvl1pPr algn="l">
              <a:defRPr sz="3600" b="0" cap="all" baseline="0">
                <a:solidFill>
                  <a:schemeClr val="bg1"/>
                </a:solidFill>
              </a:defRPr>
            </a:lvl1pPr>
          </a:lstStyle>
          <a:p>
            <a:r>
              <a:rPr lang="fr-FR" noProof="0" dirty="0"/>
              <a:t>TITRE</a:t>
            </a:r>
          </a:p>
        </p:txBody>
      </p:sp>
      <p:pic>
        <p:nvPicPr>
          <p:cNvPr id="7" name="Image 6">
            <a:extLst>
              <a:ext uri="{FF2B5EF4-FFF2-40B4-BE49-F238E27FC236}">
                <a16:creationId xmlns:a16="http://schemas.microsoft.com/office/drawing/2014/main" id="{CF32494F-943C-1545-8B3D-23E146AC46B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18478" y="661988"/>
            <a:ext cx="3172259" cy="1195751"/>
          </a:xfrm>
          <a:prstGeom prst="rect">
            <a:avLst/>
          </a:prstGeom>
        </p:spPr>
      </p:pic>
      <p:sp>
        <p:nvSpPr>
          <p:cNvPr id="10" name="Espace réservé du texte 2">
            <a:extLst>
              <a:ext uri="{FF2B5EF4-FFF2-40B4-BE49-F238E27FC236}">
                <a16:creationId xmlns:a16="http://schemas.microsoft.com/office/drawing/2014/main" id="{9EE7E7D1-99A2-4547-823B-F2AF2A175487}"/>
              </a:ext>
            </a:extLst>
          </p:cNvPr>
          <p:cNvSpPr>
            <a:spLocks noGrp="1"/>
          </p:cNvSpPr>
          <p:nvPr>
            <p:ph type="body" idx="26" hasCustomPrompt="1"/>
          </p:nvPr>
        </p:nvSpPr>
        <p:spPr>
          <a:xfrm>
            <a:off x="808522" y="428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4" name="Espace réservé du texte 2">
            <a:extLst>
              <a:ext uri="{FF2B5EF4-FFF2-40B4-BE49-F238E27FC236}">
                <a16:creationId xmlns:a16="http://schemas.microsoft.com/office/drawing/2014/main" id="{7611F397-24FA-C74D-8A8E-0BB31B2FDE9A}"/>
              </a:ext>
            </a:extLst>
          </p:cNvPr>
          <p:cNvSpPr>
            <a:spLocks noGrp="1"/>
          </p:cNvSpPr>
          <p:nvPr>
            <p:ph type="body" idx="27" hasCustomPrompt="1"/>
          </p:nvPr>
        </p:nvSpPr>
        <p:spPr>
          <a:xfrm>
            <a:off x="808522" y="392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Tree>
    <p:extLst>
      <p:ext uri="{BB962C8B-B14F-4D97-AF65-F5344CB8AC3E}">
        <p14:creationId xmlns:p14="http://schemas.microsoft.com/office/powerpoint/2010/main" val="12446472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0" name="Image 9">
            <a:extLst>
              <a:ext uri="{FF2B5EF4-FFF2-40B4-BE49-F238E27FC236}">
                <a16:creationId xmlns:a16="http://schemas.microsoft.com/office/drawing/2014/main" id="{6114B201-2FD7-9E41-942B-BE0FEC45D5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
        <p:nvSpPr>
          <p:cNvPr id="7" name="Ellipse 6">
            <a:extLst>
              <a:ext uri="{FF2B5EF4-FFF2-40B4-BE49-F238E27FC236}">
                <a16:creationId xmlns:a16="http://schemas.microsoft.com/office/drawing/2014/main" id="{9670F99D-21B3-BF25-2B40-75F5313262BD}"/>
              </a:ext>
            </a:extLst>
          </p:cNvPr>
          <p:cNvSpPr/>
          <p:nvPr/>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2" name="Groupe 11">
            <a:extLst>
              <a:ext uri="{FF2B5EF4-FFF2-40B4-BE49-F238E27FC236}">
                <a16:creationId xmlns:a16="http://schemas.microsoft.com/office/drawing/2014/main" id="{4CBDA099-4DFC-4DBF-6721-2123179C542D}"/>
              </a:ext>
            </a:extLst>
          </p:cNvPr>
          <p:cNvGrpSpPr/>
          <p:nvPr/>
        </p:nvGrpSpPr>
        <p:grpSpPr>
          <a:xfrm>
            <a:off x="866828" y="5302580"/>
            <a:ext cx="216000" cy="216000"/>
            <a:chOff x="866828" y="5302580"/>
            <a:chExt cx="216000" cy="216000"/>
          </a:xfrm>
        </p:grpSpPr>
        <p:sp>
          <p:nvSpPr>
            <p:cNvPr id="14" name="Ellipse 13">
              <a:extLst>
                <a:ext uri="{FF2B5EF4-FFF2-40B4-BE49-F238E27FC236}">
                  <a16:creationId xmlns:a16="http://schemas.microsoft.com/office/drawing/2014/main" id="{13DC3E0B-E066-ECD4-291F-77651FA50F59}"/>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6" name="Image 15">
              <a:extLst>
                <a:ext uri="{FF2B5EF4-FFF2-40B4-BE49-F238E27FC236}">
                  <a16:creationId xmlns:a16="http://schemas.microsoft.com/office/drawing/2014/main" id="{C1E12F44-9057-4CEF-E14D-7D89A6BBBD7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457" t="17640" r="19076" b="23346"/>
            <a:stretch/>
          </p:blipFill>
          <p:spPr>
            <a:xfrm>
              <a:off x="909973" y="5345119"/>
              <a:ext cx="129710" cy="130923"/>
            </a:xfrm>
            <a:prstGeom prst="rect">
              <a:avLst/>
            </a:prstGeom>
          </p:spPr>
        </p:pic>
      </p:grpSp>
      <p:pic>
        <p:nvPicPr>
          <p:cNvPr id="2" name="Picture 2" descr="Twitter X - Logo Illustration par Chamus Cat · Creative Fabrica">
            <a:extLst>
              <a:ext uri="{FF2B5EF4-FFF2-40B4-BE49-F238E27FC236}">
                <a16:creationId xmlns:a16="http://schemas.microsoft.com/office/drawing/2014/main" id="{F3D18641-57A2-CF23-0D5A-634A5B0E824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6F913BB8-EF01-6FF9-BFA9-33EF815ED1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4" name="ZoneTexte 3">
            <a:extLst>
              <a:ext uri="{FF2B5EF4-FFF2-40B4-BE49-F238E27FC236}">
                <a16:creationId xmlns:a16="http://schemas.microsoft.com/office/drawing/2014/main" id="{30333734-2678-2D60-BC7F-56CCF5042F7B}"/>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6" name="Image 5">
            <a:extLst>
              <a:ext uri="{FF2B5EF4-FFF2-40B4-BE49-F238E27FC236}">
                <a16:creationId xmlns:a16="http://schemas.microsoft.com/office/drawing/2014/main" id="{F4428D1F-1836-384E-D9D7-86E717993A2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8" name="Image 7">
            <a:extLst>
              <a:ext uri="{FF2B5EF4-FFF2-40B4-BE49-F238E27FC236}">
                <a16:creationId xmlns:a16="http://schemas.microsoft.com/office/drawing/2014/main" id="{D264018C-CC2B-C5C6-E4BC-1847A70CEE8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1" name="ZoneTexte 10">
            <a:extLst>
              <a:ext uri="{FF2B5EF4-FFF2-40B4-BE49-F238E27FC236}">
                <a16:creationId xmlns:a16="http://schemas.microsoft.com/office/drawing/2014/main" id="{552B6426-2579-7E18-20A2-A436B30C2674}"/>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3" name="Image 12">
            <a:extLst>
              <a:ext uri="{FF2B5EF4-FFF2-40B4-BE49-F238E27FC236}">
                <a16:creationId xmlns:a16="http://schemas.microsoft.com/office/drawing/2014/main" id="{E051B09F-79CD-73B3-A395-E2DC5632A47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Tree>
    <p:extLst>
      <p:ext uri="{BB962C8B-B14F-4D97-AF65-F5344CB8AC3E}">
        <p14:creationId xmlns:p14="http://schemas.microsoft.com/office/powerpoint/2010/main" val="827380003"/>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C Square_p.1">
    <p:spTree>
      <p:nvGrpSpPr>
        <p:cNvPr id="1" name=""/>
        <p:cNvGrpSpPr/>
        <p:nvPr/>
      </p:nvGrpSpPr>
      <p:grpSpPr>
        <a:xfrm>
          <a:off x="0" y="0"/>
          <a:ext cx="0" cy="0"/>
          <a:chOff x="0" y="0"/>
          <a:chExt cx="0" cy="0"/>
        </a:xfrm>
      </p:grpSpPr>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Logo Square">
            <a:extLst>
              <a:ext uri="{FF2B5EF4-FFF2-40B4-BE49-F238E27FC236}">
                <a16:creationId xmlns:a16="http://schemas.microsoft.com/office/drawing/2014/main" id="{DD0B3516-D934-42CA-9D23-77DE0F85CF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8246"/>
            <a:ext cx="1347030" cy="473710"/>
          </a:xfrm>
          <a:prstGeom prst="rect">
            <a:avLst/>
          </a:prstGeom>
        </p:spPr>
      </p:pic>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513129326"/>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C Square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8" name="Logo Square">
            <a:extLst>
              <a:ext uri="{FF2B5EF4-FFF2-40B4-BE49-F238E27FC236}">
                <a16:creationId xmlns:a16="http://schemas.microsoft.com/office/drawing/2014/main" id="{E8A6AAA1-59D7-4217-BA10-2962872ECB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19" y="258246"/>
            <a:ext cx="1347030" cy="473710"/>
          </a:xfrm>
          <a:prstGeom prst="rect">
            <a:avLst/>
          </a:prstGeom>
        </p:spPr>
      </p:pic>
      <p:sp>
        <p:nvSpPr>
          <p:cNvPr id="83" name="Rectangle Mission">
            <a:extLst>
              <a:ext uri="{FF2B5EF4-FFF2-40B4-BE49-F238E27FC236}">
                <a16:creationId xmlns:a16="http://schemas.microsoft.com/office/drawing/2014/main" id="{C30E7028-75DE-4D7F-9969-8F736185506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3" name="Mois">
            <a:extLst>
              <a:ext uri="{FF2B5EF4-FFF2-40B4-BE49-F238E27FC236}">
                <a16:creationId xmlns:a16="http://schemas.microsoft.com/office/drawing/2014/main" id="{1C12B153-0226-4D8B-B1FA-7481A4DA4BA1}"/>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92" name="Rôle">
            <a:extLst>
              <a:ext uri="{FF2B5EF4-FFF2-40B4-BE49-F238E27FC236}">
                <a16:creationId xmlns:a16="http://schemas.microsoft.com/office/drawing/2014/main" id="{C43FEC20-2353-4D70-A766-7953C0BABAE7}"/>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91" name="Nom du projet">
            <a:extLst>
              <a:ext uri="{FF2B5EF4-FFF2-40B4-BE49-F238E27FC236}">
                <a16:creationId xmlns:a16="http://schemas.microsoft.com/office/drawing/2014/main" id="{182C6412-E35B-49C7-82F6-B67ADC39FFDB}"/>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29" name="Trait vertical mission">
            <a:extLst>
              <a:ext uri="{FF2B5EF4-FFF2-40B4-BE49-F238E27FC236}">
                <a16:creationId xmlns:a16="http://schemas.microsoft.com/office/drawing/2014/main" id="{558F2B5A-7C24-4D67-A10A-FAA3FE010D5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Direction">
            <a:extLst>
              <a:ext uri="{FF2B5EF4-FFF2-40B4-BE49-F238E27FC236}">
                <a16:creationId xmlns:a16="http://schemas.microsoft.com/office/drawing/2014/main" id="{4A2583BD-0457-4100-8EE4-4FE1AAFA6949}"/>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89" name="Nom du client">
            <a:extLst>
              <a:ext uri="{FF2B5EF4-FFF2-40B4-BE49-F238E27FC236}">
                <a16:creationId xmlns:a16="http://schemas.microsoft.com/office/drawing/2014/main" id="{799DE454-5D62-4360-A49D-2F1DF4B06C53}"/>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99" name="Texte Mission">
            <a:extLst>
              <a:ext uri="{FF2B5EF4-FFF2-40B4-BE49-F238E27FC236}">
                <a16:creationId xmlns:a16="http://schemas.microsoft.com/office/drawing/2014/main" id="{9516F389-7BA3-494C-BBE4-212D487E4B3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0" name="Picto Mission">
            <a:extLst>
              <a:ext uri="{FF2B5EF4-FFF2-40B4-BE49-F238E27FC236}">
                <a16:creationId xmlns:a16="http://schemas.microsoft.com/office/drawing/2014/main" id="{FEB29BE3-B67E-4A21-AF9F-2B5C535ADEDA}"/>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7" name="Photo Livrables">
            <a:extLst>
              <a:ext uri="{FF2B5EF4-FFF2-40B4-BE49-F238E27FC236}">
                <a16:creationId xmlns:a16="http://schemas.microsoft.com/office/drawing/2014/main" id="{3E416490-F400-4000-A669-CE30C724F03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88" name="Exemple de livrables">
            <a:extLst>
              <a:ext uri="{FF2B5EF4-FFF2-40B4-BE49-F238E27FC236}">
                <a16:creationId xmlns:a16="http://schemas.microsoft.com/office/drawing/2014/main" id="{240B1E22-A664-41F3-8795-AA0BD7675A6D}"/>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720130466"/>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C VIATYS_p.1">
    <p:spTree>
      <p:nvGrpSpPr>
        <p:cNvPr id="1" name=""/>
        <p:cNvGrpSpPr/>
        <p:nvPr/>
      </p:nvGrpSpPr>
      <p:grpSpPr>
        <a:xfrm>
          <a:off x="0" y="0"/>
          <a:ext cx="0" cy="0"/>
          <a:chOff x="0" y="0"/>
          <a:chExt cx="0" cy="0"/>
        </a:xfrm>
      </p:grpSpPr>
      <p:sp>
        <p:nvSpPr>
          <p:cNvPr id="92" name="Titre Parutions">
            <a:extLst>
              <a:ext uri="{FF2B5EF4-FFF2-40B4-BE49-F238E27FC236}">
                <a16:creationId xmlns:a16="http://schemas.microsoft.com/office/drawing/2014/main" id="{03CCEDCF-2CD7-421F-9A12-319C77B60F57}"/>
              </a:ext>
            </a:extLst>
          </p:cNvPr>
          <p:cNvSpPr/>
          <p:nvPr/>
        </p:nvSpPr>
        <p:spPr>
          <a:xfrm>
            <a:off x="6091469" y="559797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36" name="Rectangle 1">
            <a:extLst>
              <a:ext uri="{FF2B5EF4-FFF2-40B4-BE49-F238E27FC236}">
                <a16:creationId xmlns:a16="http://schemas.microsoft.com/office/drawing/2014/main" id="{72ACF7C1-A5DD-43B4-ACD3-8C33D65189C4}"/>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58" name="Trait vertical 2">
            <a:extLst>
              <a:ext uri="{FF2B5EF4-FFF2-40B4-BE49-F238E27FC236}">
                <a16:creationId xmlns:a16="http://schemas.microsoft.com/office/drawing/2014/main" id="{D23E9186-86E9-4A48-A73E-C6730C4D35DF}"/>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Trait vertical 1">
            <a:extLst>
              <a:ext uri="{FF2B5EF4-FFF2-40B4-BE49-F238E27FC236}">
                <a16:creationId xmlns:a16="http://schemas.microsoft.com/office/drawing/2014/main" id="{0061A5A7-AF70-424C-916A-1DEE07119419}"/>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Trait horizontal 1">
            <a:extLst>
              <a:ext uri="{FF2B5EF4-FFF2-40B4-BE49-F238E27FC236}">
                <a16:creationId xmlns:a16="http://schemas.microsoft.com/office/drawing/2014/main" id="{179A3D17-60CE-4252-898D-FDD0DF4AB764}"/>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Logo">
            <a:extLst>
              <a:ext uri="{FF2B5EF4-FFF2-40B4-BE49-F238E27FC236}">
                <a16:creationId xmlns:a16="http://schemas.microsoft.com/office/drawing/2014/main" id="{2DDA2671-92F2-504C-A821-B821FD219D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9966" y="258246"/>
            <a:ext cx="1841912" cy="473710"/>
          </a:xfrm>
          <a:prstGeom prst="rect">
            <a:avLst/>
          </a:prstGeom>
        </p:spPr>
      </p:pic>
      <p:sp>
        <p:nvSpPr>
          <p:cNvPr id="73" name="Texte Publications">
            <a:extLst>
              <a:ext uri="{FF2B5EF4-FFF2-40B4-BE49-F238E27FC236}">
                <a16:creationId xmlns:a16="http://schemas.microsoft.com/office/drawing/2014/main" id="{F3C164FC-68E4-45C8-81AC-CD55E9B31BCF}"/>
              </a:ext>
            </a:extLst>
          </p:cNvPr>
          <p:cNvSpPr>
            <a:spLocks noGrp="1"/>
          </p:cNvSpPr>
          <p:nvPr>
            <p:ph type="body" sz="quarter" idx="43"/>
          </p:nvPr>
        </p:nvSpPr>
        <p:spPr>
          <a:xfrm>
            <a:off x="6091470" y="5898287"/>
            <a:ext cx="5567122"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EDC7AB04-3980-4C0C-A7E6-26D930516623}"/>
              </a:ext>
            </a:extLst>
          </p:cNvPr>
          <p:cNvCxnSpPr>
            <a:cxnSpLocks/>
          </p:cNvCxnSpPr>
          <p:nvPr userDrawn="1"/>
        </p:nvCxnSpPr>
        <p:spPr>
          <a:xfrm>
            <a:off x="6209037" y="5820951"/>
            <a:ext cx="135267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75" name="Texte Langues">
            <a:extLst>
              <a:ext uri="{FF2B5EF4-FFF2-40B4-BE49-F238E27FC236}">
                <a16:creationId xmlns:a16="http://schemas.microsoft.com/office/drawing/2014/main" id="{5E315F49-59C2-4A8F-97F3-9A49B5883D90}"/>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890744C7-90C8-4FAB-8886-76A7B330534A}"/>
              </a:ext>
            </a:extLst>
          </p:cNvPr>
          <p:cNvCxnSpPr>
            <a:cxnSpLocks/>
          </p:cNvCxnSpPr>
          <p:nvPr userDrawn="1"/>
        </p:nvCxnSpPr>
        <p:spPr>
          <a:xfrm>
            <a:off x="9090429" y="4656013"/>
            <a:ext cx="825731"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94" name="Titre Langues">
            <a:extLst>
              <a:ext uri="{FF2B5EF4-FFF2-40B4-BE49-F238E27FC236}">
                <a16:creationId xmlns:a16="http://schemas.microsoft.com/office/drawing/2014/main" id="{59E5E6B8-2335-48BC-B028-C8510AFB430D}"/>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6" name="Texte Outils">
            <a:extLst>
              <a:ext uri="{FF2B5EF4-FFF2-40B4-BE49-F238E27FC236}">
                <a16:creationId xmlns:a16="http://schemas.microsoft.com/office/drawing/2014/main" id="{52CF01CE-4587-43D2-8EC6-CE1544A48E26}"/>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0" name="Trait Outils">
            <a:extLst>
              <a:ext uri="{FF2B5EF4-FFF2-40B4-BE49-F238E27FC236}">
                <a16:creationId xmlns:a16="http://schemas.microsoft.com/office/drawing/2014/main" id="{9BA9261E-80A8-4125-9615-D1707C6913BD}"/>
              </a:ext>
            </a:extLst>
          </p:cNvPr>
          <p:cNvCxnSpPr>
            <a:cxnSpLocks/>
          </p:cNvCxnSpPr>
          <p:nvPr userDrawn="1"/>
        </p:nvCxnSpPr>
        <p:spPr>
          <a:xfrm>
            <a:off x="9090429" y="2761173"/>
            <a:ext cx="663171"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707C26A4-C7F3-4027-88FD-22D27194783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Texte Secteurs/Clients">
            <a:extLst>
              <a:ext uri="{FF2B5EF4-FFF2-40B4-BE49-F238E27FC236}">
                <a16:creationId xmlns:a16="http://schemas.microsoft.com/office/drawing/2014/main" id="{2E775DE0-B4E5-40EE-9E8B-86524486F684}"/>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9" name="Trait Secteurs/clients">
            <a:extLst>
              <a:ext uri="{FF2B5EF4-FFF2-40B4-BE49-F238E27FC236}">
                <a16:creationId xmlns:a16="http://schemas.microsoft.com/office/drawing/2014/main" id="{DE7FABD9-B534-4A90-ABC6-F02C41EBCADE}"/>
              </a:ext>
            </a:extLst>
          </p:cNvPr>
          <p:cNvCxnSpPr>
            <a:cxnSpLocks/>
          </p:cNvCxnSpPr>
          <p:nvPr userDrawn="1"/>
        </p:nvCxnSpPr>
        <p:spPr>
          <a:xfrm>
            <a:off x="6175781" y="2761173"/>
            <a:ext cx="1962379"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65B88D39-667F-4AF2-85E0-7D1A6855C873}"/>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7" name="Texte Métier">
            <a:extLst>
              <a:ext uri="{FF2B5EF4-FFF2-40B4-BE49-F238E27FC236}">
                <a16:creationId xmlns:a16="http://schemas.microsoft.com/office/drawing/2014/main" id="{A627338E-DA97-4B6F-8809-150D3B19DF8A}"/>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ier">
            <a:extLst>
              <a:ext uri="{FF2B5EF4-FFF2-40B4-BE49-F238E27FC236}">
                <a16:creationId xmlns:a16="http://schemas.microsoft.com/office/drawing/2014/main" id="{74DD7383-13A0-4F8E-91FF-8917CBC66A96}"/>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8" name="Texte Méthodologie">
            <a:extLst>
              <a:ext uri="{FF2B5EF4-FFF2-40B4-BE49-F238E27FC236}">
                <a16:creationId xmlns:a16="http://schemas.microsoft.com/office/drawing/2014/main" id="{E299FCAB-24DF-4705-84EC-23BF61B34187}"/>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hodologie">
            <a:extLst>
              <a:ext uri="{FF2B5EF4-FFF2-40B4-BE49-F238E27FC236}">
                <a16:creationId xmlns:a16="http://schemas.microsoft.com/office/drawing/2014/main" id="{4097BF51-7F46-477A-BD03-3B9B2ADDB69A}"/>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8" name="Trait Expertises">
            <a:extLst>
              <a:ext uri="{FF2B5EF4-FFF2-40B4-BE49-F238E27FC236}">
                <a16:creationId xmlns:a16="http://schemas.microsoft.com/office/drawing/2014/main" id="{5F06472D-7551-42A6-9742-175DC5127DA7}"/>
              </a:ext>
            </a:extLst>
          </p:cNvPr>
          <p:cNvCxnSpPr>
            <a:cxnSpLocks/>
          </p:cNvCxnSpPr>
          <p:nvPr userDrawn="1"/>
        </p:nvCxnSpPr>
        <p:spPr>
          <a:xfrm>
            <a:off x="3246090" y="2761173"/>
            <a:ext cx="1122710"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6" name="Titre Expertises">
            <a:extLst>
              <a:ext uri="{FF2B5EF4-FFF2-40B4-BE49-F238E27FC236}">
                <a16:creationId xmlns:a16="http://schemas.microsoft.com/office/drawing/2014/main" id="{6C93E38F-3220-4EEE-8E81-26A4F29B77BD}"/>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Biographie">
            <a:extLst>
              <a:ext uri="{FF2B5EF4-FFF2-40B4-BE49-F238E27FC236}">
                <a16:creationId xmlns:a16="http://schemas.microsoft.com/office/drawing/2014/main" id="{4D948886-A547-47FC-B2C8-EF408EF195F5}"/>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4" name="Texte Formations">
            <a:extLst>
              <a:ext uri="{FF2B5EF4-FFF2-40B4-BE49-F238E27FC236}">
                <a16:creationId xmlns:a16="http://schemas.microsoft.com/office/drawing/2014/main" id="{AC350AFA-0254-43FA-8CBF-A83EC2DC9BE0}"/>
              </a:ext>
            </a:extLst>
          </p:cNvPr>
          <p:cNvSpPr>
            <a:spLocks noGrp="1"/>
          </p:cNvSpPr>
          <p:nvPr>
            <p:ph type="body" sz="quarter" idx="44"/>
          </p:nvPr>
        </p:nvSpPr>
        <p:spPr>
          <a:xfrm>
            <a:off x="151339" y="4814550"/>
            <a:ext cx="269491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5" name="Trait Formations">
            <a:extLst>
              <a:ext uri="{FF2B5EF4-FFF2-40B4-BE49-F238E27FC236}">
                <a16:creationId xmlns:a16="http://schemas.microsoft.com/office/drawing/2014/main" id="{62C5710C-CF30-4B05-B464-7381D3E94C38}"/>
              </a:ext>
            </a:extLst>
          </p:cNvPr>
          <p:cNvCxnSpPr>
            <a:cxnSpLocks/>
          </p:cNvCxnSpPr>
          <p:nvPr userDrawn="1"/>
        </p:nvCxnSpPr>
        <p:spPr>
          <a:xfrm>
            <a:off x="245004" y="4657802"/>
            <a:ext cx="120110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37" name="Titre Formations">
            <a:extLst>
              <a:ext uri="{FF2B5EF4-FFF2-40B4-BE49-F238E27FC236}">
                <a16:creationId xmlns:a16="http://schemas.microsoft.com/office/drawing/2014/main" id="{7BF5C7BF-3D98-4515-B123-8BB0E913BE11}"/>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2" name="Rôle interne ou titre">
            <a:extLst>
              <a:ext uri="{FF2B5EF4-FFF2-40B4-BE49-F238E27FC236}">
                <a16:creationId xmlns:a16="http://schemas.microsoft.com/office/drawing/2014/main" id="{F47AD9A2-C896-495F-AD40-4E7A8068A564}"/>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1" name="Années d'expérience">
            <a:extLst>
              <a:ext uri="{FF2B5EF4-FFF2-40B4-BE49-F238E27FC236}">
                <a16:creationId xmlns:a16="http://schemas.microsoft.com/office/drawing/2014/main" id="{10552E0A-5AE9-4CEA-BAE8-55765E75D3D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60" name="Grade">
            <a:extLst>
              <a:ext uri="{FF2B5EF4-FFF2-40B4-BE49-F238E27FC236}">
                <a16:creationId xmlns:a16="http://schemas.microsoft.com/office/drawing/2014/main" id="{E346FF67-F036-4071-A044-DFA5C6E85C1F}"/>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9" name="Nom et prénom">
            <a:extLst>
              <a:ext uri="{FF2B5EF4-FFF2-40B4-BE49-F238E27FC236}">
                <a16:creationId xmlns:a16="http://schemas.microsoft.com/office/drawing/2014/main" id="{89CDFD42-45B4-4035-9928-8167A1DABC5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2" name="Photo consultant">
            <a:extLst>
              <a:ext uri="{FF2B5EF4-FFF2-40B4-BE49-F238E27FC236}">
                <a16:creationId xmlns:a16="http://schemas.microsoft.com/office/drawing/2014/main" id="{CA178952-DF84-49A8-9368-298CC6A69A7E}"/>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883397915"/>
      </p:ext>
    </p:extLst>
  </p:cSld>
  <p:clrMapOvr>
    <a:masterClrMapping/>
  </p:clrMapOvr>
  <p:extLst>
    <p:ext uri="{DCECCB84-F9BA-43D5-87BE-67443E8EF086}">
      <p15:sldGuideLst xmlns:p15="http://schemas.microsoft.com/office/powerpoint/2012/main">
        <p15:guide id="3" orient="horz" pos="232">
          <p15:clr>
            <a:srgbClr val="FBAE40"/>
          </p15:clr>
        </p15:guide>
        <p15:guide id="4" pos="14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C VIATYS_p.2">
    <p:spTree>
      <p:nvGrpSpPr>
        <p:cNvPr id="1" name=""/>
        <p:cNvGrpSpPr/>
        <p:nvPr/>
      </p:nvGrpSpPr>
      <p:grpSpPr>
        <a:xfrm>
          <a:off x="0" y="0"/>
          <a:ext cx="0" cy="0"/>
          <a:chOff x="0" y="0"/>
          <a:chExt cx="0" cy="0"/>
        </a:xfrm>
      </p:grpSpPr>
      <p:sp>
        <p:nvSpPr>
          <p:cNvPr id="111" name="Rectangle 1">
            <a:extLst>
              <a:ext uri="{FF2B5EF4-FFF2-40B4-BE49-F238E27FC236}">
                <a16:creationId xmlns:a16="http://schemas.microsoft.com/office/drawing/2014/main" id="{14F515C4-3869-4138-BB3E-8042ABDC6421}"/>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140" name="Logo">
            <a:extLst>
              <a:ext uri="{FF2B5EF4-FFF2-40B4-BE49-F238E27FC236}">
                <a16:creationId xmlns:a16="http://schemas.microsoft.com/office/drawing/2014/main" id="{4B906CE7-DDB8-49A9-B44A-66374EE3F3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9966" y="258246"/>
            <a:ext cx="1841912" cy="473710"/>
          </a:xfrm>
          <a:prstGeom prst="rect">
            <a:avLst/>
          </a:prstGeom>
        </p:spPr>
      </p:pic>
      <p:sp>
        <p:nvSpPr>
          <p:cNvPr id="112" name="Rectangle Mission">
            <a:extLst>
              <a:ext uri="{FF2B5EF4-FFF2-40B4-BE49-F238E27FC236}">
                <a16:creationId xmlns:a16="http://schemas.microsoft.com/office/drawing/2014/main" id="{6D8F7793-A0CE-4513-A712-1DD58F92AFE0}"/>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22" name="Mois">
            <a:extLst>
              <a:ext uri="{FF2B5EF4-FFF2-40B4-BE49-F238E27FC236}">
                <a16:creationId xmlns:a16="http://schemas.microsoft.com/office/drawing/2014/main" id="{24FE9995-C64E-4C0C-BF29-DF7571F524D3}"/>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21" name="Rôle">
            <a:extLst>
              <a:ext uri="{FF2B5EF4-FFF2-40B4-BE49-F238E27FC236}">
                <a16:creationId xmlns:a16="http://schemas.microsoft.com/office/drawing/2014/main" id="{6F0E667C-06CC-4047-A988-94CED78B3A55}"/>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20" name="Nom du projet">
            <a:extLst>
              <a:ext uri="{FF2B5EF4-FFF2-40B4-BE49-F238E27FC236}">
                <a16:creationId xmlns:a16="http://schemas.microsoft.com/office/drawing/2014/main" id="{78EC96B8-6E2E-43D4-9D08-EF5EB38D28A1}"/>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32" name="Trait vertical mission">
            <a:extLst>
              <a:ext uri="{FF2B5EF4-FFF2-40B4-BE49-F238E27FC236}">
                <a16:creationId xmlns:a16="http://schemas.microsoft.com/office/drawing/2014/main" id="{0891090E-88A2-4425-9737-49A9242558F9}"/>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Direction">
            <a:extLst>
              <a:ext uri="{FF2B5EF4-FFF2-40B4-BE49-F238E27FC236}">
                <a16:creationId xmlns:a16="http://schemas.microsoft.com/office/drawing/2014/main" id="{40A9A905-00EA-4A25-BD6D-0A0F6CAD2F82}"/>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18" name="Nom du client">
            <a:extLst>
              <a:ext uri="{FF2B5EF4-FFF2-40B4-BE49-F238E27FC236}">
                <a16:creationId xmlns:a16="http://schemas.microsoft.com/office/drawing/2014/main" id="{033E5B26-34DE-440F-96DA-9AFA00566FEE}"/>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28" name="Texte Mission">
            <a:extLst>
              <a:ext uri="{FF2B5EF4-FFF2-40B4-BE49-F238E27FC236}">
                <a16:creationId xmlns:a16="http://schemas.microsoft.com/office/drawing/2014/main" id="{7F0D6575-0BA9-4E0C-BC29-B5E62D7DA942}"/>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34" name="Trait Mission">
            <a:extLst>
              <a:ext uri="{FF2B5EF4-FFF2-40B4-BE49-F238E27FC236}">
                <a16:creationId xmlns:a16="http://schemas.microsoft.com/office/drawing/2014/main" id="{14B9D2B5-EF76-44E4-9F7F-D05730437B76}"/>
              </a:ext>
            </a:extLst>
          </p:cNvPr>
          <p:cNvCxnSpPr>
            <a:cxnSpLocks/>
          </p:cNvCxnSpPr>
          <p:nvPr userDrawn="1"/>
        </p:nvCxnSpPr>
        <p:spPr>
          <a:xfrm>
            <a:off x="3401461" y="2775049"/>
            <a:ext cx="853786"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33" name="Picto Mission">
            <a:extLst>
              <a:ext uri="{FF2B5EF4-FFF2-40B4-BE49-F238E27FC236}">
                <a16:creationId xmlns:a16="http://schemas.microsoft.com/office/drawing/2014/main" id="{7B20A73E-99AE-4AF4-ACF8-0F837C69BFA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26" name="Titre Mission">
            <a:extLst>
              <a:ext uri="{FF2B5EF4-FFF2-40B4-BE49-F238E27FC236}">
                <a16:creationId xmlns:a16="http://schemas.microsoft.com/office/drawing/2014/main" id="{A974EA3B-117D-4F52-B5D8-9A7568817AB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29" name="Texte Contexte">
            <a:extLst>
              <a:ext uri="{FF2B5EF4-FFF2-40B4-BE49-F238E27FC236}">
                <a16:creationId xmlns:a16="http://schemas.microsoft.com/office/drawing/2014/main" id="{ADC73D15-1904-4FF5-AD0C-FB4AF70F2372}"/>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35" name="Trait Contexte">
            <a:extLst>
              <a:ext uri="{FF2B5EF4-FFF2-40B4-BE49-F238E27FC236}">
                <a16:creationId xmlns:a16="http://schemas.microsoft.com/office/drawing/2014/main" id="{47E21A8E-8B96-40DE-B3F8-8E827ADDC623}"/>
              </a:ext>
            </a:extLst>
          </p:cNvPr>
          <p:cNvCxnSpPr>
            <a:cxnSpLocks/>
          </p:cNvCxnSpPr>
          <p:nvPr userDrawn="1"/>
        </p:nvCxnSpPr>
        <p:spPr>
          <a:xfrm>
            <a:off x="3417298" y="1351781"/>
            <a:ext cx="92003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31" name="Picto Contexte">
            <a:extLst>
              <a:ext uri="{FF2B5EF4-FFF2-40B4-BE49-F238E27FC236}">
                <a16:creationId xmlns:a16="http://schemas.microsoft.com/office/drawing/2014/main" id="{1DC8452B-ECB2-43CC-92D6-C6252DEF881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25" name="Titre Contexte">
            <a:extLst>
              <a:ext uri="{FF2B5EF4-FFF2-40B4-BE49-F238E27FC236}">
                <a16:creationId xmlns:a16="http://schemas.microsoft.com/office/drawing/2014/main" id="{2020967F-E4C9-42FA-A1A0-2607C46DD62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16" name="Photo Livrables">
            <a:extLst>
              <a:ext uri="{FF2B5EF4-FFF2-40B4-BE49-F238E27FC236}">
                <a16:creationId xmlns:a16="http://schemas.microsoft.com/office/drawing/2014/main" id="{EB6F630B-63BC-4AB6-A2C3-5C4F9BB72E5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117" name="Exemple de livrables">
            <a:extLst>
              <a:ext uri="{FF2B5EF4-FFF2-40B4-BE49-F238E27FC236}">
                <a16:creationId xmlns:a16="http://schemas.microsoft.com/office/drawing/2014/main" id="{C0BD257B-56A0-40AA-946F-D2AEC9BC7CD9}"/>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39" name="Rôle interne ou titre">
            <a:extLst>
              <a:ext uri="{FF2B5EF4-FFF2-40B4-BE49-F238E27FC236}">
                <a16:creationId xmlns:a16="http://schemas.microsoft.com/office/drawing/2014/main" id="{734F7A06-86B0-4D2F-A366-08353DBEEF9A}"/>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38" name="Années d'expérience">
            <a:extLst>
              <a:ext uri="{FF2B5EF4-FFF2-40B4-BE49-F238E27FC236}">
                <a16:creationId xmlns:a16="http://schemas.microsoft.com/office/drawing/2014/main" id="{9F3F8EE5-4796-4CE0-8707-05D9D031E75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37" name="Grade">
            <a:extLst>
              <a:ext uri="{FF2B5EF4-FFF2-40B4-BE49-F238E27FC236}">
                <a16:creationId xmlns:a16="http://schemas.microsoft.com/office/drawing/2014/main" id="{694B85CA-33EE-4F2A-A74D-2189E7D6ECA2}"/>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36" name="Nom et prénom">
            <a:extLst>
              <a:ext uri="{FF2B5EF4-FFF2-40B4-BE49-F238E27FC236}">
                <a16:creationId xmlns:a16="http://schemas.microsoft.com/office/drawing/2014/main" id="{50BD4933-99ED-42EE-A124-31F31D23E96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30" name="Photo consultant">
            <a:extLst>
              <a:ext uri="{FF2B5EF4-FFF2-40B4-BE49-F238E27FC236}">
                <a16:creationId xmlns:a16="http://schemas.microsoft.com/office/drawing/2014/main" id="{B35E7FDD-F624-4C43-836F-5750F4DB9845}"/>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788482549"/>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C VERTUO_p.1">
    <p:spTree>
      <p:nvGrpSpPr>
        <p:cNvPr id="1" name=""/>
        <p:cNvGrpSpPr/>
        <p:nvPr/>
      </p:nvGrpSpPr>
      <p:grpSpPr>
        <a:xfrm>
          <a:off x="0" y="0"/>
          <a:ext cx="0" cy="0"/>
          <a:chOff x="0" y="0"/>
          <a:chExt cx="0" cy="0"/>
        </a:xfrm>
      </p:grpSpPr>
      <p:sp>
        <p:nvSpPr>
          <p:cNvPr id="89" name="Titre Publications">
            <a:extLst>
              <a:ext uri="{FF2B5EF4-FFF2-40B4-BE49-F238E27FC236}">
                <a16:creationId xmlns:a16="http://schemas.microsoft.com/office/drawing/2014/main" id="{5455080F-8157-44BE-81E2-8579463C794A}"/>
              </a:ext>
            </a:extLst>
          </p:cNvPr>
          <p:cNvSpPr/>
          <p:nvPr/>
        </p:nvSpPr>
        <p:spPr>
          <a:xfrm>
            <a:off x="6091466" y="5597963"/>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92" name="Rectangle 1">
            <a:extLst>
              <a:ext uri="{FF2B5EF4-FFF2-40B4-BE49-F238E27FC236}">
                <a16:creationId xmlns:a16="http://schemas.microsoft.com/office/drawing/2014/main" id="{BCA71865-8CF5-4D7A-80BB-39A17EBD82B8}"/>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54" name="Trait vertical 2">
            <a:extLst>
              <a:ext uri="{FF2B5EF4-FFF2-40B4-BE49-F238E27FC236}">
                <a16:creationId xmlns:a16="http://schemas.microsoft.com/office/drawing/2014/main" id="{12F3F08B-7BB7-4522-8FCB-A27387B6443E}"/>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Trait vertical 1">
            <a:extLst>
              <a:ext uri="{FF2B5EF4-FFF2-40B4-BE49-F238E27FC236}">
                <a16:creationId xmlns:a16="http://schemas.microsoft.com/office/drawing/2014/main" id="{3EBCDDE1-6C76-4260-A5CF-D16020F63A01}"/>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Trait horizontal 1">
            <a:extLst>
              <a:ext uri="{FF2B5EF4-FFF2-40B4-BE49-F238E27FC236}">
                <a16:creationId xmlns:a16="http://schemas.microsoft.com/office/drawing/2014/main" id="{937D1351-8BC3-48B5-B4E3-1551335EDBD1}"/>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9" name="Logo">
            <a:extLst>
              <a:ext uri="{FF2B5EF4-FFF2-40B4-BE49-F238E27FC236}">
                <a16:creationId xmlns:a16="http://schemas.microsoft.com/office/drawing/2014/main" id="{CC9BB9E0-C8F6-1A44-B178-5A2EFACC388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054" y="246527"/>
            <a:ext cx="1810158" cy="481650"/>
          </a:xfrm>
          <a:prstGeom prst="rect">
            <a:avLst/>
          </a:prstGeom>
        </p:spPr>
      </p:pic>
      <p:sp>
        <p:nvSpPr>
          <p:cNvPr id="72" name="Texte Parutions">
            <a:extLst>
              <a:ext uri="{FF2B5EF4-FFF2-40B4-BE49-F238E27FC236}">
                <a16:creationId xmlns:a16="http://schemas.microsoft.com/office/drawing/2014/main" id="{3700B695-B700-4EBE-8EC9-6E0C0E50D803}"/>
              </a:ext>
            </a:extLst>
          </p:cNvPr>
          <p:cNvSpPr>
            <a:spLocks noGrp="1"/>
          </p:cNvSpPr>
          <p:nvPr>
            <p:ph type="body" sz="quarter" idx="43"/>
          </p:nvPr>
        </p:nvSpPr>
        <p:spPr>
          <a:xfrm>
            <a:off x="6091467" y="5898280"/>
            <a:ext cx="556712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Publications">
            <a:extLst>
              <a:ext uri="{FF2B5EF4-FFF2-40B4-BE49-F238E27FC236}">
                <a16:creationId xmlns:a16="http://schemas.microsoft.com/office/drawing/2014/main" id="{4F1BA6BC-88A0-48D6-950F-3DD03F47DB85}"/>
              </a:ext>
            </a:extLst>
          </p:cNvPr>
          <p:cNvCxnSpPr>
            <a:cxnSpLocks/>
          </p:cNvCxnSpPr>
          <p:nvPr userDrawn="1"/>
        </p:nvCxnSpPr>
        <p:spPr>
          <a:xfrm>
            <a:off x="6209034" y="5820944"/>
            <a:ext cx="135267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74" name="Texte Langues">
            <a:extLst>
              <a:ext uri="{FF2B5EF4-FFF2-40B4-BE49-F238E27FC236}">
                <a16:creationId xmlns:a16="http://schemas.microsoft.com/office/drawing/2014/main" id="{2B3CA73F-79FD-4EF9-85CD-1967DECE6CFB}"/>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6" name="Trait Langues">
            <a:extLst>
              <a:ext uri="{FF2B5EF4-FFF2-40B4-BE49-F238E27FC236}">
                <a16:creationId xmlns:a16="http://schemas.microsoft.com/office/drawing/2014/main" id="{90260F14-DCF2-4701-B943-69C7B1A0F0CC}"/>
              </a:ext>
            </a:extLst>
          </p:cNvPr>
          <p:cNvCxnSpPr>
            <a:cxnSpLocks/>
          </p:cNvCxnSpPr>
          <p:nvPr userDrawn="1"/>
        </p:nvCxnSpPr>
        <p:spPr>
          <a:xfrm>
            <a:off x="9090429" y="4656013"/>
            <a:ext cx="825731"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91" name="Titre Langues">
            <a:extLst>
              <a:ext uri="{FF2B5EF4-FFF2-40B4-BE49-F238E27FC236}">
                <a16:creationId xmlns:a16="http://schemas.microsoft.com/office/drawing/2014/main" id="{D261DE64-6421-44D0-92B6-66CD523789B3}"/>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5" name="Texte Outils">
            <a:extLst>
              <a:ext uri="{FF2B5EF4-FFF2-40B4-BE49-F238E27FC236}">
                <a16:creationId xmlns:a16="http://schemas.microsoft.com/office/drawing/2014/main" id="{BBABEBA9-4173-42AD-99FA-ADC5A8261395}"/>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0" name="Trait Outils">
            <a:extLst>
              <a:ext uri="{FF2B5EF4-FFF2-40B4-BE49-F238E27FC236}">
                <a16:creationId xmlns:a16="http://schemas.microsoft.com/office/drawing/2014/main" id="{4749B704-9CA6-4C6B-A91F-5677823448A3}"/>
              </a:ext>
            </a:extLst>
          </p:cNvPr>
          <p:cNvCxnSpPr>
            <a:cxnSpLocks/>
          </p:cNvCxnSpPr>
          <p:nvPr userDrawn="1"/>
        </p:nvCxnSpPr>
        <p:spPr>
          <a:xfrm>
            <a:off x="9090429" y="2761173"/>
            <a:ext cx="663171"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7" name="Titre Outils">
            <a:extLst>
              <a:ext uri="{FF2B5EF4-FFF2-40B4-BE49-F238E27FC236}">
                <a16:creationId xmlns:a16="http://schemas.microsoft.com/office/drawing/2014/main" id="{1FE4C02B-81DB-4A80-8E30-22E60473824F}"/>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8" name="Texte Secteurs/clients">
            <a:extLst>
              <a:ext uri="{FF2B5EF4-FFF2-40B4-BE49-F238E27FC236}">
                <a16:creationId xmlns:a16="http://schemas.microsoft.com/office/drawing/2014/main" id="{3FE62558-9423-4EAF-9490-ACB1B36A103A}"/>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9" name="Trait Secteurs/clients">
            <a:extLst>
              <a:ext uri="{FF2B5EF4-FFF2-40B4-BE49-F238E27FC236}">
                <a16:creationId xmlns:a16="http://schemas.microsoft.com/office/drawing/2014/main" id="{F0FB0C34-0E88-418E-8C9D-94A854B85E44}"/>
              </a:ext>
            </a:extLst>
          </p:cNvPr>
          <p:cNvCxnSpPr>
            <a:cxnSpLocks/>
          </p:cNvCxnSpPr>
          <p:nvPr userDrawn="1"/>
        </p:nvCxnSpPr>
        <p:spPr>
          <a:xfrm>
            <a:off x="6175781" y="2761173"/>
            <a:ext cx="1962379"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6" name="Titre Secteurs/clients">
            <a:extLst>
              <a:ext uri="{FF2B5EF4-FFF2-40B4-BE49-F238E27FC236}">
                <a16:creationId xmlns:a16="http://schemas.microsoft.com/office/drawing/2014/main" id="{21A405CA-85F2-442F-ACB5-36A86078AA9E}"/>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6" name="Texte Métier">
            <a:extLst>
              <a:ext uri="{FF2B5EF4-FFF2-40B4-BE49-F238E27FC236}">
                <a16:creationId xmlns:a16="http://schemas.microsoft.com/office/drawing/2014/main" id="{81F0252E-4B6F-40AE-AF13-C80AA3D10948}"/>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0" name="Titre Métier">
            <a:extLst>
              <a:ext uri="{FF2B5EF4-FFF2-40B4-BE49-F238E27FC236}">
                <a16:creationId xmlns:a16="http://schemas.microsoft.com/office/drawing/2014/main" id="{9C6C1919-E73E-4407-A77B-F8B70AECBD80}"/>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7" name="Texte Méthodologie">
            <a:extLst>
              <a:ext uri="{FF2B5EF4-FFF2-40B4-BE49-F238E27FC236}">
                <a16:creationId xmlns:a16="http://schemas.microsoft.com/office/drawing/2014/main" id="{40CC572F-F1E4-4731-AD9A-BA5D6309F130}"/>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hodologie">
            <a:extLst>
              <a:ext uri="{FF2B5EF4-FFF2-40B4-BE49-F238E27FC236}">
                <a16:creationId xmlns:a16="http://schemas.microsoft.com/office/drawing/2014/main" id="{6FAFFC62-075F-418B-912F-990A5F16C98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8" name="Trait Expertises">
            <a:extLst>
              <a:ext uri="{FF2B5EF4-FFF2-40B4-BE49-F238E27FC236}">
                <a16:creationId xmlns:a16="http://schemas.microsoft.com/office/drawing/2014/main" id="{730B77CD-8B10-41AC-9A7A-7EC1609F6AEB}"/>
              </a:ext>
            </a:extLst>
          </p:cNvPr>
          <p:cNvCxnSpPr>
            <a:cxnSpLocks/>
          </p:cNvCxnSpPr>
          <p:nvPr userDrawn="1"/>
        </p:nvCxnSpPr>
        <p:spPr>
          <a:xfrm>
            <a:off x="3246090" y="2761173"/>
            <a:ext cx="1122710"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5" name="Titre Expertises">
            <a:extLst>
              <a:ext uri="{FF2B5EF4-FFF2-40B4-BE49-F238E27FC236}">
                <a16:creationId xmlns:a16="http://schemas.microsoft.com/office/drawing/2014/main" id="{D6A9CFDC-C9DE-4E2F-8F19-3A3E78042B57}"/>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Biographie">
            <a:extLst>
              <a:ext uri="{FF2B5EF4-FFF2-40B4-BE49-F238E27FC236}">
                <a16:creationId xmlns:a16="http://schemas.microsoft.com/office/drawing/2014/main" id="{741E3496-3198-4C0F-B715-6B8E1041346C}"/>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3" name="Texte Formations">
            <a:extLst>
              <a:ext uri="{FF2B5EF4-FFF2-40B4-BE49-F238E27FC236}">
                <a16:creationId xmlns:a16="http://schemas.microsoft.com/office/drawing/2014/main" id="{773E34EB-F5CE-4FC2-976F-285E7D40027A}"/>
              </a:ext>
            </a:extLst>
          </p:cNvPr>
          <p:cNvSpPr>
            <a:spLocks noGrp="1"/>
          </p:cNvSpPr>
          <p:nvPr>
            <p:ph type="body" sz="quarter" idx="44"/>
          </p:nvPr>
        </p:nvSpPr>
        <p:spPr>
          <a:xfrm>
            <a:off x="151339" y="4814550"/>
            <a:ext cx="269491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5" name="Trait Formations">
            <a:extLst>
              <a:ext uri="{FF2B5EF4-FFF2-40B4-BE49-F238E27FC236}">
                <a16:creationId xmlns:a16="http://schemas.microsoft.com/office/drawing/2014/main" id="{D3CC3EF1-7C14-4B6B-A597-F95C58C0FE19}"/>
              </a:ext>
            </a:extLst>
          </p:cNvPr>
          <p:cNvCxnSpPr>
            <a:cxnSpLocks/>
          </p:cNvCxnSpPr>
          <p:nvPr userDrawn="1"/>
        </p:nvCxnSpPr>
        <p:spPr>
          <a:xfrm>
            <a:off x="245004" y="4657802"/>
            <a:ext cx="120110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37" name="Titre Formations">
            <a:extLst>
              <a:ext uri="{FF2B5EF4-FFF2-40B4-BE49-F238E27FC236}">
                <a16:creationId xmlns:a16="http://schemas.microsoft.com/office/drawing/2014/main" id="{85BE473A-1B6A-4C29-BAC9-91FEECAF185E}"/>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8" name="Rôle interne ou titre">
            <a:extLst>
              <a:ext uri="{FF2B5EF4-FFF2-40B4-BE49-F238E27FC236}">
                <a16:creationId xmlns:a16="http://schemas.microsoft.com/office/drawing/2014/main" id="{9E632B38-0F97-44B2-8DD1-B7102238DDD9}"/>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7" name="Années d'expérience">
            <a:extLst>
              <a:ext uri="{FF2B5EF4-FFF2-40B4-BE49-F238E27FC236}">
                <a16:creationId xmlns:a16="http://schemas.microsoft.com/office/drawing/2014/main" id="{65BCC880-8E83-47AF-B166-F28B13F2D9B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6" name="Grade">
            <a:extLst>
              <a:ext uri="{FF2B5EF4-FFF2-40B4-BE49-F238E27FC236}">
                <a16:creationId xmlns:a16="http://schemas.microsoft.com/office/drawing/2014/main" id="{2E6E4C10-2F45-4C14-9297-BA192971FA9E}"/>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5" name="Nom et prénom">
            <a:extLst>
              <a:ext uri="{FF2B5EF4-FFF2-40B4-BE49-F238E27FC236}">
                <a16:creationId xmlns:a16="http://schemas.microsoft.com/office/drawing/2014/main" id="{CEBB25E3-9318-4ECD-B20F-5A7FB2F9A364}"/>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1" name="Photo Consultant">
            <a:extLst>
              <a:ext uri="{FF2B5EF4-FFF2-40B4-BE49-F238E27FC236}">
                <a16:creationId xmlns:a16="http://schemas.microsoft.com/office/drawing/2014/main" id="{1238A893-2A5E-4966-A3CA-C02F74CA3228}"/>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268406086"/>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C VERTUO_p.2">
    <p:spTree>
      <p:nvGrpSpPr>
        <p:cNvPr id="1" name=""/>
        <p:cNvGrpSpPr/>
        <p:nvPr/>
      </p:nvGrpSpPr>
      <p:grpSpPr>
        <a:xfrm>
          <a:off x="0" y="0"/>
          <a:ext cx="0" cy="0"/>
          <a:chOff x="0" y="0"/>
          <a:chExt cx="0" cy="0"/>
        </a:xfrm>
      </p:grpSpPr>
      <p:sp>
        <p:nvSpPr>
          <p:cNvPr id="95" name="Rectangle 1">
            <a:extLst>
              <a:ext uri="{FF2B5EF4-FFF2-40B4-BE49-F238E27FC236}">
                <a16:creationId xmlns:a16="http://schemas.microsoft.com/office/drawing/2014/main" id="{6597F562-C5F2-4A28-8DDB-D4381E82EC1A}"/>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125" name="Logo">
            <a:extLst>
              <a:ext uri="{FF2B5EF4-FFF2-40B4-BE49-F238E27FC236}">
                <a16:creationId xmlns:a16="http://schemas.microsoft.com/office/drawing/2014/main" id="{04C2029B-722D-41BB-9E17-203C75E31E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7054" y="246527"/>
            <a:ext cx="1810158" cy="481650"/>
          </a:xfrm>
          <a:prstGeom prst="rect">
            <a:avLst/>
          </a:prstGeom>
        </p:spPr>
      </p:pic>
      <p:sp>
        <p:nvSpPr>
          <p:cNvPr id="96" name="Rectangle Mission">
            <a:extLst>
              <a:ext uri="{FF2B5EF4-FFF2-40B4-BE49-F238E27FC236}">
                <a16:creationId xmlns:a16="http://schemas.microsoft.com/office/drawing/2014/main" id="{B32D8DD3-9989-4F77-8AA6-1BCEE0FC49DD}"/>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07" name="Mois">
            <a:extLst>
              <a:ext uri="{FF2B5EF4-FFF2-40B4-BE49-F238E27FC236}">
                <a16:creationId xmlns:a16="http://schemas.microsoft.com/office/drawing/2014/main" id="{4859E20E-2F18-486F-B7E9-FB3822CB99B6}"/>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06" name="Rôle">
            <a:extLst>
              <a:ext uri="{FF2B5EF4-FFF2-40B4-BE49-F238E27FC236}">
                <a16:creationId xmlns:a16="http://schemas.microsoft.com/office/drawing/2014/main" id="{E54120BE-9036-4507-838A-05161013462F}"/>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05" name="Nom du projet">
            <a:extLst>
              <a:ext uri="{FF2B5EF4-FFF2-40B4-BE49-F238E27FC236}">
                <a16:creationId xmlns:a16="http://schemas.microsoft.com/office/drawing/2014/main" id="{014CB845-147D-4239-9078-DA53082500A3}"/>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16" name="Trait vertical mission">
            <a:extLst>
              <a:ext uri="{FF2B5EF4-FFF2-40B4-BE49-F238E27FC236}">
                <a16:creationId xmlns:a16="http://schemas.microsoft.com/office/drawing/2014/main" id="{2E412ED9-1784-4D5A-AA3C-CDA6189ED1D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Direction">
            <a:extLst>
              <a:ext uri="{FF2B5EF4-FFF2-40B4-BE49-F238E27FC236}">
                <a16:creationId xmlns:a16="http://schemas.microsoft.com/office/drawing/2014/main" id="{4C42621F-DF2C-4FEE-B616-767BF7AE7AED}"/>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03" name="Nom du client">
            <a:extLst>
              <a:ext uri="{FF2B5EF4-FFF2-40B4-BE49-F238E27FC236}">
                <a16:creationId xmlns:a16="http://schemas.microsoft.com/office/drawing/2014/main" id="{D71421EF-71A5-48E0-942B-283B682B7D61}"/>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12" name="Texte Mission">
            <a:extLst>
              <a:ext uri="{FF2B5EF4-FFF2-40B4-BE49-F238E27FC236}">
                <a16:creationId xmlns:a16="http://schemas.microsoft.com/office/drawing/2014/main" id="{478EABA6-59DE-4532-866F-61EAB076819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18" name="Trait Mission">
            <a:extLst>
              <a:ext uri="{FF2B5EF4-FFF2-40B4-BE49-F238E27FC236}">
                <a16:creationId xmlns:a16="http://schemas.microsoft.com/office/drawing/2014/main" id="{4F649672-64B9-4536-9044-DF1A0F8975BA}"/>
              </a:ext>
            </a:extLst>
          </p:cNvPr>
          <p:cNvCxnSpPr>
            <a:cxnSpLocks/>
          </p:cNvCxnSpPr>
          <p:nvPr userDrawn="1"/>
        </p:nvCxnSpPr>
        <p:spPr>
          <a:xfrm>
            <a:off x="3419933" y="2775049"/>
            <a:ext cx="917398"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117" name="Picto Mission">
            <a:extLst>
              <a:ext uri="{FF2B5EF4-FFF2-40B4-BE49-F238E27FC236}">
                <a16:creationId xmlns:a16="http://schemas.microsoft.com/office/drawing/2014/main" id="{E8912226-FED4-4CF5-A87E-C208426989A2}"/>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11" name="Titre Mission">
            <a:extLst>
              <a:ext uri="{FF2B5EF4-FFF2-40B4-BE49-F238E27FC236}">
                <a16:creationId xmlns:a16="http://schemas.microsoft.com/office/drawing/2014/main" id="{8BE9416F-2B58-4F2C-874F-4922FF9F4611}"/>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3" name="Texte Contexte">
            <a:extLst>
              <a:ext uri="{FF2B5EF4-FFF2-40B4-BE49-F238E27FC236}">
                <a16:creationId xmlns:a16="http://schemas.microsoft.com/office/drawing/2014/main" id="{C54BEC64-F610-4D13-A901-E164C1EA5A8A}"/>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19" name="Trait Contexte">
            <a:extLst>
              <a:ext uri="{FF2B5EF4-FFF2-40B4-BE49-F238E27FC236}">
                <a16:creationId xmlns:a16="http://schemas.microsoft.com/office/drawing/2014/main" id="{C4449C66-882F-452A-8B8C-4ECCA9CEDF8C}"/>
              </a:ext>
            </a:extLst>
          </p:cNvPr>
          <p:cNvCxnSpPr>
            <a:cxnSpLocks/>
          </p:cNvCxnSpPr>
          <p:nvPr userDrawn="1"/>
        </p:nvCxnSpPr>
        <p:spPr>
          <a:xfrm>
            <a:off x="3417298" y="1351781"/>
            <a:ext cx="92003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115" name="Picto Contexte">
            <a:extLst>
              <a:ext uri="{FF2B5EF4-FFF2-40B4-BE49-F238E27FC236}">
                <a16:creationId xmlns:a16="http://schemas.microsoft.com/office/drawing/2014/main" id="{F7B572C1-2E25-472A-9C8D-5ADE710BB96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10" name="Titre Contexte">
            <a:extLst>
              <a:ext uri="{FF2B5EF4-FFF2-40B4-BE49-F238E27FC236}">
                <a16:creationId xmlns:a16="http://schemas.microsoft.com/office/drawing/2014/main" id="{1A1BF5DC-82DF-4F39-B875-F16A4D9C17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01" name="Photo Livrables">
            <a:extLst>
              <a:ext uri="{FF2B5EF4-FFF2-40B4-BE49-F238E27FC236}">
                <a16:creationId xmlns:a16="http://schemas.microsoft.com/office/drawing/2014/main" id="{7E4C44D0-C327-43F7-B50E-404B6A779073}"/>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102" name="Exemple de livrables">
            <a:extLst>
              <a:ext uri="{FF2B5EF4-FFF2-40B4-BE49-F238E27FC236}">
                <a16:creationId xmlns:a16="http://schemas.microsoft.com/office/drawing/2014/main" id="{2AB47D77-F662-465F-8A5C-BC2681DA9000}"/>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23" name="Rôle interne ou titre">
            <a:extLst>
              <a:ext uri="{FF2B5EF4-FFF2-40B4-BE49-F238E27FC236}">
                <a16:creationId xmlns:a16="http://schemas.microsoft.com/office/drawing/2014/main" id="{04FFC0F7-072D-4AC8-BF1D-CDB93DB65BB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22" name="Années d'expérience">
            <a:extLst>
              <a:ext uri="{FF2B5EF4-FFF2-40B4-BE49-F238E27FC236}">
                <a16:creationId xmlns:a16="http://schemas.microsoft.com/office/drawing/2014/main" id="{A86D9ABD-CD5E-45E0-978F-1A20396E7B8B}"/>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21" name="Grade">
            <a:extLst>
              <a:ext uri="{FF2B5EF4-FFF2-40B4-BE49-F238E27FC236}">
                <a16:creationId xmlns:a16="http://schemas.microsoft.com/office/drawing/2014/main" id="{A8246673-107A-4C69-9899-3ACD3B9C9818}"/>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20" name="Nom et prénom">
            <a:extLst>
              <a:ext uri="{FF2B5EF4-FFF2-40B4-BE49-F238E27FC236}">
                <a16:creationId xmlns:a16="http://schemas.microsoft.com/office/drawing/2014/main" id="{56002696-3199-4415-9C76-8532F6B1848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26" name="Photo Consultant">
            <a:extLst>
              <a:ext uri="{FF2B5EF4-FFF2-40B4-BE49-F238E27FC236}">
                <a16:creationId xmlns:a16="http://schemas.microsoft.com/office/drawing/2014/main" id="{51862DC4-3F61-4677-B10D-3EFC2F07933A}"/>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776940496"/>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C ADWAY_p.1">
    <p:spTree>
      <p:nvGrpSpPr>
        <p:cNvPr id="1" name=""/>
        <p:cNvGrpSpPr/>
        <p:nvPr/>
      </p:nvGrpSpPr>
      <p:grpSpPr>
        <a:xfrm>
          <a:off x="0" y="0"/>
          <a:ext cx="0" cy="0"/>
          <a:chOff x="0" y="0"/>
          <a:chExt cx="0" cy="0"/>
        </a:xfrm>
      </p:grpSpPr>
      <p:sp>
        <p:nvSpPr>
          <p:cNvPr id="90" name="Titre Publications">
            <a:extLst>
              <a:ext uri="{FF2B5EF4-FFF2-40B4-BE49-F238E27FC236}">
                <a16:creationId xmlns:a16="http://schemas.microsoft.com/office/drawing/2014/main" id="{624340C3-3FFE-4119-9C8E-084CFC5DD8F5}"/>
              </a:ext>
            </a:extLst>
          </p:cNvPr>
          <p:cNvSpPr/>
          <p:nvPr/>
        </p:nvSpPr>
        <p:spPr>
          <a:xfrm>
            <a:off x="6091462" y="5597964"/>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36" name="Rectangle 1">
            <a:extLst>
              <a:ext uri="{FF2B5EF4-FFF2-40B4-BE49-F238E27FC236}">
                <a16:creationId xmlns:a16="http://schemas.microsoft.com/office/drawing/2014/main" id="{43873197-EB7E-4DCE-AB81-85056B2928E2}"/>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58" name="Trait vertical 2">
            <a:extLst>
              <a:ext uri="{FF2B5EF4-FFF2-40B4-BE49-F238E27FC236}">
                <a16:creationId xmlns:a16="http://schemas.microsoft.com/office/drawing/2014/main" id="{B936A3DC-3022-4F30-BBFB-C1DBC2099D93}"/>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Trait vertical 1">
            <a:extLst>
              <a:ext uri="{FF2B5EF4-FFF2-40B4-BE49-F238E27FC236}">
                <a16:creationId xmlns:a16="http://schemas.microsoft.com/office/drawing/2014/main" id="{81EF0C4B-5935-4CAE-A7A3-DC726275A287}"/>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Trait Horizontal 1">
            <a:extLst>
              <a:ext uri="{FF2B5EF4-FFF2-40B4-BE49-F238E27FC236}">
                <a16:creationId xmlns:a16="http://schemas.microsoft.com/office/drawing/2014/main" id="{904BC251-DE56-4D19-86AB-43DBFE4E35C7}"/>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3" name="Logo">
            <a:extLst>
              <a:ext uri="{FF2B5EF4-FFF2-40B4-BE49-F238E27FC236}">
                <a16:creationId xmlns:a16="http://schemas.microsoft.com/office/drawing/2014/main" id="{D1C33AE4-FDD3-411C-99A1-63A77AB3A1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9959" y="202255"/>
            <a:ext cx="1820738" cy="516052"/>
          </a:xfrm>
          <a:prstGeom prst="rect">
            <a:avLst/>
          </a:prstGeom>
        </p:spPr>
      </p:pic>
      <p:sp>
        <p:nvSpPr>
          <p:cNvPr id="74" name="Texte Publications">
            <a:extLst>
              <a:ext uri="{FF2B5EF4-FFF2-40B4-BE49-F238E27FC236}">
                <a16:creationId xmlns:a16="http://schemas.microsoft.com/office/drawing/2014/main" id="{1AF3D00A-3E70-4A8D-8B33-ADB372C60856}"/>
              </a:ext>
            </a:extLst>
          </p:cNvPr>
          <p:cNvSpPr>
            <a:spLocks noGrp="1"/>
          </p:cNvSpPr>
          <p:nvPr>
            <p:ph type="body" sz="quarter" idx="43"/>
          </p:nvPr>
        </p:nvSpPr>
        <p:spPr>
          <a:xfrm>
            <a:off x="6091463" y="5898281"/>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3" name="Trait Publications">
            <a:extLst>
              <a:ext uri="{FF2B5EF4-FFF2-40B4-BE49-F238E27FC236}">
                <a16:creationId xmlns:a16="http://schemas.microsoft.com/office/drawing/2014/main" id="{3DE62994-71EC-4500-B478-7A3BB02B5083}"/>
              </a:ext>
            </a:extLst>
          </p:cNvPr>
          <p:cNvCxnSpPr>
            <a:cxnSpLocks/>
          </p:cNvCxnSpPr>
          <p:nvPr userDrawn="1"/>
        </p:nvCxnSpPr>
        <p:spPr>
          <a:xfrm>
            <a:off x="6209030" y="5820945"/>
            <a:ext cx="135267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6B70C7E4-3ADD-4B61-A353-7C46D4BCA35B}"/>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5" name="Trait Langues">
            <a:extLst>
              <a:ext uri="{FF2B5EF4-FFF2-40B4-BE49-F238E27FC236}">
                <a16:creationId xmlns:a16="http://schemas.microsoft.com/office/drawing/2014/main" id="{116FB4CB-B8B5-4336-A8D9-E52E51A6BDDA}"/>
              </a:ext>
            </a:extLst>
          </p:cNvPr>
          <p:cNvCxnSpPr>
            <a:cxnSpLocks/>
          </p:cNvCxnSpPr>
          <p:nvPr userDrawn="1"/>
        </p:nvCxnSpPr>
        <p:spPr>
          <a:xfrm>
            <a:off x="9090429" y="4656013"/>
            <a:ext cx="825731"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02E561CC-CCF4-4199-8285-FDC90178E839}"/>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21CBE758-0BE2-4A27-861C-DB90C684C8C3}"/>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39" name="Trait Outils">
            <a:extLst>
              <a:ext uri="{FF2B5EF4-FFF2-40B4-BE49-F238E27FC236}">
                <a16:creationId xmlns:a16="http://schemas.microsoft.com/office/drawing/2014/main" id="{143FC484-87E0-44FF-A93D-70334D21A53F}"/>
              </a:ext>
            </a:extLst>
          </p:cNvPr>
          <p:cNvCxnSpPr>
            <a:cxnSpLocks/>
          </p:cNvCxnSpPr>
          <p:nvPr userDrawn="1"/>
        </p:nvCxnSpPr>
        <p:spPr>
          <a:xfrm>
            <a:off x="9090429" y="2761173"/>
            <a:ext cx="663171"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5EF33F52-619B-4EC7-AF2B-B2F588A5FF4A}"/>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051C2936-C442-47C6-A83A-1CA83DAB48DD}"/>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8" name="Trait Secteurs/Clients">
            <a:extLst>
              <a:ext uri="{FF2B5EF4-FFF2-40B4-BE49-F238E27FC236}">
                <a16:creationId xmlns:a16="http://schemas.microsoft.com/office/drawing/2014/main" id="{EE8F8DC0-1C8B-4E40-8BB3-8ADE9E109BE4}"/>
              </a:ext>
            </a:extLst>
          </p:cNvPr>
          <p:cNvCxnSpPr>
            <a:cxnSpLocks/>
          </p:cNvCxnSpPr>
          <p:nvPr userDrawn="1"/>
        </p:nvCxnSpPr>
        <p:spPr>
          <a:xfrm>
            <a:off x="6175781" y="2761173"/>
            <a:ext cx="1962379"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4112B81-9520-4735-8316-E347D9F47C15}"/>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0795A9BA-9F72-4FB3-B81E-45947F0EF2B0}"/>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ier">
            <a:extLst>
              <a:ext uri="{FF2B5EF4-FFF2-40B4-BE49-F238E27FC236}">
                <a16:creationId xmlns:a16="http://schemas.microsoft.com/office/drawing/2014/main" id="{4A359DD9-956A-49EF-9574-4F7EDB95BBED}"/>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9001868C-5351-4CAD-8A69-4674C1AEDCCA}"/>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8" name="Titre Méthodologie">
            <a:extLst>
              <a:ext uri="{FF2B5EF4-FFF2-40B4-BE49-F238E27FC236}">
                <a16:creationId xmlns:a16="http://schemas.microsoft.com/office/drawing/2014/main" id="{CA5BDB80-C998-4872-B25A-61A5EA9E875D}"/>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7" name="Trait Expertises">
            <a:extLst>
              <a:ext uri="{FF2B5EF4-FFF2-40B4-BE49-F238E27FC236}">
                <a16:creationId xmlns:a16="http://schemas.microsoft.com/office/drawing/2014/main" id="{23981BC0-9B7B-4796-951B-A37012F304EE}"/>
              </a:ext>
            </a:extLst>
          </p:cNvPr>
          <p:cNvCxnSpPr>
            <a:cxnSpLocks/>
          </p:cNvCxnSpPr>
          <p:nvPr userDrawn="1"/>
        </p:nvCxnSpPr>
        <p:spPr>
          <a:xfrm>
            <a:off x="3246090" y="2761173"/>
            <a:ext cx="1122710"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6" name="Titre Expertises">
            <a:extLst>
              <a:ext uri="{FF2B5EF4-FFF2-40B4-BE49-F238E27FC236}">
                <a16:creationId xmlns:a16="http://schemas.microsoft.com/office/drawing/2014/main" id="{9A6F316A-E38B-433A-9330-B89E7C3FEB7A}"/>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A9806CEA-9873-4CA2-AC12-2ADACD3C621A}"/>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0C5CE511-E6AB-47FC-BAA4-146837CDBCF3}"/>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4" name="Trait Formations">
            <a:extLst>
              <a:ext uri="{FF2B5EF4-FFF2-40B4-BE49-F238E27FC236}">
                <a16:creationId xmlns:a16="http://schemas.microsoft.com/office/drawing/2014/main" id="{4D466C4B-405F-4F08-94E3-81FCFF4FF4E3}"/>
              </a:ext>
            </a:extLst>
          </p:cNvPr>
          <p:cNvCxnSpPr>
            <a:cxnSpLocks/>
          </p:cNvCxnSpPr>
          <p:nvPr userDrawn="1"/>
        </p:nvCxnSpPr>
        <p:spPr>
          <a:xfrm>
            <a:off x="245004" y="4657802"/>
            <a:ext cx="120110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35" name="Titre Formations">
            <a:extLst>
              <a:ext uri="{FF2B5EF4-FFF2-40B4-BE49-F238E27FC236}">
                <a16:creationId xmlns:a16="http://schemas.microsoft.com/office/drawing/2014/main" id="{086E1E83-FE5E-4392-9572-ED19064C6B60}"/>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6" name="Rôle interne ou titre">
            <a:extLst>
              <a:ext uri="{FF2B5EF4-FFF2-40B4-BE49-F238E27FC236}">
                <a16:creationId xmlns:a16="http://schemas.microsoft.com/office/drawing/2014/main" id="{59AA1510-86D8-48A2-9384-B645A91E4ED2}"/>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5" name="Années d'expérience">
            <a:extLst>
              <a:ext uri="{FF2B5EF4-FFF2-40B4-BE49-F238E27FC236}">
                <a16:creationId xmlns:a16="http://schemas.microsoft.com/office/drawing/2014/main" id="{AA9B4A6B-47D8-4F7F-AD0F-C8026F8FA6B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4" name="Grade">
            <a:extLst>
              <a:ext uri="{FF2B5EF4-FFF2-40B4-BE49-F238E27FC236}">
                <a16:creationId xmlns:a16="http://schemas.microsoft.com/office/drawing/2014/main" id="{458071A6-7F2D-4378-8D4B-47B7DD2A4E3A}"/>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3" name="Nom et prénom">
            <a:extLst>
              <a:ext uri="{FF2B5EF4-FFF2-40B4-BE49-F238E27FC236}">
                <a16:creationId xmlns:a16="http://schemas.microsoft.com/office/drawing/2014/main" id="{04DA701C-4B42-4072-9760-B097242A748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B7C48789-E1D5-45DD-B01C-872E3AC2EE7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26501250"/>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C ADWAY_p.2">
    <p:spTree>
      <p:nvGrpSpPr>
        <p:cNvPr id="1" name=""/>
        <p:cNvGrpSpPr/>
        <p:nvPr/>
      </p:nvGrpSpPr>
      <p:grpSpPr>
        <a:xfrm>
          <a:off x="0" y="0"/>
          <a:ext cx="0" cy="0"/>
          <a:chOff x="0" y="0"/>
          <a:chExt cx="0" cy="0"/>
        </a:xfrm>
      </p:grpSpPr>
      <p:sp>
        <p:nvSpPr>
          <p:cNvPr id="60" name="Rectangle 1">
            <a:extLst>
              <a:ext uri="{FF2B5EF4-FFF2-40B4-BE49-F238E27FC236}">
                <a16:creationId xmlns:a16="http://schemas.microsoft.com/office/drawing/2014/main" id="{8F852FBF-EF71-42E0-956B-DB2CA6409FB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7" name="Logo">
            <a:extLst>
              <a:ext uri="{FF2B5EF4-FFF2-40B4-BE49-F238E27FC236}">
                <a16:creationId xmlns:a16="http://schemas.microsoft.com/office/drawing/2014/main" id="{0D78A299-6BFA-4009-B14F-C19D8CDD61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9959" y="202255"/>
            <a:ext cx="1820738" cy="516052"/>
          </a:xfrm>
          <a:prstGeom prst="rect">
            <a:avLst/>
          </a:prstGeom>
        </p:spPr>
      </p:pic>
      <p:sp>
        <p:nvSpPr>
          <p:cNvPr id="63" name="Rectangle mission">
            <a:extLst>
              <a:ext uri="{FF2B5EF4-FFF2-40B4-BE49-F238E27FC236}">
                <a16:creationId xmlns:a16="http://schemas.microsoft.com/office/drawing/2014/main" id="{7CC0B81A-072F-4C90-AC0B-97F14E20DB4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8" name="Mois">
            <a:extLst>
              <a:ext uri="{FF2B5EF4-FFF2-40B4-BE49-F238E27FC236}">
                <a16:creationId xmlns:a16="http://schemas.microsoft.com/office/drawing/2014/main" id="{72E558F5-FF4C-4F71-84EC-2B8C4EBFBDAC}"/>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7" name="Rôle">
            <a:extLst>
              <a:ext uri="{FF2B5EF4-FFF2-40B4-BE49-F238E27FC236}">
                <a16:creationId xmlns:a16="http://schemas.microsoft.com/office/drawing/2014/main" id="{D2D9979D-BA62-4580-B253-8103336C6610}"/>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6" name="Nom du projet">
            <a:extLst>
              <a:ext uri="{FF2B5EF4-FFF2-40B4-BE49-F238E27FC236}">
                <a16:creationId xmlns:a16="http://schemas.microsoft.com/office/drawing/2014/main" id="{D6B99B98-F92A-462E-B231-57A5AF6D4B17}"/>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6" name="Trait vertical mission">
            <a:extLst>
              <a:ext uri="{FF2B5EF4-FFF2-40B4-BE49-F238E27FC236}">
                <a16:creationId xmlns:a16="http://schemas.microsoft.com/office/drawing/2014/main" id="{C6228F97-74A8-4794-BC0B-BDA4D5F3F958}"/>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Direction">
            <a:extLst>
              <a:ext uri="{FF2B5EF4-FFF2-40B4-BE49-F238E27FC236}">
                <a16:creationId xmlns:a16="http://schemas.microsoft.com/office/drawing/2014/main" id="{E2399DE8-06C3-4C2B-BFDE-20259CF9C113}"/>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2" name="Nom du client">
            <a:extLst>
              <a:ext uri="{FF2B5EF4-FFF2-40B4-BE49-F238E27FC236}">
                <a16:creationId xmlns:a16="http://schemas.microsoft.com/office/drawing/2014/main" id="{92440142-D22B-4A3D-829E-14C6420F5CE2}"/>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3" name="Texte Mission">
            <a:extLst>
              <a:ext uri="{FF2B5EF4-FFF2-40B4-BE49-F238E27FC236}">
                <a16:creationId xmlns:a16="http://schemas.microsoft.com/office/drawing/2014/main" id="{79B9D776-CF06-40A5-A66D-B04313C703C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8" name="Trait Mission">
            <a:extLst>
              <a:ext uri="{FF2B5EF4-FFF2-40B4-BE49-F238E27FC236}">
                <a16:creationId xmlns:a16="http://schemas.microsoft.com/office/drawing/2014/main" id="{0FA8BF22-C8ED-43AB-8E3E-B3340E6D06AA}"/>
              </a:ext>
            </a:extLst>
          </p:cNvPr>
          <p:cNvCxnSpPr>
            <a:cxnSpLocks/>
          </p:cNvCxnSpPr>
          <p:nvPr userDrawn="1"/>
        </p:nvCxnSpPr>
        <p:spPr>
          <a:xfrm>
            <a:off x="3419933" y="2775049"/>
            <a:ext cx="917398"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7" name="Picto Mission">
            <a:extLst>
              <a:ext uri="{FF2B5EF4-FFF2-40B4-BE49-F238E27FC236}">
                <a16:creationId xmlns:a16="http://schemas.microsoft.com/office/drawing/2014/main" id="{27957EC9-3FF5-4C51-8B85-1A7D12EDF808}"/>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2" name="Titre Mission">
            <a:extLst>
              <a:ext uri="{FF2B5EF4-FFF2-40B4-BE49-F238E27FC236}">
                <a16:creationId xmlns:a16="http://schemas.microsoft.com/office/drawing/2014/main" id="{CD3B10CE-DADE-48FE-A9C2-EED573216DF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Texte Contexte">
            <a:extLst>
              <a:ext uri="{FF2B5EF4-FFF2-40B4-BE49-F238E27FC236}">
                <a16:creationId xmlns:a16="http://schemas.microsoft.com/office/drawing/2014/main" id="{D5E99E06-EC23-4E95-8FB4-5501A5E584B4}"/>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9" name="Trait Contexte">
            <a:extLst>
              <a:ext uri="{FF2B5EF4-FFF2-40B4-BE49-F238E27FC236}">
                <a16:creationId xmlns:a16="http://schemas.microsoft.com/office/drawing/2014/main" id="{C6BE87DB-6B3A-4ED5-8B3A-1DA16F7A405B}"/>
              </a:ext>
            </a:extLst>
          </p:cNvPr>
          <p:cNvCxnSpPr>
            <a:cxnSpLocks/>
          </p:cNvCxnSpPr>
          <p:nvPr userDrawn="1"/>
        </p:nvCxnSpPr>
        <p:spPr>
          <a:xfrm>
            <a:off x="3417298" y="1351781"/>
            <a:ext cx="92003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5" name="Picto Contexte">
            <a:extLst>
              <a:ext uri="{FF2B5EF4-FFF2-40B4-BE49-F238E27FC236}">
                <a16:creationId xmlns:a16="http://schemas.microsoft.com/office/drawing/2014/main" id="{827A2B71-C75F-4C33-AC3B-BFBA90C4F6B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Contexte">
            <a:extLst>
              <a:ext uri="{FF2B5EF4-FFF2-40B4-BE49-F238E27FC236}">
                <a16:creationId xmlns:a16="http://schemas.microsoft.com/office/drawing/2014/main" id="{723544A3-8207-47AF-9F3B-57C742E23F81}"/>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0" name="Photo Livrables">
            <a:extLst>
              <a:ext uri="{FF2B5EF4-FFF2-40B4-BE49-F238E27FC236}">
                <a16:creationId xmlns:a16="http://schemas.microsoft.com/office/drawing/2014/main" id="{A40A4044-1F4B-4C01-B947-E7974EECA7A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1" name="Exemple de livrables">
            <a:extLst>
              <a:ext uri="{FF2B5EF4-FFF2-40B4-BE49-F238E27FC236}">
                <a16:creationId xmlns:a16="http://schemas.microsoft.com/office/drawing/2014/main" id="{86FA105E-35C7-44AE-8D05-10B612B35BA5}"/>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3" name="Rôle interne ou titre">
            <a:extLst>
              <a:ext uri="{FF2B5EF4-FFF2-40B4-BE49-F238E27FC236}">
                <a16:creationId xmlns:a16="http://schemas.microsoft.com/office/drawing/2014/main" id="{DAB29935-AF88-475F-B8A9-D1A58B5B2BA5}"/>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2" name="Années d'expérience">
            <a:extLst>
              <a:ext uri="{FF2B5EF4-FFF2-40B4-BE49-F238E27FC236}">
                <a16:creationId xmlns:a16="http://schemas.microsoft.com/office/drawing/2014/main" id="{796D3AEA-D3D9-47F8-8782-203D29C84221}"/>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1" name="Grade">
            <a:extLst>
              <a:ext uri="{FF2B5EF4-FFF2-40B4-BE49-F238E27FC236}">
                <a16:creationId xmlns:a16="http://schemas.microsoft.com/office/drawing/2014/main" id="{76EEF7F0-77BC-4E6A-99C9-F08EA93F7095}"/>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0" name="Nom et prénom">
            <a:extLst>
              <a:ext uri="{FF2B5EF4-FFF2-40B4-BE49-F238E27FC236}">
                <a16:creationId xmlns:a16="http://schemas.microsoft.com/office/drawing/2014/main" id="{386F0FF1-9035-4ED2-9141-02C633262C7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C4DD8A42-2F65-4804-84BD-B468B50B4D0D}"/>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313723579"/>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C INITIO_p.1">
    <p:spTree>
      <p:nvGrpSpPr>
        <p:cNvPr id="1" name=""/>
        <p:cNvGrpSpPr/>
        <p:nvPr/>
      </p:nvGrpSpPr>
      <p:grpSpPr>
        <a:xfrm>
          <a:off x="0" y="0"/>
          <a:ext cx="0" cy="0"/>
          <a:chOff x="0" y="0"/>
          <a:chExt cx="0" cy="0"/>
        </a:xfrm>
      </p:grpSpPr>
      <p:sp>
        <p:nvSpPr>
          <p:cNvPr id="89" name="Titre Publications">
            <a:extLst>
              <a:ext uri="{FF2B5EF4-FFF2-40B4-BE49-F238E27FC236}">
                <a16:creationId xmlns:a16="http://schemas.microsoft.com/office/drawing/2014/main" id="{496D3F6F-90F3-497F-8325-2848C72641BD}"/>
              </a:ext>
            </a:extLst>
          </p:cNvPr>
          <p:cNvSpPr/>
          <p:nvPr/>
        </p:nvSpPr>
        <p:spPr>
          <a:xfrm>
            <a:off x="6091461" y="5597965"/>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36" name="Rectangle 1">
            <a:extLst>
              <a:ext uri="{FF2B5EF4-FFF2-40B4-BE49-F238E27FC236}">
                <a16:creationId xmlns:a16="http://schemas.microsoft.com/office/drawing/2014/main" id="{E728D8EE-9A51-4F16-A9A0-E913F2AC5FD0}"/>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1" name="Trait Vertical 2">
            <a:extLst>
              <a:ext uri="{FF2B5EF4-FFF2-40B4-BE49-F238E27FC236}">
                <a16:creationId xmlns:a16="http://schemas.microsoft.com/office/drawing/2014/main" id="{526B65F9-5DD7-46F4-891C-EEA359FC0EC5}"/>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Vertical 1">
            <a:extLst>
              <a:ext uri="{FF2B5EF4-FFF2-40B4-BE49-F238E27FC236}">
                <a16:creationId xmlns:a16="http://schemas.microsoft.com/office/drawing/2014/main" id="{388EFB59-9737-4199-9A27-093AC408344A}"/>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437F918E-8995-4EDC-84A8-0E7D7A540EA0}"/>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3" name="Logo">
            <a:extLst>
              <a:ext uri="{FF2B5EF4-FFF2-40B4-BE49-F238E27FC236}">
                <a16:creationId xmlns:a16="http://schemas.microsoft.com/office/drawing/2014/main" id="{301A3F75-CCC4-4F60-A313-666CC3C629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3610" y="244598"/>
            <a:ext cx="1754580" cy="473710"/>
          </a:xfrm>
          <a:prstGeom prst="rect">
            <a:avLst/>
          </a:prstGeom>
        </p:spPr>
      </p:pic>
      <p:sp>
        <p:nvSpPr>
          <p:cNvPr id="73" name="Texte Publications">
            <a:extLst>
              <a:ext uri="{FF2B5EF4-FFF2-40B4-BE49-F238E27FC236}">
                <a16:creationId xmlns:a16="http://schemas.microsoft.com/office/drawing/2014/main" id="{3B621E9B-F833-4E19-8E63-FBAE340026A8}"/>
              </a:ext>
            </a:extLst>
          </p:cNvPr>
          <p:cNvSpPr>
            <a:spLocks noGrp="1"/>
          </p:cNvSpPr>
          <p:nvPr>
            <p:ph type="body" sz="quarter" idx="43"/>
          </p:nvPr>
        </p:nvSpPr>
        <p:spPr>
          <a:xfrm>
            <a:off x="6091462" y="5898282"/>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763FBF37-A727-4E39-8761-66FCEEE244DB}"/>
              </a:ext>
            </a:extLst>
          </p:cNvPr>
          <p:cNvCxnSpPr>
            <a:cxnSpLocks/>
          </p:cNvCxnSpPr>
          <p:nvPr userDrawn="1"/>
        </p:nvCxnSpPr>
        <p:spPr>
          <a:xfrm>
            <a:off x="6209029" y="5820946"/>
            <a:ext cx="135267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75" name="Texte Langues">
            <a:extLst>
              <a:ext uri="{FF2B5EF4-FFF2-40B4-BE49-F238E27FC236}">
                <a16:creationId xmlns:a16="http://schemas.microsoft.com/office/drawing/2014/main" id="{FBEC9791-0FB9-4734-B07A-8BDFE1EBA844}"/>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F6475633-8C6C-4D90-AE3F-341A42B3CCFE}"/>
              </a:ext>
            </a:extLst>
          </p:cNvPr>
          <p:cNvCxnSpPr>
            <a:cxnSpLocks/>
          </p:cNvCxnSpPr>
          <p:nvPr userDrawn="1"/>
        </p:nvCxnSpPr>
        <p:spPr>
          <a:xfrm>
            <a:off x="9090429" y="4656013"/>
            <a:ext cx="82573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91" name="Titre Langues">
            <a:extLst>
              <a:ext uri="{FF2B5EF4-FFF2-40B4-BE49-F238E27FC236}">
                <a16:creationId xmlns:a16="http://schemas.microsoft.com/office/drawing/2014/main" id="{72DC522E-F4CE-4A15-8D93-266217D0A782}"/>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6" name="Texte Outils">
            <a:extLst>
              <a:ext uri="{FF2B5EF4-FFF2-40B4-BE49-F238E27FC236}">
                <a16:creationId xmlns:a16="http://schemas.microsoft.com/office/drawing/2014/main" id="{09A26C2E-7D3B-41C8-B66F-E01E8618305B}"/>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7D5C44DB-390F-4B74-90E0-B368D3A4AB78}"/>
              </a:ext>
            </a:extLst>
          </p:cNvPr>
          <p:cNvCxnSpPr>
            <a:cxnSpLocks/>
          </p:cNvCxnSpPr>
          <p:nvPr userDrawn="1"/>
        </p:nvCxnSpPr>
        <p:spPr>
          <a:xfrm>
            <a:off x="9090429" y="2761173"/>
            <a:ext cx="66317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Titre Outils">
            <a:extLst>
              <a:ext uri="{FF2B5EF4-FFF2-40B4-BE49-F238E27FC236}">
                <a16:creationId xmlns:a16="http://schemas.microsoft.com/office/drawing/2014/main" id="{A5E922AA-79E5-4FEB-A4FD-B29AB1344C7D}"/>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Texte Secteurs/Clients">
            <a:extLst>
              <a:ext uri="{FF2B5EF4-FFF2-40B4-BE49-F238E27FC236}">
                <a16:creationId xmlns:a16="http://schemas.microsoft.com/office/drawing/2014/main" id="{D11D184D-7CB0-4A5F-9145-0DB6D8728E29}"/>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6654C89C-AF2C-4070-82A8-1D18664F4CB8}"/>
              </a:ext>
            </a:extLst>
          </p:cNvPr>
          <p:cNvCxnSpPr>
            <a:cxnSpLocks/>
          </p:cNvCxnSpPr>
          <p:nvPr userDrawn="1"/>
        </p:nvCxnSpPr>
        <p:spPr>
          <a:xfrm>
            <a:off x="6175781" y="2761173"/>
            <a:ext cx="1962379"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6" name="Titre Secteurs/Clients">
            <a:extLst>
              <a:ext uri="{FF2B5EF4-FFF2-40B4-BE49-F238E27FC236}">
                <a16:creationId xmlns:a16="http://schemas.microsoft.com/office/drawing/2014/main" id="{2323CA9A-C1A6-48BF-B3AA-09644557267F}"/>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7" name="Texte Métier">
            <a:extLst>
              <a:ext uri="{FF2B5EF4-FFF2-40B4-BE49-F238E27FC236}">
                <a16:creationId xmlns:a16="http://schemas.microsoft.com/office/drawing/2014/main" id="{ECA1F9F0-5178-4D47-8EEC-1100D2286862}"/>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FC9D476B-1197-4B52-AD6A-8F72F6E42512}"/>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8" name="Texte Méthodologie">
            <a:extLst>
              <a:ext uri="{FF2B5EF4-FFF2-40B4-BE49-F238E27FC236}">
                <a16:creationId xmlns:a16="http://schemas.microsoft.com/office/drawing/2014/main" id="{686A23B3-D06D-4305-B69A-F0B1AE53575A}"/>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1A9E1D71-4B33-4785-B00A-CDD0DF5BEC5B}"/>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s">
            <a:extLst>
              <a:ext uri="{FF2B5EF4-FFF2-40B4-BE49-F238E27FC236}">
                <a16:creationId xmlns:a16="http://schemas.microsoft.com/office/drawing/2014/main" id="{7F684F23-F7B7-4E00-9BFA-5D33B21B9585}"/>
              </a:ext>
            </a:extLst>
          </p:cNvPr>
          <p:cNvCxnSpPr>
            <a:cxnSpLocks/>
          </p:cNvCxnSpPr>
          <p:nvPr userDrawn="1"/>
        </p:nvCxnSpPr>
        <p:spPr>
          <a:xfrm>
            <a:off x="3246090" y="2761173"/>
            <a:ext cx="1122710"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Titre Expertises">
            <a:extLst>
              <a:ext uri="{FF2B5EF4-FFF2-40B4-BE49-F238E27FC236}">
                <a16:creationId xmlns:a16="http://schemas.microsoft.com/office/drawing/2014/main" id="{1F3423C1-8CAB-40DA-B1E5-75271E68007B}"/>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B01A2A68-0A10-4401-905B-18115BA0ABC3}"/>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4" name="Texte Formations">
            <a:extLst>
              <a:ext uri="{FF2B5EF4-FFF2-40B4-BE49-F238E27FC236}">
                <a16:creationId xmlns:a16="http://schemas.microsoft.com/office/drawing/2014/main" id="{E24098D9-EEAD-447F-B061-04648D419260}"/>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3E6EF115-D673-45B2-AC26-B50335664009}"/>
              </a:ext>
            </a:extLst>
          </p:cNvPr>
          <p:cNvCxnSpPr>
            <a:cxnSpLocks/>
          </p:cNvCxnSpPr>
          <p:nvPr userDrawn="1"/>
        </p:nvCxnSpPr>
        <p:spPr>
          <a:xfrm>
            <a:off x="245004" y="4657802"/>
            <a:ext cx="120110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9CDD5306-7A6D-4F27-8EDC-AB60C8869908}"/>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9" name="Rôle interne ou  titre">
            <a:extLst>
              <a:ext uri="{FF2B5EF4-FFF2-40B4-BE49-F238E27FC236}">
                <a16:creationId xmlns:a16="http://schemas.microsoft.com/office/drawing/2014/main" id="{ABC501B4-B430-4FAC-9914-AA98889AB654}"/>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8" name="Années d'expérience">
            <a:extLst>
              <a:ext uri="{FF2B5EF4-FFF2-40B4-BE49-F238E27FC236}">
                <a16:creationId xmlns:a16="http://schemas.microsoft.com/office/drawing/2014/main" id="{97EC9228-0BAB-4157-A470-1C80D3AAF035}"/>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7" name="Grade">
            <a:extLst>
              <a:ext uri="{FF2B5EF4-FFF2-40B4-BE49-F238E27FC236}">
                <a16:creationId xmlns:a16="http://schemas.microsoft.com/office/drawing/2014/main" id="{20BCCD7E-0142-4247-A120-8265A05634F4}"/>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6" name="Nom et prénom">
            <a:extLst>
              <a:ext uri="{FF2B5EF4-FFF2-40B4-BE49-F238E27FC236}">
                <a16:creationId xmlns:a16="http://schemas.microsoft.com/office/drawing/2014/main" id="{FFA54B6E-4E2E-4FE3-B848-38A17FC917D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2" name="Photo Consultant">
            <a:extLst>
              <a:ext uri="{FF2B5EF4-FFF2-40B4-BE49-F238E27FC236}">
                <a16:creationId xmlns:a16="http://schemas.microsoft.com/office/drawing/2014/main" id="{62928AF1-0061-4820-81BE-1B026097D129}"/>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022227987"/>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C INITIO_p.2">
    <p:spTree>
      <p:nvGrpSpPr>
        <p:cNvPr id="1" name=""/>
        <p:cNvGrpSpPr/>
        <p:nvPr/>
      </p:nvGrpSpPr>
      <p:grpSpPr>
        <a:xfrm>
          <a:off x="0" y="0"/>
          <a:ext cx="0" cy="0"/>
          <a:chOff x="0" y="0"/>
          <a:chExt cx="0" cy="0"/>
        </a:xfrm>
      </p:grpSpPr>
      <p:sp>
        <p:nvSpPr>
          <p:cNvPr id="63" name="Rectangle 1">
            <a:extLst>
              <a:ext uri="{FF2B5EF4-FFF2-40B4-BE49-F238E27FC236}">
                <a16:creationId xmlns:a16="http://schemas.microsoft.com/office/drawing/2014/main" id="{DC7CFE2C-20FD-4289-B035-CE5329E36B5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7" name="Logo">
            <a:extLst>
              <a:ext uri="{FF2B5EF4-FFF2-40B4-BE49-F238E27FC236}">
                <a16:creationId xmlns:a16="http://schemas.microsoft.com/office/drawing/2014/main" id="{28B030DE-F9BE-4EF3-B754-618EEA73E7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3610" y="244598"/>
            <a:ext cx="1754580" cy="473710"/>
          </a:xfrm>
          <a:prstGeom prst="rect">
            <a:avLst/>
          </a:prstGeom>
        </p:spPr>
      </p:pic>
      <p:sp>
        <p:nvSpPr>
          <p:cNvPr id="65" name="Rectangle mission">
            <a:extLst>
              <a:ext uri="{FF2B5EF4-FFF2-40B4-BE49-F238E27FC236}">
                <a16:creationId xmlns:a16="http://schemas.microsoft.com/office/drawing/2014/main" id="{521FA65F-F05D-486F-BBC2-D575983E0B36}"/>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8" name="Mois">
            <a:extLst>
              <a:ext uri="{FF2B5EF4-FFF2-40B4-BE49-F238E27FC236}">
                <a16:creationId xmlns:a16="http://schemas.microsoft.com/office/drawing/2014/main" id="{84DCD9E6-EC09-4A8A-8DBB-E6050EDA2742}"/>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7" name="Rôle">
            <a:extLst>
              <a:ext uri="{FF2B5EF4-FFF2-40B4-BE49-F238E27FC236}">
                <a16:creationId xmlns:a16="http://schemas.microsoft.com/office/drawing/2014/main" id="{B74A47AB-2232-4C09-A314-D19F2829434A}"/>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6" name="Nom du projet">
            <a:extLst>
              <a:ext uri="{FF2B5EF4-FFF2-40B4-BE49-F238E27FC236}">
                <a16:creationId xmlns:a16="http://schemas.microsoft.com/office/drawing/2014/main" id="{A7BA73AF-40D7-45AC-AD5B-4275B407841A}"/>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6" name="Trait vertical mission">
            <a:extLst>
              <a:ext uri="{FF2B5EF4-FFF2-40B4-BE49-F238E27FC236}">
                <a16:creationId xmlns:a16="http://schemas.microsoft.com/office/drawing/2014/main" id="{AFB27861-A682-4D25-877C-BF3863F46C62}"/>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Direction">
            <a:extLst>
              <a:ext uri="{FF2B5EF4-FFF2-40B4-BE49-F238E27FC236}">
                <a16:creationId xmlns:a16="http://schemas.microsoft.com/office/drawing/2014/main" id="{188CF84A-E7DA-49A2-B2D0-FC68EC8F0476}"/>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3" name="Nom du client">
            <a:extLst>
              <a:ext uri="{FF2B5EF4-FFF2-40B4-BE49-F238E27FC236}">
                <a16:creationId xmlns:a16="http://schemas.microsoft.com/office/drawing/2014/main" id="{B77FFEB6-C7F1-4A58-912E-CF46CD2CF47D}"/>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3" name="Texte Mission">
            <a:extLst>
              <a:ext uri="{FF2B5EF4-FFF2-40B4-BE49-F238E27FC236}">
                <a16:creationId xmlns:a16="http://schemas.microsoft.com/office/drawing/2014/main" id="{287609F3-DF40-4FCD-B461-38FA9FE06AC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8" name="Trait Mission">
            <a:extLst>
              <a:ext uri="{FF2B5EF4-FFF2-40B4-BE49-F238E27FC236}">
                <a16:creationId xmlns:a16="http://schemas.microsoft.com/office/drawing/2014/main" id="{E561D596-1D3E-4D59-9840-8F4996A5975B}"/>
              </a:ext>
            </a:extLst>
          </p:cNvPr>
          <p:cNvCxnSpPr>
            <a:cxnSpLocks/>
          </p:cNvCxnSpPr>
          <p:nvPr userDrawn="1"/>
        </p:nvCxnSpPr>
        <p:spPr>
          <a:xfrm>
            <a:off x="3419933" y="2775049"/>
            <a:ext cx="917398"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Picto Mission">
            <a:extLst>
              <a:ext uri="{FF2B5EF4-FFF2-40B4-BE49-F238E27FC236}">
                <a16:creationId xmlns:a16="http://schemas.microsoft.com/office/drawing/2014/main" id="{C5C9F895-A633-4833-88E2-E6F829D2B7B1}"/>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2" name="Titre Mission">
            <a:extLst>
              <a:ext uri="{FF2B5EF4-FFF2-40B4-BE49-F238E27FC236}">
                <a16:creationId xmlns:a16="http://schemas.microsoft.com/office/drawing/2014/main" id="{0892E85E-2815-4CEA-ADB6-1CFD7C72B16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Texte Contexte">
            <a:extLst>
              <a:ext uri="{FF2B5EF4-FFF2-40B4-BE49-F238E27FC236}">
                <a16:creationId xmlns:a16="http://schemas.microsoft.com/office/drawing/2014/main" id="{AAE089A8-8B01-4511-8ECB-4B26506FEE77}"/>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9" name="Trait Contexte">
            <a:extLst>
              <a:ext uri="{FF2B5EF4-FFF2-40B4-BE49-F238E27FC236}">
                <a16:creationId xmlns:a16="http://schemas.microsoft.com/office/drawing/2014/main" id="{37CE14DF-4E60-4DD2-BA15-6C8778D4D143}"/>
              </a:ext>
            </a:extLst>
          </p:cNvPr>
          <p:cNvCxnSpPr>
            <a:cxnSpLocks/>
          </p:cNvCxnSpPr>
          <p:nvPr userDrawn="1"/>
        </p:nvCxnSpPr>
        <p:spPr>
          <a:xfrm>
            <a:off x="3417298" y="1351781"/>
            <a:ext cx="92003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Picto Contexte">
            <a:extLst>
              <a:ext uri="{FF2B5EF4-FFF2-40B4-BE49-F238E27FC236}">
                <a16:creationId xmlns:a16="http://schemas.microsoft.com/office/drawing/2014/main" id="{E1EAB03F-BB57-464B-858F-712022E0B4C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Contexte">
            <a:extLst>
              <a:ext uri="{FF2B5EF4-FFF2-40B4-BE49-F238E27FC236}">
                <a16:creationId xmlns:a16="http://schemas.microsoft.com/office/drawing/2014/main" id="{CA34C968-29EC-43C2-82AE-93CAD7C74784}"/>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1" name="Photo Livrables">
            <a:extLst>
              <a:ext uri="{FF2B5EF4-FFF2-40B4-BE49-F238E27FC236}">
                <a16:creationId xmlns:a16="http://schemas.microsoft.com/office/drawing/2014/main" id="{A3553A6C-5019-4D4F-A5A4-75BA1C9E36B1}"/>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2" name="Exemple de livrables">
            <a:extLst>
              <a:ext uri="{FF2B5EF4-FFF2-40B4-BE49-F238E27FC236}">
                <a16:creationId xmlns:a16="http://schemas.microsoft.com/office/drawing/2014/main" id="{BF160574-D474-48FD-A8DE-A827608D8A0A}"/>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3" name="Rôle interne ou titre">
            <a:extLst>
              <a:ext uri="{FF2B5EF4-FFF2-40B4-BE49-F238E27FC236}">
                <a16:creationId xmlns:a16="http://schemas.microsoft.com/office/drawing/2014/main" id="{094AE81E-C9A0-4090-A7DA-923FCC228D16}"/>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2" name="Années d'expérience">
            <a:extLst>
              <a:ext uri="{FF2B5EF4-FFF2-40B4-BE49-F238E27FC236}">
                <a16:creationId xmlns:a16="http://schemas.microsoft.com/office/drawing/2014/main" id="{C6199DA8-9824-40BF-B5A7-CD16F304BC7F}"/>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1" name="Grade">
            <a:extLst>
              <a:ext uri="{FF2B5EF4-FFF2-40B4-BE49-F238E27FC236}">
                <a16:creationId xmlns:a16="http://schemas.microsoft.com/office/drawing/2014/main" id="{7EB7B2AE-59ED-416E-88AE-AE0239A809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0" name="Nom et prénom">
            <a:extLst>
              <a:ext uri="{FF2B5EF4-FFF2-40B4-BE49-F238E27FC236}">
                <a16:creationId xmlns:a16="http://schemas.microsoft.com/office/drawing/2014/main" id="{FAF89221-6FF9-4A11-BB04-718727112905}"/>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6C129E85-09D2-4102-AE0A-B4FA6F6C9574}"/>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838290324"/>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C Square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5" name="Image 4">
            <a:extLst>
              <a:ext uri="{FF2B5EF4-FFF2-40B4-BE49-F238E27FC236}">
                <a16:creationId xmlns:a16="http://schemas.microsoft.com/office/drawing/2014/main" id="{5CD54773-69E1-5DB5-5BFC-B77FA97549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183411564"/>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C FLOW&amp;CO_p.1">
    <p:spTree>
      <p:nvGrpSpPr>
        <p:cNvPr id="1" name=""/>
        <p:cNvGrpSpPr/>
        <p:nvPr/>
      </p:nvGrpSpPr>
      <p:grpSpPr>
        <a:xfrm>
          <a:off x="0" y="0"/>
          <a:ext cx="0" cy="0"/>
          <a:chOff x="0" y="0"/>
          <a:chExt cx="0" cy="0"/>
        </a:xfrm>
      </p:grpSpPr>
      <p:sp>
        <p:nvSpPr>
          <p:cNvPr id="90" name="Titre Publications">
            <a:extLst>
              <a:ext uri="{FF2B5EF4-FFF2-40B4-BE49-F238E27FC236}">
                <a16:creationId xmlns:a16="http://schemas.microsoft.com/office/drawing/2014/main" id="{38494FF0-6CAE-4501-AEC9-AF783DA0F548}"/>
              </a:ext>
            </a:extLst>
          </p:cNvPr>
          <p:cNvSpPr/>
          <p:nvPr/>
        </p:nvSpPr>
        <p:spPr>
          <a:xfrm>
            <a:off x="6091461" y="5597967"/>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1">
            <a:extLst>
              <a:ext uri="{FF2B5EF4-FFF2-40B4-BE49-F238E27FC236}">
                <a16:creationId xmlns:a16="http://schemas.microsoft.com/office/drawing/2014/main" id="{3B3DDEF6-804C-4E88-AF51-A0425D850B75}"/>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5" name="Trait Vertical 2">
            <a:extLst>
              <a:ext uri="{FF2B5EF4-FFF2-40B4-BE49-F238E27FC236}">
                <a16:creationId xmlns:a16="http://schemas.microsoft.com/office/drawing/2014/main" id="{B79E1C09-D855-474B-9B33-F10D1FFD1318}"/>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Trait Vertical 1">
            <a:extLst>
              <a:ext uri="{FF2B5EF4-FFF2-40B4-BE49-F238E27FC236}">
                <a16:creationId xmlns:a16="http://schemas.microsoft.com/office/drawing/2014/main" id="{B3F3ED9E-9F9E-4E03-A530-4DB2F3E49561}"/>
              </a:ext>
            </a:extLst>
          </p:cNvPr>
          <p:cNvCxnSpPr>
            <a:cxnSpLocks/>
          </p:cNvCxnSpPr>
          <p:nvPr userDrawn="1"/>
        </p:nvCxnSpPr>
        <p:spPr>
          <a:xfrm>
            <a:off x="5942544" y="2539134"/>
            <a:ext cx="0" cy="41948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9295D40A-CC42-47A9-BDC3-30130CD55383}"/>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4" name="Logo">
            <a:extLst>
              <a:ext uri="{FF2B5EF4-FFF2-40B4-BE49-F238E27FC236}">
                <a16:creationId xmlns:a16="http://schemas.microsoft.com/office/drawing/2014/main" id="{01DB8431-B400-436B-8944-A98FEFA296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7013" y="232900"/>
            <a:ext cx="2011282" cy="473710"/>
          </a:xfrm>
          <a:prstGeom prst="rect">
            <a:avLst/>
          </a:prstGeom>
        </p:spPr>
      </p:pic>
      <p:sp>
        <p:nvSpPr>
          <p:cNvPr id="74" name="Texte Publications">
            <a:extLst>
              <a:ext uri="{FF2B5EF4-FFF2-40B4-BE49-F238E27FC236}">
                <a16:creationId xmlns:a16="http://schemas.microsoft.com/office/drawing/2014/main" id="{BFAAC647-0F90-4F93-8CC2-7FBF9E0DB4DF}"/>
              </a:ext>
            </a:extLst>
          </p:cNvPr>
          <p:cNvSpPr>
            <a:spLocks noGrp="1"/>
          </p:cNvSpPr>
          <p:nvPr>
            <p:ph type="body" sz="quarter" idx="43"/>
          </p:nvPr>
        </p:nvSpPr>
        <p:spPr>
          <a:xfrm>
            <a:off x="6091462" y="5898284"/>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14F02B5A-6AC7-4E80-BFFE-571E28BCA0CF}"/>
              </a:ext>
            </a:extLst>
          </p:cNvPr>
          <p:cNvCxnSpPr>
            <a:cxnSpLocks/>
          </p:cNvCxnSpPr>
          <p:nvPr userDrawn="1"/>
        </p:nvCxnSpPr>
        <p:spPr>
          <a:xfrm>
            <a:off x="6173349" y="5820948"/>
            <a:ext cx="135267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F65B70C0-0EC2-4EE2-8937-042BC50A4F9D}"/>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F513A408-7A18-4314-9693-E96D6B2731D5}"/>
              </a:ext>
            </a:extLst>
          </p:cNvPr>
          <p:cNvCxnSpPr>
            <a:cxnSpLocks/>
          </p:cNvCxnSpPr>
          <p:nvPr userDrawn="1"/>
        </p:nvCxnSpPr>
        <p:spPr>
          <a:xfrm>
            <a:off x="9090429" y="4656013"/>
            <a:ext cx="82573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8870B8C3-9CA2-406C-A148-892516024744}"/>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273E81F7-5B2D-4A0B-8564-1F2A7DDA4414}"/>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729FA898-4426-4A48-A9DC-E984A8428F99}"/>
              </a:ext>
            </a:extLst>
          </p:cNvPr>
          <p:cNvCxnSpPr>
            <a:cxnSpLocks/>
          </p:cNvCxnSpPr>
          <p:nvPr userDrawn="1"/>
        </p:nvCxnSpPr>
        <p:spPr>
          <a:xfrm>
            <a:off x="9090429" y="2761173"/>
            <a:ext cx="66317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1CF6D2C0-0E8C-4A6D-AC6D-2EF6C61CA704}"/>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F8A392DD-2BD9-4B82-8757-487F751F3430}"/>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08474EC0-A18E-45C1-A09E-9F8CD40CF885}"/>
              </a:ext>
            </a:extLst>
          </p:cNvPr>
          <p:cNvCxnSpPr>
            <a:cxnSpLocks/>
          </p:cNvCxnSpPr>
          <p:nvPr userDrawn="1"/>
        </p:nvCxnSpPr>
        <p:spPr>
          <a:xfrm>
            <a:off x="6175781" y="2761173"/>
            <a:ext cx="1962379"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077742B-486F-4D43-9B11-3FA16D013DE9}"/>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46F13AAC-56DA-4FC7-B55A-CB2D573BC2DE}"/>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022492C2-BCA1-40A7-A869-2D7AA8B47FFD}"/>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8D20B820-E342-4301-8EDE-0EB7358E6C64}"/>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9FFFEF9E-4A88-4DE8-A8F5-F497B4873FA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3B72655E-1EC2-4E45-BB45-34B5E0119A17}"/>
              </a:ext>
            </a:extLst>
          </p:cNvPr>
          <p:cNvCxnSpPr>
            <a:cxnSpLocks/>
          </p:cNvCxnSpPr>
          <p:nvPr userDrawn="1"/>
        </p:nvCxnSpPr>
        <p:spPr>
          <a:xfrm>
            <a:off x="3246090" y="2761173"/>
            <a:ext cx="1122710"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80F8D654-57E6-46D3-8DFB-74CB43CFE975}"/>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6D81611C-731F-44EF-B084-7D63B8DE09E6}"/>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0076C7CF-4C7C-46FF-88AE-D30FEBB2D59F}"/>
              </a:ext>
            </a:extLst>
          </p:cNvPr>
          <p:cNvSpPr>
            <a:spLocks noGrp="1"/>
          </p:cNvSpPr>
          <p:nvPr>
            <p:ph type="body" sz="quarter" idx="44"/>
          </p:nvPr>
        </p:nvSpPr>
        <p:spPr>
          <a:xfrm>
            <a:off x="151339" y="4814550"/>
            <a:ext cx="2699153"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AA347DD8-11B6-437A-B5B9-E23F755469BC}"/>
              </a:ext>
            </a:extLst>
          </p:cNvPr>
          <p:cNvCxnSpPr>
            <a:cxnSpLocks/>
          </p:cNvCxnSpPr>
          <p:nvPr userDrawn="1"/>
        </p:nvCxnSpPr>
        <p:spPr>
          <a:xfrm>
            <a:off x="245004" y="4657802"/>
            <a:ext cx="120110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EC8B97EE-11B6-4CB2-B2C1-BBF94BB7107A}"/>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3" name="Rôle interne ou titre">
            <a:extLst>
              <a:ext uri="{FF2B5EF4-FFF2-40B4-BE49-F238E27FC236}">
                <a16:creationId xmlns:a16="http://schemas.microsoft.com/office/drawing/2014/main" id="{7C396B6D-BB30-4496-AB1B-0542C2CCDA9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2" name="Années d'expérience">
            <a:extLst>
              <a:ext uri="{FF2B5EF4-FFF2-40B4-BE49-F238E27FC236}">
                <a16:creationId xmlns:a16="http://schemas.microsoft.com/office/drawing/2014/main" id="{B28BD18F-81C7-40A2-9BE1-41785BEDB73D}"/>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61" name="Grade">
            <a:extLst>
              <a:ext uri="{FF2B5EF4-FFF2-40B4-BE49-F238E27FC236}">
                <a16:creationId xmlns:a16="http://schemas.microsoft.com/office/drawing/2014/main" id="{694F62D3-91F6-400E-BBB1-86708E4D2356}"/>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60" name="Nom et prénom">
            <a:extLst>
              <a:ext uri="{FF2B5EF4-FFF2-40B4-BE49-F238E27FC236}">
                <a16:creationId xmlns:a16="http://schemas.microsoft.com/office/drawing/2014/main" id="{584B52B3-F0A7-4758-8BBE-FE9995293D1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3414C3A8-41AC-4706-953B-BC7441574213}"/>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437870225"/>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C FLOW&amp;CO_p.2">
    <p:spTree>
      <p:nvGrpSpPr>
        <p:cNvPr id="1" name=""/>
        <p:cNvGrpSpPr/>
        <p:nvPr/>
      </p:nvGrpSpPr>
      <p:grpSpPr>
        <a:xfrm>
          <a:off x="0" y="0"/>
          <a:ext cx="0" cy="0"/>
          <a:chOff x="0" y="0"/>
          <a:chExt cx="0" cy="0"/>
        </a:xfrm>
      </p:grpSpPr>
      <p:sp>
        <p:nvSpPr>
          <p:cNvPr id="66" name="Rectangle 1">
            <a:extLst>
              <a:ext uri="{FF2B5EF4-FFF2-40B4-BE49-F238E27FC236}">
                <a16:creationId xmlns:a16="http://schemas.microsoft.com/office/drawing/2014/main" id="{85AD4A4B-DEF8-44E7-9730-F8C18A3A9C6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8" name="Logo">
            <a:extLst>
              <a:ext uri="{FF2B5EF4-FFF2-40B4-BE49-F238E27FC236}">
                <a16:creationId xmlns:a16="http://schemas.microsoft.com/office/drawing/2014/main" id="{5B9C2E2B-C269-4EB3-A45A-90BCBEE8399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7013" y="232900"/>
            <a:ext cx="2011282" cy="473710"/>
          </a:xfrm>
          <a:prstGeom prst="rect">
            <a:avLst/>
          </a:prstGeom>
        </p:spPr>
      </p:pic>
      <p:sp>
        <p:nvSpPr>
          <p:cNvPr id="69" name="Rectangle mission">
            <a:extLst>
              <a:ext uri="{FF2B5EF4-FFF2-40B4-BE49-F238E27FC236}">
                <a16:creationId xmlns:a16="http://schemas.microsoft.com/office/drawing/2014/main" id="{042FF805-C783-44F4-9878-199CBB5085D1}"/>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0" name="Mois">
            <a:extLst>
              <a:ext uri="{FF2B5EF4-FFF2-40B4-BE49-F238E27FC236}">
                <a16:creationId xmlns:a16="http://schemas.microsoft.com/office/drawing/2014/main" id="{B86BC9A2-03A2-4F5C-8B42-75A82C1040D8}"/>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9" name="Rôle">
            <a:extLst>
              <a:ext uri="{FF2B5EF4-FFF2-40B4-BE49-F238E27FC236}">
                <a16:creationId xmlns:a16="http://schemas.microsoft.com/office/drawing/2014/main" id="{52FFB95E-D19E-43EC-BEAB-BB03CBDAEA0B}"/>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8" name="Nom du projet">
            <a:extLst>
              <a:ext uri="{FF2B5EF4-FFF2-40B4-BE49-F238E27FC236}">
                <a16:creationId xmlns:a16="http://schemas.microsoft.com/office/drawing/2014/main" id="{6180A209-98E0-4667-819D-03F7D61EF556}"/>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8" name="Trait vertical mission">
            <a:extLst>
              <a:ext uri="{FF2B5EF4-FFF2-40B4-BE49-F238E27FC236}">
                <a16:creationId xmlns:a16="http://schemas.microsoft.com/office/drawing/2014/main" id="{55B9F22F-7804-4ACA-8067-C621B13D285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Direction">
            <a:extLst>
              <a:ext uri="{FF2B5EF4-FFF2-40B4-BE49-F238E27FC236}">
                <a16:creationId xmlns:a16="http://schemas.microsoft.com/office/drawing/2014/main" id="{59DCD62A-1B60-43FE-894B-8D2150AA7E60}"/>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6" name="Nom du client">
            <a:extLst>
              <a:ext uri="{FF2B5EF4-FFF2-40B4-BE49-F238E27FC236}">
                <a16:creationId xmlns:a16="http://schemas.microsoft.com/office/drawing/2014/main" id="{A0037A80-4645-4DCE-B331-02BDF5F603C5}"/>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5" name="Texte Mission">
            <a:extLst>
              <a:ext uri="{FF2B5EF4-FFF2-40B4-BE49-F238E27FC236}">
                <a16:creationId xmlns:a16="http://schemas.microsoft.com/office/drawing/2014/main" id="{D20DF1ED-65A8-4A85-B657-2E7D17F7B7A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90" name="Trait Mission">
            <a:extLst>
              <a:ext uri="{FF2B5EF4-FFF2-40B4-BE49-F238E27FC236}">
                <a16:creationId xmlns:a16="http://schemas.microsoft.com/office/drawing/2014/main" id="{F47D2F69-0C0D-4055-8669-B55D026D31C0}"/>
              </a:ext>
            </a:extLst>
          </p:cNvPr>
          <p:cNvCxnSpPr>
            <a:cxnSpLocks/>
          </p:cNvCxnSpPr>
          <p:nvPr userDrawn="1"/>
        </p:nvCxnSpPr>
        <p:spPr>
          <a:xfrm>
            <a:off x="3419933" y="2775049"/>
            <a:ext cx="917398"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9" name="Picto Mission">
            <a:extLst>
              <a:ext uri="{FF2B5EF4-FFF2-40B4-BE49-F238E27FC236}">
                <a16:creationId xmlns:a16="http://schemas.microsoft.com/office/drawing/2014/main" id="{2F96C146-9A40-4F60-A568-05150FCDC4C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4" name="Titre Mission">
            <a:extLst>
              <a:ext uri="{FF2B5EF4-FFF2-40B4-BE49-F238E27FC236}">
                <a16:creationId xmlns:a16="http://schemas.microsoft.com/office/drawing/2014/main" id="{567A42CB-98FA-4BC5-A63F-0D5E9AEF9B9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6" name="Texte Contexte">
            <a:extLst>
              <a:ext uri="{FF2B5EF4-FFF2-40B4-BE49-F238E27FC236}">
                <a16:creationId xmlns:a16="http://schemas.microsoft.com/office/drawing/2014/main" id="{3E2571D0-529D-4B44-9500-CD076F051B93}"/>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91" name="Trait contexte">
            <a:extLst>
              <a:ext uri="{FF2B5EF4-FFF2-40B4-BE49-F238E27FC236}">
                <a16:creationId xmlns:a16="http://schemas.microsoft.com/office/drawing/2014/main" id="{F8C567E9-48FF-4CEE-9AF2-C51B003ECCDC}"/>
              </a:ext>
            </a:extLst>
          </p:cNvPr>
          <p:cNvCxnSpPr>
            <a:cxnSpLocks/>
          </p:cNvCxnSpPr>
          <p:nvPr userDrawn="1"/>
        </p:nvCxnSpPr>
        <p:spPr>
          <a:xfrm>
            <a:off x="3417298" y="1351781"/>
            <a:ext cx="92003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7" name="Picto Contexte">
            <a:extLst>
              <a:ext uri="{FF2B5EF4-FFF2-40B4-BE49-F238E27FC236}">
                <a16:creationId xmlns:a16="http://schemas.microsoft.com/office/drawing/2014/main" id="{8E71554F-431D-4A71-813A-6531CC6F7D2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3" name="Titre Contexte">
            <a:extLst>
              <a:ext uri="{FF2B5EF4-FFF2-40B4-BE49-F238E27FC236}">
                <a16:creationId xmlns:a16="http://schemas.microsoft.com/office/drawing/2014/main" id="{482FAEE4-716E-4F58-8242-AEE6E288C6FA}"/>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3" name="Photo Livrables">
            <a:extLst>
              <a:ext uri="{FF2B5EF4-FFF2-40B4-BE49-F238E27FC236}">
                <a16:creationId xmlns:a16="http://schemas.microsoft.com/office/drawing/2014/main" id="{B8EE8423-D23A-4003-B126-79758E415F7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5" name="Exemple de livrables">
            <a:extLst>
              <a:ext uri="{FF2B5EF4-FFF2-40B4-BE49-F238E27FC236}">
                <a16:creationId xmlns:a16="http://schemas.microsoft.com/office/drawing/2014/main" id="{D3B5B29D-D9D6-47FE-969E-CB66B872CF1F}"/>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5" name="Rôle interne ou titre">
            <a:extLst>
              <a:ext uri="{FF2B5EF4-FFF2-40B4-BE49-F238E27FC236}">
                <a16:creationId xmlns:a16="http://schemas.microsoft.com/office/drawing/2014/main" id="{C748E076-042F-496A-85AD-6D2BEABECCA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4" name="Années d'expérience">
            <a:extLst>
              <a:ext uri="{FF2B5EF4-FFF2-40B4-BE49-F238E27FC236}">
                <a16:creationId xmlns:a16="http://schemas.microsoft.com/office/drawing/2014/main" id="{9AF3DC3D-F54A-46DA-8633-81A46C76EB6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3" name="Grade">
            <a:extLst>
              <a:ext uri="{FF2B5EF4-FFF2-40B4-BE49-F238E27FC236}">
                <a16:creationId xmlns:a16="http://schemas.microsoft.com/office/drawing/2014/main" id="{4945BAF9-C75D-4C4B-8882-48C346EEDC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2" name="Nom et prénom">
            <a:extLst>
              <a:ext uri="{FF2B5EF4-FFF2-40B4-BE49-F238E27FC236}">
                <a16:creationId xmlns:a16="http://schemas.microsoft.com/office/drawing/2014/main" id="{2067ACE3-AEF8-42EB-9AA6-2BDCDCA6E53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B585CBFB-BDBB-4F4E-943A-17A79ACF970A}"/>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703735174"/>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C CIRCLE_p.1">
    <p:spTree>
      <p:nvGrpSpPr>
        <p:cNvPr id="1" name=""/>
        <p:cNvGrpSpPr/>
        <p:nvPr/>
      </p:nvGrpSpPr>
      <p:grpSpPr>
        <a:xfrm>
          <a:off x="0" y="0"/>
          <a:ext cx="0" cy="0"/>
          <a:chOff x="0" y="0"/>
          <a:chExt cx="0" cy="0"/>
        </a:xfrm>
      </p:grpSpPr>
      <p:sp>
        <p:nvSpPr>
          <p:cNvPr id="90" name="Titre Publications">
            <a:extLst>
              <a:ext uri="{FF2B5EF4-FFF2-40B4-BE49-F238E27FC236}">
                <a16:creationId xmlns:a16="http://schemas.microsoft.com/office/drawing/2014/main" id="{424EB343-41ED-469B-BE48-EB5D7356BA10}"/>
              </a:ext>
            </a:extLst>
          </p:cNvPr>
          <p:cNvSpPr/>
          <p:nvPr/>
        </p:nvSpPr>
        <p:spPr>
          <a:xfrm>
            <a:off x="6084382" y="5597963"/>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1">
            <a:extLst>
              <a:ext uri="{FF2B5EF4-FFF2-40B4-BE49-F238E27FC236}">
                <a16:creationId xmlns:a16="http://schemas.microsoft.com/office/drawing/2014/main" id="{F3440B69-5605-48F7-8CC8-9ABEA398E096}"/>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57" name="Trait Vertical 2">
            <a:extLst>
              <a:ext uri="{FF2B5EF4-FFF2-40B4-BE49-F238E27FC236}">
                <a16:creationId xmlns:a16="http://schemas.microsoft.com/office/drawing/2014/main" id="{E7F8BB62-6537-4D30-9B4D-3EA6CF3C5FB9}"/>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Trait Vertical 1">
            <a:extLst>
              <a:ext uri="{FF2B5EF4-FFF2-40B4-BE49-F238E27FC236}">
                <a16:creationId xmlns:a16="http://schemas.microsoft.com/office/drawing/2014/main" id="{A008DD6F-151E-45C1-856F-16FF4000B7C2}"/>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B0A21BC2-D1C8-4C4F-83A0-8F152701DFC9}"/>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4" name="Logo">
            <a:extLst>
              <a:ext uri="{FF2B5EF4-FFF2-40B4-BE49-F238E27FC236}">
                <a16:creationId xmlns:a16="http://schemas.microsoft.com/office/drawing/2014/main" id="{7277FCC8-3C1C-4271-8DCB-2918DE75DF5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9961" y="183314"/>
            <a:ext cx="1860438" cy="521346"/>
          </a:xfrm>
          <a:prstGeom prst="rect">
            <a:avLst/>
          </a:prstGeom>
        </p:spPr>
      </p:pic>
      <p:sp>
        <p:nvSpPr>
          <p:cNvPr id="74" name="Texte Publications">
            <a:extLst>
              <a:ext uri="{FF2B5EF4-FFF2-40B4-BE49-F238E27FC236}">
                <a16:creationId xmlns:a16="http://schemas.microsoft.com/office/drawing/2014/main" id="{6D6D6041-B6BB-4861-B6D9-08A0139324F3}"/>
              </a:ext>
            </a:extLst>
          </p:cNvPr>
          <p:cNvSpPr>
            <a:spLocks noGrp="1"/>
          </p:cNvSpPr>
          <p:nvPr>
            <p:ph type="body" sz="quarter" idx="43"/>
          </p:nvPr>
        </p:nvSpPr>
        <p:spPr>
          <a:xfrm>
            <a:off x="6084383" y="5898280"/>
            <a:ext cx="557421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ADC67C7A-A1BE-4798-B8C6-A82DA599586C}"/>
              </a:ext>
            </a:extLst>
          </p:cNvPr>
          <p:cNvCxnSpPr>
            <a:cxnSpLocks/>
          </p:cNvCxnSpPr>
          <p:nvPr userDrawn="1"/>
        </p:nvCxnSpPr>
        <p:spPr>
          <a:xfrm>
            <a:off x="6201950" y="5820944"/>
            <a:ext cx="135267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525E62F2-60EF-4D43-8149-7BFA05770600}"/>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6042422A-EA21-45C4-8689-C0370808F46F}"/>
              </a:ext>
            </a:extLst>
          </p:cNvPr>
          <p:cNvCxnSpPr>
            <a:cxnSpLocks/>
          </p:cNvCxnSpPr>
          <p:nvPr userDrawn="1"/>
        </p:nvCxnSpPr>
        <p:spPr>
          <a:xfrm>
            <a:off x="9090429" y="4656013"/>
            <a:ext cx="82573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FB648D72-BFE5-4D16-9C7C-6E7BE68AF64F}"/>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4BF19B17-30D8-455D-825B-47DBCA114065}"/>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24C31035-01CD-41EF-9EE0-A2C4F0175B36}"/>
              </a:ext>
            </a:extLst>
          </p:cNvPr>
          <p:cNvCxnSpPr>
            <a:cxnSpLocks/>
          </p:cNvCxnSpPr>
          <p:nvPr userDrawn="1"/>
        </p:nvCxnSpPr>
        <p:spPr>
          <a:xfrm>
            <a:off x="9090429" y="2761173"/>
            <a:ext cx="66317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CC628D92-A459-4BDC-8943-7F8BB8A258AA}"/>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4E05D6FB-6703-4C14-A609-F5DE69D46D15}"/>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84" name="Trait Secteurs/Clients">
            <a:extLst>
              <a:ext uri="{FF2B5EF4-FFF2-40B4-BE49-F238E27FC236}">
                <a16:creationId xmlns:a16="http://schemas.microsoft.com/office/drawing/2014/main" id="{9241D23E-F634-40FB-B6DD-A7BC16861A6E}"/>
              </a:ext>
            </a:extLst>
          </p:cNvPr>
          <p:cNvCxnSpPr>
            <a:cxnSpLocks/>
          </p:cNvCxnSpPr>
          <p:nvPr/>
        </p:nvCxnSpPr>
        <p:spPr>
          <a:xfrm>
            <a:off x="6175781" y="2761173"/>
            <a:ext cx="196237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35D5646-3582-4901-8804-E88EE7E4009B}"/>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1753344E-A028-4C2D-A8F7-1A9EC93EE6E5}"/>
              </a:ext>
            </a:extLst>
          </p:cNvPr>
          <p:cNvSpPr>
            <a:spLocks noGrp="1"/>
          </p:cNvSpPr>
          <p:nvPr>
            <p:ph type="body" sz="quarter" idx="47" hasCustomPrompt="1"/>
          </p:nvPr>
        </p:nvSpPr>
        <p:spPr>
          <a:xfrm>
            <a:off x="3128521" y="4717234"/>
            <a:ext cx="2629393"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E54FBA9D-E5A4-4E51-A6E6-FBE044D78F3A}"/>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8A92ECD5-F14D-46BB-8910-9D2B446C8956}"/>
              </a:ext>
            </a:extLst>
          </p:cNvPr>
          <p:cNvSpPr>
            <a:spLocks noGrp="1"/>
          </p:cNvSpPr>
          <p:nvPr>
            <p:ph type="body" sz="quarter" idx="48" hasCustomPrompt="1"/>
          </p:nvPr>
        </p:nvSpPr>
        <p:spPr>
          <a:xfrm>
            <a:off x="3128522" y="3099398"/>
            <a:ext cx="2629394"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CB02D648-0547-4592-BEBD-99F156F1F4E0}"/>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F06E8588-1286-4338-8F63-710D787C69C4}"/>
              </a:ext>
            </a:extLst>
          </p:cNvPr>
          <p:cNvCxnSpPr>
            <a:cxnSpLocks/>
          </p:cNvCxnSpPr>
          <p:nvPr userDrawn="1"/>
        </p:nvCxnSpPr>
        <p:spPr>
          <a:xfrm>
            <a:off x="3246090" y="2761173"/>
            <a:ext cx="112271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98ADB726-5651-4421-A1A4-AA34896205AD}"/>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88786FEA-2B90-454E-AD6E-7C473FC1C67B}"/>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FD56278F-A85C-4E7A-A54C-C9AECBFC4532}"/>
              </a:ext>
            </a:extLst>
          </p:cNvPr>
          <p:cNvSpPr>
            <a:spLocks noGrp="1"/>
          </p:cNvSpPr>
          <p:nvPr>
            <p:ph type="body" sz="quarter" idx="44"/>
          </p:nvPr>
        </p:nvSpPr>
        <p:spPr>
          <a:xfrm>
            <a:off x="151339" y="4814550"/>
            <a:ext cx="2699153"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79B99503-E101-4349-9569-AE39574B2E3B}"/>
              </a:ext>
            </a:extLst>
          </p:cNvPr>
          <p:cNvCxnSpPr>
            <a:cxnSpLocks/>
          </p:cNvCxnSpPr>
          <p:nvPr userDrawn="1"/>
        </p:nvCxnSpPr>
        <p:spPr>
          <a:xfrm>
            <a:off x="245004" y="4657802"/>
            <a:ext cx="120110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38" name="Titre Formation">
            <a:extLst>
              <a:ext uri="{FF2B5EF4-FFF2-40B4-BE49-F238E27FC236}">
                <a16:creationId xmlns:a16="http://schemas.microsoft.com/office/drawing/2014/main" id="{B9976683-B296-4579-87EC-35CE5D26BE7A}"/>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1" name="Rôle interne ou titre">
            <a:extLst>
              <a:ext uri="{FF2B5EF4-FFF2-40B4-BE49-F238E27FC236}">
                <a16:creationId xmlns:a16="http://schemas.microsoft.com/office/drawing/2014/main" id="{CB96EE62-0591-453C-844D-3840BB46F6C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0" name="Années d'expérience">
            <a:extLst>
              <a:ext uri="{FF2B5EF4-FFF2-40B4-BE49-F238E27FC236}">
                <a16:creationId xmlns:a16="http://schemas.microsoft.com/office/drawing/2014/main" id="{9474A15E-A2D1-43C3-A4ED-478BDF4D670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9" name="Grade">
            <a:extLst>
              <a:ext uri="{FF2B5EF4-FFF2-40B4-BE49-F238E27FC236}">
                <a16:creationId xmlns:a16="http://schemas.microsoft.com/office/drawing/2014/main" id="{BAF6209B-ED7E-4B4E-B269-8343DF50DE48}"/>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8" name="Nom et prénom">
            <a:extLst>
              <a:ext uri="{FF2B5EF4-FFF2-40B4-BE49-F238E27FC236}">
                <a16:creationId xmlns:a16="http://schemas.microsoft.com/office/drawing/2014/main" id="{851964CA-E49D-45CA-8006-D10C8171BB1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CF77CEC3-FE66-410F-AB7A-1DE6A16762B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06535216"/>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C CIRCLE_p.2">
    <p:spTree>
      <p:nvGrpSpPr>
        <p:cNvPr id="1" name=""/>
        <p:cNvGrpSpPr/>
        <p:nvPr/>
      </p:nvGrpSpPr>
      <p:grpSpPr>
        <a:xfrm>
          <a:off x="0" y="0"/>
          <a:ext cx="0" cy="0"/>
          <a:chOff x="0" y="0"/>
          <a:chExt cx="0" cy="0"/>
        </a:xfrm>
      </p:grpSpPr>
      <p:sp>
        <p:nvSpPr>
          <p:cNvPr id="93" name="Rectangle 1">
            <a:extLst>
              <a:ext uri="{FF2B5EF4-FFF2-40B4-BE49-F238E27FC236}">
                <a16:creationId xmlns:a16="http://schemas.microsoft.com/office/drawing/2014/main" id="{300096C2-559B-4CC1-8CAA-3445C63F5950}"/>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4" name="Rectangle mission">
            <a:extLst>
              <a:ext uri="{FF2B5EF4-FFF2-40B4-BE49-F238E27FC236}">
                <a16:creationId xmlns:a16="http://schemas.microsoft.com/office/drawing/2014/main" id="{C566AEB8-C404-4CF0-B50A-5F6687A0B183}"/>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pic>
        <p:nvPicPr>
          <p:cNvPr id="122" name="Logo">
            <a:extLst>
              <a:ext uri="{FF2B5EF4-FFF2-40B4-BE49-F238E27FC236}">
                <a16:creationId xmlns:a16="http://schemas.microsoft.com/office/drawing/2014/main" id="{142AAB4D-1AD0-4BCF-AB14-C204868F168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9961" y="183314"/>
            <a:ext cx="1860438" cy="521346"/>
          </a:xfrm>
          <a:prstGeom prst="rect">
            <a:avLst/>
          </a:prstGeom>
        </p:spPr>
      </p:pic>
      <p:sp>
        <p:nvSpPr>
          <p:cNvPr id="104" name="Mois">
            <a:extLst>
              <a:ext uri="{FF2B5EF4-FFF2-40B4-BE49-F238E27FC236}">
                <a16:creationId xmlns:a16="http://schemas.microsoft.com/office/drawing/2014/main" id="{22B5B773-8ED6-4715-8A7F-388DFE61E422}"/>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03" name="Rôle">
            <a:extLst>
              <a:ext uri="{FF2B5EF4-FFF2-40B4-BE49-F238E27FC236}">
                <a16:creationId xmlns:a16="http://schemas.microsoft.com/office/drawing/2014/main" id="{90EADE09-5B00-42B8-919C-52CA41755BC1}"/>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02" name="Nom du projet">
            <a:extLst>
              <a:ext uri="{FF2B5EF4-FFF2-40B4-BE49-F238E27FC236}">
                <a16:creationId xmlns:a16="http://schemas.microsoft.com/office/drawing/2014/main" id="{626A0EC2-09AD-466F-B837-4304157DA70A}"/>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12" name="Trait vertical mission">
            <a:extLst>
              <a:ext uri="{FF2B5EF4-FFF2-40B4-BE49-F238E27FC236}">
                <a16:creationId xmlns:a16="http://schemas.microsoft.com/office/drawing/2014/main" id="{A8B40DE8-1668-4B0F-A8E3-22398F5F033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Direction">
            <a:extLst>
              <a:ext uri="{FF2B5EF4-FFF2-40B4-BE49-F238E27FC236}">
                <a16:creationId xmlns:a16="http://schemas.microsoft.com/office/drawing/2014/main" id="{6FF339E9-7176-4F43-AF25-FA23E7481DE2}"/>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00" name="Nom du client">
            <a:extLst>
              <a:ext uri="{FF2B5EF4-FFF2-40B4-BE49-F238E27FC236}">
                <a16:creationId xmlns:a16="http://schemas.microsoft.com/office/drawing/2014/main" id="{E748C0F5-3D19-4F48-A5A1-D69EB9B83BE9}"/>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09" name="Texte Mission">
            <a:extLst>
              <a:ext uri="{FF2B5EF4-FFF2-40B4-BE49-F238E27FC236}">
                <a16:creationId xmlns:a16="http://schemas.microsoft.com/office/drawing/2014/main" id="{930AC048-C039-4579-AAB3-445B4F7C7FD5}"/>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14" name="Trait Mission">
            <a:extLst>
              <a:ext uri="{FF2B5EF4-FFF2-40B4-BE49-F238E27FC236}">
                <a16:creationId xmlns:a16="http://schemas.microsoft.com/office/drawing/2014/main" id="{194CC234-68A7-4FDD-8048-BA5A6738A3C9}"/>
              </a:ext>
            </a:extLst>
          </p:cNvPr>
          <p:cNvCxnSpPr>
            <a:cxnSpLocks/>
          </p:cNvCxnSpPr>
          <p:nvPr userDrawn="1"/>
        </p:nvCxnSpPr>
        <p:spPr>
          <a:xfrm>
            <a:off x="3419933" y="2775049"/>
            <a:ext cx="917398"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3" name="Picto Mission">
            <a:extLst>
              <a:ext uri="{FF2B5EF4-FFF2-40B4-BE49-F238E27FC236}">
                <a16:creationId xmlns:a16="http://schemas.microsoft.com/office/drawing/2014/main" id="{9648CC67-6926-4FB1-9AF1-C83E047C2826}"/>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8" name="Titre Mission">
            <a:extLst>
              <a:ext uri="{FF2B5EF4-FFF2-40B4-BE49-F238E27FC236}">
                <a16:creationId xmlns:a16="http://schemas.microsoft.com/office/drawing/2014/main" id="{A1AC6747-69F7-4A32-80BF-66F1A3CE5209}"/>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0" name="Texte Contexte">
            <a:extLst>
              <a:ext uri="{FF2B5EF4-FFF2-40B4-BE49-F238E27FC236}">
                <a16:creationId xmlns:a16="http://schemas.microsoft.com/office/drawing/2014/main" id="{849F4013-2E14-4531-B966-E3D84C4583D9}"/>
              </a:ext>
            </a:extLst>
          </p:cNvPr>
          <p:cNvSpPr>
            <a:spLocks noGrp="1"/>
          </p:cNvSpPr>
          <p:nvPr>
            <p:ph type="body" sz="quarter" idx="51"/>
          </p:nvPr>
        </p:nvSpPr>
        <p:spPr>
          <a:xfrm>
            <a:off x="3246090"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15" name="Trait Contexte">
            <a:extLst>
              <a:ext uri="{FF2B5EF4-FFF2-40B4-BE49-F238E27FC236}">
                <a16:creationId xmlns:a16="http://schemas.microsoft.com/office/drawing/2014/main" id="{2C4917F4-7779-427A-AD2F-5679DEE6DBF6}"/>
              </a:ext>
            </a:extLst>
          </p:cNvPr>
          <p:cNvCxnSpPr>
            <a:cxnSpLocks/>
          </p:cNvCxnSpPr>
          <p:nvPr userDrawn="1"/>
        </p:nvCxnSpPr>
        <p:spPr>
          <a:xfrm>
            <a:off x="3417298" y="1351781"/>
            <a:ext cx="92003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1" name="Picto Contexte">
            <a:extLst>
              <a:ext uri="{FF2B5EF4-FFF2-40B4-BE49-F238E27FC236}">
                <a16:creationId xmlns:a16="http://schemas.microsoft.com/office/drawing/2014/main" id="{1B11B351-6D6C-49F6-AE0A-CBBD5D90AE70}"/>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7" name="Titre Contexte">
            <a:extLst>
              <a:ext uri="{FF2B5EF4-FFF2-40B4-BE49-F238E27FC236}">
                <a16:creationId xmlns:a16="http://schemas.microsoft.com/office/drawing/2014/main" id="{AD5F6137-3914-4F54-A9E7-7C17D64C2CA2}"/>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98" name="Photo Livrables">
            <a:extLst>
              <a:ext uri="{FF2B5EF4-FFF2-40B4-BE49-F238E27FC236}">
                <a16:creationId xmlns:a16="http://schemas.microsoft.com/office/drawing/2014/main" id="{3819852F-FE50-4031-A277-B8F4EE41FF5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99" name="Exemple de livrables">
            <a:extLst>
              <a:ext uri="{FF2B5EF4-FFF2-40B4-BE49-F238E27FC236}">
                <a16:creationId xmlns:a16="http://schemas.microsoft.com/office/drawing/2014/main" id="{B4D8540E-6628-4D95-89C0-3CB43ED59B77}"/>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19" name="Rôle interne ou titre">
            <a:extLst>
              <a:ext uri="{FF2B5EF4-FFF2-40B4-BE49-F238E27FC236}">
                <a16:creationId xmlns:a16="http://schemas.microsoft.com/office/drawing/2014/main" id="{77D125DE-4E50-4260-B7E4-85FC6705B065}"/>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18" name="Années d'expérience">
            <a:extLst>
              <a:ext uri="{FF2B5EF4-FFF2-40B4-BE49-F238E27FC236}">
                <a16:creationId xmlns:a16="http://schemas.microsoft.com/office/drawing/2014/main" id="{863F1D3C-E570-4329-8E07-B5093A5D4E1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17" name="Grade">
            <a:extLst>
              <a:ext uri="{FF2B5EF4-FFF2-40B4-BE49-F238E27FC236}">
                <a16:creationId xmlns:a16="http://schemas.microsoft.com/office/drawing/2014/main" id="{16D00162-8169-4F3D-B465-67F36D2D1AC5}"/>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16" name="Nom et prénom">
            <a:extLst>
              <a:ext uri="{FF2B5EF4-FFF2-40B4-BE49-F238E27FC236}">
                <a16:creationId xmlns:a16="http://schemas.microsoft.com/office/drawing/2014/main" id="{979590E6-7392-419B-8EB1-87D3F6FB94BA}"/>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20" name="Photo Consultant">
            <a:extLst>
              <a:ext uri="{FF2B5EF4-FFF2-40B4-BE49-F238E27FC236}">
                <a16:creationId xmlns:a16="http://schemas.microsoft.com/office/drawing/2014/main" id="{8908A094-757C-46F9-AB97-877BEF2C7032}"/>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37579883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C TALLIS_p.1">
    <p:spTree>
      <p:nvGrpSpPr>
        <p:cNvPr id="1" name=""/>
        <p:cNvGrpSpPr/>
        <p:nvPr/>
      </p:nvGrpSpPr>
      <p:grpSpPr>
        <a:xfrm>
          <a:off x="0" y="0"/>
          <a:ext cx="0" cy="0"/>
          <a:chOff x="0" y="0"/>
          <a:chExt cx="0" cy="0"/>
        </a:xfrm>
      </p:grpSpPr>
      <p:sp>
        <p:nvSpPr>
          <p:cNvPr id="90" name="Titre Publications">
            <a:extLst>
              <a:ext uri="{FF2B5EF4-FFF2-40B4-BE49-F238E27FC236}">
                <a16:creationId xmlns:a16="http://schemas.microsoft.com/office/drawing/2014/main" id="{8E1B4A95-7ECE-469E-90BC-9CFD8414B009}"/>
              </a:ext>
            </a:extLst>
          </p:cNvPr>
          <p:cNvSpPr/>
          <p:nvPr/>
        </p:nvSpPr>
        <p:spPr>
          <a:xfrm>
            <a:off x="6084377" y="5597967"/>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1">
            <a:extLst>
              <a:ext uri="{FF2B5EF4-FFF2-40B4-BE49-F238E27FC236}">
                <a16:creationId xmlns:a16="http://schemas.microsoft.com/office/drawing/2014/main" id="{2F157291-74C1-49C3-9F0F-7EC6F661C494}"/>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1" name="Trait Vertical 2">
            <a:extLst>
              <a:ext uri="{FF2B5EF4-FFF2-40B4-BE49-F238E27FC236}">
                <a16:creationId xmlns:a16="http://schemas.microsoft.com/office/drawing/2014/main" id="{F9F68C6C-0941-43D6-AA52-7EFA1068DAE3}"/>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Vertical 1">
            <a:extLst>
              <a:ext uri="{FF2B5EF4-FFF2-40B4-BE49-F238E27FC236}">
                <a16:creationId xmlns:a16="http://schemas.microsoft.com/office/drawing/2014/main" id="{1C5E9891-B46C-4E81-BDB3-CFC041EDD556}"/>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152ABE56-0795-4AA2-8893-79E0D75499C4}"/>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4" name="Logo">
            <a:extLst>
              <a:ext uri="{FF2B5EF4-FFF2-40B4-BE49-F238E27FC236}">
                <a16:creationId xmlns:a16="http://schemas.microsoft.com/office/drawing/2014/main" id="{A2136398-6C05-40D7-B94E-4492A28CAF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9964" y="198778"/>
            <a:ext cx="1889544" cy="492234"/>
          </a:xfrm>
          <a:prstGeom prst="rect">
            <a:avLst/>
          </a:prstGeom>
        </p:spPr>
      </p:pic>
      <p:sp>
        <p:nvSpPr>
          <p:cNvPr id="74" name="Texte Publications">
            <a:extLst>
              <a:ext uri="{FF2B5EF4-FFF2-40B4-BE49-F238E27FC236}">
                <a16:creationId xmlns:a16="http://schemas.microsoft.com/office/drawing/2014/main" id="{578438BD-B781-4C6F-B3CE-0900899E8DE2}"/>
              </a:ext>
            </a:extLst>
          </p:cNvPr>
          <p:cNvSpPr>
            <a:spLocks noGrp="1"/>
          </p:cNvSpPr>
          <p:nvPr>
            <p:ph type="body" sz="quarter" idx="43"/>
          </p:nvPr>
        </p:nvSpPr>
        <p:spPr>
          <a:xfrm>
            <a:off x="6084378" y="5898284"/>
            <a:ext cx="5574214"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12D93334-FE0B-457B-8F5E-8765CB6FBC20}"/>
              </a:ext>
            </a:extLst>
          </p:cNvPr>
          <p:cNvCxnSpPr>
            <a:cxnSpLocks/>
          </p:cNvCxnSpPr>
          <p:nvPr userDrawn="1"/>
        </p:nvCxnSpPr>
        <p:spPr>
          <a:xfrm>
            <a:off x="6201945" y="5820948"/>
            <a:ext cx="135267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7CB0A714-1EB5-4136-BB3E-D7AC76DBB5E9}"/>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364442C7-EE27-43EC-8D76-C82D570C97E9}"/>
              </a:ext>
            </a:extLst>
          </p:cNvPr>
          <p:cNvCxnSpPr>
            <a:cxnSpLocks/>
          </p:cNvCxnSpPr>
          <p:nvPr userDrawn="1"/>
        </p:nvCxnSpPr>
        <p:spPr>
          <a:xfrm>
            <a:off x="9090429" y="4656013"/>
            <a:ext cx="82573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E38CB14C-66D5-4A28-B395-5A0867346A89}"/>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14888FA6-E82F-4416-8422-FD0FBBD0717A}"/>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D6C675E6-ABC3-4282-A57C-B74499BD2D5B}"/>
              </a:ext>
            </a:extLst>
          </p:cNvPr>
          <p:cNvCxnSpPr>
            <a:cxnSpLocks/>
          </p:cNvCxnSpPr>
          <p:nvPr userDrawn="1"/>
        </p:nvCxnSpPr>
        <p:spPr>
          <a:xfrm>
            <a:off x="9090429" y="2761173"/>
            <a:ext cx="66317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FCFCD09D-6C2A-4BBC-B8C5-5C001951D464}"/>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6F72994C-6A1A-4147-8CF3-BE2DA3C4C8D2}"/>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0888B5E3-F201-482B-BC3F-96A32CD88B3F}"/>
              </a:ext>
            </a:extLst>
          </p:cNvPr>
          <p:cNvCxnSpPr>
            <a:cxnSpLocks/>
          </p:cNvCxnSpPr>
          <p:nvPr userDrawn="1"/>
        </p:nvCxnSpPr>
        <p:spPr>
          <a:xfrm>
            <a:off x="6175781" y="2761173"/>
            <a:ext cx="1962379"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6B513961-5E3B-4877-A816-17598FEF0B28}"/>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9BF10B92-3546-44B8-97CF-7F94C387C1D5}"/>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1E8E3B7D-3C10-4048-9ADA-19B298514F08}"/>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BC59A961-8765-41B7-9745-1C87EDC58747}"/>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1C7679C3-EE82-48EB-A24E-2A4EF7E0C3CE}"/>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3B04F851-14FE-4FA1-9E1C-3A0115C66FE2}"/>
              </a:ext>
            </a:extLst>
          </p:cNvPr>
          <p:cNvCxnSpPr>
            <a:cxnSpLocks/>
          </p:cNvCxnSpPr>
          <p:nvPr userDrawn="1"/>
        </p:nvCxnSpPr>
        <p:spPr>
          <a:xfrm>
            <a:off x="3246090" y="2761173"/>
            <a:ext cx="1122710"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7C80DDD0-75C5-4224-AF03-834B8A2E6A75}"/>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3BE78569-230A-4FF2-AA3A-7B8A17AA547F}"/>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9FFDFD2C-B239-45D3-A730-E60D6FC54195}"/>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D64820DA-C9EF-40F5-AD54-0D2E5AECC79D}"/>
              </a:ext>
            </a:extLst>
          </p:cNvPr>
          <p:cNvCxnSpPr>
            <a:cxnSpLocks/>
          </p:cNvCxnSpPr>
          <p:nvPr userDrawn="1"/>
        </p:nvCxnSpPr>
        <p:spPr>
          <a:xfrm>
            <a:off x="245004" y="4657802"/>
            <a:ext cx="120110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1645D09C-F1C0-4566-9060-9675D153E6B7}"/>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9" name="Rôle interne ou titre">
            <a:extLst>
              <a:ext uri="{FF2B5EF4-FFF2-40B4-BE49-F238E27FC236}">
                <a16:creationId xmlns:a16="http://schemas.microsoft.com/office/drawing/2014/main" id="{5EA35630-F3F1-4C03-8309-2AD70375E6DD}"/>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8" name="Années d'expérience">
            <a:extLst>
              <a:ext uri="{FF2B5EF4-FFF2-40B4-BE49-F238E27FC236}">
                <a16:creationId xmlns:a16="http://schemas.microsoft.com/office/drawing/2014/main" id="{A39FE91F-AF36-4D2C-B5EA-D2E16142EECE}"/>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7" name="Grade">
            <a:extLst>
              <a:ext uri="{FF2B5EF4-FFF2-40B4-BE49-F238E27FC236}">
                <a16:creationId xmlns:a16="http://schemas.microsoft.com/office/drawing/2014/main" id="{6A21EE43-F954-4438-AB7F-132D5FA20C1A}"/>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6" name="Nom et prénom">
            <a:extLst>
              <a:ext uri="{FF2B5EF4-FFF2-40B4-BE49-F238E27FC236}">
                <a16:creationId xmlns:a16="http://schemas.microsoft.com/office/drawing/2014/main" id="{28D5750A-546D-47E5-99BC-FCE138D7332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CF1B1415-26B6-40A6-B33F-D4AED9819FDC}"/>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355124407"/>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C TALLIS_p.2">
    <p:spTree>
      <p:nvGrpSpPr>
        <p:cNvPr id="1" name=""/>
        <p:cNvGrpSpPr/>
        <p:nvPr/>
      </p:nvGrpSpPr>
      <p:grpSpPr>
        <a:xfrm>
          <a:off x="0" y="0"/>
          <a:ext cx="0" cy="0"/>
          <a:chOff x="0" y="0"/>
          <a:chExt cx="0" cy="0"/>
        </a:xfrm>
      </p:grpSpPr>
      <p:sp>
        <p:nvSpPr>
          <p:cNvPr id="63" name="Rectangle 1">
            <a:extLst>
              <a:ext uri="{FF2B5EF4-FFF2-40B4-BE49-F238E27FC236}">
                <a16:creationId xmlns:a16="http://schemas.microsoft.com/office/drawing/2014/main" id="{E65B4AB3-C477-4EB5-B4A7-FD9FC577C11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mission">
            <a:extLst>
              <a:ext uri="{FF2B5EF4-FFF2-40B4-BE49-F238E27FC236}">
                <a16:creationId xmlns:a16="http://schemas.microsoft.com/office/drawing/2014/main" id="{F1A51E6D-071A-4B3B-872B-7EA647AF8BA9}"/>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pic>
        <p:nvPicPr>
          <p:cNvPr id="95" name="Logo">
            <a:extLst>
              <a:ext uri="{FF2B5EF4-FFF2-40B4-BE49-F238E27FC236}">
                <a16:creationId xmlns:a16="http://schemas.microsoft.com/office/drawing/2014/main" id="{DA0C4868-0CE1-4FE2-AB69-CB26C617E70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9964" y="198778"/>
            <a:ext cx="1889544" cy="492234"/>
          </a:xfrm>
          <a:prstGeom prst="rect">
            <a:avLst/>
          </a:prstGeom>
        </p:spPr>
      </p:pic>
      <p:sp>
        <p:nvSpPr>
          <p:cNvPr id="77" name="Mois">
            <a:extLst>
              <a:ext uri="{FF2B5EF4-FFF2-40B4-BE49-F238E27FC236}">
                <a16:creationId xmlns:a16="http://schemas.microsoft.com/office/drawing/2014/main" id="{ED0286D3-A9FC-47C7-985A-9A3BEB1CBE96}"/>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6" name="Rôle">
            <a:extLst>
              <a:ext uri="{FF2B5EF4-FFF2-40B4-BE49-F238E27FC236}">
                <a16:creationId xmlns:a16="http://schemas.microsoft.com/office/drawing/2014/main" id="{98EBCF4F-832B-4787-9211-4D18DC36D67D}"/>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5" name="Nom du projet">
            <a:extLst>
              <a:ext uri="{FF2B5EF4-FFF2-40B4-BE49-F238E27FC236}">
                <a16:creationId xmlns:a16="http://schemas.microsoft.com/office/drawing/2014/main" id="{20D3F640-68C0-4C5C-BA0D-B441F019A4B8}"/>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5" name="Trait Vertical mission">
            <a:extLst>
              <a:ext uri="{FF2B5EF4-FFF2-40B4-BE49-F238E27FC236}">
                <a16:creationId xmlns:a16="http://schemas.microsoft.com/office/drawing/2014/main" id="{251D6B4E-F88D-479D-9235-954FF780CE30}"/>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Direction">
            <a:extLst>
              <a:ext uri="{FF2B5EF4-FFF2-40B4-BE49-F238E27FC236}">
                <a16:creationId xmlns:a16="http://schemas.microsoft.com/office/drawing/2014/main" id="{8CEE5333-FBEE-4597-9747-879716861F44}"/>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3" name="Nom du client">
            <a:extLst>
              <a:ext uri="{FF2B5EF4-FFF2-40B4-BE49-F238E27FC236}">
                <a16:creationId xmlns:a16="http://schemas.microsoft.com/office/drawing/2014/main" id="{A6662C13-5C57-496B-A090-60238D0C8FAF}"/>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2" name="Texte Mission">
            <a:extLst>
              <a:ext uri="{FF2B5EF4-FFF2-40B4-BE49-F238E27FC236}">
                <a16:creationId xmlns:a16="http://schemas.microsoft.com/office/drawing/2014/main" id="{44EC8832-846F-46C0-8F8E-5AEE5C85C65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7" name="Trait Mission">
            <a:extLst>
              <a:ext uri="{FF2B5EF4-FFF2-40B4-BE49-F238E27FC236}">
                <a16:creationId xmlns:a16="http://schemas.microsoft.com/office/drawing/2014/main" id="{61FF967A-8ACD-4682-9BAB-61B5C303EA82}"/>
              </a:ext>
            </a:extLst>
          </p:cNvPr>
          <p:cNvCxnSpPr>
            <a:cxnSpLocks/>
          </p:cNvCxnSpPr>
          <p:nvPr userDrawn="1"/>
        </p:nvCxnSpPr>
        <p:spPr>
          <a:xfrm>
            <a:off x="3419933" y="2775049"/>
            <a:ext cx="917398"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6" name="Picto Mission">
            <a:extLst>
              <a:ext uri="{FF2B5EF4-FFF2-40B4-BE49-F238E27FC236}">
                <a16:creationId xmlns:a16="http://schemas.microsoft.com/office/drawing/2014/main" id="{1C2E0FF0-0E38-412F-954B-47795B87CA43}"/>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Mission">
            <a:extLst>
              <a:ext uri="{FF2B5EF4-FFF2-40B4-BE49-F238E27FC236}">
                <a16:creationId xmlns:a16="http://schemas.microsoft.com/office/drawing/2014/main" id="{EF579BEC-A64D-4634-A713-3687F700BD8D}"/>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3" name="Texte Contexte">
            <a:extLst>
              <a:ext uri="{FF2B5EF4-FFF2-40B4-BE49-F238E27FC236}">
                <a16:creationId xmlns:a16="http://schemas.microsoft.com/office/drawing/2014/main" id="{07C39216-D290-42C7-8A28-2C0840BD805F}"/>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8" name="Trait Contexte">
            <a:extLst>
              <a:ext uri="{FF2B5EF4-FFF2-40B4-BE49-F238E27FC236}">
                <a16:creationId xmlns:a16="http://schemas.microsoft.com/office/drawing/2014/main" id="{E74EB243-E99E-4219-9107-68003B53F8E7}"/>
              </a:ext>
            </a:extLst>
          </p:cNvPr>
          <p:cNvCxnSpPr>
            <a:cxnSpLocks/>
          </p:cNvCxnSpPr>
          <p:nvPr userDrawn="1"/>
        </p:nvCxnSpPr>
        <p:spPr>
          <a:xfrm>
            <a:off x="3417298" y="1351781"/>
            <a:ext cx="92003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4" name="Picto Contexte">
            <a:extLst>
              <a:ext uri="{FF2B5EF4-FFF2-40B4-BE49-F238E27FC236}">
                <a16:creationId xmlns:a16="http://schemas.microsoft.com/office/drawing/2014/main" id="{AD89A21A-1187-4327-9EF8-1BFECEF346D3}"/>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0" name="Titre Contexte">
            <a:extLst>
              <a:ext uri="{FF2B5EF4-FFF2-40B4-BE49-F238E27FC236}">
                <a16:creationId xmlns:a16="http://schemas.microsoft.com/office/drawing/2014/main" id="{44BCE21C-AFF3-42F6-9497-6CB1243C18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1" name="Photo livrables">
            <a:extLst>
              <a:ext uri="{FF2B5EF4-FFF2-40B4-BE49-F238E27FC236}">
                <a16:creationId xmlns:a16="http://schemas.microsoft.com/office/drawing/2014/main" id="{2049F5E3-B45F-4D34-9DC6-516087ED75D7}"/>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2" name="Exemple de livrables">
            <a:extLst>
              <a:ext uri="{FF2B5EF4-FFF2-40B4-BE49-F238E27FC236}">
                <a16:creationId xmlns:a16="http://schemas.microsoft.com/office/drawing/2014/main" id="{41311CA1-CBFD-4A05-915A-6DC416D91F5B}"/>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2" name="Rôle interne ou titre">
            <a:extLst>
              <a:ext uri="{FF2B5EF4-FFF2-40B4-BE49-F238E27FC236}">
                <a16:creationId xmlns:a16="http://schemas.microsoft.com/office/drawing/2014/main" id="{9D744623-DA2C-48F4-AB84-C3F0BD40138C}"/>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1" name="Années d'expérience">
            <a:extLst>
              <a:ext uri="{FF2B5EF4-FFF2-40B4-BE49-F238E27FC236}">
                <a16:creationId xmlns:a16="http://schemas.microsoft.com/office/drawing/2014/main" id="{CF5C6B8E-2487-4ABA-91AA-111B68FC0FC4}"/>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0" name="Grade">
            <a:extLst>
              <a:ext uri="{FF2B5EF4-FFF2-40B4-BE49-F238E27FC236}">
                <a16:creationId xmlns:a16="http://schemas.microsoft.com/office/drawing/2014/main" id="{148694CC-6E79-4027-8A42-76728ECB9DAE}"/>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89" name="Nom et prénom">
            <a:extLst>
              <a:ext uri="{FF2B5EF4-FFF2-40B4-BE49-F238E27FC236}">
                <a16:creationId xmlns:a16="http://schemas.microsoft.com/office/drawing/2014/main" id="{5ED19377-28FD-4BEB-A430-1CC221CAF5A7}"/>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3" name="Photo Consultant">
            <a:extLst>
              <a:ext uri="{FF2B5EF4-FFF2-40B4-BE49-F238E27FC236}">
                <a16:creationId xmlns:a16="http://schemas.microsoft.com/office/drawing/2014/main" id="{32EBF6E3-89A1-458D-A162-665A42D437A0}"/>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424374722"/>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7" name="Image 6">
            <a:extLst>
              <a:ext uri="{FF2B5EF4-FFF2-40B4-BE49-F238E27FC236}">
                <a16:creationId xmlns:a16="http://schemas.microsoft.com/office/drawing/2014/main" id="{CF32494F-943C-1545-8B3D-23E146AC46B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66828" y="2607222"/>
            <a:ext cx="2489300" cy="938317"/>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squaremanagement</a:t>
            </a:r>
          </a:p>
        </p:txBody>
      </p:sp>
      <p:pic>
        <p:nvPicPr>
          <p:cNvPr id="12" name="Image 11">
            <a:extLst>
              <a:ext uri="{FF2B5EF4-FFF2-40B4-BE49-F238E27FC236}">
                <a16:creationId xmlns:a16="http://schemas.microsoft.com/office/drawing/2014/main" id="{EAE073A7-F31E-5842-B8AF-42EF422C2F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6035593"/>
            <a:ext cx="216330" cy="216330"/>
          </a:xfrm>
          <a:prstGeom prst="rect">
            <a:avLst/>
          </a:prstGeom>
        </p:spPr>
      </p:pic>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7">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a:p>
            <a:r>
              <a:rPr lang="fr-FR" sz="1200" b="0" i="0" dirty="0">
                <a:solidFill>
                  <a:schemeClr val="bg2"/>
                </a:solidFill>
                <a:effectLst/>
                <a:latin typeface="+mj-lt"/>
                <a:hlinkClick r:id="rId8">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spTree>
    <p:extLst>
      <p:ext uri="{BB962C8B-B14F-4D97-AF65-F5344CB8AC3E}">
        <p14:creationId xmlns:p14="http://schemas.microsoft.com/office/powerpoint/2010/main" val="3282398879"/>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1_Contact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7" y="5253353"/>
            <a:ext cx="31608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AdWay Conseil - Cabinet de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@Adwayconseil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20 20</a:t>
            </a:r>
          </a:p>
          <a:p>
            <a:endParaRPr lang="fr-FR" sz="1200" b="0" i="0" dirty="0">
              <a:solidFill>
                <a:schemeClr val="bg1"/>
              </a:solidFill>
              <a:effectLst/>
              <a:latin typeface="+mj-lt"/>
            </a:endParaRPr>
          </a:p>
          <a:p>
            <a:r>
              <a:rPr lang="fr-FR" sz="1200" b="0" i="0" u="sng" dirty="0">
                <a:solidFill>
                  <a:schemeClr val="bg2"/>
                </a:solidFill>
                <a:effectLst/>
                <a:latin typeface="+mj-lt"/>
              </a:rPr>
              <a:t>adway-conseil.com/</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09923DFD-754A-44E3-8B75-89D141210B3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85542" y="2555005"/>
            <a:ext cx="2784212" cy="789130"/>
          </a:xfrm>
          <a:prstGeom prst="rect">
            <a:avLst/>
          </a:prstGeom>
        </p:spPr>
      </p:pic>
    </p:spTree>
    <p:extLst>
      <p:ext uri="{BB962C8B-B14F-4D97-AF65-F5344CB8AC3E}">
        <p14:creationId xmlns:p14="http://schemas.microsoft.com/office/powerpoint/2010/main" val="261588666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2_Contact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Circle 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@circle_strategy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16</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circle-strategy.com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82D4CA99-F695-4EA4-A6D7-E482EA8F9136}"/>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77862" y="2544916"/>
            <a:ext cx="2844914" cy="797224"/>
          </a:xfrm>
          <a:prstGeom prst="rect">
            <a:avLst/>
          </a:prstGeom>
        </p:spPr>
      </p:pic>
    </p:spTree>
    <p:extLst>
      <p:ext uri="{BB962C8B-B14F-4D97-AF65-F5344CB8AC3E}">
        <p14:creationId xmlns:p14="http://schemas.microsoft.com/office/powerpoint/2010/main" val="2988976125"/>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3_Contact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FLOW &amp; Co (groupe Square)</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u="sng" dirty="0">
                <a:solidFill>
                  <a:schemeClr val="bg2"/>
                </a:solidFill>
                <a:effectLst/>
                <a:latin typeface="+mj-lt"/>
              </a:rPr>
              <a:t>flow&amp;co.fr</a:t>
            </a:r>
          </a:p>
          <a:p>
            <a:r>
              <a:rPr lang="fr-FR" sz="1200" b="0" i="0" dirty="0">
                <a:solidFill>
                  <a:schemeClr val="bg2"/>
                </a:solidFill>
                <a:effectLst/>
                <a:latin typeface="+mj-lt"/>
                <a:hlinkClick r:id="rId4">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11C6ABF1-A6DE-4D53-857C-874D473B6A1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84786" y="2612512"/>
            <a:ext cx="3075583" cy="724381"/>
          </a:xfrm>
          <a:prstGeom prst="rect">
            <a:avLst/>
          </a:prstGeom>
        </p:spPr>
      </p:pic>
    </p:spTree>
    <p:extLst>
      <p:ext uri="{BB962C8B-B14F-4D97-AF65-F5344CB8AC3E}">
        <p14:creationId xmlns:p14="http://schemas.microsoft.com/office/powerpoint/2010/main" val="3671055148"/>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userDrawn="1"/>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userDrawn="1"/>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userDrawn="1"/>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18" name="Espace réservé du titre 1">
            <a:extLst>
              <a:ext uri="{FF2B5EF4-FFF2-40B4-BE49-F238E27FC236}">
                <a16:creationId xmlns:a16="http://schemas.microsoft.com/office/drawing/2014/main" id="{1391EDAF-6E77-66F0-7436-48EC2D04A326}"/>
              </a:ext>
            </a:extLst>
          </p:cNvPr>
          <p:cNvSpPr>
            <a:spLocks noGrp="1"/>
          </p:cNvSpPr>
          <p:nvPr>
            <p:ph type="title" hasCustomPrompt="1"/>
          </p:nvPr>
        </p:nvSpPr>
        <p:spPr>
          <a:xfrm>
            <a:off x="606000" y="563867"/>
            <a:ext cx="10980000" cy="540000"/>
          </a:xfrm>
          <a:prstGeom prst="rect">
            <a:avLst/>
          </a:prstGeom>
        </p:spPr>
        <p:txBody>
          <a:bodyPr vert="horz" lIns="91440" tIns="45720" rIns="91440" bIns="45720" rtlCol="0" anchor="t">
            <a:noAutofit/>
          </a:bodyPr>
          <a:lstStyle>
            <a:lvl1pPr>
              <a:defRPr lang="fr-FR" sz="2600" noProof="0" dirty="0"/>
            </a:lvl1pPr>
          </a:lstStyle>
          <a:p>
            <a:pPr lvl="0"/>
            <a:r>
              <a:rPr lang="fr-FR" noProof="0" dirty="0"/>
              <a:t>Titre</a:t>
            </a:r>
          </a:p>
        </p:txBody>
      </p:sp>
    </p:spTree>
    <p:extLst>
      <p:ext uri="{BB962C8B-B14F-4D97-AF65-F5344CB8AC3E}">
        <p14:creationId xmlns:p14="http://schemas.microsoft.com/office/powerpoint/2010/main" val="19090552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4_Contact Initio Belgium">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384995"/>
          </a:xfrm>
          <a:prstGeom prst="rect">
            <a:avLst/>
          </a:prstGeom>
          <a:noFill/>
        </p:spPr>
        <p:txBody>
          <a:bodyPr wrap="square" rtlCol="0">
            <a:spAutoFit/>
          </a:bodyPr>
          <a:lstStyle/>
          <a:p>
            <a:r>
              <a:rPr lang="nl-NL" sz="1200" b="0" i="0" dirty="0">
                <a:solidFill>
                  <a:schemeClr val="bg1"/>
                </a:solidFill>
                <a:effectLst/>
                <a:latin typeface="+mj-lt"/>
              </a:rPr>
              <a:t>17, Boulevard General Wahis </a:t>
            </a:r>
          </a:p>
          <a:p>
            <a:r>
              <a:rPr lang="nl-NL" sz="1200" b="0" i="0" dirty="0">
                <a:solidFill>
                  <a:schemeClr val="bg1"/>
                </a:solidFill>
                <a:effectLst/>
                <a:latin typeface="+mj-lt"/>
              </a:rPr>
              <a:t>1030 Schaarbeek</a:t>
            </a:r>
          </a:p>
          <a:p>
            <a:r>
              <a:rPr lang="nl-NL" sz="1200" b="0" i="0" dirty="0">
                <a:solidFill>
                  <a:schemeClr val="bg1"/>
                </a:solidFill>
                <a:effectLst/>
                <a:latin typeface="+mj-lt"/>
              </a:rPr>
              <a:t>Belgium</a:t>
            </a:r>
          </a:p>
          <a:p>
            <a:r>
              <a:rPr lang="fr-FR" sz="1200" b="0" i="0" dirty="0">
                <a:solidFill>
                  <a:schemeClr val="bg1"/>
                </a:solidFill>
                <a:effectLst/>
                <a:latin typeface="+mj-lt"/>
              </a:rPr>
              <a:t>+32 (0)2 669 77 44</a:t>
            </a:r>
          </a:p>
          <a:p>
            <a:endParaRPr lang="fr-FR" sz="1200" b="0" i="0" dirty="0">
              <a:solidFill>
                <a:schemeClr val="bg1"/>
              </a:solidFill>
              <a:effectLst/>
              <a:latin typeface="+mj-lt"/>
            </a:endParaRPr>
          </a:p>
          <a:p>
            <a:r>
              <a:rPr lang="fr-FR" sz="1200" b="0" i="0" u="sng" dirty="0">
                <a:solidFill>
                  <a:schemeClr val="bg2"/>
                </a:solidFill>
                <a:effectLst/>
                <a:latin typeface="+mj-lt"/>
              </a:rPr>
              <a:t>Initio.eu</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A86FD9AE-D2F3-4A68-827B-4234652D5B23}"/>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72538" y="2613113"/>
            <a:ext cx="2683041" cy="724381"/>
          </a:xfrm>
          <a:prstGeom prst="rect">
            <a:avLst/>
          </a:prstGeom>
        </p:spPr>
      </p:pic>
    </p:spTree>
    <p:extLst>
      <p:ext uri="{BB962C8B-B14F-4D97-AF65-F5344CB8AC3E}">
        <p14:creationId xmlns:p14="http://schemas.microsoft.com/office/powerpoint/2010/main" val="438465757"/>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5_Contact Initio Luxembour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384995"/>
          </a:xfrm>
          <a:prstGeom prst="rect">
            <a:avLst/>
          </a:prstGeom>
          <a:noFill/>
        </p:spPr>
        <p:txBody>
          <a:bodyPr wrap="square" rtlCol="0">
            <a:spAutoFit/>
          </a:bodyPr>
          <a:lstStyle/>
          <a:p>
            <a:r>
              <a:rPr lang="fr-FR" sz="1200" b="0" i="0" dirty="0">
                <a:solidFill>
                  <a:schemeClr val="bg1"/>
                </a:solidFill>
                <a:effectLst/>
                <a:latin typeface="+mj-lt"/>
              </a:rPr>
              <a:t>153-155 Rue du Kiem</a:t>
            </a:r>
          </a:p>
          <a:p>
            <a:r>
              <a:rPr lang="fr-FR" sz="1200" b="0" i="0" dirty="0">
                <a:solidFill>
                  <a:schemeClr val="bg1"/>
                </a:solidFill>
                <a:effectLst/>
                <a:latin typeface="+mj-lt"/>
              </a:rPr>
              <a:t>Strassen, District de Luxembourg, 8030</a:t>
            </a:r>
          </a:p>
          <a:p>
            <a:r>
              <a:rPr lang="fr-FR" sz="1200" b="0" i="0" dirty="0">
                <a:solidFill>
                  <a:schemeClr val="bg1"/>
                </a:solidFill>
                <a:effectLst/>
                <a:latin typeface="+mj-lt"/>
              </a:rPr>
              <a:t>Luxembourg</a:t>
            </a:r>
          </a:p>
          <a:p>
            <a:r>
              <a:rPr lang="fr-FR" sz="1200" b="0" i="0" dirty="0">
                <a:solidFill>
                  <a:schemeClr val="bg1"/>
                </a:solidFill>
                <a:effectLst/>
                <a:latin typeface="+mj-lt"/>
              </a:rPr>
              <a:t>+352 277 239 1</a:t>
            </a:r>
          </a:p>
          <a:p>
            <a:endParaRPr lang="fr-FR" sz="1200" b="0" i="0" dirty="0">
              <a:solidFill>
                <a:schemeClr val="bg1"/>
              </a:solidFill>
              <a:effectLst/>
              <a:latin typeface="+mj-lt"/>
            </a:endParaRPr>
          </a:p>
          <a:p>
            <a:r>
              <a:rPr lang="fr-FR" sz="1200" b="0" i="0" u="sng" dirty="0">
                <a:solidFill>
                  <a:schemeClr val="bg2"/>
                </a:solidFill>
                <a:effectLst/>
                <a:latin typeface="+mj-lt"/>
              </a:rPr>
              <a:t>Initio.eu</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A86FD9AE-D2F3-4A68-827B-4234652D5B23}"/>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72538" y="2613113"/>
            <a:ext cx="2683041" cy="724381"/>
          </a:xfrm>
          <a:prstGeom prst="rect">
            <a:avLst/>
          </a:prstGeom>
        </p:spPr>
      </p:pic>
    </p:spTree>
    <p:extLst>
      <p:ext uri="{BB962C8B-B14F-4D97-AF65-F5344CB8AC3E}">
        <p14:creationId xmlns:p14="http://schemas.microsoft.com/office/powerpoint/2010/main" val="3500760128"/>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5_Contact Tall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Tallis Consulting</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@Tallisconseil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84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Tallis-consulting.com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97AE445D-063F-4BC9-9FDC-099ED8DEA2B7}"/>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77891" y="2586014"/>
            <a:ext cx="2889430" cy="752708"/>
          </a:xfrm>
          <a:prstGeom prst="rect">
            <a:avLst/>
          </a:prstGeom>
        </p:spPr>
      </p:pic>
    </p:spTree>
    <p:extLst>
      <p:ext uri="{BB962C8B-B14F-4D97-AF65-F5344CB8AC3E}">
        <p14:creationId xmlns:p14="http://schemas.microsoft.com/office/powerpoint/2010/main" val="2244815277"/>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6_Contact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Vertuo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@VertuoConseil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vertuoconseil.com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FE71D30C-E836-4888-8856-F7E069E05D9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81712" y="2598954"/>
            <a:ext cx="2768024" cy="736522"/>
          </a:xfrm>
          <a:prstGeom prst="rect">
            <a:avLst/>
          </a:prstGeom>
        </p:spPr>
      </p:pic>
    </p:spTree>
    <p:extLst>
      <p:ext uri="{BB962C8B-B14F-4D97-AF65-F5344CB8AC3E}">
        <p14:creationId xmlns:p14="http://schemas.microsoft.com/office/powerpoint/2010/main" val="4147710294"/>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7_Contact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36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viatys.com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11" name="Image 10">
            <a:extLst>
              <a:ext uri="{FF2B5EF4-FFF2-40B4-BE49-F238E27FC236}">
                <a16:creationId xmlns:a16="http://schemas.microsoft.com/office/drawing/2014/main" id="{8F949E3C-AFEF-4F3D-8AE3-3FEE132A4962}"/>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86812" y="2614304"/>
            <a:ext cx="2816586" cy="724381"/>
          </a:xfrm>
          <a:prstGeom prst="rect">
            <a:avLst/>
          </a:prstGeom>
        </p:spPr>
      </p:pic>
    </p:spTree>
    <p:extLst>
      <p:ext uri="{BB962C8B-B14F-4D97-AF65-F5344CB8AC3E}">
        <p14:creationId xmlns:p14="http://schemas.microsoft.com/office/powerpoint/2010/main" val="1042042584"/>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nd noir ">
    <p:bg>
      <p:bgRef idx="1001">
        <a:schemeClr val="bg2"/>
      </p:bgRef>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DB10A92-5B0C-C04F-AAD0-4676E2B61FDB}"/>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3364285330"/>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7" name="Espace réservé de la date 1">
            <a:extLst>
              <a:ext uri="{FF2B5EF4-FFF2-40B4-BE49-F238E27FC236}">
                <a16:creationId xmlns:a16="http://schemas.microsoft.com/office/drawing/2014/main" id="{15CCFC02-66DD-CA42-B6C0-09265F20935B}"/>
              </a:ext>
            </a:extLst>
          </p:cNvPr>
          <p:cNvSpPr txBox="1">
            <a:spLocks/>
          </p:cNvSpPr>
          <p:nvPr userDrawn="1"/>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8" name="Espace réservé du numéro de diapositive 3">
            <a:extLst>
              <a:ext uri="{FF2B5EF4-FFF2-40B4-BE49-F238E27FC236}">
                <a16:creationId xmlns:a16="http://schemas.microsoft.com/office/drawing/2014/main" id="{47C71028-E84D-2E4C-8AAA-1EB5AAA44B17}"/>
              </a:ext>
            </a:extLst>
          </p:cNvPr>
          <p:cNvSpPr txBox="1">
            <a:spLocks/>
          </p:cNvSpPr>
          <p:nvPr userDrawn="1"/>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p:nvPr>
        </p:nvSpPr>
        <p:spPr>
          <a:xfrm>
            <a:off x="626267" y="799842"/>
            <a:ext cx="10980000" cy="539015"/>
          </a:xfrm>
          <a:prstGeom prst="rect">
            <a:avLst/>
          </a:prstGeom>
        </p:spPr>
        <p:txBody>
          <a:bodyPr vert="horz" lIns="91440" tIns="45720" rIns="91440" bIns="45720" rtlCol="0" anchor="t">
            <a:noAutofit/>
          </a:bodyPr>
          <a:lstStyle/>
          <a:p>
            <a:r>
              <a:rPr lang="fr-FR" noProof="0" dirty="0"/>
              <a:t>Modifiez le style du titre</a:t>
            </a:r>
          </a:p>
        </p:txBody>
      </p:sp>
    </p:spTree>
    <p:extLst>
      <p:ext uri="{BB962C8B-B14F-4D97-AF65-F5344CB8AC3E}">
        <p14:creationId xmlns:p14="http://schemas.microsoft.com/office/powerpoint/2010/main" val="16768088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1_N°1 Couverture avec phot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7" name="Image 6">
            <a:extLst>
              <a:ext uri="{FF2B5EF4-FFF2-40B4-BE49-F238E27FC236}">
                <a16:creationId xmlns:a16="http://schemas.microsoft.com/office/drawing/2014/main" id="{CF32494F-943C-1545-8B3D-23E146AC46B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866828" y="2607222"/>
            <a:ext cx="2489300" cy="938317"/>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n-lt"/>
                <a:ea typeface="+mn-ea"/>
                <a:cs typeface="+mn-cs"/>
              </a:rPr>
              <a:t>square-management</a:t>
            </a:r>
            <a:br>
              <a:rPr lang="fr-FR" sz="1200" kern="1200" dirty="0">
                <a:solidFill>
                  <a:schemeClr val="bg1"/>
                </a:solidFill>
                <a:effectLst/>
                <a:latin typeface="+mn-lt"/>
                <a:ea typeface="+mn-ea"/>
                <a:cs typeface="+mn-cs"/>
              </a:rPr>
            </a:br>
            <a:endParaRPr lang="fr-FR" sz="1200" kern="1200" dirty="0">
              <a:solidFill>
                <a:schemeClr val="bg1"/>
              </a:solidFill>
              <a:effectLst/>
              <a:latin typeface="+mn-lt"/>
              <a:ea typeface="+mn-ea"/>
              <a:cs typeface="+mn-cs"/>
            </a:endParaRPr>
          </a:p>
          <a:p>
            <a:r>
              <a:rPr lang="fr-FR" sz="1200" kern="1200" dirty="0">
                <a:solidFill>
                  <a:schemeClr val="bg1"/>
                </a:solidFill>
                <a:effectLst/>
                <a:latin typeface="+mn-lt"/>
                <a:ea typeface="+mn-ea"/>
                <a:cs typeface="+mn-cs"/>
              </a:rPr>
              <a:t>@square_managem</a:t>
            </a:r>
            <a:br>
              <a:rPr lang="fr-FR" sz="1200" kern="1200" dirty="0">
                <a:solidFill>
                  <a:schemeClr val="bg1"/>
                </a:solidFill>
                <a:effectLst/>
                <a:latin typeface="+mn-lt"/>
                <a:ea typeface="+mn-ea"/>
                <a:cs typeface="+mn-cs"/>
              </a:rPr>
            </a:br>
            <a:endParaRPr lang="fr-FR" sz="1200" kern="1200" dirty="0">
              <a:solidFill>
                <a:schemeClr val="bg1"/>
              </a:solidFill>
              <a:effectLst/>
              <a:latin typeface="+mn-lt"/>
              <a:ea typeface="+mn-ea"/>
              <a:cs typeface="+mn-cs"/>
            </a:endParaRPr>
          </a:p>
          <a:p>
            <a:r>
              <a:rPr lang="fr-FR" sz="1200" kern="1200" dirty="0">
                <a:solidFill>
                  <a:schemeClr val="bg1"/>
                </a:solidFill>
                <a:effectLst/>
                <a:latin typeface="+mn-lt"/>
                <a:ea typeface="+mn-ea"/>
                <a:cs typeface="+mn-cs"/>
              </a:rPr>
              <a:t>squaremanagement</a:t>
            </a:r>
          </a:p>
        </p:txBody>
      </p:sp>
      <p:pic>
        <p:nvPicPr>
          <p:cNvPr id="12" name="Image 11">
            <a:extLst>
              <a:ext uri="{FF2B5EF4-FFF2-40B4-BE49-F238E27FC236}">
                <a16:creationId xmlns:a16="http://schemas.microsoft.com/office/drawing/2014/main" id="{EAE073A7-F31E-5842-B8AF-42EF422C2F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6035593"/>
            <a:ext cx="216330" cy="216330"/>
          </a:xfrm>
          <a:prstGeom prst="rect">
            <a:avLst/>
          </a:prstGeom>
        </p:spPr>
      </p:pic>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Verdana" panose="020B0604030504040204" pitchFamily="34" charset="0"/>
              </a:rPr>
              <a:t>173 Avenue Achille Peretti</a:t>
            </a:r>
          </a:p>
          <a:p>
            <a:r>
              <a:rPr lang="fr-FR" sz="1200" b="0" i="0" dirty="0">
                <a:solidFill>
                  <a:schemeClr val="bg1"/>
                </a:solidFill>
                <a:effectLst/>
                <a:latin typeface="Verdana" panose="020B0604030504040204" pitchFamily="34" charset="0"/>
              </a:rPr>
              <a:t>92200 Neuilly-Sur-Seine</a:t>
            </a:r>
          </a:p>
          <a:p>
            <a:r>
              <a:rPr lang="fr-FR" sz="1200" b="0" i="0" dirty="0">
                <a:solidFill>
                  <a:schemeClr val="bg1"/>
                </a:solidFill>
                <a:effectLst/>
                <a:latin typeface="Verdana" panose="020B0604030504040204" pitchFamily="34" charset="0"/>
              </a:rPr>
              <a:t>+33 (0)1 46 40 40 00</a:t>
            </a:r>
          </a:p>
          <a:p>
            <a:endParaRPr lang="fr-FR" sz="1200" b="0" i="0" dirty="0">
              <a:solidFill>
                <a:schemeClr val="bg1"/>
              </a:solidFill>
              <a:effectLst/>
              <a:latin typeface="Verdana" panose="020B0604030504040204" pitchFamily="34" charset="0"/>
            </a:endParaRPr>
          </a:p>
          <a:p>
            <a:r>
              <a:rPr lang="fr-FR" sz="1200" b="0" i="0" dirty="0">
                <a:solidFill>
                  <a:schemeClr val="bg2"/>
                </a:solidFill>
                <a:effectLst/>
                <a:latin typeface="Verdana" panose="020B0604030504040204" pitchFamily="34" charset="0"/>
                <a:hlinkClick r:id="rId7">
                  <a:extLst>
                    <a:ext uri="{A12FA001-AC4F-418D-AE19-62706E023703}">
                      <ahyp:hlinkClr xmlns:ahyp="http://schemas.microsoft.com/office/drawing/2018/hyperlinkcolor" val="tx"/>
                    </a:ext>
                  </a:extLst>
                </a:hlinkClick>
              </a:rPr>
              <a:t>www.square-management.com</a:t>
            </a:r>
            <a:endParaRPr lang="fr-FR" sz="1200" b="0" i="0" dirty="0">
              <a:solidFill>
                <a:schemeClr val="bg2"/>
              </a:solidFill>
              <a:effectLst/>
              <a:latin typeface="Verdana" panose="020B0604030504040204" pitchFamily="34" charset="0"/>
            </a:endParaRPr>
          </a:p>
          <a:p>
            <a:r>
              <a:rPr lang="fr-FR" sz="1200" b="0" i="0" dirty="0">
                <a:solidFill>
                  <a:schemeClr val="bg2"/>
                </a:solidFill>
                <a:effectLst/>
                <a:latin typeface="Verdana" panose="020B0604030504040204" pitchFamily="34" charset="0"/>
                <a:hlinkClick r:id="rId8">
                  <a:extLst>
                    <a:ext uri="{A12FA001-AC4F-418D-AE19-62706E023703}">
                      <ahyp:hlinkClr xmlns:ahyp="http://schemas.microsoft.com/office/drawing/2018/hyperlinkcolor" val="tx"/>
                    </a:ext>
                  </a:extLst>
                </a:hlinkClick>
              </a:rPr>
              <a:t>www.blog.square-management.com</a:t>
            </a:r>
            <a:endParaRPr lang="fr-FR" sz="1200" b="0" i="0" dirty="0">
              <a:solidFill>
                <a:schemeClr val="bg2"/>
              </a:solidFill>
              <a:effectLst/>
              <a:latin typeface="Verdana" panose="020B0604030504040204" pitchFamily="34" charset="0"/>
            </a:endParaRPr>
          </a:p>
        </p:txBody>
      </p:sp>
    </p:spTree>
    <p:extLst>
      <p:ext uri="{BB962C8B-B14F-4D97-AF65-F5344CB8AC3E}">
        <p14:creationId xmlns:p14="http://schemas.microsoft.com/office/powerpoint/2010/main" val="300568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_N°1 Schéma">
  <p:cSld name="2_N°1 Schéma">
    <p:spTree>
      <p:nvGrpSpPr>
        <p:cNvPr id="1" name="Shape 960"/>
        <p:cNvGrpSpPr/>
        <p:nvPr/>
      </p:nvGrpSpPr>
      <p:grpSpPr>
        <a:xfrm>
          <a:off x="0" y="0"/>
          <a:ext cx="0" cy="0"/>
          <a:chOff x="0" y="0"/>
          <a:chExt cx="0" cy="0"/>
        </a:xfrm>
      </p:grpSpPr>
      <p:sp>
        <p:nvSpPr>
          <p:cNvPr id="961" name="Google Shape;961;p49"/>
          <p:cNvSpPr txBox="1">
            <a:spLocks noGrp="1"/>
          </p:cNvSpPr>
          <p:nvPr>
            <p:ph type="body" idx="1"/>
          </p:nvPr>
        </p:nvSpPr>
        <p:spPr>
          <a:xfrm>
            <a:off x="626268" y="2211016"/>
            <a:ext cx="10979997" cy="3780000"/>
          </a:xfrm>
          <a:prstGeom prst="rect">
            <a:avLst/>
          </a:prstGeom>
          <a:noFill/>
          <a:ln>
            <a:noFill/>
          </a:ln>
        </p:spPr>
        <p:txBody>
          <a:bodyPr spcFirstLastPara="1" wrap="square" lIns="91425" tIns="45700" rIns="91425" bIns="45700" anchor="t" anchorCtr="0">
            <a:noAutofit/>
          </a:bodyPr>
          <a:lstStyle>
            <a:lvl1pPr marL="457200" marR="0" lvl="0" indent="-317500" algn="just" rtl="0">
              <a:lnSpc>
                <a:spcPct val="100000"/>
              </a:lnSpc>
              <a:spcBef>
                <a:spcPts val="0"/>
              </a:spcBef>
              <a:spcAft>
                <a:spcPts val="0"/>
              </a:spcAft>
              <a:buClr>
                <a:schemeClr val="dk1"/>
              </a:buClr>
              <a:buSzPts val="1400"/>
              <a:buFont typeface="Noto Sans"/>
              <a:buChar char="▪"/>
              <a:defRPr sz="1400" b="1" i="0" u="none" strike="noStrike" cap="none">
                <a:solidFill>
                  <a:schemeClr val="dk1"/>
                </a:solidFill>
                <a:latin typeface="Verdana"/>
                <a:ea typeface="Verdana"/>
                <a:cs typeface="Verdana"/>
                <a:sym typeface="Verdana"/>
              </a:defRPr>
            </a:lvl1pPr>
            <a:lvl2pPr marL="914400" marR="0" lvl="1" indent="-317500" algn="just" rtl="0">
              <a:lnSpc>
                <a:spcPct val="100000"/>
              </a:lnSpc>
              <a:spcBef>
                <a:spcPts val="1100"/>
              </a:spcBef>
              <a:spcAft>
                <a:spcPts val="0"/>
              </a:spcAft>
              <a:buClr>
                <a:schemeClr val="dk1"/>
              </a:buClr>
              <a:buSzPts val="1400"/>
              <a:buFont typeface="Noto Sans"/>
              <a:buChar char="▪"/>
              <a:defRPr sz="1400" b="0" i="0" u="none" strike="noStrike" cap="none">
                <a:solidFill>
                  <a:schemeClr val="dk1"/>
                </a:solidFill>
                <a:latin typeface="Verdana"/>
                <a:ea typeface="Verdana"/>
                <a:cs typeface="Verdana"/>
                <a:sym typeface="Verdana"/>
              </a:defRPr>
            </a:lvl2pPr>
            <a:lvl3pPr marL="1371600" marR="0" lvl="2" indent="-298450" algn="just" rtl="0">
              <a:lnSpc>
                <a:spcPct val="100000"/>
              </a:lnSpc>
              <a:spcBef>
                <a:spcPts val="800"/>
              </a:spcBef>
              <a:spcAft>
                <a:spcPts val="0"/>
              </a:spcAft>
              <a:buClr>
                <a:schemeClr val="dk1"/>
              </a:buClr>
              <a:buSzPts val="1100"/>
              <a:buFont typeface="Noto Sans"/>
              <a:buChar char="▪"/>
              <a:defRPr sz="1100" b="0" i="0" u="none" strike="noStrike" cap="none">
                <a:solidFill>
                  <a:schemeClr val="dk1"/>
                </a:solidFill>
                <a:latin typeface="Verdana"/>
                <a:ea typeface="Verdana"/>
                <a:cs typeface="Verdana"/>
                <a:sym typeface="Verdana"/>
              </a:defRPr>
            </a:lvl3pPr>
            <a:lvl4pPr marL="1828800" marR="0" lvl="3" indent="-298450" algn="just" rtl="0">
              <a:lnSpc>
                <a:spcPct val="100000"/>
              </a:lnSpc>
              <a:spcBef>
                <a:spcPts val="500"/>
              </a:spcBef>
              <a:spcAft>
                <a:spcPts val="0"/>
              </a:spcAft>
              <a:buClr>
                <a:schemeClr val="dk1"/>
              </a:buClr>
              <a:buSzPts val="1100"/>
              <a:buFont typeface="Merriweather Sans"/>
              <a:buChar char="▫"/>
              <a:defRPr sz="1100" b="0" i="0" u="none" strike="noStrike" cap="none">
                <a:solidFill>
                  <a:schemeClr val="dk1"/>
                </a:solidFill>
                <a:latin typeface="Verdana"/>
                <a:ea typeface="Verdana"/>
                <a:cs typeface="Verdana"/>
                <a:sym typeface="Verdana"/>
              </a:defRPr>
            </a:lvl4pPr>
            <a:lvl5pPr marL="2286000" marR="0" lvl="4"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endParaRPr/>
          </a:p>
        </p:txBody>
      </p:sp>
      <p:sp>
        <p:nvSpPr>
          <p:cNvPr id="962" name="Google Shape;962;p49"/>
          <p:cNvSpPr txBox="1">
            <a:spLocks noGrp="1"/>
          </p:cNvSpPr>
          <p:nvPr>
            <p:ph type="body" idx="2"/>
          </p:nvPr>
        </p:nvSpPr>
        <p:spPr>
          <a:xfrm>
            <a:off x="626266" y="1344179"/>
            <a:ext cx="10980000" cy="360000"/>
          </a:xfrm>
          <a:prstGeom prst="rect">
            <a:avLst/>
          </a:prstGeom>
          <a:noFill/>
          <a:ln>
            <a:noFill/>
          </a:ln>
        </p:spPr>
        <p:txBody>
          <a:bodyPr spcFirstLastPara="1" wrap="square" lIns="91425" tIns="45700" rIns="91425" bIns="45700" anchor="t" anchorCtr="0">
            <a:noAutofit/>
          </a:bodyPr>
          <a:lstStyle>
            <a:lvl1pPr marL="457200" marR="0" lvl="0" indent="-228600" algn="just" rtl="0">
              <a:lnSpc>
                <a:spcPct val="100000"/>
              </a:lnSpc>
              <a:spcBef>
                <a:spcPts val="0"/>
              </a:spcBef>
              <a:spcAft>
                <a:spcPts val="0"/>
              </a:spcAft>
              <a:buClr>
                <a:schemeClr val="dk1"/>
              </a:buClr>
              <a:buSzPts val="1600"/>
              <a:buFont typeface="Noto Sans"/>
              <a:buNone/>
              <a:defRPr sz="1600" b="0" i="0" u="none" strike="noStrike" cap="none">
                <a:solidFill>
                  <a:schemeClr val="dk1"/>
                </a:solidFill>
                <a:latin typeface="Verdana"/>
                <a:ea typeface="Verdana"/>
                <a:cs typeface="Verdana"/>
                <a:sym typeface="Verdana"/>
              </a:defRPr>
            </a:lvl1pPr>
            <a:lvl2pPr marL="914400" marR="0" lvl="1" indent="-228600" algn="just" rtl="0">
              <a:lnSpc>
                <a:spcPct val="100000"/>
              </a:lnSpc>
              <a:spcBef>
                <a:spcPts val="1100"/>
              </a:spcBef>
              <a:spcAft>
                <a:spcPts val="0"/>
              </a:spcAft>
              <a:buClr>
                <a:schemeClr val="dk1"/>
              </a:buClr>
              <a:buSzPts val="2000"/>
              <a:buFont typeface="Noto Sans"/>
              <a:buNone/>
              <a:defRPr sz="2000" b="1"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800"/>
              <a:buFont typeface="Noto Sans"/>
              <a:buNone/>
              <a:defRPr sz="1800" b="1"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600"/>
              <a:buFont typeface="Merriweather Sans"/>
              <a:buNone/>
              <a:defRPr sz="1600" b="1"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5pPr>
            <a:lvl6pPr marL="2743200" marR="0" lvl="5"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6pPr>
            <a:lvl7pPr marL="3200400" marR="0" lvl="6"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963" name="Google Shape;963;p4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dirty="0"/>
          </a:p>
        </p:txBody>
      </p:sp>
      <p:sp>
        <p:nvSpPr>
          <p:cNvPr id="964" name="Google Shape;964;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fr-FR"/>
              <a:t>‹N°›</a:t>
            </a:fld>
            <a:endParaRPr dirty="0"/>
          </a:p>
        </p:txBody>
      </p:sp>
      <p:sp>
        <p:nvSpPr>
          <p:cNvPr id="965" name="Google Shape;965;p49"/>
          <p:cNvSpPr txBox="1">
            <a:spLocks noGrp="1"/>
          </p:cNvSpPr>
          <p:nvPr>
            <p:ph type="title"/>
          </p:nvPr>
        </p:nvSpPr>
        <p:spPr>
          <a:xfrm>
            <a:off x="626267" y="799842"/>
            <a:ext cx="10980000" cy="9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600"/>
              <a:buFont typeface="Verdana"/>
              <a:buNone/>
              <a:defRPr sz="26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4275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0_Couverture Squa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3" name="Image 2" descr="Une image contenant texte, clipart&#10;&#10;Description générée automatiquement">
            <a:extLst>
              <a:ext uri="{FF2B5EF4-FFF2-40B4-BE49-F238E27FC236}">
                <a16:creationId xmlns:a16="http://schemas.microsoft.com/office/drawing/2014/main" id="{8F96B3C5-306E-B0DF-312D-3FF0CF1A27C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1226" y="919925"/>
            <a:ext cx="2718630" cy="1003878"/>
          </a:xfrm>
          <a:prstGeom prst="rect">
            <a:avLst/>
          </a:prstGeom>
        </p:spPr>
      </p:pic>
    </p:spTree>
    <p:extLst>
      <p:ext uri="{BB962C8B-B14F-4D97-AF65-F5344CB8AC3E}">
        <p14:creationId xmlns:p14="http://schemas.microsoft.com/office/powerpoint/2010/main" val="2326327673"/>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Titre + SousT + Contenu">
  <p:cSld name="2- Titre + SousT + Contenu">
    <p:spTree>
      <p:nvGrpSpPr>
        <p:cNvPr id="1" name="Shape 57"/>
        <p:cNvGrpSpPr/>
        <p:nvPr/>
      </p:nvGrpSpPr>
      <p:grpSpPr>
        <a:xfrm>
          <a:off x="0" y="0"/>
          <a:ext cx="0" cy="0"/>
          <a:chOff x="0" y="0"/>
          <a:chExt cx="0" cy="0"/>
        </a:xfrm>
      </p:grpSpPr>
      <p:sp>
        <p:nvSpPr>
          <p:cNvPr id="58" name="Google Shape;58;g2e4e0327df3_0_1878"/>
          <p:cNvSpPr txBox="1">
            <a:spLocks noGrp="1"/>
          </p:cNvSpPr>
          <p:nvPr>
            <p:ph type="body" idx="1"/>
          </p:nvPr>
        </p:nvSpPr>
        <p:spPr>
          <a:xfrm>
            <a:off x="1296727" y="549284"/>
            <a:ext cx="10587600" cy="412800"/>
          </a:xfrm>
          <a:prstGeom prst="rect">
            <a:avLst/>
          </a:prstGeom>
          <a:noFill/>
          <a:ln>
            <a:noFill/>
          </a:ln>
        </p:spPr>
        <p:txBody>
          <a:bodyPr spcFirstLastPara="1" wrap="square" lIns="68575" tIns="34275" rIns="68575" bIns="34275" anchor="ctr" anchorCtr="0">
            <a:normAutofit/>
          </a:bodyPr>
          <a:lstStyle>
            <a:lvl1pPr marL="457200" marR="0" lvl="0" indent="-228600" algn="l" rtl="0">
              <a:lnSpc>
                <a:spcPct val="100000"/>
              </a:lnSpc>
              <a:spcBef>
                <a:spcPts val="267"/>
              </a:spcBef>
              <a:spcAft>
                <a:spcPts val="0"/>
              </a:spcAft>
              <a:buClr>
                <a:srgbClr val="053141"/>
              </a:buClr>
              <a:buSzPts val="1200"/>
              <a:buFont typeface="Arial"/>
              <a:buNone/>
              <a:defRPr sz="1600" b="0" i="1" u="none" strike="noStrike" cap="none">
                <a:solidFill>
                  <a:srgbClr val="053141"/>
                </a:solidFill>
                <a:latin typeface="Arial"/>
                <a:ea typeface="Arial"/>
                <a:cs typeface="Arial"/>
                <a:sym typeface="Arial"/>
              </a:defRPr>
            </a:lvl1pPr>
            <a:lvl2pPr marL="914400" marR="0" lvl="1" indent="-317500" algn="l" rtl="0">
              <a:lnSpc>
                <a:spcPct val="100000"/>
              </a:lnSpc>
              <a:spcBef>
                <a:spcPts val="400"/>
              </a:spcBef>
              <a:spcAft>
                <a:spcPts val="0"/>
              </a:spcAft>
              <a:buClr>
                <a:srgbClr val="052A33"/>
              </a:buClr>
              <a:buSzPts val="1400"/>
              <a:buFont typeface="Arial"/>
              <a:buChar char="–"/>
              <a:defRPr sz="1867" b="0" i="0" u="none" strike="noStrike" cap="none">
                <a:solidFill>
                  <a:srgbClr val="052A33"/>
                </a:solidFill>
                <a:latin typeface="Arial"/>
                <a:ea typeface="Arial"/>
                <a:cs typeface="Arial"/>
                <a:sym typeface="Arial"/>
              </a:defRPr>
            </a:lvl2pPr>
            <a:lvl3pPr marL="1371600" marR="0" lvl="2" indent="-304800" algn="l" rtl="0">
              <a:lnSpc>
                <a:spcPct val="100000"/>
              </a:lnSpc>
              <a:spcBef>
                <a:spcPts val="267"/>
              </a:spcBef>
              <a:spcAft>
                <a:spcPts val="0"/>
              </a:spcAft>
              <a:buClr>
                <a:srgbClr val="052A33"/>
              </a:buClr>
              <a:buSzPts val="1200"/>
              <a:buFont typeface="Arial"/>
              <a:buChar char="•"/>
              <a:defRPr sz="1600" b="0" i="0" u="none" strike="noStrike" cap="none">
                <a:solidFill>
                  <a:srgbClr val="052A33"/>
                </a:solidFill>
                <a:latin typeface="Arial"/>
                <a:ea typeface="Arial"/>
                <a:cs typeface="Arial"/>
                <a:sym typeface="Arial"/>
              </a:defRPr>
            </a:lvl3pPr>
            <a:lvl4pPr marL="1828800" marR="0" lvl="3" indent="-298450" algn="l" rtl="0">
              <a:lnSpc>
                <a:spcPct val="100000"/>
              </a:lnSpc>
              <a:spcBef>
                <a:spcPts val="267"/>
              </a:spcBef>
              <a:spcAft>
                <a:spcPts val="0"/>
              </a:spcAft>
              <a:buClr>
                <a:srgbClr val="052A33"/>
              </a:buClr>
              <a:buSzPts val="1100"/>
              <a:buFont typeface="Arial"/>
              <a:buChar char="–"/>
              <a:defRPr sz="1467" b="0" i="0" u="none" strike="noStrike" cap="none">
                <a:solidFill>
                  <a:srgbClr val="052A33"/>
                </a:solidFill>
                <a:latin typeface="Arial"/>
                <a:ea typeface="Arial"/>
                <a:cs typeface="Arial"/>
                <a:sym typeface="Arial"/>
              </a:defRPr>
            </a:lvl4pPr>
            <a:lvl5pPr marL="2286000" marR="0" lvl="4" indent="-285750" algn="l" rtl="0">
              <a:lnSpc>
                <a:spcPct val="100000"/>
              </a:lnSpc>
              <a:spcBef>
                <a:spcPts val="267"/>
              </a:spcBef>
              <a:spcAft>
                <a:spcPts val="0"/>
              </a:spcAft>
              <a:buClr>
                <a:srgbClr val="052A33"/>
              </a:buClr>
              <a:buSzPts val="900"/>
              <a:buFont typeface="Arial"/>
              <a:buChar char="»"/>
              <a:defRPr sz="1200" b="0" i="0" u="none" strike="noStrike" cap="none">
                <a:solidFill>
                  <a:srgbClr val="052A33"/>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g2e4e0327df3_0_1878"/>
          <p:cNvSpPr txBox="1">
            <a:spLocks noGrp="1"/>
          </p:cNvSpPr>
          <p:nvPr>
            <p:ph type="body" idx="2"/>
          </p:nvPr>
        </p:nvSpPr>
        <p:spPr>
          <a:xfrm>
            <a:off x="1296733" y="1184275"/>
            <a:ext cx="10587600" cy="53676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267"/>
              </a:spcBef>
              <a:spcAft>
                <a:spcPts val="0"/>
              </a:spcAft>
              <a:buClr>
                <a:srgbClr val="052A33"/>
              </a:buClr>
              <a:buSzPts val="900"/>
              <a:buFont typeface="Arial"/>
              <a:buNone/>
              <a:defRPr sz="1200" b="0" i="0" u="none" strike="noStrike" cap="none">
                <a:solidFill>
                  <a:srgbClr val="052A33"/>
                </a:solidFill>
                <a:latin typeface="Arial"/>
                <a:ea typeface="Arial"/>
                <a:cs typeface="Arial"/>
                <a:sym typeface="Arial"/>
              </a:defRPr>
            </a:lvl1pPr>
            <a:lvl2pPr marL="914400" marR="0" lvl="1" indent="-342900" algn="l" rtl="0">
              <a:lnSpc>
                <a:spcPct val="100000"/>
              </a:lnSpc>
              <a:spcBef>
                <a:spcPts val="267"/>
              </a:spcBef>
              <a:spcAft>
                <a:spcPts val="0"/>
              </a:spcAft>
              <a:buClr>
                <a:srgbClr val="052A33"/>
              </a:buClr>
              <a:buSzPts val="1800"/>
              <a:buFont typeface="Arial"/>
              <a:buChar char="•"/>
              <a:defRPr sz="1200" b="0" i="0" u="none" strike="noStrike" cap="none">
                <a:solidFill>
                  <a:srgbClr val="052A33"/>
                </a:solidFill>
                <a:latin typeface="Arial"/>
                <a:ea typeface="Arial"/>
                <a:cs typeface="Arial"/>
                <a:sym typeface="Arial"/>
              </a:defRPr>
            </a:lvl2pPr>
            <a:lvl3pPr marL="1371600" marR="0" lvl="2" indent="-285750" algn="l" rtl="0">
              <a:lnSpc>
                <a:spcPct val="100000"/>
              </a:lnSpc>
              <a:spcBef>
                <a:spcPts val="267"/>
              </a:spcBef>
              <a:spcAft>
                <a:spcPts val="0"/>
              </a:spcAft>
              <a:buClr>
                <a:srgbClr val="84AF2D"/>
              </a:buClr>
              <a:buSzPts val="900"/>
              <a:buFont typeface="Noto Sans Symbols"/>
              <a:buChar char="✔"/>
              <a:defRPr sz="1200" b="0" i="0" u="none" strike="noStrike" cap="none">
                <a:solidFill>
                  <a:srgbClr val="052A33"/>
                </a:solidFill>
                <a:latin typeface="Arial"/>
                <a:ea typeface="Arial"/>
                <a:cs typeface="Arial"/>
                <a:sym typeface="Arial"/>
              </a:defRPr>
            </a:lvl3pPr>
            <a:lvl4pPr marL="1828800" marR="0" lvl="3" indent="-285750" algn="l" rtl="0">
              <a:lnSpc>
                <a:spcPct val="100000"/>
              </a:lnSpc>
              <a:spcBef>
                <a:spcPts val="267"/>
              </a:spcBef>
              <a:spcAft>
                <a:spcPts val="0"/>
              </a:spcAft>
              <a:buClr>
                <a:srgbClr val="84AF2D"/>
              </a:buClr>
              <a:buSzPts val="900"/>
              <a:buFont typeface="Noto Sans Symbols"/>
              <a:buChar char="⮚"/>
              <a:defRPr sz="1200" b="0" i="0" u="none" strike="noStrike" cap="none">
                <a:solidFill>
                  <a:srgbClr val="052A33"/>
                </a:solidFill>
                <a:latin typeface="Arial"/>
                <a:ea typeface="Arial"/>
                <a:cs typeface="Arial"/>
                <a:sym typeface="Arial"/>
              </a:defRPr>
            </a:lvl4pPr>
            <a:lvl5pPr marL="2286000" marR="0" lvl="4" indent="-285750" algn="l" rtl="0">
              <a:lnSpc>
                <a:spcPct val="100000"/>
              </a:lnSpc>
              <a:spcBef>
                <a:spcPts val="267"/>
              </a:spcBef>
              <a:spcAft>
                <a:spcPts val="0"/>
              </a:spcAft>
              <a:buClr>
                <a:srgbClr val="84AF2D"/>
              </a:buClr>
              <a:buSzPts val="900"/>
              <a:buFont typeface="Arial"/>
              <a:buChar char="•"/>
              <a:defRPr sz="1200" b="0" i="0" u="none" strike="noStrike" cap="none">
                <a:solidFill>
                  <a:srgbClr val="052A33"/>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g2e4e0327df3_0_1878"/>
          <p:cNvSpPr txBox="1">
            <a:spLocks noGrp="1"/>
          </p:cNvSpPr>
          <p:nvPr>
            <p:ph type="body" idx="3"/>
          </p:nvPr>
        </p:nvSpPr>
        <p:spPr>
          <a:xfrm>
            <a:off x="1296988" y="149865"/>
            <a:ext cx="10587300" cy="3855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400"/>
              </a:spcBef>
              <a:spcAft>
                <a:spcPts val="0"/>
              </a:spcAft>
              <a:buClr>
                <a:srgbClr val="052A33"/>
              </a:buClr>
              <a:buSzPts val="1400"/>
              <a:buFont typeface="Arial"/>
              <a:buNone/>
              <a:defRPr sz="1867" b="0" i="0" u="none" strike="noStrike" cap="none">
                <a:solidFill>
                  <a:srgbClr val="052A33"/>
                </a:solidFill>
                <a:latin typeface="Arial"/>
                <a:ea typeface="Arial"/>
                <a:cs typeface="Arial"/>
                <a:sym typeface="Arial"/>
              </a:defRPr>
            </a:lvl1pPr>
            <a:lvl2pPr marL="914400" marR="0" lvl="1" indent="-317500" algn="l" rtl="0">
              <a:lnSpc>
                <a:spcPct val="100000"/>
              </a:lnSpc>
              <a:spcBef>
                <a:spcPts val="400"/>
              </a:spcBef>
              <a:spcAft>
                <a:spcPts val="0"/>
              </a:spcAft>
              <a:buClr>
                <a:srgbClr val="052A33"/>
              </a:buClr>
              <a:buSzPts val="1400"/>
              <a:buFont typeface="Arial"/>
              <a:buChar char="–"/>
              <a:defRPr sz="1867" b="0" i="0" u="none" strike="noStrike" cap="none">
                <a:solidFill>
                  <a:srgbClr val="052A33"/>
                </a:solidFill>
                <a:latin typeface="Arial"/>
                <a:ea typeface="Arial"/>
                <a:cs typeface="Arial"/>
                <a:sym typeface="Arial"/>
              </a:defRPr>
            </a:lvl2pPr>
            <a:lvl3pPr marL="1371600" marR="0" lvl="2" indent="-304800" algn="l" rtl="0">
              <a:lnSpc>
                <a:spcPct val="100000"/>
              </a:lnSpc>
              <a:spcBef>
                <a:spcPts val="267"/>
              </a:spcBef>
              <a:spcAft>
                <a:spcPts val="0"/>
              </a:spcAft>
              <a:buClr>
                <a:srgbClr val="052A33"/>
              </a:buClr>
              <a:buSzPts val="1200"/>
              <a:buFont typeface="Arial"/>
              <a:buChar char="•"/>
              <a:defRPr sz="1600" b="0" i="0" u="none" strike="noStrike" cap="none">
                <a:solidFill>
                  <a:srgbClr val="052A33"/>
                </a:solidFill>
                <a:latin typeface="Arial"/>
                <a:ea typeface="Arial"/>
                <a:cs typeface="Arial"/>
                <a:sym typeface="Arial"/>
              </a:defRPr>
            </a:lvl3pPr>
            <a:lvl4pPr marL="1828800" marR="0" lvl="3" indent="-298450" algn="l" rtl="0">
              <a:lnSpc>
                <a:spcPct val="100000"/>
              </a:lnSpc>
              <a:spcBef>
                <a:spcPts val="267"/>
              </a:spcBef>
              <a:spcAft>
                <a:spcPts val="0"/>
              </a:spcAft>
              <a:buClr>
                <a:srgbClr val="052A33"/>
              </a:buClr>
              <a:buSzPts val="1100"/>
              <a:buFont typeface="Arial"/>
              <a:buChar char="–"/>
              <a:defRPr sz="1467" b="0" i="0" u="none" strike="noStrike" cap="none">
                <a:solidFill>
                  <a:srgbClr val="052A33"/>
                </a:solidFill>
                <a:latin typeface="Arial"/>
                <a:ea typeface="Arial"/>
                <a:cs typeface="Arial"/>
                <a:sym typeface="Arial"/>
              </a:defRPr>
            </a:lvl4pPr>
            <a:lvl5pPr marL="2286000" marR="0" lvl="4" indent="-285750" algn="l" rtl="0">
              <a:lnSpc>
                <a:spcPct val="100000"/>
              </a:lnSpc>
              <a:spcBef>
                <a:spcPts val="267"/>
              </a:spcBef>
              <a:spcAft>
                <a:spcPts val="0"/>
              </a:spcAft>
              <a:buClr>
                <a:srgbClr val="052A33"/>
              </a:buClr>
              <a:buSzPts val="900"/>
              <a:buFont typeface="Arial"/>
              <a:buChar char="»"/>
              <a:defRPr sz="1200" b="0" i="0" u="none" strike="noStrike" cap="none">
                <a:solidFill>
                  <a:srgbClr val="052A33"/>
                </a:solidFill>
                <a:latin typeface="Arial"/>
                <a:ea typeface="Arial"/>
                <a:cs typeface="Arial"/>
                <a:sym typeface="Arial"/>
              </a:defRPr>
            </a:lvl5pPr>
            <a:lvl6pPr marL="2743200" marR="0" lvl="5"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g2e4e0327df3_0_1878"/>
          <p:cNvSpPr/>
          <p:nvPr/>
        </p:nvSpPr>
        <p:spPr>
          <a:xfrm>
            <a:off x="5795000" y="6637025"/>
            <a:ext cx="670500" cy="22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94573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1_Couverture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8" name="Image 7">
            <a:extLst>
              <a:ext uri="{FF2B5EF4-FFF2-40B4-BE49-F238E27FC236}">
                <a16:creationId xmlns:a16="http://schemas.microsoft.com/office/drawing/2014/main" id="{135A5CCB-B980-384C-875B-CE4B4D2D00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836798"/>
            <a:ext cx="3684827" cy="1088821"/>
          </a:xfrm>
          <a:prstGeom prst="rect">
            <a:avLst/>
          </a:prstGeom>
        </p:spPr>
      </p:pic>
    </p:spTree>
    <p:extLst>
      <p:ext uri="{BB962C8B-B14F-4D97-AF65-F5344CB8AC3E}">
        <p14:creationId xmlns:p14="http://schemas.microsoft.com/office/powerpoint/2010/main" val="258520081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2_Couverture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80000" y="180000"/>
            <a:ext cx="11831999" cy="6498000"/>
          </a:xfrm>
          <a:prstGeom prst="rect">
            <a:avLst/>
          </a:prstGeom>
        </p:spPr>
      </p:pic>
      <p:pic>
        <p:nvPicPr>
          <p:cNvPr id="2" name="Image 1">
            <a:extLst>
              <a:ext uri="{FF2B5EF4-FFF2-40B4-BE49-F238E27FC236}">
                <a16:creationId xmlns:a16="http://schemas.microsoft.com/office/drawing/2014/main" id="{9D12FF58-CBB5-1A79-15D0-8AEA9BEC54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879711"/>
            <a:ext cx="3746028" cy="1039084"/>
          </a:xfrm>
          <a:prstGeom prst="rect">
            <a:avLst/>
          </a:prstGeom>
        </p:spPr>
      </p:pic>
    </p:spTree>
    <p:extLst>
      <p:ext uri="{BB962C8B-B14F-4D97-AF65-F5344CB8AC3E}">
        <p14:creationId xmlns:p14="http://schemas.microsoft.com/office/powerpoint/2010/main" val="2854555782"/>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3_Couverture Tall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3" name="Image 2">
            <a:extLst>
              <a:ext uri="{FF2B5EF4-FFF2-40B4-BE49-F238E27FC236}">
                <a16:creationId xmlns:a16="http://schemas.microsoft.com/office/drawing/2014/main" id="{603DDFED-001E-6803-F204-BEC678FDDA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924" y="879709"/>
            <a:ext cx="3789867" cy="1029739"/>
          </a:xfrm>
          <a:prstGeom prst="rect">
            <a:avLst/>
          </a:prstGeom>
        </p:spPr>
      </p:pic>
    </p:spTree>
    <p:extLst>
      <p:ext uri="{BB962C8B-B14F-4D97-AF65-F5344CB8AC3E}">
        <p14:creationId xmlns:p14="http://schemas.microsoft.com/office/powerpoint/2010/main" val="44018565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4_Couverture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3" name="Image 2">
            <a:extLst>
              <a:ext uri="{FF2B5EF4-FFF2-40B4-BE49-F238E27FC236}">
                <a16:creationId xmlns:a16="http://schemas.microsoft.com/office/drawing/2014/main" id="{B4C53DBB-D976-0D4D-983E-B3E2493413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918808"/>
            <a:ext cx="4031665" cy="992002"/>
          </a:xfrm>
          <a:prstGeom prst="rect">
            <a:avLst/>
          </a:prstGeom>
        </p:spPr>
      </p:pic>
    </p:spTree>
    <p:extLst>
      <p:ext uri="{BB962C8B-B14F-4D97-AF65-F5344CB8AC3E}">
        <p14:creationId xmlns:p14="http://schemas.microsoft.com/office/powerpoint/2010/main" val="343546350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5_Couverture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69243"/>
            <a:ext cx="11831999" cy="6498000"/>
          </a:xfrm>
          <a:prstGeom prst="rect">
            <a:avLst/>
          </a:prstGeom>
        </p:spPr>
      </p:pic>
      <p:pic>
        <p:nvPicPr>
          <p:cNvPr id="2" name="Image 1">
            <a:extLst>
              <a:ext uri="{FF2B5EF4-FFF2-40B4-BE49-F238E27FC236}">
                <a16:creationId xmlns:a16="http://schemas.microsoft.com/office/drawing/2014/main" id="{3B1FB3B1-4715-0354-68E9-4C5B8C4611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908050"/>
            <a:ext cx="4064635" cy="1000114"/>
          </a:xfrm>
          <a:prstGeom prst="rect">
            <a:avLst/>
          </a:prstGeom>
        </p:spPr>
      </p:pic>
    </p:spTree>
    <p:extLst>
      <p:ext uri="{BB962C8B-B14F-4D97-AF65-F5344CB8AC3E}">
        <p14:creationId xmlns:p14="http://schemas.microsoft.com/office/powerpoint/2010/main" val="3394981944"/>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5_Couverture Initi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6" name="Image 5">
            <a:extLst>
              <a:ext uri="{FF2B5EF4-FFF2-40B4-BE49-F238E27FC236}">
                <a16:creationId xmlns:a16="http://schemas.microsoft.com/office/drawing/2014/main" id="{DF763592-E5F8-2944-A5D8-095DC15C07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884300"/>
            <a:ext cx="3571128" cy="1027165"/>
          </a:xfrm>
          <a:prstGeom prst="rect">
            <a:avLst/>
          </a:prstGeom>
        </p:spPr>
      </p:pic>
    </p:spTree>
    <p:extLst>
      <p:ext uri="{BB962C8B-B14F-4D97-AF65-F5344CB8AC3E}">
        <p14:creationId xmlns:p14="http://schemas.microsoft.com/office/powerpoint/2010/main" val="777684878"/>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6_Couverture Initi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4" name="Image 3">
            <a:extLst>
              <a:ext uri="{FF2B5EF4-FFF2-40B4-BE49-F238E27FC236}">
                <a16:creationId xmlns:a16="http://schemas.microsoft.com/office/drawing/2014/main" id="{BFAC4EDE-8EFE-9D46-8666-70577F4CF8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882527"/>
            <a:ext cx="3743099" cy="1034983"/>
          </a:xfrm>
          <a:prstGeom prst="rect">
            <a:avLst/>
          </a:prstGeom>
        </p:spPr>
      </p:pic>
    </p:spTree>
    <p:extLst>
      <p:ext uri="{BB962C8B-B14F-4D97-AF65-F5344CB8AC3E}">
        <p14:creationId xmlns:p14="http://schemas.microsoft.com/office/powerpoint/2010/main" val="3226237016"/>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6_Couverture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3" name="Image 2">
            <a:extLst>
              <a:ext uri="{FF2B5EF4-FFF2-40B4-BE49-F238E27FC236}">
                <a16:creationId xmlns:a16="http://schemas.microsoft.com/office/drawing/2014/main" id="{E5721F13-88AA-B849-BD83-7BE1D34224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889351"/>
            <a:ext cx="3684240" cy="1024898"/>
          </a:xfrm>
          <a:prstGeom prst="rect">
            <a:avLst/>
          </a:prstGeom>
        </p:spPr>
      </p:pic>
    </p:spTree>
    <p:extLst>
      <p:ext uri="{BB962C8B-B14F-4D97-AF65-F5344CB8AC3E}">
        <p14:creationId xmlns:p14="http://schemas.microsoft.com/office/powerpoint/2010/main" val="2196966684"/>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7_Couverture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3" name="Image 2">
            <a:extLst>
              <a:ext uri="{FF2B5EF4-FFF2-40B4-BE49-F238E27FC236}">
                <a16:creationId xmlns:a16="http://schemas.microsoft.com/office/drawing/2014/main" id="{3EDC03DE-631E-3740-B17C-8002238C90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1225" y="908050"/>
            <a:ext cx="3748877" cy="1008691"/>
          </a:xfrm>
          <a:prstGeom prst="rect">
            <a:avLst/>
          </a:prstGeom>
        </p:spPr>
      </p:pic>
    </p:spTree>
    <p:extLst>
      <p:ext uri="{BB962C8B-B14F-4D97-AF65-F5344CB8AC3E}">
        <p14:creationId xmlns:p14="http://schemas.microsoft.com/office/powerpoint/2010/main" val="4087496136"/>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C Square_p.1">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14D9A61-28D5-4D63-82B1-1A7EB0BA03A8}"/>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4" name="Connecteur droit 43">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3CF71A9-2CE7-42F2-B488-DBEF175DE77A}"/>
              </a:ext>
            </a:extLst>
          </p:cNvPr>
          <p:cNvCxnSpPr>
            <a:cxnSpLocks/>
          </p:cNvCxnSpPr>
          <p:nvPr/>
        </p:nvCxnSpPr>
        <p:spPr>
          <a:xfrm>
            <a:off x="6450862" y="5769181"/>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AD76F9C0-CDC7-446C-8CAC-F762296D27FE}"/>
              </a:ext>
            </a:extLst>
          </p:cNvPr>
          <p:cNvCxnSpPr>
            <a:cxnSpLocks/>
          </p:cNvCxnSpPr>
          <p:nvPr/>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1" name="Rectangle 70">
            <a:extLst>
              <a:ext uri="{FF2B5EF4-FFF2-40B4-BE49-F238E27FC236}">
                <a16:creationId xmlns:a16="http://schemas.microsoft.com/office/drawing/2014/main" id="{A664271A-1023-40AB-9ABC-48B3606233F8}"/>
              </a:ext>
            </a:extLst>
          </p:cNvPr>
          <p:cNvSpPr/>
          <p:nvPr/>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2" name="Rectangle 71">
            <a:extLst>
              <a:ext uri="{FF2B5EF4-FFF2-40B4-BE49-F238E27FC236}">
                <a16:creationId xmlns:a16="http://schemas.microsoft.com/office/drawing/2014/main" id="{A8F04BF8-A3C8-4E8F-B878-3B438DC30E91}"/>
              </a:ext>
            </a:extLst>
          </p:cNvPr>
          <p:cNvSpPr/>
          <p:nvPr/>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3" name="Rectangle 72">
            <a:extLst>
              <a:ext uri="{FF2B5EF4-FFF2-40B4-BE49-F238E27FC236}">
                <a16:creationId xmlns:a16="http://schemas.microsoft.com/office/drawing/2014/main" id="{B46943C2-7865-4E85-9219-059859A55C65}"/>
              </a:ext>
            </a:extLst>
          </p:cNvPr>
          <p:cNvSpPr/>
          <p:nvPr/>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5" name="Rectangle 74">
            <a:extLst>
              <a:ext uri="{FF2B5EF4-FFF2-40B4-BE49-F238E27FC236}">
                <a16:creationId xmlns:a16="http://schemas.microsoft.com/office/drawing/2014/main" id="{B632BA62-7683-4BF6-A0C2-23A08C837FD8}"/>
              </a:ext>
            </a:extLst>
          </p:cNvPr>
          <p:cNvSpPr/>
          <p:nvPr/>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91" name="Rectangle 90">
            <a:extLst>
              <a:ext uri="{FF2B5EF4-FFF2-40B4-BE49-F238E27FC236}">
                <a16:creationId xmlns:a16="http://schemas.microsoft.com/office/drawing/2014/main" id="{90FE2AEF-B174-4593-862E-A8F638D1F341}"/>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35" name="Connecteur droit 34">
            <a:extLst>
              <a:ext uri="{FF2B5EF4-FFF2-40B4-BE49-F238E27FC236}">
                <a16:creationId xmlns:a16="http://schemas.microsoft.com/office/drawing/2014/main" id="{DFA37ED9-1E76-4865-917D-5D2FDF3C5D49}"/>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8F13540B-2AF3-4483-BF5A-DF7904B10440}"/>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A7DCE605-30D7-4713-91F0-1FD881B37697}"/>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CFD086D-381E-4F05-AA58-21424D1805E5}"/>
              </a:ext>
            </a:extLst>
          </p:cNvPr>
          <p:cNvCxnSpPr>
            <a:cxnSpLocks/>
          </p:cNvCxnSpPr>
          <p:nvPr userDrawn="1"/>
        </p:nvCxnSpPr>
        <p:spPr>
          <a:xfrm>
            <a:off x="6433687"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6C8D447-FCDD-4D59-9B68-80FA7C92DE66}"/>
              </a:ext>
            </a:extLst>
          </p:cNvPr>
          <p:cNvCxnSpPr>
            <a:cxnSpLocks/>
          </p:cNvCxnSpPr>
          <p:nvPr userDrawn="1"/>
        </p:nvCxnSpPr>
        <p:spPr>
          <a:xfrm>
            <a:off x="9266274"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5E4E73-E307-4FCB-8B22-83EA1FDAD451}"/>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BF793003-00D9-4B13-80FD-3DF7EF706072}"/>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C5339930-EF83-43A7-A194-5F2F00580FD7}"/>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1" name="Rectangle 60">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3" name="Rectangle 62">
            <a:extLst>
              <a:ext uri="{FF2B5EF4-FFF2-40B4-BE49-F238E27FC236}">
                <a16:creationId xmlns:a16="http://schemas.microsoft.com/office/drawing/2014/main" id="{78885E83-E80D-46B5-9FC5-EB6FC02AF147}"/>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57377C7D-325B-3343-A50C-6ED08733459A}"/>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AE216182-1E3F-764B-81E8-CD1052881154}"/>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9D96C686-FF4D-C440-B2CD-507CD05F20D8}"/>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1">
            <a:extLst>
              <a:ext uri="{FF2B5EF4-FFF2-40B4-BE49-F238E27FC236}">
                <a16:creationId xmlns:a16="http://schemas.microsoft.com/office/drawing/2014/main" id="{3BF72CEA-A5DD-E94F-8A4F-52F53E54D483}"/>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9">
            <a:extLst>
              <a:ext uri="{FF2B5EF4-FFF2-40B4-BE49-F238E27FC236}">
                <a16:creationId xmlns:a16="http://schemas.microsoft.com/office/drawing/2014/main" id="{9BBD136B-BBB6-D248-818F-5FA526ACABEB}"/>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7">
            <a:extLst>
              <a:ext uri="{FF2B5EF4-FFF2-40B4-BE49-F238E27FC236}">
                <a16:creationId xmlns:a16="http://schemas.microsoft.com/office/drawing/2014/main" id="{84362C3C-AB1D-AE4F-8533-181DA80B39C1}"/>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5">
            <a:extLst>
              <a:ext uri="{FF2B5EF4-FFF2-40B4-BE49-F238E27FC236}">
                <a16:creationId xmlns:a16="http://schemas.microsoft.com/office/drawing/2014/main" id="{7F324BF2-4109-2047-93D8-A8EF25F82230}"/>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3">
            <a:extLst>
              <a:ext uri="{FF2B5EF4-FFF2-40B4-BE49-F238E27FC236}">
                <a16:creationId xmlns:a16="http://schemas.microsoft.com/office/drawing/2014/main" id="{9EBFCE2A-4568-9D45-A4EB-00D1E02D1441}"/>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9502F99A-A82C-A9BB-7A8C-538C5CC681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3228" y="225071"/>
            <a:ext cx="1353003" cy="499608"/>
          </a:xfrm>
          <a:prstGeom prst="rect">
            <a:avLst/>
          </a:prstGeom>
        </p:spPr>
      </p:pic>
    </p:spTree>
    <p:extLst>
      <p:ext uri="{BB962C8B-B14F-4D97-AF65-F5344CB8AC3E}">
        <p14:creationId xmlns:p14="http://schemas.microsoft.com/office/powerpoint/2010/main" val="3492186376"/>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guide id="5" pos="3863">
          <p15:clr>
            <a:srgbClr val="FBAE40"/>
          </p15:clr>
        </p15:guide>
        <p15:guide id="6" orient="horz" pos="36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N°1 Schéma">
  <p:cSld name="1_N°1 Schéma">
    <p:spTree>
      <p:nvGrpSpPr>
        <p:cNvPr id="1" name="Shape 62"/>
        <p:cNvGrpSpPr/>
        <p:nvPr/>
      </p:nvGrpSpPr>
      <p:grpSpPr>
        <a:xfrm>
          <a:off x="0" y="0"/>
          <a:ext cx="0" cy="0"/>
          <a:chOff x="0" y="0"/>
          <a:chExt cx="0" cy="0"/>
        </a:xfrm>
      </p:grpSpPr>
      <p:sp>
        <p:nvSpPr>
          <p:cNvPr id="63" name="Google Shape;63;g2e635d9e678_0_953"/>
          <p:cNvSpPr txBox="1">
            <a:spLocks noGrp="1"/>
          </p:cNvSpPr>
          <p:nvPr>
            <p:ph type="body" idx="1"/>
          </p:nvPr>
        </p:nvSpPr>
        <p:spPr>
          <a:xfrm>
            <a:off x="626268" y="2211016"/>
            <a:ext cx="10980000" cy="3780000"/>
          </a:xfrm>
          <a:prstGeom prst="rect">
            <a:avLst/>
          </a:prstGeom>
          <a:noFill/>
          <a:ln>
            <a:noFill/>
          </a:ln>
        </p:spPr>
        <p:txBody>
          <a:bodyPr spcFirstLastPara="1" wrap="square" lIns="91425" tIns="45700" rIns="91425" bIns="45700" anchor="t" anchorCtr="0">
            <a:noAutofit/>
          </a:bodyPr>
          <a:lstStyle>
            <a:lvl1pPr marL="457200" marR="0" lvl="0" indent="-317500" algn="just" rtl="0">
              <a:lnSpc>
                <a:spcPct val="100000"/>
              </a:lnSpc>
              <a:spcBef>
                <a:spcPts val="0"/>
              </a:spcBef>
              <a:spcAft>
                <a:spcPts val="0"/>
              </a:spcAft>
              <a:buClr>
                <a:schemeClr val="dk1"/>
              </a:buClr>
              <a:buSzPts val="1400"/>
              <a:buFont typeface="Noto Sans Symbols"/>
              <a:buChar char="▪"/>
              <a:defRPr sz="1400" b="1" i="0" u="none" strike="noStrike" cap="none">
                <a:solidFill>
                  <a:schemeClr val="dk1"/>
                </a:solidFill>
                <a:latin typeface="Verdana"/>
                <a:ea typeface="Verdana"/>
                <a:cs typeface="Verdana"/>
                <a:sym typeface="Verdana"/>
              </a:defRPr>
            </a:lvl1pPr>
            <a:lvl2pPr marL="914400" marR="0" lvl="1" indent="-317500" algn="just" rtl="0">
              <a:lnSpc>
                <a:spcPct val="100000"/>
              </a:lnSpc>
              <a:spcBef>
                <a:spcPts val="1100"/>
              </a:spcBef>
              <a:spcAft>
                <a:spcPts val="0"/>
              </a:spcAft>
              <a:buClr>
                <a:schemeClr val="dk1"/>
              </a:buClr>
              <a:buSzPts val="1400"/>
              <a:buFont typeface="Noto Sans Symbols"/>
              <a:buChar char="▪"/>
              <a:defRPr sz="1400" b="0" i="0" u="none" strike="noStrike" cap="none">
                <a:solidFill>
                  <a:schemeClr val="dk1"/>
                </a:solidFill>
                <a:latin typeface="Verdana"/>
                <a:ea typeface="Verdana"/>
                <a:cs typeface="Verdana"/>
                <a:sym typeface="Verdana"/>
              </a:defRPr>
            </a:lvl2pPr>
            <a:lvl3pPr marL="1371600" marR="0" lvl="2" indent="-298450" algn="just" rtl="0">
              <a:lnSpc>
                <a:spcPct val="100000"/>
              </a:lnSpc>
              <a:spcBef>
                <a:spcPts val="8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3pPr>
            <a:lvl4pPr marL="1828800" marR="0" lvl="3" indent="-298450" algn="just" rtl="0">
              <a:lnSpc>
                <a:spcPct val="100000"/>
              </a:lnSpc>
              <a:spcBef>
                <a:spcPts val="500"/>
              </a:spcBef>
              <a:spcAft>
                <a:spcPts val="0"/>
              </a:spcAft>
              <a:buClr>
                <a:schemeClr val="dk1"/>
              </a:buClr>
              <a:buSzPts val="1100"/>
              <a:buFont typeface="Merriweather Sans"/>
              <a:buChar char="▫"/>
              <a:defRPr sz="1100" b="0" i="0" u="none" strike="noStrike" cap="none">
                <a:solidFill>
                  <a:schemeClr val="dk1"/>
                </a:solidFill>
                <a:latin typeface="Verdana"/>
                <a:ea typeface="Verdana"/>
                <a:cs typeface="Verdana"/>
                <a:sym typeface="Verdana"/>
              </a:defRPr>
            </a:lvl4pPr>
            <a:lvl5pPr marL="2286000" marR="0" lvl="4"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endParaRPr/>
          </a:p>
        </p:txBody>
      </p:sp>
      <p:sp>
        <p:nvSpPr>
          <p:cNvPr id="64" name="Google Shape;64;g2e635d9e678_0_953"/>
          <p:cNvSpPr txBox="1">
            <a:spLocks noGrp="1"/>
          </p:cNvSpPr>
          <p:nvPr>
            <p:ph type="body" idx="2"/>
          </p:nvPr>
        </p:nvSpPr>
        <p:spPr>
          <a:xfrm>
            <a:off x="626266" y="1344179"/>
            <a:ext cx="10980000" cy="360000"/>
          </a:xfrm>
          <a:prstGeom prst="rect">
            <a:avLst/>
          </a:prstGeom>
          <a:noFill/>
          <a:ln>
            <a:noFill/>
          </a:ln>
        </p:spPr>
        <p:txBody>
          <a:bodyPr spcFirstLastPara="1" wrap="square" lIns="91425" tIns="45700" rIns="91425" bIns="45700" anchor="t" anchorCtr="0">
            <a:noAutofit/>
          </a:bodyPr>
          <a:lstStyle>
            <a:lvl1pPr marL="457200" marR="0" lvl="0" indent="-228600" algn="just" rtl="0">
              <a:lnSpc>
                <a:spcPct val="100000"/>
              </a:lnSpc>
              <a:spcBef>
                <a:spcPts val="0"/>
              </a:spcBef>
              <a:spcAft>
                <a:spcPts val="0"/>
              </a:spcAft>
              <a:buClr>
                <a:schemeClr val="dk1"/>
              </a:buClr>
              <a:buSzPts val="1600"/>
              <a:buFont typeface="Noto Sans Symbols"/>
              <a:buNone/>
              <a:defRPr sz="1600" b="0" i="0" u="none" strike="noStrike" cap="none">
                <a:solidFill>
                  <a:schemeClr val="dk1"/>
                </a:solidFill>
                <a:latin typeface="Verdana"/>
                <a:ea typeface="Verdana"/>
                <a:cs typeface="Verdana"/>
                <a:sym typeface="Verdana"/>
              </a:defRPr>
            </a:lvl1pPr>
            <a:lvl2pPr marL="914400" marR="0" lvl="1" indent="-228600" algn="just" rtl="0">
              <a:lnSpc>
                <a:spcPct val="100000"/>
              </a:lnSpc>
              <a:spcBef>
                <a:spcPts val="1100"/>
              </a:spcBef>
              <a:spcAft>
                <a:spcPts val="0"/>
              </a:spcAft>
              <a:buClr>
                <a:schemeClr val="dk1"/>
              </a:buClr>
              <a:buSzPts val="2000"/>
              <a:buFont typeface="Noto Sans Symbols"/>
              <a:buNone/>
              <a:defRPr sz="2000" b="1"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800"/>
              <a:buFont typeface="Noto Sans Symbols"/>
              <a:buNone/>
              <a:defRPr sz="1800" b="1"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600"/>
              <a:buFont typeface="Merriweather Sans"/>
              <a:buNone/>
              <a:defRPr sz="1600" b="1"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5pPr>
            <a:lvl6pPr marL="2743200" marR="0" lvl="5"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6pPr>
            <a:lvl7pPr marL="3200400" marR="0" lvl="6"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65" name="Google Shape;65;g2e635d9e678_0_95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66" name="Google Shape;66;g2e635d9e678_0_95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fr-FR"/>
              <a:t>‹N°›</a:t>
            </a:fld>
            <a:endParaRPr/>
          </a:p>
        </p:txBody>
      </p:sp>
      <p:sp>
        <p:nvSpPr>
          <p:cNvPr id="67" name="Google Shape;67;g2e635d9e678_0_953"/>
          <p:cNvSpPr txBox="1">
            <a:spLocks noGrp="1"/>
          </p:cNvSpPr>
          <p:nvPr>
            <p:ph type="title"/>
          </p:nvPr>
        </p:nvSpPr>
        <p:spPr>
          <a:xfrm>
            <a:off x="626267" y="799842"/>
            <a:ext cx="10980000" cy="9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600"/>
              <a:buFont typeface="Verdana"/>
              <a:buNone/>
              <a:defRPr sz="26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73211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C Square_p.2">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0E602FB6-77ED-4A56-A8C6-C89E01D45831}"/>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83" name="Rectangle 82">
            <a:extLst>
              <a:ext uri="{FF2B5EF4-FFF2-40B4-BE49-F238E27FC236}">
                <a16:creationId xmlns:a16="http://schemas.microsoft.com/office/drawing/2014/main" id="{C30E7028-75DE-4D7F-9969-8F736185506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4" name="Freeform 29">
            <a:extLst>
              <a:ext uri="{FF2B5EF4-FFF2-40B4-BE49-F238E27FC236}">
                <a16:creationId xmlns:a16="http://schemas.microsoft.com/office/drawing/2014/main" id="{62794DAF-7490-4D49-833E-B7BE855895F3}"/>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5" name="Connecteur droit 84">
            <a:extLst>
              <a:ext uri="{FF2B5EF4-FFF2-40B4-BE49-F238E27FC236}">
                <a16:creationId xmlns:a16="http://schemas.microsoft.com/office/drawing/2014/main" id="{63E8AD26-675A-4716-B410-4BBBDA370CFD}"/>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Freeform 21">
            <a:extLst>
              <a:ext uri="{FF2B5EF4-FFF2-40B4-BE49-F238E27FC236}">
                <a16:creationId xmlns:a16="http://schemas.microsoft.com/office/drawing/2014/main" id="{195DAEB0-A5E5-4C31-AEEC-1E5D246FBAA1}"/>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4" name="Connecteur droit 93">
            <a:extLst>
              <a:ext uri="{FF2B5EF4-FFF2-40B4-BE49-F238E27FC236}">
                <a16:creationId xmlns:a16="http://schemas.microsoft.com/office/drawing/2014/main" id="{3D3E3821-F0E5-4437-990A-CA1106470A27}"/>
              </a:ext>
            </a:extLst>
          </p:cNvPr>
          <p:cNvCxnSpPr>
            <a:cxnSpLocks/>
          </p:cNvCxnSpPr>
          <p:nvPr/>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A36DC1D3-6A74-4542-8030-9E8918EDCFEA}"/>
              </a:ext>
            </a:extLst>
          </p:cNvPr>
          <p:cNvCxnSpPr>
            <a:cxnSpLocks/>
          </p:cNvCxnSpPr>
          <p:nvPr/>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97" name="Rectangle 96">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28" name="Freeform 29">
            <a:extLst>
              <a:ext uri="{FF2B5EF4-FFF2-40B4-BE49-F238E27FC236}">
                <a16:creationId xmlns:a16="http://schemas.microsoft.com/office/drawing/2014/main" id="{0688514D-E97D-4241-BD87-D577CA7363A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9" name="Connecteur droit 28">
            <a:extLst>
              <a:ext uri="{FF2B5EF4-FFF2-40B4-BE49-F238E27FC236}">
                <a16:creationId xmlns:a16="http://schemas.microsoft.com/office/drawing/2014/main" id="{558F2B5A-7C24-4D67-A10A-FAA3FE010D5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21">
            <a:extLst>
              <a:ext uri="{FF2B5EF4-FFF2-40B4-BE49-F238E27FC236}">
                <a16:creationId xmlns:a16="http://schemas.microsoft.com/office/drawing/2014/main" id="{FEB29BE3-B67E-4A21-AF9F-2B5C535ADEDA}"/>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Connecteur droit 30">
            <a:extLst>
              <a:ext uri="{FF2B5EF4-FFF2-40B4-BE49-F238E27FC236}">
                <a16:creationId xmlns:a16="http://schemas.microsoft.com/office/drawing/2014/main" id="{DB6898B9-1B6C-440C-AE38-B2ECAFFB7FA8}"/>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216DA410-C503-4E57-B693-CABB6C9F5D72}"/>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3B162ECB-17BD-CB4A-88F1-623F6E72E81B}"/>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8F8DC4CB-981D-8A49-9CB8-3E2C61993EAB}"/>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 name="Image 1">
            <a:extLst>
              <a:ext uri="{FF2B5EF4-FFF2-40B4-BE49-F238E27FC236}">
                <a16:creationId xmlns:a16="http://schemas.microsoft.com/office/drawing/2014/main" id="{B8BEB06A-4FE8-DE56-2BA2-A4CCAA32C37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3228" y="225071"/>
            <a:ext cx="1353003" cy="499608"/>
          </a:xfrm>
          <a:prstGeom prst="rect">
            <a:avLst/>
          </a:prstGeom>
        </p:spPr>
      </p:pic>
    </p:spTree>
    <p:extLst>
      <p:ext uri="{BB962C8B-B14F-4D97-AF65-F5344CB8AC3E}">
        <p14:creationId xmlns:p14="http://schemas.microsoft.com/office/powerpoint/2010/main" val="2338737901"/>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C VIATYS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2ACF7C1-A5DD-43B4-ACD3-8C33D65189C4}"/>
              </a:ext>
            </a:extLst>
          </p:cNvPr>
          <p:cNvSpPr/>
          <p:nvPr/>
        </p:nvSpPr>
        <p:spPr>
          <a:xfrm>
            <a:off x="0" y="-1076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29" name="Connecteur droit 28">
            <a:extLst>
              <a:ext uri="{FF2B5EF4-FFF2-40B4-BE49-F238E27FC236}">
                <a16:creationId xmlns:a16="http://schemas.microsoft.com/office/drawing/2014/main" id="{6C6C0BBE-C1EF-3040-8108-4CC8F0A8B7F8}"/>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33FE13D9-B827-C84C-BD22-04BE3AD2F255}"/>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BEF2872F-4D03-3A43-99C8-60EEF215317A}"/>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50F379D-9D17-7D41-84BB-6B9EE0143A8A}"/>
              </a:ext>
            </a:extLst>
          </p:cNvPr>
          <p:cNvCxnSpPr>
            <a:cxnSpLocks/>
          </p:cNvCxnSpPr>
          <p:nvPr userDrawn="1"/>
        </p:nvCxnSpPr>
        <p:spPr>
          <a:xfrm>
            <a:off x="6450862" y="5769181"/>
            <a:ext cx="1352673"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E7BC346E-1389-8040-8EC7-535746514349}"/>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FB6F270-D01E-AC40-840A-7902DA938453}"/>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6" name="Rectangle 45">
            <a:extLst>
              <a:ext uri="{FF2B5EF4-FFF2-40B4-BE49-F238E27FC236}">
                <a16:creationId xmlns:a16="http://schemas.microsoft.com/office/drawing/2014/main" id="{93F375A9-9745-5349-912A-E85A6B419C90}"/>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47">
            <a:extLst>
              <a:ext uri="{FF2B5EF4-FFF2-40B4-BE49-F238E27FC236}">
                <a16:creationId xmlns:a16="http://schemas.microsoft.com/office/drawing/2014/main" id="{A365F7EF-A307-804C-9840-F74D50173D8B}"/>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50" name="Rectangle 49">
            <a:extLst>
              <a:ext uri="{FF2B5EF4-FFF2-40B4-BE49-F238E27FC236}">
                <a16:creationId xmlns:a16="http://schemas.microsoft.com/office/drawing/2014/main" id="{A30AFA24-D336-C047-AEF7-587A7EB5E1BF}"/>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51" name="Rectangle 50">
            <a:extLst>
              <a:ext uri="{FF2B5EF4-FFF2-40B4-BE49-F238E27FC236}">
                <a16:creationId xmlns:a16="http://schemas.microsoft.com/office/drawing/2014/main" id="{50964897-4AF4-8A4D-A014-CBEFC96A179D}"/>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2" name="Rectangle 51">
            <a:extLst>
              <a:ext uri="{FF2B5EF4-FFF2-40B4-BE49-F238E27FC236}">
                <a16:creationId xmlns:a16="http://schemas.microsoft.com/office/drawing/2014/main" id="{A6B1F17F-D215-D947-9F9E-FC38342CA10A}"/>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4" name="Connecteur droit 53">
            <a:extLst>
              <a:ext uri="{FF2B5EF4-FFF2-40B4-BE49-F238E27FC236}">
                <a16:creationId xmlns:a16="http://schemas.microsoft.com/office/drawing/2014/main" id="{E6C34472-262C-444C-BF07-B47AB69B7C1B}"/>
              </a:ext>
            </a:extLst>
          </p:cNvPr>
          <p:cNvCxnSpPr>
            <a:cxnSpLocks/>
          </p:cNvCxnSpPr>
          <p:nvPr userDrawn="1"/>
        </p:nvCxnSpPr>
        <p:spPr>
          <a:xfrm>
            <a:off x="233228" y="4657802"/>
            <a:ext cx="1270589"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1AB128-767C-534D-98BE-85C46E7BAE4A}"/>
              </a:ext>
            </a:extLst>
          </p:cNvPr>
          <p:cNvCxnSpPr>
            <a:cxnSpLocks/>
          </p:cNvCxnSpPr>
          <p:nvPr userDrawn="1"/>
        </p:nvCxnSpPr>
        <p:spPr>
          <a:xfrm>
            <a:off x="3246090" y="2761173"/>
            <a:ext cx="1122710"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08C5C783-D96A-8A4D-BE2A-199577738BF4}"/>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FCBEF077-B166-D44B-906C-D6582F51BD03}"/>
              </a:ext>
            </a:extLst>
          </p:cNvPr>
          <p:cNvCxnSpPr>
            <a:cxnSpLocks/>
          </p:cNvCxnSpPr>
          <p:nvPr userDrawn="1"/>
        </p:nvCxnSpPr>
        <p:spPr>
          <a:xfrm>
            <a:off x="6433687" y="2761173"/>
            <a:ext cx="1962379"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7D63508A-385F-5F42-8D4F-0B7A816A1EFE}"/>
              </a:ext>
            </a:extLst>
          </p:cNvPr>
          <p:cNvCxnSpPr>
            <a:cxnSpLocks/>
          </p:cNvCxnSpPr>
          <p:nvPr userDrawn="1"/>
        </p:nvCxnSpPr>
        <p:spPr>
          <a:xfrm>
            <a:off x="9266274" y="2761173"/>
            <a:ext cx="663171"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D03EBB0B-A6C2-E348-B3BF-93BE3E867769}"/>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6B17FA75-F07A-BB4D-A03F-4FEA94063DC5}"/>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FCFDAE4C-D812-6448-BF0E-745573076B9B}"/>
              </a:ext>
            </a:extLst>
          </p:cNvPr>
          <p:cNvCxnSpPr>
            <a:cxnSpLocks/>
          </p:cNvCxnSpPr>
          <p:nvPr userDrawn="1"/>
        </p:nvCxnSpPr>
        <p:spPr>
          <a:xfrm>
            <a:off x="9266274" y="4656013"/>
            <a:ext cx="825731"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537A00D-04EA-F944-9158-BD1FB5047B4E}"/>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6" name="Rectangle 65">
            <a:extLst>
              <a:ext uri="{FF2B5EF4-FFF2-40B4-BE49-F238E27FC236}">
                <a16:creationId xmlns:a16="http://schemas.microsoft.com/office/drawing/2014/main" id="{E5B78664-D701-7243-B567-6A7AF9B12E2E}"/>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7" name="Rectangle 66">
            <a:extLst>
              <a:ext uri="{FF2B5EF4-FFF2-40B4-BE49-F238E27FC236}">
                <a16:creationId xmlns:a16="http://schemas.microsoft.com/office/drawing/2014/main" id="{26A4B46A-38DA-624E-8873-0EF9C92A80AF}"/>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B7DB57D8-7A80-0340-B3DE-AA1C6911C9A4}"/>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60B41982-EFDA-B846-8239-C07179214B7B}"/>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6F69BDD6-098F-034A-A88A-5B16F371111F}"/>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11">
            <a:extLst>
              <a:ext uri="{FF2B5EF4-FFF2-40B4-BE49-F238E27FC236}">
                <a16:creationId xmlns:a16="http://schemas.microsoft.com/office/drawing/2014/main" id="{8055FB5A-DB43-1E4E-BA7B-71D53BD6AF8D}"/>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9">
            <a:extLst>
              <a:ext uri="{FF2B5EF4-FFF2-40B4-BE49-F238E27FC236}">
                <a16:creationId xmlns:a16="http://schemas.microsoft.com/office/drawing/2014/main" id="{12EA9876-7F23-994B-B8B0-710BF7256426}"/>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7">
            <a:extLst>
              <a:ext uri="{FF2B5EF4-FFF2-40B4-BE49-F238E27FC236}">
                <a16:creationId xmlns:a16="http://schemas.microsoft.com/office/drawing/2014/main" id="{9878E0B9-2D54-D64A-8525-B3E5A1DE82A8}"/>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5" name="Espace réservé du texte 5">
            <a:extLst>
              <a:ext uri="{FF2B5EF4-FFF2-40B4-BE49-F238E27FC236}">
                <a16:creationId xmlns:a16="http://schemas.microsoft.com/office/drawing/2014/main" id="{4AED6677-6B74-914D-A694-B7CF95455202}"/>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7" name="Espace réservé du texte 3">
            <a:extLst>
              <a:ext uri="{FF2B5EF4-FFF2-40B4-BE49-F238E27FC236}">
                <a16:creationId xmlns:a16="http://schemas.microsoft.com/office/drawing/2014/main" id="{ABB1DC63-FABC-E341-891D-492B33192F2A}"/>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5" name="Image 4">
            <a:extLst>
              <a:ext uri="{FF2B5EF4-FFF2-40B4-BE49-F238E27FC236}">
                <a16:creationId xmlns:a16="http://schemas.microsoft.com/office/drawing/2014/main" id="{755C8518-C20B-5B71-A08A-344290BB23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013" y="214313"/>
            <a:ext cx="1870195" cy="503203"/>
          </a:xfrm>
          <a:prstGeom prst="rect">
            <a:avLst/>
          </a:prstGeom>
        </p:spPr>
      </p:pic>
    </p:spTree>
    <p:extLst>
      <p:ext uri="{BB962C8B-B14F-4D97-AF65-F5344CB8AC3E}">
        <p14:creationId xmlns:p14="http://schemas.microsoft.com/office/powerpoint/2010/main" val="4062738032"/>
      </p:ext>
    </p:extLst>
  </p:cSld>
  <p:clrMapOvr>
    <a:masterClrMapping/>
  </p:clrMapOvr>
  <p:extLst>
    <p:ext uri="{DCECCB84-F9BA-43D5-87BE-67443E8EF086}">
      <p15:sldGuideLst xmlns:p15="http://schemas.microsoft.com/office/powerpoint/2012/main">
        <p15:guide id="3" orient="horz" pos="232">
          <p15:clr>
            <a:srgbClr val="FBAE40"/>
          </p15:clr>
        </p15:guide>
        <p15:guide id="4" pos="14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DC VIATYS_mission">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14F515C4-3869-4138-BB3E-8042ABDC6421}"/>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112" name="Rectangle 111">
            <a:extLst>
              <a:ext uri="{FF2B5EF4-FFF2-40B4-BE49-F238E27FC236}">
                <a16:creationId xmlns:a16="http://schemas.microsoft.com/office/drawing/2014/main" id="{6D8F7793-A0CE-4513-A712-1DD58F92AFE0}"/>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13" name="Freeform 29">
            <a:extLst>
              <a:ext uri="{FF2B5EF4-FFF2-40B4-BE49-F238E27FC236}">
                <a16:creationId xmlns:a16="http://schemas.microsoft.com/office/drawing/2014/main" id="{D923B95F-ACE5-4873-9BE9-CBAFD84857D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4" name="Connecteur droit 113">
            <a:extLst>
              <a:ext uri="{FF2B5EF4-FFF2-40B4-BE49-F238E27FC236}">
                <a16:creationId xmlns:a16="http://schemas.microsoft.com/office/drawing/2014/main" id="{ECF309CC-8C57-4156-95FE-3DCC9476DB45}"/>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Freeform 21">
            <a:extLst>
              <a:ext uri="{FF2B5EF4-FFF2-40B4-BE49-F238E27FC236}">
                <a16:creationId xmlns:a16="http://schemas.microsoft.com/office/drawing/2014/main" id="{735E07E7-B22D-43A6-9A20-55E843A072DC}"/>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23" name="Connecteur droit 122">
            <a:extLst>
              <a:ext uri="{FF2B5EF4-FFF2-40B4-BE49-F238E27FC236}">
                <a16:creationId xmlns:a16="http://schemas.microsoft.com/office/drawing/2014/main" id="{141B710D-9320-44E9-937E-C9850D9547E8}"/>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86CA6E91-AB7A-469C-B895-3487C8AD67EF}"/>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2020967F-E4C9-42FA-A1A0-2607C46DD62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26" name="Rectangle 125">
            <a:extLst>
              <a:ext uri="{FF2B5EF4-FFF2-40B4-BE49-F238E27FC236}">
                <a16:creationId xmlns:a16="http://schemas.microsoft.com/office/drawing/2014/main" id="{A974EA3B-117D-4F52-B5D8-9A7568817AB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31" name="Freeform 29">
            <a:extLst>
              <a:ext uri="{FF2B5EF4-FFF2-40B4-BE49-F238E27FC236}">
                <a16:creationId xmlns:a16="http://schemas.microsoft.com/office/drawing/2014/main" id="{1DC8452B-ECB2-43CC-92D6-C6252DEF881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32" name="Connecteur droit 131">
            <a:extLst>
              <a:ext uri="{FF2B5EF4-FFF2-40B4-BE49-F238E27FC236}">
                <a16:creationId xmlns:a16="http://schemas.microsoft.com/office/drawing/2014/main" id="{0891090E-88A2-4425-9737-49A9242558F9}"/>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Freeform 21">
            <a:extLst>
              <a:ext uri="{FF2B5EF4-FFF2-40B4-BE49-F238E27FC236}">
                <a16:creationId xmlns:a16="http://schemas.microsoft.com/office/drawing/2014/main" id="{7B20A73E-99AE-4AF4-ACF8-0F837C69BFA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34" name="Connecteur droit 133">
            <a:extLst>
              <a:ext uri="{FF2B5EF4-FFF2-40B4-BE49-F238E27FC236}">
                <a16:creationId xmlns:a16="http://schemas.microsoft.com/office/drawing/2014/main" id="{14B9D2B5-EF76-44E4-9F7F-D05730437B76}"/>
              </a:ext>
            </a:extLst>
          </p:cNvPr>
          <p:cNvCxnSpPr>
            <a:cxnSpLocks/>
          </p:cNvCxnSpPr>
          <p:nvPr userDrawn="1"/>
        </p:nvCxnSpPr>
        <p:spPr>
          <a:xfrm>
            <a:off x="3419933" y="2775049"/>
            <a:ext cx="917398"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47E21A8E-8B96-40DE-B3F8-8E827ADDC623}"/>
              </a:ext>
            </a:extLst>
          </p:cNvPr>
          <p:cNvCxnSpPr>
            <a:cxnSpLocks/>
          </p:cNvCxnSpPr>
          <p:nvPr userDrawn="1"/>
        </p:nvCxnSpPr>
        <p:spPr>
          <a:xfrm>
            <a:off x="3417298" y="1351781"/>
            <a:ext cx="92003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1CEEBEDA-175B-D345-A2AF-B6232A195D7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C7B393DD-40FD-084B-9B75-505F5D2F6290}"/>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BEBA5294-77F8-CF4D-85D7-6E4D66EB1F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013" y="214313"/>
            <a:ext cx="1870195" cy="503203"/>
          </a:xfrm>
          <a:prstGeom prst="rect">
            <a:avLst/>
          </a:prstGeom>
        </p:spPr>
      </p:pic>
    </p:spTree>
    <p:extLst>
      <p:ext uri="{BB962C8B-B14F-4D97-AF65-F5344CB8AC3E}">
        <p14:creationId xmlns:p14="http://schemas.microsoft.com/office/powerpoint/2010/main" val="2399419413"/>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DC VIATYS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2ACF7C1-A5DD-43B4-ACD3-8C33D65189C4}"/>
              </a:ext>
            </a:extLst>
          </p:cNvPr>
          <p:cNvSpPr/>
          <p:nvPr/>
        </p:nvSpPr>
        <p:spPr>
          <a:xfrm>
            <a:off x="0" y="-1076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29" name="Connecteur droit 28">
            <a:extLst>
              <a:ext uri="{FF2B5EF4-FFF2-40B4-BE49-F238E27FC236}">
                <a16:creationId xmlns:a16="http://schemas.microsoft.com/office/drawing/2014/main" id="{6C6C0BBE-C1EF-3040-8108-4CC8F0A8B7F8}"/>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33FE13D9-B827-C84C-BD22-04BE3AD2F255}"/>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BEF2872F-4D03-3A43-99C8-60EEF215317A}"/>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50F379D-9D17-7D41-84BB-6B9EE0143A8A}"/>
              </a:ext>
            </a:extLst>
          </p:cNvPr>
          <p:cNvCxnSpPr>
            <a:cxnSpLocks/>
          </p:cNvCxnSpPr>
          <p:nvPr userDrawn="1"/>
        </p:nvCxnSpPr>
        <p:spPr>
          <a:xfrm>
            <a:off x="6450862" y="5769181"/>
            <a:ext cx="1352673"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E7BC346E-1389-8040-8EC7-535746514349}"/>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FB6F270-D01E-AC40-840A-7902DA938453}"/>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6" name="Rectangle 45">
            <a:extLst>
              <a:ext uri="{FF2B5EF4-FFF2-40B4-BE49-F238E27FC236}">
                <a16:creationId xmlns:a16="http://schemas.microsoft.com/office/drawing/2014/main" id="{93F375A9-9745-5349-912A-E85A6B419C90}"/>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47">
            <a:extLst>
              <a:ext uri="{FF2B5EF4-FFF2-40B4-BE49-F238E27FC236}">
                <a16:creationId xmlns:a16="http://schemas.microsoft.com/office/drawing/2014/main" id="{A365F7EF-A307-804C-9840-F74D50173D8B}"/>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50" name="Rectangle 49">
            <a:extLst>
              <a:ext uri="{FF2B5EF4-FFF2-40B4-BE49-F238E27FC236}">
                <a16:creationId xmlns:a16="http://schemas.microsoft.com/office/drawing/2014/main" id="{A30AFA24-D336-C047-AEF7-587A7EB5E1BF}"/>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51" name="Rectangle 50">
            <a:extLst>
              <a:ext uri="{FF2B5EF4-FFF2-40B4-BE49-F238E27FC236}">
                <a16:creationId xmlns:a16="http://schemas.microsoft.com/office/drawing/2014/main" id="{50964897-4AF4-8A4D-A014-CBEFC96A179D}"/>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2" name="Rectangle 51">
            <a:extLst>
              <a:ext uri="{FF2B5EF4-FFF2-40B4-BE49-F238E27FC236}">
                <a16:creationId xmlns:a16="http://schemas.microsoft.com/office/drawing/2014/main" id="{A6B1F17F-D215-D947-9F9E-FC38342CA10A}"/>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4" name="Connecteur droit 53">
            <a:extLst>
              <a:ext uri="{FF2B5EF4-FFF2-40B4-BE49-F238E27FC236}">
                <a16:creationId xmlns:a16="http://schemas.microsoft.com/office/drawing/2014/main" id="{E6C34472-262C-444C-BF07-B47AB69B7C1B}"/>
              </a:ext>
            </a:extLst>
          </p:cNvPr>
          <p:cNvCxnSpPr>
            <a:cxnSpLocks/>
          </p:cNvCxnSpPr>
          <p:nvPr userDrawn="1"/>
        </p:nvCxnSpPr>
        <p:spPr>
          <a:xfrm>
            <a:off x="233228" y="4657802"/>
            <a:ext cx="1270589"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1AB128-767C-534D-98BE-85C46E7BAE4A}"/>
              </a:ext>
            </a:extLst>
          </p:cNvPr>
          <p:cNvCxnSpPr>
            <a:cxnSpLocks/>
          </p:cNvCxnSpPr>
          <p:nvPr userDrawn="1"/>
        </p:nvCxnSpPr>
        <p:spPr>
          <a:xfrm>
            <a:off x="3246090" y="2761173"/>
            <a:ext cx="1122710"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08C5C783-D96A-8A4D-BE2A-199577738BF4}"/>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FCBEF077-B166-D44B-906C-D6582F51BD03}"/>
              </a:ext>
            </a:extLst>
          </p:cNvPr>
          <p:cNvCxnSpPr>
            <a:cxnSpLocks/>
          </p:cNvCxnSpPr>
          <p:nvPr userDrawn="1"/>
        </p:nvCxnSpPr>
        <p:spPr>
          <a:xfrm>
            <a:off x="6433687" y="2761173"/>
            <a:ext cx="1962379"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7D63508A-385F-5F42-8D4F-0B7A816A1EFE}"/>
              </a:ext>
            </a:extLst>
          </p:cNvPr>
          <p:cNvCxnSpPr>
            <a:cxnSpLocks/>
          </p:cNvCxnSpPr>
          <p:nvPr userDrawn="1"/>
        </p:nvCxnSpPr>
        <p:spPr>
          <a:xfrm>
            <a:off x="9266274" y="2761173"/>
            <a:ext cx="663171"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D03EBB0B-A6C2-E348-B3BF-93BE3E867769}"/>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6B17FA75-F07A-BB4D-A03F-4FEA94063DC5}"/>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FCFDAE4C-D812-6448-BF0E-745573076B9B}"/>
              </a:ext>
            </a:extLst>
          </p:cNvPr>
          <p:cNvCxnSpPr>
            <a:cxnSpLocks/>
          </p:cNvCxnSpPr>
          <p:nvPr userDrawn="1"/>
        </p:nvCxnSpPr>
        <p:spPr>
          <a:xfrm>
            <a:off x="9266274" y="4656013"/>
            <a:ext cx="825731" cy="0"/>
          </a:xfrm>
          <a:prstGeom prst="line">
            <a:avLst/>
          </a:prstGeom>
          <a:ln w="25400">
            <a:solidFill>
              <a:srgbClr val="9C2926"/>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537A00D-04EA-F944-9158-BD1FB5047B4E}"/>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6" name="Rectangle 65">
            <a:extLst>
              <a:ext uri="{FF2B5EF4-FFF2-40B4-BE49-F238E27FC236}">
                <a16:creationId xmlns:a16="http://schemas.microsoft.com/office/drawing/2014/main" id="{E5B78664-D701-7243-B567-6A7AF9B12E2E}"/>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7" name="Rectangle 66">
            <a:extLst>
              <a:ext uri="{FF2B5EF4-FFF2-40B4-BE49-F238E27FC236}">
                <a16:creationId xmlns:a16="http://schemas.microsoft.com/office/drawing/2014/main" id="{26A4B46A-38DA-624E-8873-0EF9C92A80AF}"/>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B7DB57D8-7A80-0340-B3DE-AA1C6911C9A4}"/>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60B41982-EFDA-B846-8239-C07179214B7B}"/>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6F69BDD6-098F-034A-A88A-5B16F371111F}"/>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11">
            <a:extLst>
              <a:ext uri="{FF2B5EF4-FFF2-40B4-BE49-F238E27FC236}">
                <a16:creationId xmlns:a16="http://schemas.microsoft.com/office/drawing/2014/main" id="{8055FB5A-DB43-1E4E-BA7B-71D53BD6AF8D}"/>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9">
            <a:extLst>
              <a:ext uri="{FF2B5EF4-FFF2-40B4-BE49-F238E27FC236}">
                <a16:creationId xmlns:a16="http://schemas.microsoft.com/office/drawing/2014/main" id="{12EA9876-7F23-994B-B8B0-710BF7256426}"/>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7">
            <a:extLst>
              <a:ext uri="{FF2B5EF4-FFF2-40B4-BE49-F238E27FC236}">
                <a16:creationId xmlns:a16="http://schemas.microsoft.com/office/drawing/2014/main" id="{9878E0B9-2D54-D64A-8525-B3E5A1DE82A8}"/>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5" name="Espace réservé du texte 5">
            <a:extLst>
              <a:ext uri="{FF2B5EF4-FFF2-40B4-BE49-F238E27FC236}">
                <a16:creationId xmlns:a16="http://schemas.microsoft.com/office/drawing/2014/main" id="{4AED6677-6B74-914D-A694-B7CF95455202}"/>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7" name="Espace réservé du texte 3">
            <a:extLst>
              <a:ext uri="{FF2B5EF4-FFF2-40B4-BE49-F238E27FC236}">
                <a16:creationId xmlns:a16="http://schemas.microsoft.com/office/drawing/2014/main" id="{ABB1DC63-FABC-E341-891D-492B33192F2A}"/>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descr="Une image contenant texte&#10;&#10;Description générée automatiquement">
            <a:extLst>
              <a:ext uri="{FF2B5EF4-FFF2-40B4-BE49-F238E27FC236}">
                <a16:creationId xmlns:a16="http://schemas.microsoft.com/office/drawing/2014/main" id="{9D8A1667-B5A5-8349-8ED0-92AC7F2682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7013" y="214313"/>
            <a:ext cx="2045107" cy="503204"/>
          </a:xfrm>
          <a:prstGeom prst="rect">
            <a:avLst/>
          </a:prstGeom>
        </p:spPr>
      </p:pic>
    </p:spTree>
    <p:extLst>
      <p:ext uri="{BB962C8B-B14F-4D97-AF65-F5344CB8AC3E}">
        <p14:creationId xmlns:p14="http://schemas.microsoft.com/office/powerpoint/2010/main" val="2887484180"/>
      </p:ext>
    </p:extLst>
  </p:cSld>
  <p:clrMapOvr>
    <a:masterClrMapping/>
  </p:clrMapOvr>
  <p:extLst>
    <p:ext uri="{DCECCB84-F9BA-43D5-87BE-67443E8EF086}">
      <p15:sldGuideLst xmlns:p15="http://schemas.microsoft.com/office/powerpoint/2012/main">
        <p15:guide id="3" orient="horz" pos="232">
          <p15:clr>
            <a:srgbClr val="FBAE40"/>
          </p15:clr>
        </p15:guide>
        <p15:guide id="4" pos="14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C VIATYS_mission">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14F515C4-3869-4138-BB3E-8042ABDC6421}"/>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112" name="Rectangle 111">
            <a:extLst>
              <a:ext uri="{FF2B5EF4-FFF2-40B4-BE49-F238E27FC236}">
                <a16:creationId xmlns:a16="http://schemas.microsoft.com/office/drawing/2014/main" id="{6D8F7793-A0CE-4513-A712-1DD58F92AFE0}"/>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13" name="Freeform 29">
            <a:extLst>
              <a:ext uri="{FF2B5EF4-FFF2-40B4-BE49-F238E27FC236}">
                <a16:creationId xmlns:a16="http://schemas.microsoft.com/office/drawing/2014/main" id="{D923B95F-ACE5-4873-9BE9-CBAFD84857D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4" name="Connecteur droit 113">
            <a:extLst>
              <a:ext uri="{FF2B5EF4-FFF2-40B4-BE49-F238E27FC236}">
                <a16:creationId xmlns:a16="http://schemas.microsoft.com/office/drawing/2014/main" id="{ECF309CC-8C57-4156-95FE-3DCC9476DB45}"/>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Freeform 21">
            <a:extLst>
              <a:ext uri="{FF2B5EF4-FFF2-40B4-BE49-F238E27FC236}">
                <a16:creationId xmlns:a16="http://schemas.microsoft.com/office/drawing/2014/main" id="{735E07E7-B22D-43A6-9A20-55E843A072DC}"/>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23" name="Connecteur droit 122">
            <a:extLst>
              <a:ext uri="{FF2B5EF4-FFF2-40B4-BE49-F238E27FC236}">
                <a16:creationId xmlns:a16="http://schemas.microsoft.com/office/drawing/2014/main" id="{141B710D-9320-44E9-937E-C9850D9547E8}"/>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86CA6E91-AB7A-469C-B895-3487C8AD67EF}"/>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2020967F-E4C9-42FA-A1A0-2607C46DD62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26" name="Rectangle 125">
            <a:extLst>
              <a:ext uri="{FF2B5EF4-FFF2-40B4-BE49-F238E27FC236}">
                <a16:creationId xmlns:a16="http://schemas.microsoft.com/office/drawing/2014/main" id="{A974EA3B-117D-4F52-B5D8-9A7568817AB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31" name="Freeform 29">
            <a:extLst>
              <a:ext uri="{FF2B5EF4-FFF2-40B4-BE49-F238E27FC236}">
                <a16:creationId xmlns:a16="http://schemas.microsoft.com/office/drawing/2014/main" id="{1DC8452B-ECB2-43CC-92D6-C6252DEF881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32" name="Connecteur droit 131">
            <a:extLst>
              <a:ext uri="{FF2B5EF4-FFF2-40B4-BE49-F238E27FC236}">
                <a16:creationId xmlns:a16="http://schemas.microsoft.com/office/drawing/2014/main" id="{0891090E-88A2-4425-9737-49A9242558F9}"/>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Freeform 21">
            <a:extLst>
              <a:ext uri="{FF2B5EF4-FFF2-40B4-BE49-F238E27FC236}">
                <a16:creationId xmlns:a16="http://schemas.microsoft.com/office/drawing/2014/main" id="{7B20A73E-99AE-4AF4-ACF8-0F837C69BFA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34" name="Connecteur droit 133">
            <a:extLst>
              <a:ext uri="{FF2B5EF4-FFF2-40B4-BE49-F238E27FC236}">
                <a16:creationId xmlns:a16="http://schemas.microsoft.com/office/drawing/2014/main" id="{14B9D2B5-EF76-44E4-9F7F-D05730437B76}"/>
              </a:ext>
            </a:extLst>
          </p:cNvPr>
          <p:cNvCxnSpPr>
            <a:cxnSpLocks/>
          </p:cNvCxnSpPr>
          <p:nvPr userDrawn="1"/>
        </p:nvCxnSpPr>
        <p:spPr>
          <a:xfrm>
            <a:off x="3419933" y="2775049"/>
            <a:ext cx="917398"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47E21A8E-8B96-40DE-B3F8-8E827ADDC623}"/>
              </a:ext>
            </a:extLst>
          </p:cNvPr>
          <p:cNvCxnSpPr>
            <a:cxnSpLocks/>
          </p:cNvCxnSpPr>
          <p:nvPr userDrawn="1"/>
        </p:nvCxnSpPr>
        <p:spPr>
          <a:xfrm>
            <a:off x="3417298" y="1351781"/>
            <a:ext cx="92003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1CEEBEDA-175B-D345-A2AF-B6232A195D7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C7B393DD-40FD-084B-9B75-505F5D2F6290}"/>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0" name="Image 19" descr="Une image contenant texte&#10;&#10;Description générée automatiquement">
            <a:extLst>
              <a:ext uri="{FF2B5EF4-FFF2-40B4-BE49-F238E27FC236}">
                <a16:creationId xmlns:a16="http://schemas.microsoft.com/office/drawing/2014/main" id="{B179C55B-4974-C84D-AD1E-9795EB8101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7013" y="214313"/>
            <a:ext cx="2045107" cy="503204"/>
          </a:xfrm>
          <a:prstGeom prst="rect">
            <a:avLst/>
          </a:prstGeom>
        </p:spPr>
      </p:pic>
    </p:spTree>
    <p:extLst>
      <p:ext uri="{BB962C8B-B14F-4D97-AF65-F5344CB8AC3E}">
        <p14:creationId xmlns:p14="http://schemas.microsoft.com/office/powerpoint/2010/main" val="158797103"/>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C VERTUO_one page">
    <p:spTree>
      <p:nvGrpSpPr>
        <p:cNvPr id="1" name=""/>
        <p:cNvGrpSpPr/>
        <p:nvPr/>
      </p:nvGrpSpPr>
      <p:grpSpPr>
        <a:xfrm>
          <a:off x="0" y="0"/>
          <a:ext cx="0" cy="0"/>
          <a:chOff x="0" y="0"/>
          <a:chExt cx="0" cy="0"/>
        </a:xfrm>
      </p:grpSpPr>
      <p:sp>
        <p:nvSpPr>
          <p:cNvPr id="18" name="Espace réservé du texte 17">
            <a:extLst>
              <a:ext uri="{FF2B5EF4-FFF2-40B4-BE49-F238E27FC236}">
                <a16:creationId xmlns:a16="http://schemas.microsoft.com/office/drawing/2014/main" id="{1671DFA7-6932-7A4D-AECE-489CB30286EC}"/>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texte 15">
            <a:extLst>
              <a:ext uri="{FF2B5EF4-FFF2-40B4-BE49-F238E27FC236}">
                <a16:creationId xmlns:a16="http://schemas.microsoft.com/office/drawing/2014/main" id="{9DBC07F3-3025-734B-8FDC-07ED4293A87C}"/>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Espace réservé du texte 13">
            <a:extLst>
              <a:ext uri="{FF2B5EF4-FFF2-40B4-BE49-F238E27FC236}">
                <a16:creationId xmlns:a16="http://schemas.microsoft.com/office/drawing/2014/main" id="{1284AA5D-A203-9D41-BD5A-C83E7810DA92}"/>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Espace réservé du texte 11">
            <a:extLst>
              <a:ext uri="{FF2B5EF4-FFF2-40B4-BE49-F238E27FC236}">
                <a16:creationId xmlns:a16="http://schemas.microsoft.com/office/drawing/2014/main" id="{5DEC11FF-31B7-8F40-A8CF-5EC43F4D4B73}"/>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du texte 9">
            <a:extLst>
              <a:ext uri="{FF2B5EF4-FFF2-40B4-BE49-F238E27FC236}">
                <a16:creationId xmlns:a16="http://schemas.microsoft.com/office/drawing/2014/main" id="{597E71E7-F0C1-0B42-9DF7-1855E00B900D}"/>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texte 7">
            <a:extLst>
              <a:ext uri="{FF2B5EF4-FFF2-40B4-BE49-F238E27FC236}">
                <a16:creationId xmlns:a16="http://schemas.microsoft.com/office/drawing/2014/main" id="{A83C061F-9AC5-3646-8F6A-75B04EA9CC9C}"/>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2" name="Rectangle 91">
            <a:extLst>
              <a:ext uri="{FF2B5EF4-FFF2-40B4-BE49-F238E27FC236}">
                <a16:creationId xmlns:a16="http://schemas.microsoft.com/office/drawing/2014/main" id="{BCA71865-8CF5-4D7A-80BB-39A17EBD82B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 name="Espace réservé du texte 5">
            <a:extLst>
              <a:ext uri="{FF2B5EF4-FFF2-40B4-BE49-F238E27FC236}">
                <a16:creationId xmlns:a16="http://schemas.microsoft.com/office/drawing/2014/main" id="{6B564CB5-4CB8-9441-9230-476747140DBB}"/>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a:extLst>
              <a:ext uri="{FF2B5EF4-FFF2-40B4-BE49-F238E27FC236}">
                <a16:creationId xmlns:a16="http://schemas.microsoft.com/office/drawing/2014/main" id="{AE5CB236-5165-6748-B7DF-0D4E491074A8}"/>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29" name="Connecteur droit 28">
            <a:extLst>
              <a:ext uri="{FF2B5EF4-FFF2-40B4-BE49-F238E27FC236}">
                <a16:creationId xmlns:a16="http://schemas.microsoft.com/office/drawing/2014/main" id="{51DD4292-4518-F646-9B53-E6C73625DA06}"/>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FE7575A6-D625-CA43-99F8-AD68AB9D4ABD}"/>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A08E6F47-D62B-EC4C-A66F-AB0EC188B2D7}"/>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76FA8800-74CE-4D47-AA38-461E7EDE7972}"/>
              </a:ext>
            </a:extLst>
          </p:cNvPr>
          <p:cNvCxnSpPr>
            <a:cxnSpLocks/>
          </p:cNvCxnSpPr>
          <p:nvPr userDrawn="1"/>
        </p:nvCxnSpPr>
        <p:spPr>
          <a:xfrm>
            <a:off x="6450862" y="5769181"/>
            <a:ext cx="1352673"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638B0857-71FC-4E45-91CB-13AE8CC84E34}"/>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CCF820A-28E5-E845-9B57-C020C64133F7}"/>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Rectangle 42">
            <a:extLst>
              <a:ext uri="{FF2B5EF4-FFF2-40B4-BE49-F238E27FC236}">
                <a16:creationId xmlns:a16="http://schemas.microsoft.com/office/drawing/2014/main" id="{1A4BF3FE-1A76-E14C-8D25-2BDA163A5A66}"/>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5" name="Rectangle 44">
            <a:extLst>
              <a:ext uri="{FF2B5EF4-FFF2-40B4-BE49-F238E27FC236}">
                <a16:creationId xmlns:a16="http://schemas.microsoft.com/office/drawing/2014/main" id="{34101635-58B3-044A-9500-C6A97555ACC4}"/>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47" name="Rectangle 46">
            <a:extLst>
              <a:ext uri="{FF2B5EF4-FFF2-40B4-BE49-F238E27FC236}">
                <a16:creationId xmlns:a16="http://schemas.microsoft.com/office/drawing/2014/main" id="{09C95512-5A31-7846-AA7E-AB23E1201143}"/>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48" name="Rectangle 47">
            <a:extLst>
              <a:ext uri="{FF2B5EF4-FFF2-40B4-BE49-F238E27FC236}">
                <a16:creationId xmlns:a16="http://schemas.microsoft.com/office/drawing/2014/main" id="{C1C24717-279F-C549-9064-9737BD1943DE}"/>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1" name="Rectangle 50">
            <a:extLst>
              <a:ext uri="{FF2B5EF4-FFF2-40B4-BE49-F238E27FC236}">
                <a16:creationId xmlns:a16="http://schemas.microsoft.com/office/drawing/2014/main" id="{EBBE5ADE-22FA-F441-BB81-E004EA27A6DC}"/>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5" name="Connecteur droit 54">
            <a:extLst>
              <a:ext uri="{FF2B5EF4-FFF2-40B4-BE49-F238E27FC236}">
                <a16:creationId xmlns:a16="http://schemas.microsoft.com/office/drawing/2014/main" id="{4ED0DDF5-2746-3D4E-ACC1-74BC4A75E8BB}"/>
              </a:ext>
            </a:extLst>
          </p:cNvPr>
          <p:cNvCxnSpPr>
            <a:cxnSpLocks/>
          </p:cNvCxnSpPr>
          <p:nvPr userDrawn="1"/>
        </p:nvCxnSpPr>
        <p:spPr>
          <a:xfrm>
            <a:off x="233228" y="4657802"/>
            <a:ext cx="1270589"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1B3E97BF-A345-9D4E-B658-84417AD93E3F}"/>
              </a:ext>
            </a:extLst>
          </p:cNvPr>
          <p:cNvCxnSpPr>
            <a:cxnSpLocks/>
          </p:cNvCxnSpPr>
          <p:nvPr userDrawn="1"/>
        </p:nvCxnSpPr>
        <p:spPr>
          <a:xfrm>
            <a:off x="3246090" y="2761173"/>
            <a:ext cx="1122710"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151A12A-2558-7347-94AA-D8FEFB72CC3F}"/>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AC7E02C5-CA89-7B47-BD11-DDCA122D9C1C}"/>
              </a:ext>
            </a:extLst>
          </p:cNvPr>
          <p:cNvCxnSpPr>
            <a:cxnSpLocks/>
          </p:cNvCxnSpPr>
          <p:nvPr userDrawn="1"/>
        </p:nvCxnSpPr>
        <p:spPr>
          <a:xfrm>
            <a:off x="6433687" y="2761173"/>
            <a:ext cx="1962379"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B6C6BC54-9BA3-4646-A5FF-91FB98DF5ECF}"/>
              </a:ext>
            </a:extLst>
          </p:cNvPr>
          <p:cNvCxnSpPr>
            <a:cxnSpLocks/>
          </p:cNvCxnSpPr>
          <p:nvPr userDrawn="1"/>
        </p:nvCxnSpPr>
        <p:spPr>
          <a:xfrm>
            <a:off x="9266274" y="2761173"/>
            <a:ext cx="663171"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1550DDEF-B179-1046-A0FD-FEB21E7FA1DC}"/>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44366D6C-76C1-CC43-881A-29BD00986E71}"/>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1B5887AE-F859-6742-B92E-26F351353593}"/>
              </a:ext>
            </a:extLst>
          </p:cNvPr>
          <p:cNvCxnSpPr>
            <a:cxnSpLocks/>
          </p:cNvCxnSpPr>
          <p:nvPr userDrawn="1"/>
        </p:nvCxnSpPr>
        <p:spPr>
          <a:xfrm>
            <a:off x="9266274" y="4656013"/>
            <a:ext cx="825731"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EC01CE-3ECC-DC42-AD0B-C53C1A9039A7}"/>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4" name="Rectangle 63">
            <a:extLst>
              <a:ext uri="{FF2B5EF4-FFF2-40B4-BE49-F238E27FC236}">
                <a16:creationId xmlns:a16="http://schemas.microsoft.com/office/drawing/2014/main" id="{34BDF218-4CD4-0448-995E-6D8D9D96F3A2}"/>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5" name="Rectangle 64">
            <a:extLst>
              <a:ext uri="{FF2B5EF4-FFF2-40B4-BE49-F238E27FC236}">
                <a16:creationId xmlns:a16="http://schemas.microsoft.com/office/drawing/2014/main" id="{DB12B0E4-20C4-8141-9A06-5FE8EA585C34}"/>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 name="ZoneTexte 1">
            <a:extLst>
              <a:ext uri="{FF2B5EF4-FFF2-40B4-BE49-F238E27FC236}">
                <a16:creationId xmlns:a16="http://schemas.microsoft.com/office/drawing/2014/main" id="{FB2992CE-D6DB-2B47-A597-C33009E8A3B0}"/>
              </a:ext>
            </a:extLst>
          </p:cNvPr>
          <p:cNvSpPr txBox="1"/>
          <p:nvPr userDrawn="1"/>
        </p:nvSpPr>
        <p:spPr>
          <a:xfrm>
            <a:off x="4806176" y="1159727"/>
            <a:ext cx="0" cy="0"/>
          </a:xfrm>
          <a:prstGeom prst="rect">
            <a:avLst/>
          </a:prstGeom>
        </p:spPr>
        <p:txBody>
          <a:bodyPr vert="horz" wrap="non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pic>
        <p:nvPicPr>
          <p:cNvPr id="7" name="Image 6">
            <a:extLst>
              <a:ext uri="{FF2B5EF4-FFF2-40B4-BE49-F238E27FC236}">
                <a16:creationId xmlns:a16="http://schemas.microsoft.com/office/drawing/2014/main" id="{B60C7F2F-1194-3A46-98CC-C03A257D72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951" y="200394"/>
            <a:ext cx="1830532" cy="509226"/>
          </a:xfrm>
          <a:prstGeom prst="rect">
            <a:avLst/>
          </a:prstGeom>
        </p:spPr>
      </p:pic>
    </p:spTree>
    <p:extLst>
      <p:ext uri="{BB962C8B-B14F-4D97-AF65-F5344CB8AC3E}">
        <p14:creationId xmlns:p14="http://schemas.microsoft.com/office/powerpoint/2010/main" val="929689015"/>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C VERTUO_mission">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CD6B999-AD82-4C4A-963D-CDE66B914F0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Espace réservé du texte 2">
            <a:extLst>
              <a:ext uri="{FF2B5EF4-FFF2-40B4-BE49-F238E27FC236}">
                <a16:creationId xmlns:a16="http://schemas.microsoft.com/office/drawing/2014/main" id="{28AC9840-EDC2-A743-A098-05BF0220659D}"/>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5" name="Rectangle 94">
            <a:extLst>
              <a:ext uri="{FF2B5EF4-FFF2-40B4-BE49-F238E27FC236}">
                <a16:creationId xmlns:a16="http://schemas.microsoft.com/office/drawing/2014/main" id="{6597F562-C5F2-4A28-8DDB-D4381E82EC1A}"/>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6" name="Rectangle 95">
            <a:extLst>
              <a:ext uri="{FF2B5EF4-FFF2-40B4-BE49-F238E27FC236}">
                <a16:creationId xmlns:a16="http://schemas.microsoft.com/office/drawing/2014/main" id="{B32D8DD3-9989-4F77-8AA6-1BCEE0FC49DD}"/>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7" name="Freeform 29">
            <a:extLst>
              <a:ext uri="{FF2B5EF4-FFF2-40B4-BE49-F238E27FC236}">
                <a16:creationId xmlns:a16="http://schemas.microsoft.com/office/drawing/2014/main" id="{E411B0A5-4D4E-41F0-8355-EB9B9070421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9" name="Connecteur droit 98">
            <a:extLst>
              <a:ext uri="{FF2B5EF4-FFF2-40B4-BE49-F238E27FC236}">
                <a16:creationId xmlns:a16="http://schemas.microsoft.com/office/drawing/2014/main" id="{811C420A-F614-4F3A-B1CE-56BC1F4E1794}"/>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Freeform 21">
            <a:extLst>
              <a:ext uri="{FF2B5EF4-FFF2-40B4-BE49-F238E27FC236}">
                <a16:creationId xmlns:a16="http://schemas.microsoft.com/office/drawing/2014/main" id="{E7FD1858-2CE4-4528-B09C-B8A450C0E21C}"/>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08" name="Connecteur droit 107">
            <a:extLst>
              <a:ext uri="{FF2B5EF4-FFF2-40B4-BE49-F238E27FC236}">
                <a16:creationId xmlns:a16="http://schemas.microsoft.com/office/drawing/2014/main" id="{1F9F2069-1960-4D1F-B87D-0FAD1C04A24F}"/>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109" name="Connecteur droit 108">
            <a:extLst>
              <a:ext uri="{FF2B5EF4-FFF2-40B4-BE49-F238E27FC236}">
                <a16:creationId xmlns:a16="http://schemas.microsoft.com/office/drawing/2014/main" id="{17308B6C-3191-471F-BAB2-550A29D523D7}"/>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1A1BF5DC-82DF-4F39-B875-F16A4D9C17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11" name="Rectangle 110">
            <a:extLst>
              <a:ext uri="{FF2B5EF4-FFF2-40B4-BE49-F238E27FC236}">
                <a16:creationId xmlns:a16="http://schemas.microsoft.com/office/drawing/2014/main" id="{8BE9416F-2B58-4F2C-874F-4922FF9F4611}"/>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5" name="Freeform 29">
            <a:extLst>
              <a:ext uri="{FF2B5EF4-FFF2-40B4-BE49-F238E27FC236}">
                <a16:creationId xmlns:a16="http://schemas.microsoft.com/office/drawing/2014/main" id="{F7B572C1-2E25-472A-9C8D-5ADE710BB96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6" name="Connecteur droit 115">
            <a:extLst>
              <a:ext uri="{FF2B5EF4-FFF2-40B4-BE49-F238E27FC236}">
                <a16:creationId xmlns:a16="http://schemas.microsoft.com/office/drawing/2014/main" id="{2E412ED9-1784-4D5A-AA3C-CDA6189ED1D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Freeform 21">
            <a:extLst>
              <a:ext uri="{FF2B5EF4-FFF2-40B4-BE49-F238E27FC236}">
                <a16:creationId xmlns:a16="http://schemas.microsoft.com/office/drawing/2014/main" id="{E8912226-FED4-4CF5-A87E-C208426989A2}"/>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8" name="Connecteur droit 117">
            <a:extLst>
              <a:ext uri="{FF2B5EF4-FFF2-40B4-BE49-F238E27FC236}">
                <a16:creationId xmlns:a16="http://schemas.microsoft.com/office/drawing/2014/main" id="{4F649672-64B9-4536-9044-DF1A0F8975BA}"/>
              </a:ext>
            </a:extLst>
          </p:cNvPr>
          <p:cNvCxnSpPr>
            <a:cxnSpLocks/>
          </p:cNvCxnSpPr>
          <p:nvPr userDrawn="1"/>
        </p:nvCxnSpPr>
        <p:spPr>
          <a:xfrm>
            <a:off x="3419933" y="2775049"/>
            <a:ext cx="917398"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cxnSp>
        <p:nvCxnSpPr>
          <p:cNvPr id="119" name="Connecteur droit 118">
            <a:extLst>
              <a:ext uri="{FF2B5EF4-FFF2-40B4-BE49-F238E27FC236}">
                <a16:creationId xmlns:a16="http://schemas.microsoft.com/office/drawing/2014/main" id="{C4449C66-882F-452A-8B8C-4ECCA9CEDF8C}"/>
              </a:ext>
            </a:extLst>
          </p:cNvPr>
          <p:cNvCxnSpPr>
            <a:cxnSpLocks/>
          </p:cNvCxnSpPr>
          <p:nvPr userDrawn="1"/>
        </p:nvCxnSpPr>
        <p:spPr>
          <a:xfrm>
            <a:off x="3417298" y="1351781"/>
            <a:ext cx="920033" cy="0"/>
          </a:xfrm>
          <a:prstGeom prst="line">
            <a:avLst/>
          </a:prstGeom>
          <a:ln w="25400">
            <a:solidFill>
              <a:srgbClr val="000033"/>
            </a:solidFill>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9022A680-6CF4-5044-86E1-0ABF9E4086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951" y="200394"/>
            <a:ext cx="1830532" cy="509226"/>
          </a:xfrm>
          <a:prstGeom prst="rect">
            <a:avLst/>
          </a:prstGeom>
        </p:spPr>
      </p:pic>
    </p:spTree>
    <p:extLst>
      <p:ext uri="{BB962C8B-B14F-4D97-AF65-F5344CB8AC3E}">
        <p14:creationId xmlns:p14="http://schemas.microsoft.com/office/powerpoint/2010/main" val="60275742"/>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C ADWAY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3873197-EB7E-4DCE-AB81-85056B2928E2}"/>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29" name="Connecteur droit 28">
            <a:extLst>
              <a:ext uri="{FF2B5EF4-FFF2-40B4-BE49-F238E27FC236}">
                <a16:creationId xmlns:a16="http://schemas.microsoft.com/office/drawing/2014/main" id="{F1592B5D-CAC2-FA4E-BF35-A7CE7383306F}"/>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3D70C821-0895-3841-9844-4874EDA8CBDD}"/>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1B8D96A3-4D89-0A4D-9F3E-5ADED87F91AA}"/>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6783BB2-DBB5-2846-9308-25DBFFA9285F}"/>
              </a:ext>
            </a:extLst>
          </p:cNvPr>
          <p:cNvCxnSpPr>
            <a:cxnSpLocks/>
          </p:cNvCxnSpPr>
          <p:nvPr userDrawn="1"/>
        </p:nvCxnSpPr>
        <p:spPr>
          <a:xfrm>
            <a:off x="6450862" y="5769181"/>
            <a:ext cx="1352673"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61571044-48AC-BF41-91E5-E41D0350E42D}"/>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DCC3E7D-A40B-7B43-8883-C7A7FFF6A602}"/>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6" name="Rectangle 45">
            <a:extLst>
              <a:ext uri="{FF2B5EF4-FFF2-40B4-BE49-F238E27FC236}">
                <a16:creationId xmlns:a16="http://schemas.microsoft.com/office/drawing/2014/main" id="{CCF00408-B7DF-A04B-90A6-9C2730FF86FC}"/>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7" name="Rectangle 46">
            <a:extLst>
              <a:ext uri="{FF2B5EF4-FFF2-40B4-BE49-F238E27FC236}">
                <a16:creationId xmlns:a16="http://schemas.microsoft.com/office/drawing/2014/main" id="{A90984ED-4808-5641-875D-E24866E2EEF7}"/>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50" name="Rectangle 49">
            <a:extLst>
              <a:ext uri="{FF2B5EF4-FFF2-40B4-BE49-F238E27FC236}">
                <a16:creationId xmlns:a16="http://schemas.microsoft.com/office/drawing/2014/main" id="{6B530919-73ED-BC4F-866A-59455B1BA968}"/>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51" name="Rectangle 50">
            <a:extLst>
              <a:ext uri="{FF2B5EF4-FFF2-40B4-BE49-F238E27FC236}">
                <a16:creationId xmlns:a16="http://schemas.microsoft.com/office/drawing/2014/main" id="{9A1DDF43-E182-D445-B2CD-64DEE14C9B52}"/>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2" name="Rectangle 51">
            <a:extLst>
              <a:ext uri="{FF2B5EF4-FFF2-40B4-BE49-F238E27FC236}">
                <a16:creationId xmlns:a16="http://schemas.microsoft.com/office/drawing/2014/main" id="{962A9683-EEE7-D24B-A32A-7CBE80177969}"/>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3" name="Connecteur droit 52">
            <a:extLst>
              <a:ext uri="{FF2B5EF4-FFF2-40B4-BE49-F238E27FC236}">
                <a16:creationId xmlns:a16="http://schemas.microsoft.com/office/drawing/2014/main" id="{648046BB-B90C-3D43-82CE-41108FAF13E1}"/>
              </a:ext>
            </a:extLst>
          </p:cNvPr>
          <p:cNvCxnSpPr>
            <a:cxnSpLocks/>
          </p:cNvCxnSpPr>
          <p:nvPr userDrawn="1"/>
        </p:nvCxnSpPr>
        <p:spPr>
          <a:xfrm>
            <a:off x="233228" y="4657802"/>
            <a:ext cx="1270589"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8E7E9F6A-6133-AB4A-9491-5FC89B027F26}"/>
              </a:ext>
            </a:extLst>
          </p:cNvPr>
          <p:cNvCxnSpPr>
            <a:cxnSpLocks/>
          </p:cNvCxnSpPr>
          <p:nvPr userDrawn="1"/>
        </p:nvCxnSpPr>
        <p:spPr>
          <a:xfrm>
            <a:off x="3246090" y="2761173"/>
            <a:ext cx="1122710"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11C26D03-A4C1-8B4D-8B66-1611B38C8792}"/>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0997F1BC-8242-7C41-B4CD-60ADEACCCAE6}"/>
              </a:ext>
            </a:extLst>
          </p:cNvPr>
          <p:cNvCxnSpPr>
            <a:cxnSpLocks/>
          </p:cNvCxnSpPr>
          <p:nvPr userDrawn="1"/>
        </p:nvCxnSpPr>
        <p:spPr>
          <a:xfrm>
            <a:off x="6433687" y="2761173"/>
            <a:ext cx="1962379"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CAFA2EC4-C312-9E4D-AD47-35BFCA6AC561}"/>
              </a:ext>
            </a:extLst>
          </p:cNvPr>
          <p:cNvCxnSpPr>
            <a:cxnSpLocks/>
          </p:cNvCxnSpPr>
          <p:nvPr userDrawn="1"/>
        </p:nvCxnSpPr>
        <p:spPr>
          <a:xfrm>
            <a:off x="9266274" y="2761173"/>
            <a:ext cx="663171"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A810A13-0653-3046-A40F-40E49C0D5CAD}"/>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41EFCFE7-2987-3646-9FB0-161ED1C67C6E}"/>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96809C7A-B831-AE40-93B3-EB9999748E13}"/>
              </a:ext>
            </a:extLst>
          </p:cNvPr>
          <p:cNvCxnSpPr>
            <a:cxnSpLocks/>
          </p:cNvCxnSpPr>
          <p:nvPr userDrawn="1"/>
        </p:nvCxnSpPr>
        <p:spPr>
          <a:xfrm>
            <a:off x="9266274" y="4656013"/>
            <a:ext cx="825731" cy="0"/>
          </a:xfrm>
          <a:prstGeom prst="line">
            <a:avLst/>
          </a:prstGeom>
          <a:ln w="25400">
            <a:solidFill>
              <a:srgbClr val="A3BB5D"/>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C3C7F42-F386-4948-A53A-C21BA7C60F1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4" name="Rectangle 63">
            <a:extLst>
              <a:ext uri="{FF2B5EF4-FFF2-40B4-BE49-F238E27FC236}">
                <a16:creationId xmlns:a16="http://schemas.microsoft.com/office/drawing/2014/main" id="{1EA6688F-8AC2-BA40-9BC6-B42C57B68BAC}"/>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5" name="Rectangle 64">
            <a:extLst>
              <a:ext uri="{FF2B5EF4-FFF2-40B4-BE49-F238E27FC236}">
                <a16:creationId xmlns:a16="http://schemas.microsoft.com/office/drawing/2014/main" id="{9B3A1684-E5EF-8140-8D3E-713C1A2636B2}"/>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D2B5F40E-4953-AB46-B54D-B68552D17561}"/>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6979E0C7-93E6-0D44-997B-AD1523D49999}"/>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50329FB7-583B-3340-B7F0-3ED30D9C4CD5}"/>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11">
            <a:extLst>
              <a:ext uri="{FF2B5EF4-FFF2-40B4-BE49-F238E27FC236}">
                <a16:creationId xmlns:a16="http://schemas.microsoft.com/office/drawing/2014/main" id="{55D33035-C80C-C543-9308-158A12793C10}"/>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9">
            <a:extLst>
              <a:ext uri="{FF2B5EF4-FFF2-40B4-BE49-F238E27FC236}">
                <a16:creationId xmlns:a16="http://schemas.microsoft.com/office/drawing/2014/main" id="{77E9CE09-620D-7342-9B6B-1FB8EF6CC94C}"/>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7">
            <a:extLst>
              <a:ext uri="{FF2B5EF4-FFF2-40B4-BE49-F238E27FC236}">
                <a16:creationId xmlns:a16="http://schemas.microsoft.com/office/drawing/2014/main" id="{8E92AC02-1B7F-A94B-8C38-B22CC78A5D5F}"/>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du texte 5">
            <a:extLst>
              <a:ext uri="{FF2B5EF4-FFF2-40B4-BE49-F238E27FC236}">
                <a16:creationId xmlns:a16="http://schemas.microsoft.com/office/drawing/2014/main" id="{DECD239F-B136-AF4A-AF87-9F26C2ADD05B}"/>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5" name="Espace réservé du texte 3">
            <a:extLst>
              <a:ext uri="{FF2B5EF4-FFF2-40B4-BE49-F238E27FC236}">
                <a16:creationId xmlns:a16="http://schemas.microsoft.com/office/drawing/2014/main" id="{862C5A1B-7657-494C-9B43-B58C72892A1C}"/>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12DF8CB2-7AD7-8749-B6DF-1494B2ED07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950" y="169887"/>
            <a:ext cx="1827469" cy="539994"/>
          </a:xfrm>
          <a:prstGeom prst="rect">
            <a:avLst/>
          </a:prstGeom>
        </p:spPr>
      </p:pic>
    </p:spTree>
    <p:extLst>
      <p:ext uri="{BB962C8B-B14F-4D97-AF65-F5344CB8AC3E}">
        <p14:creationId xmlns:p14="http://schemas.microsoft.com/office/powerpoint/2010/main" val="2901517115"/>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C ADWAY_mission">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F852FBF-EF71-42E0-956B-DB2CA6409FB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3" name="Rectangle 62">
            <a:extLst>
              <a:ext uri="{FF2B5EF4-FFF2-40B4-BE49-F238E27FC236}">
                <a16:creationId xmlns:a16="http://schemas.microsoft.com/office/drawing/2014/main" id="{7CC0B81A-072F-4C90-AC0B-97F14E20DB4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65" name="Freeform 29">
            <a:extLst>
              <a:ext uri="{FF2B5EF4-FFF2-40B4-BE49-F238E27FC236}">
                <a16:creationId xmlns:a16="http://schemas.microsoft.com/office/drawing/2014/main" id="{6F9BDD52-1944-48E4-9E00-6A06FDF12F7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66" name="Connecteur droit 65">
            <a:extLst>
              <a:ext uri="{FF2B5EF4-FFF2-40B4-BE49-F238E27FC236}">
                <a16:creationId xmlns:a16="http://schemas.microsoft.com/office/drawing/2014/main" id="{D52F1FF2-2D3E-43BF-BD79-D3BC63C99F74}"/>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Freeform 21">
            <a:extLst>
              <a:ext uri="{FF2B5EF4-FFF2-40B4-BE49-F238E27FC236}">
                <a16:creationId xmlns:a16="http://schemas.microsoft.com/office/drawing/2014/main" id="{3F605499-BEA5-4FDD-BFD2-9A69FC3DBFAB}"/>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79" name="Connecteur droit 78">
            <a:extLst>
              <a:ext uri="{FF2B5EF4-FFF2-40B4-BE49-F238E27FC236}">
                <a16:creationId xmlns:a16="http://schemas.microsoft.com/office/drawing/2014/main" id="{79B47CAB-7ED0-4E68-8BA2-092EE332DFC7}"/>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4E864DE8-F213-4182-991D-ABDBFAE8F260}"/>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23544A3-8207-47AF-9F3B-57C742E23F81}"/>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2" name="Rectangle 81">
            <a:extLst>
              <a:ext uri="{FF2B5EF4-FFF2-40B4-BE49-F238E27FC236}">
                <a16:creationId xmlns:a16="http://schemas.microsoft.com/office/drawing/2014/main" id="{CD3B10CE-DADE-48FE-A9C2-EED573216DF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5" name="Freeform 29">
            <a:extLst>
              <a:ext uri="{FF2B5EF4-FFF2-40B4-BE49-F238E27FC236}">
                <a16:creationId xmlns:a16="http://schemas.microsoft.com/office/drawing/2014/main" id="{827A2B71-C75F-4C33-AC3B-BFBA90C4F6B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6" name="Connecteur droit 85">
            <a:extLst>
              <a:ext uri="{FF2B5EF4-FFF2-40B4-BE49-F238E27FC236}">
                <a16:creationId xmlns:a16="http://schemas.microsoft.com/office/drawing/2014/main" id="{C6228F97-74A8-4794-BC0B-BDA4D5F3F958}"/>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21">
            <a:extLst>
              <a:ext uri="{FF2B5EF4-FFF2-40B4-BE49-F238E27FC236}">
                <a16:creationId xmlns:a16="http://schemas.microsoft.com/office/drawing/2014/main" id="{27957EC9-3FF5-4C51-8B85-1A7D12EDF808}"/>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8" name="Connecteur droit 87">
            <a:extLst>
              <a:ext uri="{FF2B5EF4-FFF2-40B4-BE49-F238E27FC236}">
                <a16:creationId xmlns:a16="http://schemas.microsoft.com/office/drawing/2014/main" id="{0FA8BF22-C8ED-43AB-8E3E-B3340E6D06AA}"/>
              </a:ext>
            </a:extLst>
          </p:cNvPr>
          <p:cNvCxnSpPr>
            <a:cxnSpLocks/>
          </p:cNvCxnSpPr>
          <p:nvPr userDrawn="1"/>
        </p:nvCxnSpPr>
        <p:spPr>
          <a:xfrm>
            <a:off x="3419933" y="2775049"/>
            <a:ext cx="917398"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C6BE87DB-6B3A-4ED5-8B3A-1DA16F7A405B}"/>
              </a:ext>
            </a:extLst>
          </p:cNvPr>
          <p:cNvCxnSpPr>
            <a:cxnSpLocks/>
          </p:cNvCxnSpPr>
          <p:nvPr userDrawn="1"/>
        </p:nvCxnSpPr>
        <p:spPr>
          <a:xfrm>
            <a:off x="3417298" y="1351781"/>
            <a:ext cx="92003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3F4B2B76-67F3-7943-AF2A-7DD42F1227C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4CA7A5D5-B531-214B-8F55-DDBB4D78D303}"/>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E3F81366-DEEE-AB4C-A400-4A3D9881A3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950" y="169887"/>
            <a:ext cx="1827469" cy="539994"/>
          </a:xfrm>
          <a:prstGeom prst="rect">
            <a:avLst/>
          </a:prstGeom>
        </p:spPr>
      </p:pic>
    </p:spTree>
    <p:extLst>
      <p:ext uri="{BB962C8B-B14F-4D97-AF65-F5344CB8AC3E}">
        <p14:creationId xmlns:p14="http://schemas.microsoft.com/office/powerpoint/2010/main" val="460475492"/>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C INITIO_one p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46D92B-6931-411B-9306-109DD3CE579E}"/>
              </a:ext>
            </a:extLst>
          </p:cNvPr>
          <p:cNvSpPr/>
          <p:nvPr/>
        </p:nvSpPr>
        <p:spPr>
          <a:xfrm>
            <a:off x="0" y="0"/>
            <a:ext cx="2844000"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6" name="Rectangle 35">
            <a:extLst>
              <a:ext uri="{FF2B5EF4-FFF2-40B4-BE49-F238E27FC236}">
                <a16:creationId xmlns:a16="http://schemas.microsoft.com/office/drawing/2014/main" id="{E728D8EE-9A51-4F16-A9A0-E913F2AC5FD0}"/>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8" name="Connecteur droit 67">
            <a:extLst>
              <a:ext uri="{FF2B5EF4-FFF2-40B4-BE49-F238E27FC236}">
                <a16:creationId xmlns:a16="http://schemas.microsoft.com/office/drawing/2014/main" id="{5A634C6C-3BC9-EB41-BC4F-51A56E4FB884}"/>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1DC0A3C4-912D-884E-9750-3AD745A122C7}"/>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7660E3D3-A5D3-0A4C-AAE8-92B623A15FFC}"/>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AA9A767F-E56C-A343-88E8-B7124F38423A}"/>
              </a:ext>
            </a:extLst>
          </p:cNvPr>
          <p:cNvCxnSpPr>
            <a:cxnSpLocks/>
          </p:cNvCxnSpPr>
          <p:nvPr userDrawn="1"/>
        </p:nvCxnSpPr>
        <p:spPr>
          <a:xfrm>
            <a:off x="6450862" y="5769181"/>
            <a:ext cx="1352673"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4B33D22-1FFF-C34C-AB14-D7935A07430B}"/>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41A314A-6A2F-0B43-B526-06E219156A1E}"/>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6" name="Rectangle 75">
            <a:extLst>
              <a:ext uri="{FF2B5EF4-FFF2-40B4-BE49-F238E27FC236}">
                <a16:creationId xmlns:a16="http://schemas.microsoft.com/office/drawing/2014/main" id="{F0806BAD-CD0C-F440-A3FF-8CD043D7FC40}"/>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7" name="Rectangle 76">
            <a:extLst>
              <a:ext uri="{FF2B5EF4-FFF2-40B4-BE49-F238E27FC236}">
                <a16:creationId xmlns:a16="http://schemas.microsoft.com/office/drawing/2014/main" id="{F89A4B80-1023-5248-A79D-578DB3C028E0}"/>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Rectangle 77">
            <a:extLst>
              <a:ext uri="{FF2B5EF4-FFF2-40B4-BE49-F238E27FC236}">
                <a16:creationId xmlns:a16="http://schemas.microsoft.com/office/drawing/2014/main" id="{955D80EE-95F4-0A4B-9662-F30FF767EB6E}"/>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Rectangle 78">
            <a:extLst>
              <a:ext uri="{FF2B5EF4-FFF2-40B4-BE49-F238E27FC236}">
                <a16:creationId xmlns:a16="http://schemas.microsoft.com/office/drawing/2014/main" id="{0011220A-ED10-344A-811F-1999194FC176}"/>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92" name="Rectangle 91">
            <a:extLst>
              <a:ext uri="{FF2B5EF4-FFF2-40B4-BE49-F238E27FC236}">
                <a16:creationId xmlns:a16="http://schemas.microsoft.com/office/drawing/2014/main" id="{45D7BE32-E417-4248-9277-C1A3A338314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94" name="Connecteur droit 93">
            <a:extLst>
              <a:ext uri="{FF2B5EF4-FFF2-40B4-BE49-F238E27FC236}">
                <a16:creationId xmlns:a16="http://schemas.microsoft.com/office/drawing/2014/main" id="{0B07C417-A792-D04B-B8A7-634CFDE8BA3C}"/>
              </a:ext>
            </a:extLst>
          </p:cNvPr>
          <p:cNvCxnSpPr>
            <a:cxnSpLocks/>
          </p:cNvCxnSpPr>
          <p:nvPr userDrawn="1"/>
        </p:nvCxnSpPr>
        <p:spPr>
          <a:xfrm>
            <a:off x="233228" y="4657802"/>
            <a:ext cx="1270589"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9BFE6105-DDD5-0645-9864-B606434B8F3E}"/>
              </a:ext>
            </a:extLst>
          </p:cNvPr>
          <p:cNvCxnSpPr>
            <a:cxnSpLocks/>
          </p:cNvCxnSpPr>
          <p:nvPr userDrawn="1"/>
        </p:nvCxnSpPr>
        <p:spPr>
          <a:xfrm>
            <a:off x="3246090" y="2761173"/>
            <a:ext cx="1122710"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F11F2022-BDF4-2342-93BD-F488EC3167EA}"/>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5511C15E-E21B-E749-BCE2-811893802592}"/>
              </a:ext>
            </a:extLst>
          </p:cNvPr>
          <p:cNvCxnSpPr>
            <a:cxnSpLocks/>
          </p:cNvCxnSpPr>
          <p:nvPr userDrawn="1"/>
        </p:nvCxnSpPr>
        <p:spPr>
          <a:xfrm>
            <a:off x="6433687" y="2761173"/>
            <a:ext cx="1962379"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FCA7E101-F904-E346-89A4-8F0FD4C50602}"/>
              </a:ext>
            </a:extLst>
          </p:cNvPr>
          <p:cNvCxnSpPr>
            <a:cxnSpLocks/>
          </p:cNvCxnSpPr>
          <p:nvPr userDrawn="1"/>
        </p:nvCxnSpPr>
        <p:spPr>
          <a:xfrm>
            <a:off x="9266274" y="2761173"/>
            <a:ext cx="663171"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612731A2-41B4-214A-BD53-6D1E8E154361}"/>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574A6CF0-B9AD-2E44-BD2F-E8CD77464885}"/>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35CCB3B9-F5B2-CB40-BB45-3113D21512A8}"/>
              </a:ext>
            </a:extLst>
          </p:cNvPr>
          <p:cNvCxnSpPr>
            <a:cxnSpLocks/>
          </p:cNvCxnSpPr>
          <p:nvPr userDrawn="1"/>
        </p:nvCxnSpPr>
        <p:spPr>
          <a:xfrm>
            <a:off x="9266274" y="4656013"/>
            <a:ext cx="825731"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0CA73B2-408E-B943-BA2C-650EFBD31847}"/>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103" name="Rectangle 102">
            <a:extLst>
              <a:ext uri="{FF2B5EF4-FFF2-40B4-BE49-F238E27FC236}">
                <a16:creationId xmlns:a16="http://schemas.microsoft.com/office/drawing/2014/main" id="{0E77D5AF-C2E5-E84B-98EF-69E6779A16B0}"/>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104" name="Rectangle 103">
            <a:extLst>
              <a:ext uri="{FF2B5EF4-FFF2-40B4-BE49-F238E27FC236}">
                <a16:creationId xmlns:a16="http://schemas.microsoft.com/office/drawing/2014/main" id="{70941E69-A4B8-0348-BB11-9013FA5B36FC}"/>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7" name="Espace réservé du texte 17">
            <a:extLst>
              <a:ext uri="{FF2B5EF4-FFF2-40B4-BE49-F238E27FC236}">
                <a16:creationId xmlns:a16="http://schemas.microsoft.com/office/drawing/2014/main" id="{96B44A87-655C-7E46-BC30-D2C6586FD018}"/>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5">
            <a:extLst>
              <a:ext uri="{FF2B5EF4-FFF2-40B4-BE49-F238E27FC236}">
                <a16:creationId xmlns:a16="http://schemas.microsoft.com/office/drawing/2014/main" id="{1514A8F9-27FC-E840-9777-D822D3EE59A8}"/>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3">
            <a:extLst>
              <a:ext uri="{FF2B5EF4-FFF2-40B4-BE49-F238E27FC236}">
                <a16:creationId xmlns:a16="http://schemas.microsoft.com/office/drawing/2014/main" id="{8624992D-5050-EF4F-816F-BAD8A29B50B6}"/>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11">
            <a:extLst>
              <a:ext uri="{FF2B5EF4-FFF2-40B4-BE49-F238E27FC236}">
                <a16:creationId xmlns:a16="http://schemas.microsoft.com/office/drawing/2014/main" id="{AED8EEF5-0CC6-D04E-AFB1-B1A77B7801E0}"/>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9">
            <a:extLst>
              <a:ext uri="{FF2B5EF4-FFF2-40B4-BE49-F238E27FC236}">
                <a16:creationId xmlns:a16="http://schemas.microsoft.com/office/drawing/2014/main" id="{642EBE9D-D57E-9E4C-A178-0623915C7F11}"/>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7">
            <a:extLst>
              <a:ext uri="{FF2B5EF4-FFF2-40B4-BE49-F238E27FC236}">
                <a16:creationId xmlns:a16="http://schemas.microsoft.com/office/drawing/2014/main" id="{14049DF1-1564-AD46-8937-82BCF5118ADE}"/>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5">
            <a:extLst>
              <a:ext uri="{FF2B5EF4-FFF2-40B4-BE49-F238E27FC236}">
                <a16:creationId xmlns:a16="http://schemas.microsoft.com/office/drawing/2014/main" id="{DDBC3823-20D1-AF4F-8790-4A0998754D87}"/>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du texte 3">
            <a:extLst>
              <a:ext uri="{FF2B5EF4-FFF2-40B4-BE49-F238E27FC236}">
                <a16:creationId xmlns:a16="http://schemas.microsoft.com/office/drawing/2014/main" id="{54DA860B-DD5D-A444-B9D4-16DA95494ACC}"/>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F5545DCD-F2AD-7841-BFF4-642355D35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596" y="196460"/>
            <a:ext cx="1783474" cy="512982"/>
          </a:xfrm>
          <a:prstGeom prst="rect">
            <a:avLst/>
          </a:prstGeom>
        </p:spPr>
      </p:pic>
    </p:spTree>
    <p:extLst>
      <p:ext uri="{BB962C8B-B14F-4D97-AF65-F5344CB8AC3E}">
        <p14:creationId xmlns:p14="http://schemas.microsoft.com/office/powerpoint/2010/main" val="4222598147"/>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1 ligne - Sous titre - Contenu">
  <p:cSld name="Titre 1 ligne - Sous titre - Contenu">
    <p:spTree>
      <p:nvGrpSpPr>
        <p:cNvPr id="1" name="Shape 20"/>
        <p:cNvGrpSpPr/>
        <p:nvPr/>
      </p:nvGrpSpPr>
      <p:grpSpPr>
        <a:xfrm>
          <a:off x="0" y="0"/>
          <a:ext cx="0" cy="0"/>
          <a:chOff x="0" y="0"/>
          <a:chExt cx="0" cy="0"/>
        </a:xfrm>
      </p:grpSpPr>
      <p:sp>
        <p:nvSpPr>
          <p:cNvPr id="21" name="Google Shape;21;g307f5a2730a_0_6116"/>
          <p:cNvSpPr txBox="1">
            <a:spLocks noGrp="1"/>
          </p:cNvSpPr>
          <p:nvPr>
            <p:ph type="body" idx="1"/>
          </p:nvPr>
        </p:nvSpPr>
        <p:spPr>
          <a:xfrm>
            <a:off x="626266" y="1104852"/>
            <a:ext cx="10980000" cy="360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600"/>
              <a:buFont typeface="Noto Sans Symbols"/>
              <a:buNone/>
              <a:defRPr sz="1600" b="0" i="0" u="none" strike="noStrike" cap="none">
                <a:solidFill>
                  <a:schemeClr val="dk1"/>
                </a:solidFill>
                <a:latin typeface="Verdana"/>
                <a:ea typeface="Verdana"/>
                <a:cs typeface="Verdana"/>
                <a:sym typeface="Verdana"/>
              </a:defRPr>
            </a:lvl1pPr>
            <a:lvl2pPr marL="914400" marR="0" lvl="1" indent="-228600" algn="just" rtl="0">
              <a:lnSpc>
                <a:spcPct val="100000"/>
              </a:lnSpc>
              <a:spcBef>
                <a:spcPts val="1100"/>
              </a:spcBef>
              <a:spcAft>
                <a:spcPts val="0"/>
              </a:spcAft>
              <a:buClr>
                <a:schemeClr val="dk1"/>
              </a:buClr>
              <a:buSzPts val="2000"/>
              <a:buFont typeface="Noto Sans Symbols"/>
              <a:buNone/>
              <a:defRPr sz="2000" b="1"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900"/>
              <a:buFont typeface="Noto Sans Symbols"/>
              <a:buNone/>
              <a:defRPr sz="1900" b="1"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600"/>
              <a:buFont typeface="Merriweather Sans"/>
              <a:buNone/>
              <a:defRPr sz="1600" b="1"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5pPr>
            <a:lvl6pPr marL="2743200" marR="0" lvl="5"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6pPr>
            <a:lvl7pPr marL="3200400" marR="0" lvl="6"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22" name="Google Shape;22;g307f5a2730a_0_6116"/>
          <p:cNvSpPr txBox="1">
            <a:spLocks noGrp="1"/>
          </p:cNvSpPr>
          <p:nvPr>
            <p:ph type="title"/>
          </p:nvPr>
        </p:nvSpPr>
        <p:spPr>
          <a:xfrm>
            <a:off x="626267" y="563867"/>
            <a:ext cx="10980000" cy="5391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700"/>
              <a:buFont typeface="Verdana"/>
              <a:buNone/>
              <a:defRPr sz="27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23" name="Google Shape;23;g307f5a2730a_0_6116"/>
          <p:cNvSpPr txBox="1">
            <a:spLocks noGrp="1"/>
          </p:cNvSpPr>
          <p:nvPr>
            <p:ph type="body" idx="2"/>
          </p:nvPr>
        </p:nvSpPr>
        <p:spPr>
          <a:xfrm>
            <a:off x="626269" y="1661064"/>
            <a:ext cx="10980000" cy="4543200"/>
          </a:xfrm>
          <a:prstGeom prst="rect">
            <a:avLst/>
          </a:prstGeom>
          <a:noFill/>
          <a:ln>
            <a:noFill/>
          </a:ln>
        </p:spPr>
        <p:txBody>
          <a:bodyPr spcFirstLastPara="1" wrap="square" lIns="90000" tIns="45700" rIns="91425" bIns="45700" anchor="t" anchorCtr="0">
            <a:noAutofit/>
          </a:bodyPr>
          <a:lstStyle>
            <a:lvl1pPr marL="457200" marR="0" lvl="0" indent="-304800" algn="just"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Verdana"/>
                <a:ea typeface="Verdana"/>
                <a:cs typeface="Verdana"/>
                <a:sym typeface="Verdana"/>
              </a:defRPr>
            </a:lvl1pPr>
            <a:lvl2pPr marL="914400" marR="0" lvl="1" indent="-304800" algn="just" rtl="0">
              <a:lnSpc>
                <a:spcPct val="100000"/>
              </a:lnSpc>
              <a:spcBef>
                <a:spcPts val="1100"/>
              </a:spcBef>
              <a:spcAft>
                <a:spcPts val="0"/>
              </a:spcAft>
              <a:buClr>
                <a:schemeClr val="dk1"/>
              </a:buClr>
              <a:buSzPts val="1200"/>
              <a:buFont typeface="Noto Sans Symbols"/>
              <a:buChar char="▪"/>
              <a:defRPr sz="1200" b="0" i="0" u="none" strike="noStrike" cap="none">
                <a:solidFill>
                  <a:schemeClr val="dk1"/>
                </a:solidFill>
                <a:latin typeface="Verdana"/>
                <a:ea typeface="Verdana"/>
                <a:cs typeface="Verdana"/>
                <a:sym typeface="Verdana"/>
              </a:defRPr>
            </a:lvl2pPr>
            <a:lvl3pPr marL="1371600" marR="0" lvl="2" indent="-298450" algn="just" rtl="0">
              <a:lnSpc>
                <a:spcPct val="100000"/>
              </a:lnSpc>
              <a:spcBef>
                <a:spcPts val="8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3pPr>
            <a:lvl4pPr marL="1828800" marR="0" lvl="3" indent="-298450" algn="just" rtl="0">
              <a:lnSpc>
                <a:spcPct val="100000"/>
              </a:lnSpc>
              <a:spcBef>
                <a:spcPts val="500"/>
              </a:spcBef>
              <a:spcAft>
                <a:spcPts val="0"/>
              </a:spcAft>
              <a:buClr>
                <a:schemeClr val="dk1"/>
              </a:buClr>
              <a:buSzPts val="1100"/>
              <a:buFont typeface="Merriweather Sans"/>
              <a:buChar char="▫"/>
              <a:defRPr sz="1100" b="0" i="0" u="none" strike="noStrike" cap="none">
                <a:solidFill>
                  <a:schemeClr val="dk1"/>
                </a:solidFill>
                <a:latin typeface="Verdana"/>
                <a:ea typeface="Verdana"/>
                <a:cs typeface="Verdana"/>
                <a:sym typeface="Verdana"/>
              </a:defRPr>
            </a:lvl4pPr>
            <a:lvl5pPr marL="2286000" marR="0" lvl="4"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endParaRPr/>
          </a:p>
        </p:txBody>
      </p:sp>
    </p:spTree>
    <p:extLst>
      <p:ext uri="{BB962C8B-B14F-4D97-AF65-F5344CB8AC3E}">
        <p14:creationId xmlns:p14="http://schemas.microsoft.com/office/powerpoint/2010/main" val="31618769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C INITIO_mission">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DC7CFE2C-20FD-4289-B035-CE5329E36B5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64">
            <a:extLst>
              <a:ext uri="{FF2B5EF4-FFF2-40B4-BE49-F238E27FC236}">
                <a16:creationId xmlns:a16="http://schemas.microsoft.com/office/drawing/2014/main" id="{521FA65F-F05D-486F-BBC2-D575983E0B36}"/>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66" name="Freeform 29">
            <a:extLst>
              <a:ext uri="{FF2B5EF4-FFF2-40B4-BE49-F238E27FC236}">
                <a16:creationId xmlns:a16="http://schemas.microsoft.com/office/drawing/2014/main" id="{4FBCF7D3-77DB-4035-AC79-1D2F77D3802D}"/>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69" name="Connecteur droit 68">
            <a:extLst>
              <a:ext uri="{FF2B5EF4-FFF2-40B4-BE49-F238E27FC236}">
                <a16:creationId xmlns:a16="http://schemas.microsoft.com/office/drawing/2014/main" id="{2F9A30FC-6217-4E8C-B32D-1C07F0D641E8}"/>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Freeform 21">
            <a:extLst>
              <a:ext uri="{FF2B5EF4-FFF2-40B4-BE49-F238E27FC236}">
                <a16:creationId xmlns:a16="http://schemas.microsoft.com/office/drawing/2014/main" id="{1D2B6E85-B03F-494E-A4CA-FB1A5C6308EB}"/>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79" name="Connecteur droit 78">
            <a:extLst>
              <a:ext uri="{FF2B5EF4-FFF2-40B4-BE49-F238E27FC236}">
                <a16:creationId xmlns:a16="http://schemas.microsoft.com/office/drawing/2014/main" id="{2F3DC2C4-AA65-426A-BBF2-8C0774F33960}"/>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A1E14CB8-43F9-4DAF-AC11-C653EA65919A}"/>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A34C968-29EC-43C2-82AE-93CAD7C74784}"/>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2" name="Rectangle 81">
            <a:extLst>
              <a:ext uri="{FF2B5EF4-FFF2-40B4-BE49-F238E27FC236}">
                <a16:creationId xmlns:a16="http://schemas.microsoft.com/office/drawing/2014/main" id="{0892E85E-2815-4CEA-ADB6-1CFD7C72B16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5" name="Freeform 29">
            <a:extLst>
              <a:ext uri="{FF2B5EF4-FFF2-40B4-BE49-F238E27FC236}">
                <a16:creationId xmlns:a16="http://schemas.microsoft.com/office/drawing/2014/main" id="{E1EAB03F-BB57-464B-858F-712022E0B4C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6" name="Connecteur droit 85">
            <a:extLst>
              <a:ext uri="{FF2B5EF4-FFF2-40B4-BE49-F238E27FC236}">
                <a16:creationId xmlns:a16="http://schemas.microsoft.com/office/drawing/2014/main" id="{AFB27861-A682-4D25-877C-BF3863F46C62}"/>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21">
            <a:extLst>
              <a:ext uri="{FF2B5EF4-FFF2-40B4-BE49-F238E27FC236}">
                <a16:creationId xmlns:a16="http://schemas.microsoft.com/office/drawing/2014/main" id="{C5C9F895-A633-4833-88E2-E6F829D2B7B1}"/>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8" name="Connecteur droit 87">
            <a:extLst>
              <a:ext uri="{FF2B5EF4-FFF2-40B4-BE49-F238E27FC236}">
                <a16:creationId xmlns:a16="http://schemas.microsoft.com/office/drawing/2014/main" id="{E561D596-1D3E-4D59-9840-8F4996A5975B}"/>
              </a:ext>
            </a:extLst>
          </p:cNvPr>
          <p:cNvCxnSpPr>
            <a:cxnSpLocks/>
          </p:cNvCxnSpPr>
          <p:nvPr userDrawn="1"/>
        </p:nvCxnSpPr>
        <p:spPr>
          <a:xfrm>
            <a:off x="3419933" y="2775049"/>
            <a:ext cx="917398"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37CE14DF-4E60-4DD2-BA15-6C8778D4D143}"/>
              </a:ext>
            </a:extLst>
          </p:cNvPr>
          <p:cNvCxnSpPr>
            <a:cxnSpLocks/>
          </p:cNvCxnSpPr>
          <p:nvPr userDrawn="1"/>
        </p:nvCxnSpPr>
        <p:spPr>
          <a:xfrm>
            <a:off x="3417298" y="1351781"/>
            <a:ext cx="92003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23EA0A8A-E2EC-DC45-A22C-6E58143AAC5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1201ED30-5784-0146-87F2-C9B4B8A66913}"/>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F65CEFD6-0483-ED4C-AD8C-83B25F3078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596" y="196460"/>
            <a:ext cx="1783474" cy="512982"/>
          </a:xfrm>
          <a:prstGeom prst="rect">
            <a:avLst/>
          </a:prstGeom>
        </p:spPr>
      </p:pic>
    </p:spTree>
    <p:extLst>
      <p:ext uri="{BB962C8B-B14F-4D97-AF65-F5344CB8AC3E}">
        <p14:creationId xmlns:p14="http://schemas.microsoft.com/office/powerpoint/2010/main" val="699851070"/>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DC INITIO_one p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46D92B-6931-411B-9306-109DD3CE579E}"/>
              </a:ext>
            </a:extLst>
          </p:cNvPr>
          <p:cNvSpPr/>
          <p:nvPr/>
        </p:nvSpPr>
        <p:spPr>
          <a:xfrm>
            <a:off x="0" y="0"/>
            <a:ext cx="2844000"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6" name="Rectangle 35">
            <a:extLst>
              <a:ext uri="{FF2B5EF4-FFF2-40B4-BE49-F238E27FC236}">
                <a16:creationId xmlns:a16="http://schemas.microsoft.com/office/drawing/2014/main" id="{E728D8EE-9A51-4F16-A9A0-E913F2AC5FD0}"/>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8" name="Connecteur droit 67">
            <a:extLst>
              <a:ext uri="{FF2B5EF4-FFF2-40B4-BE49-F238E27FC236}">
                <a16:creationId xmlns:a16="http://schemas.microsoft.com/office/drawing/2014/main" id="{5A634C6C-3BC9-EB41-BC4F-51A56E4FB884}"/>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1DC0A3C4-912D-884E-9750-3AD745A122C7}"/>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7660E3D3-A5D3-0A4C-AAE8-92B623A15FFC}"/>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AA9A767F-E56C-A343-88E8-B7124F38423A}"/>
              </a:ext>
            </a:extLst>
          </p:cNvPr>
          <p:cNvCxnSpPr>
            <a:cxnSpLocks/>
          </p:cNvCxnSpPr>
          <p:nvPr userDrawn="1"/>
        </p:nvCxnSpPr>
        <p:spPr>
          <a:xfrm>
            <a:off x="6450862" y="5769181"/>
            <a:ext cx="1352673"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4B33D22-1FFF-C34C-AB14-D7935A07430B}"/>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41A314A-6A2F-0B43-B526-06E219156A1E}"/>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6" name="Rectangle 75">
            <a:extLst>
              <a:ext uri="{FF2B5EF4-FFF2-40B4-BE49-F238E27FC236}">
                <a16:creationId xmlns:a16="http://schemas.microsoft.com/office/drawing/2014/main" id="{F0806BAD-CD0C-F440-A3FF-8CD043D7FC40}"/>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7" name="Rectangle 76">
            <a:extLst>
              <a:ext uri="{FF2B5EF4-FFF2-40B4-BE49-F238E27FC236}">
                <a16:creationId xmlns:a16="http://schemas.microsoft.com/office/drawing/2014/main" id="{F89A4B80-1023-5248-A79D-578DB3C028E0}"/>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Rectangle 77">
            <a:extLst>
              <a:ext uri="{FF2B5EF4-FFF2-40B4-BE49-F238E27FC236}">
                <a16:creationId xmlns:a16="http://schemas.microsoft.com/office/drawing/2014/main" id="{955D80EE-95F4-0A4B-9662-F30FF767EB6E}"/>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Rectangle 78">
            <a:extLst>
              <a:ext uri="{FF2B5EF4-FFF2-40B4-BE49-F238E27FC236}">
                <a16:creationId xmlns:a16="http://schemas.microsoft.com/office/drawing/2014/main" id="{0011220A-ED10-344A-811F-1999194FC176}"/>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92" name="Rectangle 91">
            <a:extLst>
              <a:ext uri="{FF2B5EF4-FFF2-40B4-BE49-F238E27FC236}">
                <a16:creationId xmlns:a16="http://schemas.microsoft.com/office/drawing/2014/main" id="{45D7BE32-E417-4248-9277-C1A3A338314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94" name="Connecteur droit 93">
            <a:extLst>
              <a:ext uri="{FF2B5EF4-FFF2-40B4-BE49-F238E27FC236}">
                <a16:creationId xmlns:a16="http://schemas.microsoft.com/office/drawing/2014/main" id="{0B07C417-A792-D04B-B8A7-634CFDE8BA3C}"/>
              </a:ext>
            </a:extLst>
          </p:cNvPr>
          <p:cNvCxnSpPr>
            <a:cxnSpLocks/>
          </p:cNvCxnSpPr>
          <p:nvPr userDrawn="1"/>
        </p:nvCxnSpPr>
        <p:spPr>
          <a:xfrm>
            <a:off x="233228" y="4657802"/>
            <a:ext cx="1270589"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9BFE6105-DDD5-0645-9864-B606434B8F3E}"/>
              </a:ext>
            </a:extLst>
          </p:cNvPr>
          <p:cNvCxnSpPr>
            <a:cxnSpLocks/>
          </p:cNvCxnSpPr>
          <p:nvPr userDrawn="1"/>
        </p:nvCxnSpPr>
        <p:spPr>
          <a:xfrm>
            <a:off x="3246090" y="2761173"/>
            <a:ext cx="1122710"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F11F2022-BDF4-2342-93BD-F488EC3167EA}"/>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5511C15E-E21B-E749-BCE2-811893802592}"/>
              </a:ext>
            </a:extLst>
          </p:cNvPr>
          <p:cNvCxnSpPr>
            <a:cxnSpLocks/>
          </p:cNvCxnSpPr>
          <p:nvPr userDrawn="1"/>
        </p:nvCxnSpPr>
        <p:spPr>
          <a:xfrm>
            <a:off x="6433687" y="2761173"/>
            <a:ext cx="1962379"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FCA7E101-F904-E346-89A4-8F0FD4C50602}"/>
              </a:ext>
            </a:extLst>
          </p:cNvPr>
          <p:cNvCxnSpPr>
            <a:cxnSpLocks/>
          </p:cNvCxnSpPr>
          <p:nvPr userDrawn="1"/>
        </p:nvCxnSpPr>
        <p:spPr>
          <a:xfrm>
            <a:off x="9266274" y="2761173"/>
            <a:ext cx="663171"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612731A2-41B4-214A-BD53-6D1E8E154361}"/>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Connecteur droit 99">
            <a:extLst>
              <a:ext uri="{FF2B5EF4-FFF2-40B4-BE49-F238E27FC236}">
                <a16:creationId xmlns:a16="http://schemas.microsoft.com/office/drawing/2014/main" id="{574A6CF0-B9AD-2E44-BD2F-E8CD77464885}"/>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35CCB3B9-F5B2-CB40-BB45-3113D21512A8}"/>
              </a:ext>
            </a:extLst>
          </p:cNvPr>
          <p:cNvCxnSpPr>
            <a:cxnSpLocks/>
          </p:cNvCxnSpPr>
          <p:nvPr userDrawn="1"/>
        </p:nvCxnSpPr>
        <p:spPr>
          <a:xfrm>
            <a:off x="9266274" y="4656013"/>
            <a:ext cx="825731" cy="0"/>
          </a:xfrm>
          <a:prstGeom prst="line">
            <a:avLst/>
          </a:prstGeom>
          <a:ln w="25400">
            <a:solidFill>
              <a:srgbClr val="D34731"/>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60CA73B2-408E-B943-BA2C-650EFBD31847}"/>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103" name="Rectangle 102">
            <a:extLst>
              <a:ext uri="{FF2B5EF4-FFF2-40B4-BE49-F238E27FC236}">
                <a16:creationId xmlns:a16="http://schemas.microsoft.com/office/drawing/2014/main" id="{0E77D5AF-C2E5-E84B-98EF-69E6779A16B0}"/>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104" name="Rectangle 103">
            <a:extLst>
              <a:ext uri="{FF2B5EF4-FFF2-40B4-BE49-F238E27FC236}">
                <a16:creationId xmlns:a16="http://schemas.microsoft.com/office/drawing/2014/main" id="{70941E69-A4B8-0348-BB11-9013FA5B36FC}"/>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7" name="Espace réservé du texte 17">
            <a:extLst>
              <a:ext uri="{FF2B5EF4-FFF2-40B4-BE49-F238E27FC236}">
                <a16:creationId xmlns:a16="http://schemas.microsoft.com/office/drawing/2014/main" id="{96B44A87-655C-7E46-BC30-D2C6586FD018}"/>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5">
            <a:extLst>
              <a:ext uri="{FF2B5EF4-FFF2-40B4-BE49-F238E27FC236}">
                <a16:creationId xmlns:a16="http://schemas.microsoft.com/office/drawing/2014/main" id="{1514A8F9-27FC-E840-9777-D822D3EE59A8}"/>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3">
            <a:extLst>
              <a:ext uri="{FF2B5EF4-FFF2-40B4-BE49-F238E27FC236}">
                <a16:creationId xmlns:a16="http://schemas.microsoft.com/office/drawing/2014/main" id="{8624992D-5050-EF4F-816F-BAD8A29B50B6}"/>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11">
            <a:extLst>
              <a:ext uri="{FF2B5EF4-FFF2-40B4-BE49-F238E27FC236}">
                <a16:creationId xmlns:a16="http://schemas.microsoft.com/office/drawing/2014/main" id="{AED8EEF5-0CC6-D04E-AFB1-B1A77B7801E0}"/>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9">
            <a:extLst>
              <a:ext uri="{FF2B5EF4-FFF2-40B4-BE49-F238E27FC236}">
                <a16:creationId xmlns:a16="http://schemas.microsoft.com/office/drawing/2014/main" id="{642EBE9D-D57E-9E4C-A178-0623915C7F11}"/>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7">
            <a:extLst>
              <a:ext uri="{FF2B5EF4-FFF2-40B4-BE49-F238E27FC236}">
                <a16:creationId xmlns:a16="http://schemas.microsoft.com/office/drawing/2014/main" id="{14049DF1-1564-AD46-8937-82BCF5118ADE}"/>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5">
            <a:extLst>
              <a:ext uri="{FF2B5EF4-FFF2-40B4-BE49-F238E27FC236}">
                <a16:creationId xmlns:a16="http://schemas.microsoft.com/office/drawing/2014/main" id="{DDBC3823-20D1-AF4F-8790-4A0998754D87}"/>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du texte 3">
            <a:extLst>
              <a:ext uri="{FF2B5EF4-FFF2-40B4-BE49-F238E27FC236}">
                <a16:creationId xmlns:a16="http://schemas.microsoft.com/office/drawing/2014/main" id="{54DA860B-DD5D-A444-B9D4-16DA95494ACC}"/>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DFCCA8A3-3BCA-8E41-91E4-1DDB6FCFDC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56" y="196731"/>
            <a:ext cx="1870387" cy="517171"/>
          </a:xfrm>
          <a:prstGeom prst="rect">
            <a:avLst/>
          </a:prstGeom>
        </p:spPr>
      </p:pic>
    </p:spTree>
    <p:extLst>
      <p:ext uri="{BB962C8B-B14F-4D97-AF65-F5344CB8AC3E}">
        <p14:creationId xmlns:p14="http://schemas.microsoft.com/office/powerpoint/2010/main" val="422652804"/>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DC INITIO_mission">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DC7CFE2C-20FD-4289-B035-CE5329E36B5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64">
            <a:extLst>
              <a:ext uri="{FF2B5EF4-FFF2-40B4-BE49-F238E27FC236}">
                <a16:creationId xmlns:a16="http://schemas.microsoft.com/office/drawing/2014/main" id="{521FA65F-F05D-486F-BBC2-D575983E0B36}"/>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66" name="Freeform 29">
            <a:extLst>
              <a:ext uri="{FF2B5EF4-FFF2-40B4-BE49-F238E27FC236}">
                <a16:creationId xmlns:a16="http://schemas.microsoft.com/office/drawing/2014/main" id="{4FBCF7D3-77DB-4035-AC79-1D2F77D3802D}"/>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69" name="Connecteur droit 68">
            <a:extLst>
              <a:ext uri="{FF2B5EF4-FFF2-40B4-BE49-F238E27FC236}">
                <a16:creationId xmlns:a16="http://schemas.microsoft.com/office/drawing/2014/main" id="{2F9A30FC-6217-4E8C-B32D-1C07F0D641E8}"/>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Freeform 21">
            <a:extLst>
              <a:ext uri="{FF2B5EF4-FFF2-40B4-BE49-F238E27FC236}">
                <a16:creationId xmlns:a16="http://schemas.microsoft.com/office/drawing/2014/main" id="{1D2B6E85-B03F-494E-A4CA-FB1A5C6308EB}"/>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79" name="Connecteur droit 78">
            <a:extLst>
              <a:ext uri="{FF2B5EF4-FFF2-40B4-BE49-F238E27FC236}">
                <a16:creationId xmlns:a16="http://schemas.microsoft.com/office/drawing/2014/main" id="{2F3DC2C4-AA65-426A-BBF2-8C0774F33960}"/>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A1E14CB8-43F9-4DAF-AC11-C653EA65919A}"/>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A34C968-29EC-43C2-82AE-93CAD7C74784}"/>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2" name="Rectangle 81">
            <a:extLst>
              <a:ext uri="{FF2B5EF4-FFF2-40B4-BE49-F238E27FC236}">
                <a16:creationId xmlns:a16="http://schemas.microsoft.com/office/drawing/2014/main" id="{0892E85E-2815-4CEA-ADB6-1CFD7C72B16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5" name="Freeform 29">
            <a:extLst>
              <a:ext uri="{FF2B5EF4-FFF2-40B4-BE49-F238E27FC236}">
                <a16:creationId xmlns:a16="http://schemas.microsoft.com/office/drawing/2014/main" id="{E1EAB03F-BB57-464B-858F-712022E0B4C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6" name="Connecteur droit 85">
            <a:extLst>
              <a:ext uri="{FF2B5EF4-FFF2-40B4-BE49-F238E27FC236}">
                <a16:creationId xmlns:a16="http://schemas.microsoft.com/office/drawing/2014/main" id="{AFB27861-A682-4D25-877C-BF3863F46C62}"/>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21">
            <a:extLst>
              <a:ext uri="{FF2B5EF4-FFF2-40B4-BE49-F238E27FC236}">
                <a16:creationId xmlns:a16="http://schemas.microsoft.com/office/drawing/2014/main" id="{C5C9F895-A633-4833-88E2-E6F829D2B7B1}"/>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8" name="Connecteur droit 87">
            <a:extLst>
              <a:ext uri="{FF2B5EF4-FFF2-40B4-BE49-F238E27FC236}">
                <a16:creationId xmlns:a16="http://schemas.microsoft.com/office/drawing/2014/main" id="{E561D596-1D3E-4D59-9840-8F4996A5975B}"/>
              </a:ext>
            </a:extLst>
          </p:cNvPr>
          <p:cNvCxnSpPr>
            <a:cxnSpLocks/>
          </p:cNvCxnSpPr>
          <p:nvPr userDrawn="1"/>
        </p:nvCxnSpPr>
        <p:spPr>
          <a:xfrm>
            <a:off x="3419933" y="2775049"/>
            <a:ext cx="917398"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37CE14DF-4E60-4DD2-BA15-6C8778D4D143}"/>
              </a:ext>
            </a:extLst>
          </p:cNvPr>
          <p:cNvCxnSpPr>
            <a:cxnSpLocks/>
          </p:cNvCxnSpPr>
          <p:nvPr userDrawn="1"/>
        </p:nvCxnSpPr>
        <p:spPr>
          <a:xfrm>
            <a:off x="3417298" y="1351781"/>
            <a:ext cx="92003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23EA0A8A-E2EC-DC45-A22C-6E58143AAC52}"/>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1201ED30-5784-0146-87F2-C9B4B8A66913}"/>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2593EE34-6153-1541-A00C-0C7F2D74A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56" y="196731"/>
            <a:ext cx="1870387" cy="517171"/>
          </a:xfrm>
          <a:prstGeom prst="rect">
            <a:avLst/>
          </a:prstGeom>
        </p:spPr>
      </p:pic>
    </p:spTree>
    <p:extLst>
      <p:ext uri="{BB962C8B-B14F-4D97-AF65-F5344CB8AC3E}">
        <p14:creationId xmlns:p14="http://schemas.microsoft.com/office/powerpoint/2010/main" val="1606270006"/>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C FLOW&amp;CO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8E173F4-AA85-4E21-89FA-833349EE4F96}"/>
              </a:ext>
            </a:extLst>
          </p:cNvPr>
          <p:cNvSpPr/>
          <p:nvPr/>
        </p:nvSpPr>
        <p:spPr>
          <a:xfrm>
            <a:off x="0" y="0"/>
            <a:ext cx="2844000"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48" name="Rectangle 47">
            <a:extLst>
              <a:ext uri="{FF2B5EF4-FFF2-40B4-BE49-F238E27FC236}">
                <a16:creationId xmlns:a16="http://schemas.microsoft.com/office/drawing/2014/main" id="{3B3DDEF6-804C-4E88-AF51-A0425D850B75}"/>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30" name="Connecteur droit 29">
            <a:extLst>
              <a:ext uri="{FF2B5EF4-FFF2-40B4-BE49-F238E27FC236}">
                <a16:creationId xmlns:a16="http://schemas.microsoft.com/office/drawing/2014/main" id="{60DA17BF-D3CD-984C-849B-1EE90CBF9D69}"/>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0C8339AD-AD4E-BD47-9ED8-24BF93AB7D54}"/>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7B1B3606-761C-0946-8004-107B6C5E6214}"/>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64045C16-534E-A14C-B3C7-F7175E27855F}"/>
              </a:ext>
            </a:extLst>
          </p:cNvPr>
          <p:cNvCxnSpPr>
            <a:cxnSpLocks/>
          </p:cNvCxnSpPr>
          <p:nvPr userDrawn="1"/>
        </p:nvCxnSpPr>
        <p:spPr>
          <a:xfrm>
            <a:off x="6450862" y="5769181"/>
            <a:ext cx="135267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3A028AFE-E20F-AD4A-949B-90433EF605BE}"/>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68FFB53-EFEB-594C-99B9-B5AD5ACE759C}"/>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Rectangle 42">
            <a:extLst>
              <a:ext uri="{FF2B5EF4-FFF2-40B4-BE49-F238E27FC236}">
                <a16:creationId xmlns:a16="http://schemas.microsoft.com/office/drawing/2014/main" id="{B67553B7-5D0E-6842-94ED-1054E9E5F31A}"/>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4" name="Rectangle 43">
            <a:extLst>
              <a:ext uri="{FF2B5EF4-FFF2-40B4-BE49-F238E27FC236}">
                <a16:creationId xmlns:a16="http://schemas.microsoft.com/office/drawing/2014/main" id="{490D8162-3535-B348-A2D4-FAADBAF1F84F}"/>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46" name="Rectangle 45">
            <a:extLst>
              <a:ext uri="{FF2B5EF4-FFF2-40B4-BE49-F238E27FC236}">
                <a16:creationId xmlns:a16="http://schemas.microsoft.com/office/drawing/2014/main" id="{9A75DD6E-AFF2-8A41-886F-2D95686115C8}"/>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49" name="Rectangle 48">
            <a:extLst>
              <a:ext uri="{FF2B5EF4-FFF2-40B4-BE49-F238E27FC236}">
                <a16:creationId xmlns:a16="http://schemas.microsoft.com/office/drawing/2014/main" id="{FB2BF18A-2955-A34C-9B4A-F4A86B4B19F9}"/>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0" name="Rectangle 49">
            <a:extLst>
              <a:ext uri="{FF2B5EF4-FFF2-40B4-BE49-F238E27FC236}">
                <a16:creationId xmlns:a16="http://schemas.microsoft.com/office/drawing/2014/main" id="{E41E0855-FF83-0C4A-94C6-58350051FA2E}"/>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1" name="Connecteur droit 50">
            <a:extLst>
              <a:ext uri="{FF2B5EF4-FFF2-40B4-BE49-F238E27FC236}">
                <a16:creationId xmlns:a16="http://schemas.microsoft.com/office/drawing/2014/main" id="{3F0DC2EE-2E5D-A14C-BDE2-97468AFA4F26}"/>
              </a:ext>
            </a:extLst>
          </p:cNvPr>
          <p:cNvCxnSpPr>
            <a:cxnSpLocks/>
          </p:cNvCxnSpPr>
          <p:nvPr userDrawn="1"/>
        </p:nvCxnSpPr>
        <p:spPr>
          <a:xfrm>
            <a:off x="233228" y="4657802"/>
            <a:ext cx="1270589"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04129B75-7F21-7440-836F-BD480EB5FDB0}"/>
              </a:ext>
            </a:extLst>
          </p:cNvPr>
          <p:cNvCxnSpPr>
            <a:cxnSpLocks/>
          </p:cNvCxnSpPr>
          <p:nvPr userDrawn="1"/>
        </p:nvCxnSpPr>
        <p:spPr>
          <a:xfrm>
            <a:off x="3246090" y="2761173"/>
            <a:ext cx="1122710"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2D7C06F-4E24-9149-A7B0-80E25FD17859}"/>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80F6D389-3471-7E48-8CA2-7CF4DC0BF379}"/>
              </a:ext>
            </a:extLst>
          </p:cNvPr>
          <p:cNvCxnSpPr>
            <a:cxnSpLocks/>
          </p:cNvCxnSpPr>
          <p:nvPr userDrawn="1"/>
        </p:nvCxnSpPr>
        <p:spPr>
          <a:xfrm>
            <a:off x="6433687" y="2761173"/>
            <a:ext cx="1962379"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B3C60F7C-301E-2D44-9377-4364DAA9F032}"/>
              </a:ext>
            </a:extLst>
          </p:cNvPr>
          <p:cNvCxnSpPr>
            <a:cxnSpLocks/>
          </p:cNvCxnSpPr>
          <p:nvPr userDrawn="1"/>
        </p:nvCxnSpPr>
        <p:spPr>
          <a:xfrm>
            <a:off x="9266274" y="2761173"/>
            <a:ext cx="66317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E79D9A46-1FC9-034E-AA83-1BEF6D4AAF85}"/>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27D3913C-8701-2F4C-AF32-E482BA58B362}"/>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D4F44BB-3361-7343-A0BD-09F219239529}"/>
              </a:ext>
            </a:extLst>
          </p:cNvPr>
          <p:cNvCxnSpPr>
            <a:cxnSpLocks/>
          </p:cNvCxnSpPr>
          <p:nvPr userDrawn="1"/>
        </p:nvCxnSpPr>
        <p:spPr>
          <a:xfrm>
            <a:off x="9266274" y="4656013"/>
            <a:ext cx="82573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3CB2C4A-A955-C248-9E8E-102A4236ACEC}"/>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2" name="Rectangle 61">
            <a:extLst>
              <a:ext uri="{FF2B5EF4-FFF2-40B4-BE49-F238E27FC236}">
                <a16:creationId xmlns:a16="http://schemas.microsoft.com/office/drawing/2014/main" id="{4FA71932-4051-7749-BE48-0A05DA55B32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3" name="Rectangle 62">
            <a:extLst>
              <a:ext uri="{FF2B5EF4-FFF2-40B4-BE49-F238E27FC236}">
                <a16:creationId xmlns:a16="http://schemas.microsoft.com/office/drawing/2014/main" id="{0F6E5AD9-60F3-3E4E-A35C-FB091C56CA4D}"/>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7" name="Espace réservé du texte 17">
            <a:extLst>
              <a:ext uri="{FF2B5EF4-FFF2-40B4-BE49-F238E27FC236}">
                <a16:creationId xmlns:a16="http://schemas.microsoft.com/office/drawing/2014/main" id="{6CA68E3D-AEE7-364C-BED7-6D95CDAF1C23}"/>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5">
            <a:extLst>
              <a:ext uri="{FF2B5EF4-FFF2-40B4-BE49-F238E27FC236}">
                <a16:creationId xmlns:a16="http://schemas.microsoft.com/office/drawing/2014/main" id="{9A0EEAA7-99D4-1449-8910-3A58C44854AF}"/>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3">
            <a:extLst>
              <a:ext uri="{FF2B5EF4-FFF2-40B4-BE49-F238E27FC236}">
                <a16:creationId xmlns:a16="http://schemas.microsoft.com/office/drawing/2014/main" id="{53C932C9-734A-D247-9A7B-26268211538A}"/>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5" name="Espace réservé du texte 11">
            <a:extLst>
              <a:ext uri="{FF2B5EF4-FFF2-40B4-BE49-F238E27FC236}">
                <a16:creationId xmlns:a16="http://schemas.microsoft.com/office/drawing/2014/main" id="{C115A48A-B798-BF48-A3AB-CB0B531F5B17}"/>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7" name="Espace réservé du texte 9">
            <a:extLst>
              <a:ext uri="{FF2B5EF4-FFF2-40B4-BE49-F238E27FC236}">
                <a16:creationId xmlns:a16="http://schemas.microsoft.com/office/drawing/2014/main" id="{00C53BFB-805A-2D4C-A033-93235FE75D16}"/>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8" name="Espace réservé du texte 7">
            <a:extLst>
              <a:ext uri="{FF2B5EF4-FFF2-40B4-BE49-F238E27FC236}">
                <a16:creationId xmlns:a16="http://schemas.microsoft.com/office/drawing/2014/main" id="{549A0F74-A8EA-6246-96EB-61E08FA10714}"/>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9" name="Espace réservé du texte 5">
            <a:extLst>
              <a:ext uri="{FF2B5EF4-FFF2-40B4-BE49-F238E27FC236}">
                <a16:creationId xmlns:a16="http://schemas.microsoft.com/office/drawing/2014/main" id="{65D3662C-BCB7-CF4C-A868-6FD1320D0093}"/>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0" name="Espace réservé du texte 3">
            <a:extLst>
              <a:ext uri="{FF2B5EF4-FFF2-40B4-BE49-F238E27FC236}">
                <a16:creationId xmlns:a16="http://schemas.microsoft.com/office/drawing/2014/main" id="{B82D2A2B-ACCE-3E4F-B4E6-74CC138452B5}"/>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D1E4EA93-F66C-A34C-8BF4-511D18EF8D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381" y="210991"/>
            <a:ext cx="2044844" cy="503139"/>
          </a:xfrm>
          <a:prstGeom prst="rect">
            <a:avLst/>
          </a:prstGeom>
        </p:spPr>
      </p:pic>
    </p:spTree>
    <p:extLst>
      <p:ext uri="{BB962C8B-B14F-4D97-AF65-F5344CB8AC3E}">
        <p14:creationId xmlns:p14="http://schemas.microsoft.com/office/powerpoint/2010/main" val="137803018"/>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C FLOW&amp;CO_miss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85AD4A4B-DEF8-44E7-9730-F8C18A3A9C6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9" name="Rectangle 68">
            <a:extLst>
              <a:ext uri="{FF2B5EF4-FFF2-40B4-BE49-F238E27FC236}">
                <a16:creationId xmlns:a16="http://schemas.microsoft.com/office/drawing/2014/main" id="{042FF805-C783-44F4-9878-199CBB5085D1}"/>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0" name="Freeform 29">
            <a:extLst>
              <a:ext uri="{FF2B5EF4-FFF2-40B4-BE49-F238E27FC236}">
                <a16:creationId xmlns:a16="http://schemas.microsoft.com/office/drawing/2014/main" id="{D5E72830-7184-451C-B5A8-C9823CFE079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71" name="Connecteur droit 70">
            <a:extLst>
              <a:ext uri="{FF2B5EF4-FFF2-40B4-BE49-F238E27FC236}">
                <a16:creationId xmlns:a16="http://schemas.microsoft.com/office/drawing/2014/main" id="{8C0914EF-C6CD-4204-B3D1-F6161C44906E}"/>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Freeform 21">
            <a:extLst>
              <a:ext uri="{FF2B5EF4-FFF2-40B4-BE49-F238E27FC236}">
                <a16:creationId xmlns:a16="http://schemas.microsoft.com/office/drawing/2014/main" id="{6C4F9182-B4CF-47BC-9F4F-667585DFC174}"/>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1" name="Connecteur droit 80">
            <a:extLst>
              <a:ext uri="{FF2B5EF4-FFF2-40B4-BE49-F238E27FC236}">
                <a16:creationId xmlns:a16="http://schemas.microsoft.com/office/drawing/2014/main" id="{BB9F72D9-2453-424A-910F-BF70EBFA06E5}"/>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553A72C6-BBF3-4211-9234-2BFC79986B12}"/>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2FAEE4-716E-4F58-8242-AEE6E288C6FA}"/>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4" name="Rectangle 83">
            <a:extLst>
              <a:ext uri="{FF2B5EF4-FFF2-40B4-BE49-F238E27FC236}">
                <a16:creationId xmlns:a16="http://schemas.microsoft.com/office/drawing/2014/main" id="{567A42CB-98FA-4BC5-A63F-0D5E9AEF9B9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7" name="Freeform 29">
            <a:extLst>
              <a:ext uri="{FF2B5EF4-FFF2-40B4-BE49-F238E27FC236}">
                <a16:creationId xmlns:a16="http://schemas.microsoft.com/office/drawing/2014/main" id="{8E71554F-431D-4A71-813A-6531CC6F7D2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8" name="Connecteur droit 87">
            <a:extLst>
              <a:ext uri="{FF2B5EF4-FFF2-40B4-BE49-F238E27FC236}">
                <a16:creationId xmlns:a16="http://schemas.microsoft.com/office/drawing/2014/main" id="{55B9F22F-7804-4ACA-8067-C621B13D285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Freeform 21">
            <a:extLst>
              <a:ext uri="{FF2B5EF4-FFF2-40B4-BE49-F238E27FC236}">
                <a16:creationId xmlns:a16="http://schemas.microsoft.com/office/drawing/2014/main" id="{2F96C146-9A40-4F60-A568-05150FCDC4C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0" name="Connecteur droit 89">
            <a:extLst>
              <a:ext uri="{FF2B5EF4-FFF2-40B4-BE49-F238E27FC236}">
                <a16:creationId xmlns:a16="http://schemas.microsoft.com/office/drawing/2014/main" id="{F47D2F69-0C0D-4055-8669-B55D026D31C0}"/>
              </a:ext>
            </a:extLst>
          </p:cNvPr>
          <p:cNvCxnSpPr>
            <a:cxnSpLocks/>
          </p:cNvCxnSpPr>
          <p:nvPr userDrawn="1"/>
        </p:nvCxnSpPr>
        <p:spPr>
          <a:xfrm>
            <a:off x="3419933" y="2775049"/>
            <a:ext cx="917398"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cxnSp>
        <p:nvCxnSpPr>
          <p:cNvPr id="91" name="Connecteur droit 90">
            <a:extLst>
              <a:ext uri="{FF2B5EF4-FFF2-40B4-BE49-F238E27FC236}">
                <a16:creationId xmlns:a16="http://schemas.microsoft.com/office/drawing/2014/main" id="{F8C567E9-48FF-4CEE-9AF2-C51B003ECCDC}"/>
              </a:ext>
            </a:extLst>
          </p:cNvPr>
          <p:cNvCxnSpPr>
            <a:cxnSpLocks/>
          </p:cNvCxnSpPr>
          <p:nvPr userDrawn="1"/>
        </p:nvCxnSpPr>
        <p:spPr>
          <a:xfrm>
            <a:off x="3417298" y="1351781"/>
            <a:ext cx="92003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20FE4AE1-D799-904C-8047-837416797E24}"/>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6FD91138-BB2A-F043-962B-6ACEA406E07C}"/>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46E32072-F918-E442-9FE0-14C1848900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381" y="210991"/>
            <a:ext cx="2044844" cy="503139"/>
          </a:xfrm>
          <a:prstGeom prst="rect">
            <a:avLst/>
          </a:prstGeom>
        </p:spPr>
      </p:pic>
    </p:spTree>
    <p:extLst>
      <p:ext uri="{BB962C8B-B14F-4D97-AF65-F5344CB8AC3E}">
        <p14:creationId xmlns:p14="http://schemas.microsoft.com/office/powerpoint/2010/main" val="1042323373"/>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C CIRCLE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9F8583A-F41D-43EF-84B4-D2DB686554F6}"/>
              </a:ext>
            </a:extLst>
          </p:cNvPr>
          <p:cNvSpPr/>
          <p:nvPr/>
        </p:nvSpPr>
        <p:spPr>
          <a:xfrm>
            <a:off x="0" y="0"/>
            <a:ext cx="2844000"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48" name="Rectangle 47">
            <a:extLst>
              <a:ext uri="{FF2B5EF4-FFF2-40B4-BE49-F238E27FC236}">
                <a16:creationId xmlns:a16="http://schemas.microsoft.com/office/drawing/2014/main" id="{F3440B69-5605-48F7-8CC8-9ABEA398E096}"/>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30" name="Connecteur droit 29">
            <a:extLst>
              <a:ext uri="{FF2B5EF4-FFF2-40B4-BE49-F238E27FC236}">
                <a16:creationId xmlns:a16="http://schemas.microsoft.com/office/drawing/2014/main" id="{E3FA1C08-A48A-D344-A587-19D9D023238A}"/>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AA7CCCF9-831B-754B-9D4E-99B96F857C86}"/>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CF69615F-2A58-4942-9053-4797D86E6C20}"/>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8AADFFF-FCA1-2D43-9AAE-41C16FD4378B}"/>
              </a:ext>
            </a:extLst>
          </p:cNvPr>
          <p:cNvCxnSpPr>
            <a:cxnSpLocks/>
          </p:cNvCxnSpPr>
          <p:nvPr userDrawn="1"/>
        </p:nvCxnSpPr>
        <p:spPr>
          <a:xfrm>
            <a:off x="6450862" y="5769181"/>
            <a:ext cx="135267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6F58DC67-AF44-1B44-BAC3-315D25EFDA36}"/>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0E8E180-2627-6F4B-BF8A-06BC4E1407BA}"/>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Rectangle 42">
            <a:extLst>
              <a:ext uri="{FF2B5EF4-FFF2-40B4-BE49-F238E27FC236}">
                <a16:creationId xmlns:a16="http://schemas.microsoft.com/office/drawing/2014/main" id="{00C89845-3E95-0D43-B8EB-2D646B5CD68E}"/>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4" name="Rectangle 43">
            <a:extLst>
              <a:ext uri="{FF2B5EF4-FFF2-40B4-BE49-F238E27FC236}">
                <a16:creationId xmlns:a16="http://schemas.microsoft.com/office/drawing/2014/main" id="{9D5A3D39-924C-CF46-B9C2-F4264F40C811}"/>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46" name="Rectangle 45">
            <a:extLst>
              <a:ext uri="{FF2B5EF4-FFF2-40B4-BE49-F238E27FC236}">
                <a16:creationId xmlns:a16="http://schemas.microsoft.com/office/drawing/2014/main" id="{4FA6FFF3-D346-9D48-8F41-60027CC3BF46}"/>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49" name="Rectangle 48">
            <a:extLst>
              <a:ext uri="{FF2B5EF4-FFF2-40B4-BE49-F238E27FC236}">
                <a16:creationId xmlns:a16="http://schemas.microsoft.com/office/drawing/2014/main" id="{8D407195-42E4-7848-92B2-79AFD31FD1EC}"/>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50" name="Rectangle 49">
            <a:extLst>
              <a:ext uri="{FF2B5EF4-FFF2-40B4-BE49-F238E27FC236}">
                <a16:creationId xmlns:a16="http://schemas.microsoft.com/office/drawing/2014/main" id="{A025805B-2FC5-FA48-AA69-760E82DE17A2}"/>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51" name="Connecteur droit 50">
            <a:extLst>
              <a:ext uri="{FF2B5EF4-FFF2-40B4-BE49-F238E27FC236}">
                <a16:creationId xmlns:a16="http://schemas.microsoft.com/office/drawing/2014/main" id="{4360D234-5B0A-E843-8F98-44431C6E07DC}"/>
              </a:ext>
            </a:extLst>
          </p:cNvPr>
          <p:cNvCxnSpPr>
            <a:cxnSpLocks/>
          </p:cNvCxnSpPr>
          <p:nvPr userDrawn="1"/>
        </p:nvCxnSpPr>
        <p:spPr>
          <a:xfrm>
            <a:off x="233228" y="4657802"/>
            <a:ext cx="127058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5B8D8869-5930-EC44-9BBA-BC24EE1F38A7}"/>
              </a:ext>
            </a:extLst>
          </p:cNvPr>
          <p:cNvCxnSpPr>
            <a:cxnSpLocks/>
          </p:cNvCxnSpPr>
          <p:nvPr userDrawn="1"/>
        </p:nvCxnSpPr>
        <p:spPr>
          <a:xfrm>
            <a:off x="3246090" y="2761173"/>
            <a:ext cx="112271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61CF6F19-2587-9F4F-80EE-F0CDE77D28AF}"/>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1F999FAB-6CB1-8340-9871-AC27F8429034}"/>
              </a:ext>
            </a:extLst>
          </p:cNvPr>
          <p:cNvCxnSpPr>
            <a:cxnSpLocks/>
          </p:cNvCxnSpPr>
          <p:nvPr userDrawn="1"/>
        </p:nvCxnSpPr>
        <p:spPr>
          <a:xfrm>
            <a:off x="6433687" y="2761173"/>
            <a:ext cx="196237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D5DF7DB-0797-3B45-ACDE-B6D7BA54138E}"/>
              </a:ext>
            </a:extLst>
          </p:cNvPr>
          <p:cNvCxnSpPr>
            <a:cxnSpLocks/>
          </p:cNvCxnSpPr>
          <p:nvPr userDrawn="1"/>
        </p:nvCxnSpPr>
        <p:spPr>
          <a:xfrm>
            <a:off x="9266274" y="2761173"/>
            <a:ext cx="66317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56FE149A-4F12-AC48-8D88-6F91BA88DD55}"/>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EFE0B377-FA9D-4E42-BB63-CA295BDFE92D}"/>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A0633A5D-999B-5A4E-BA1D-78EEE6C03DB4}"/>
              </a:ext>
            </a:extLst>
          </p:cNvPr>
          <p:cNvCxnSpPr>
            <a:cxnSpLocks/>
          </p:cNvCxnSpPr>
          <p:nvPr userDrawn="1"/>
        </p:nvCxnSpPr>
        <p:spPr>
          <a:xfrm>
            <a:off x="9266274" y="4656013"/>
            <a:ext cx="82573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7A9BDED-D608-AD40-8074-8A64FA63BAE2}"/>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4" name="Rectangle 63">
            <a:extLst>
              <a:ext uri="{FF2B5EF4-FFF2-40B4-BE49-F238E27FC236}">
                <a16:creationId xmlns:a16="http://schemas.microsoft.com/office/drawing/2014/main" id="{BCF17C6C-74A6-D744-BEB1-4F7631E20F6E}"/>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5" name="Rectangle 64">
            <a:extLst>
              <a:ext uri="{FF2B5EF4-FFF2-40B4-BE49-F238E27FC236}">
                <a16:creationId xmlns:a16="http://schemas.microsoft.com/office/drawing/2014/main" id="{FEBB655F-24CD-F240-8826-2197F27A26F1}"/>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7" name="Espace réservé du texte 17">
            <a:extLst>
              <a:ext uri="{FF2B5EF4-FFF2-40B4-BE49-F238E27FC236}">
                <a16:creationId xmlns:a16="http://schemas.microsoft.com/office/drawing/2014/main" id="{0A4C5D2F-FA51-AB4A-82A0-DC3151FCF7A8}"/>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5">
            <a:extLst>
              <a:ext uri="{FF2B5EF4-FFF2-40B4-BE49-F238E27FC236}">
                <a16:creationId xmlns:a16="http://schemas.microsoft.com/office/drawing/2014/main" id="{82370696-EC5D-D147-89C7-21280BE2E39B}"/>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3">
            <a:extLst>
              <a:ext uri="{FF2B5EF4-FFF2-40B4-BE49-F238E27FC236}">
                <a16:creationId xmlns:a16="http://schemas.microsoft.com/office/drawing/2014/main" id="{721D5780-F8A7-034E-8628-9C031D4AAE9E}"/>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5" name="Espace réservé du texte 11">
            <a:extLst>
              <a:ext uri="{FF2B5EF4-FFF2-40B4-BE49-F238E27FC236}">
                <a16:creationId xmlns:a16="http://schemas.microsoft.com/office/drawing/2014/main" id="{607DF0DE-F3B1-764A-B994-5C52C4459D38}"/>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7" name="Espace réservé du texte 9">
            <a:extLst>
              <a:ext uri="{FF2B5EF4-FFF2-40B4-BE49-F238E27FC236}">
                <a16:creationId xmlns:a16="http://schemas.microsoft.com/office/drawing/2014/main" id="{A59EC64E-96A3-DE49-B4E9-7E2738F857C0}"/>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8" name="Espace réservé du texte 7">
            <a:extLst>
              <a:ext uri="{FF2B5EF4-FFF2-40B4-BE49-F238E27FC236}">
                <a16:creationId xmlns:a16="http://schemas.microsoft.com/office/drawing/2014/main" id="{6EE8E6E5-47A4-C147-B688-81E9976F24D7}"/>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9" name="Espace réservé du texte 5">
            <a:extLst>
              <a:ext uri="{FF2B5EF4-FFF2-40B4-BE49-F238E27FC236}">
                <a16:creationId xmlns:a16="http://schemas.microsoft.com/office/drawing/2014/main" id="{662B1E00-522B-5546-B56F-9349CFA364E8}"/>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0" name="Espace réservé du texte 3">
            <a:extLst>
              <a:ext uri="{FF2B5EF4-FFF2-40B4-BE49-F238E27FC236}">
                <a16:creationId xmlns:a16="http://schemas.microsoft.com/office/drawing/2014/main" id="{D019204C-B412-334C-96C9-FC38769A9A87}"/>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6" name="Image 5">
            <a:extLst>
              <a:ext uri="{FF2B5EF4-FFF2-40B4-BE49-F238E27FC236}">
                <a16:creationId xmlns:a16="http://schemas.microsoft.com/office/drawing/2014/main" id="{0F319820-FE6F-CE4C-9413-346D460A52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691" y="186253"/>
            <a:ext cx="1896362" cy="526018"/>
          </a:xfrm>
          <a:prstGeom prst="rect">
            <a:avLst/>
          </a:prstGeom>
        </p:spPr>
      </p:pic>
    </p:spTree>
    <p:extLst>
      <p:ext uri="{BB962C8B-B14F-4D97-AF65-F5344CB8AC3E}">
        <p14:creationId xmlns:p14="http://schemas.microsoft.com/office/powerpoint/2010/main" val="3679717719"/>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C CIRCLE_mission">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300096C2-559B-4CC1-8CAA-3445C63F5950}"/>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4" name="Rectangle 93">
            <a:extLst>
              <a:ext uri="{FF2B5EF4-FFF2-40B4-BE49-F238E27FC236}">
                <a16:creationId xmlns:a16="http://schemas.microsoft.com/office/drawing/2014/main" id="{C566AEB8-C404-4CF0-B50A-5F6687A0B183}"/>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5" name="Freeform 29">
            <a:extLst>
              <a:ext uri="{FF2B5EF4-FFF2-40B4-BE49-F238E27FC236}">
                <a16:creationId xmlns:a16="http://schemas.microsoft.com/office/drawing/2014/main" id="{1399C6E4-1E9F-4282-889C-63833108780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6" name="Connecteur droit 95">
            <a:extLst>
              <a:ext uri="{FF2B5EF4-FFF2-40B4-BE49-F238E27FC236}">
                <a16:creationId xmlns:a16="http://schemas.microsoft.com/office/drawing/2014/main" id="{481F64EE-F8FD-4F2D-9EFF-909E9EC1ED75}"/>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Freeform 21">
            <a:extLst>
              <a:ext uri="{FF2B5EF4-FFF2-40B4-BE49-F238E27FC236}">
                <a16:creationId xmlns:a16="http://schemas.microsoft.com/office/drawing/2014/main" id="{F31BB2F4-2391-4193-A8EF-4F5B304FF14F}"/>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05" name="Connecteur droit 104">
            <a:extLst>
              <a:ext uri="{FF2B5EF4-FFF2-40B4-BE49-F238E27FC236}">
                <a16:creationId xmlns:a16="http://schemas.microsoft.com/office/drawing/2014/main" id="{A8D148CC-034E-47D3-A1A0-28B3FE28E7A5}"/>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A8C31263-112E-435A-9C03-1AD7E126A9D6}"/>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AD5F6137-3914-4F54-A9E7-7C17D64C2CA2}"/>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08" name="Rectangle 107">
            <a:extLst>
              <a:ext uri="{FF2B5EF4-FFF2-40B4-BE49-F238E27FC236}">
                <a16:creationId xmlns:a16="http://schemas.microsoft.com/office/drawing/2014/main" id="{A1AC6747-69F7-4A32-80BF-66F1A3CE5209}"/>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1" name="Freeform 29">
            <a:extLst>
              <a:ext uri="{FF2B5EF4-FFF2-40B4-BE49-F238E27FC236}">
                <a16:creationId xmlns:a16="http://schemas.microsoft.com/office/drawing/2014/main" id="{1B11B351-6D6C-49F6-AE0A-CBBD5D90AE70}"/>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2" name="Connecteur droit 111">
            <a:extLst>
              <a:ext uri="{FF2B5EF4-FFF2-40B4-BE49-F238E27FC236}">
                <a16:creationId xmlns:a16="http://schemas.microsoft.com/office/drawing/2014/main" id="{A8B40DE8-1668-4B0F-A8E3-22398F5F033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Freeform 21">
            <a:extLst>
              <a:ext uri="{FF2B5EF4-FFF2-40B4-BE49-F238E27FC236}">
                <a16:creationId xmlns:a16="http://schemas.microsoft.com/office/drawing/2014/main" id="{9648CC67-6926-4FB1-9AF1-C83E047C2826}"/>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114" name="Connecteur droit 113">
            <a:extLst>
              <a:ext uri="{FF2B5EF4-FFF2-40B4-BE49-F238E27FC236}">
                <a16:creationId xmlns:a16="http://schemas.microsoft.com/office/drawing/2014/main" id="{194CC234-68A7-4FDD-8048-BA5A6738A3C9}"/>
              </a:ext>
            </a:extLst>
          </p:cNvPr>
          <p:cNvCxnSpPr>
            <a:cxnSpLocks/>
          </p:cNvCxnSpPr>
          <p:nvPr userDrawn="1"/>
        </p:nvCxnSpPr>
        <p:spPr>
          <a:xfrm>
            <a:off x="3419933" y="2775049"/>
            <a:ext cx="917398"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2C4917F4-7779-427A-AD2F-5679DEE6DBF6}"/>
              </a:ext>
            </a:extLst>
          </p:cNvPr>
          <p:cNvCxnSpPr>
            <a:cxnSpLocks/>
          </p:cNvCxnSpPr>
          <p:nvPr userDrawn="1"/>
        </p:nvCxnSpPr>
        <p:spPr>
          <a:xfrm>
            <a:off x="3417298" y="1351781"/>
            <a:ext cx="92003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BDEA7022-2246-DE4B-847A-82848A6C9CEE}"/>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C5E9A03C-881F-E148-8316-66FF6C372A3D}"/>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9" name="Image 18">
            <a:extLst>
              <a:ext uri="{FF2B5EF4-FFF2-40B4-BE49-F238E27FC236}">
                <a16:creationId xmlns:a16="http://schemas.microsoft.com/office/drawing/2014/main" id="{79D0854B-D18F-5644-BA48-F1436E13741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3691" y="186253"/>
            <a:ext cx="1896362" cy="526018"/>
          </a:xfrm>
          <a:prstGeom prst="rect">
            <a:avLst/>
          </a:prstGeom>
        </p:spPr>
      </p:pic>
    </p:spTree>
    <p:extLst>
      <p:ext uri="{BB962C8B-B14F-4D97-AF65-F5344CB8AC3E}">
        <p14:creationId xmlns:p14="http://schemas.microsoft.com/office/powerpoint/2010/main" val="3596002833"/>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C TALLIS_one page">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C003B2A-03CD-44B3-93E5-B99A2F923736}"/>
              </a:ext>
            </a:extLst>
          </p:cNvPr>
          <p:cNvSpPr/>
          <p:nvPr/>
        </p:nvSpPr>
        <p:spPr>
          <a:xfrm>
            <a:off x="0" y="0"/>
            <a:ext cx="2844000"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48" name="Rectangle 47">
            <a:extLst>
              <a:ext uri="{FF2B5EF4-FFF2-40B4-BE49-F238E27FC236}">
                <a16:creationId xmlns:a16="http://schemas.microsoft.com/office/drawing/2014/main" id="{2F157291-74C1-49C3-9F0F-7EC6F661C494}"/>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6" name="Connecteur droit 65">
            <a:extLst>
              <a:ext uri="{FF2B5EF4-FFF2-40B4-BE49-F238E27FC236}">
                <a16:creationId xmlns:a16="http://schemas.microsoft.com/office/drawing/2014/main" id="{137BBD06-448E-434D-A514-0634A4BB2894}"/>
              </a:ext>
            </a:extLst>
          </p:cNvPr>
          <p:cNvCxnSpPr>
            <a:cxnSpLocks/>
          </p:cNvCxnSpPr>
          <p:nvPr userDrawn="1"/>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B4F48477-82B1-FB4A-B1E5-4D793A61F2A4}"/>
              </a:ext>
            </a:extLst>
          </p:cNvPr>
          <p:cNvCxnSpPr>
            <a:cxnSpLocks/>
          </p:cNvCxnSpPr>
          <p:nvPr userDrawn="1"/>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39351186-1866-8249-B726-287A039E91E7}"/>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1F2984EE-D5DB-2C47-B4C1-EC352235D19D}"/>
              </a:ext>
            </a:extLst>
          </p:cNvPr>
          <p:cNvCxnSpPr>
            <a:cxnSpLocks/>
          </p:cNvCxnSpPr>
          <p:nvPr userDrawn="1"/>
        </p:nvCxnSpPr>
        <p:spPr>
          <a:xfrm>
            <a:off x="6450862" y="5769181"/>
            <a:ext cx="135267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71" name="Connecteur droit 70">
            <a:extLst>
              <a:ext uri="{FF2B5EF4-FFF2-40B4-BE49-F238E27FC236}">
                <a16:creationId xmlns:a16="http://schemas.microsoft.com/office/drawing/2014/main" id="{796E1E47-B542-1948-99F5-77EC8049EDC4}"/>
              </a:ext>
            </a:extLst>
          </p:cNvPr>
          <p:cNvCxnSpPr>
            <a:cxnSpLocks/>
          </p:cNvCxnSpPr>
          <p:nvPr userDrawn="1"/>
        </p:nvCxnSpPr>
        <p:spPr>
          <a:xfrm>
            <a:off x="9266274"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42DDB81-282B-7C4F-8F78-454C8848DCEB}"/>
              </a:ext>
            </a:extLst>
          </p:cNvPr>
          <p:cNvSpPr/>
          <p:nvPr userDrawn="1"/>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3" name="Rectangle 72">
            <a:extLst>
              <a:ext uri="{FF2B5EF4-FFF2-40B4-BE49-F238E27FC236}">
                <a16:creationId xmlns:a16="http://schemas.microsoft.com/office/drawing/2014/main" id="{D71C6BDE-4B45-3743-BD64-0C4C8E07878B}"/>
              </a:ext>
            </a:extLst>
          </p:cNvPr>
          <p:cNvSpPr/>
          <p:nvPr userDrawn="1"/>
        </p:nvSpPr>
        <p:spPr>
          <a:xfrm>
            <a:off x="6333294" y="5546200"/>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4" name="Rectangle 73">
            <a:extLst>
              <a:ext uri="{FF2B5EF4-FFF2-40B4-BE49-F238E27FC236}">
                <a16:creationId xmlns:a16="http://schemas.microsoft.com/office/drawing/2014/main" id="{ED13E11D-E400-384D-8AA1-C5C78DDE8597}"/>
              </a:ext>
            </a:extLst>
          </p:cNvPr>
          <p:cNvSpPr/>
          <p:nvPr userDrawn="1"/>
        </p:nvSpPr>
        <p:spPr>
          <a:xfrm>
            <a:off x="6333294"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5" name="Rectangle 74">
            <a:extLst>
              <a:ext uri="{FF2B5EF4-FFF2-40B4-BE49-F238E27FC236}">
                <a16:creationId xmlns:a16="http://schemas.microsoft.com/office/drawing/2014/main" id="{27C61235-9C0B-F945-B484-1A3D287C4803}"/>
              </a:ext>
            </a:extLst>
          </p:cNvPr>
          <p:cNvSpPr/>
          <p:nvPr userDrawn="1"/>
        </p:nvSpPr>
        <p:spPr>
          <a:xfrm>
            <a:off x="9167898"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6" name="Rectangle 75">
            <a:extLst>
              <a:ext uri="{FF2B5EF4-FFF2-40B4-BE49-F238E27FC236}">
                <a16:creationId xmlns:a16="http://schemas.microsoft.com/office/drawing/2014/main" id="{AF142B3E-0804-EC47-A8D8-BAFDFB0B2E92}"/>
              </a:ext>
            </a:extLst>
          </p:cNvPr>
          <p:cNvSpPr/>
          <p:nvPr userDrawn="1"/>
        </p:nvSpPr>
        <p:spPr>
          <a:xfrm>
            <a:off x="9167898"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Rectangle 76">
            <a:extLst>
              <a:ext uri="{FF2B5EF4-FFF2-40B4-BE49-F238E27FC236}">
                <a16:creationId xmlns:a16="http://schemas.microsoft.com/office/drawing/2014/main" id="{E0A6D589-3879-5745-A68A-D421396E3431}"/>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78" name="Connecteur droit 77">
            <a:extLst>
              <a:ext uri="{FF2B5EF4-FFF2-40B4-BE49-F238E27FC236}">
                <a16:creationId xmlns:a16="http://schemas.microsoft.com/office/drawing/2014/main" id="{3A72833D-BAB1-A441-8A44-A0D2B57DF50B}"/>
              </a:ext>
            </a:extLst>
          </p:cNvPr>
          <p:cNvCxnSpPr>
            <a:cxnSpLocks/>
          </p:cNvCxnSpPr>
          <p:nvPr userDrawn="1"/>
        </p:nvCxnSpPr>
        <p:spPr>
          <a:xfrm>
            <a:off x="233228" y="4657802"/>
            <a:ext cx="1270589"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BF97A254-A382-3742-84F2-ED5198A9F663}"/>
              </a:ext>
            </a:extLst>
          </p:cNvPr>
          <p:cNvCxnSpPr>
            <a:cxnSpLocks/>
          </p:cNvCxnSpPr>
          <p:nvPr userDrawn="1"/>
        </p:nvCxnSpPr>
        <p:spPr>
          <a:xfrm>
            <a:off x="3246090" y="2761173"/>
            <a:ext cx="1122710"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E1081C5-823A-BE4C-A55A-48E031E783CC}"/>
              </a:ext>
            </a:extLst>
          </p:cNvPr>
          <p:cNvCxnSpPr>
            <a:cxnSpLocks/>
          </p:cNvCxnSpPr>
          <p:nvPr userDrawn="1"/>
        </p:nvCxnSpPr>
        <p:spPr>
          <a:xfrm>
            <a:off x="6141835" y="2539134"/>
            <a:ext cx="0" cy="406095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912EFDD3-2335-A549-8D1E-056AEB827791}"/>
              </a:ext>
            </a:extLst>
          </p:cNvPr>
          <p:cNvCxnSpPr>
            <a:cxnSpLocks/>
          </p:cNvCxnSpPr>
          <p:nvPr userDrawn="1"/>
        </p:nvCxnSpPr>
        <p:spPr>
          <a:xfrm>
            <a:off x="6433687" y="2761173"/>
            <a:ext cx="1962379"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E477084F-AD38-BE48-893A-15940B6BEA20}"/>
              </a:ext>
            </a:extLst>
          </p:cNvPr>
          <p:cNvCxnSpPr>
            <a:cxnSpLocks/>
          </p:cNvCxnSpPr>
          <p:nvPr userDrawn="1"/>
        </p:nvCxnSpPr>
        <p:spPr>
          <a:xfrm>
            <a:off x="9266274" y="2761173"/>
            <a:ext cx="66317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960971C0-C065-F14F-815F-5C428BA4106A}"/>
              </a:ext>
            </a:extLst>
          </p:cNvPr>
          <p:cNvCxnSpPr>
            <a:cxnSpLocks/>
          </p:cNvCxnSpPr>
          <p:nvPr userDrawn="1"/>
        </p:nvCxnSpPr>
        <p:spPr>
          <a:xfrm>
            <a:off x="9054835"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31293DA3-C1C7-614D-97D8-1EDC32185026}"/>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DCA257A0-A273-4648-8041-03E0AD51DA3D}"/>
              </a:ext>
            </a:extLst>
          </p:cNvPr>
          <p:cNvCxnSpPr>
            <a:cxnSpLocks/>
          </p:cNvCxnSpPr>
          <p:nvPr userDrawn="1"/>
        </p:nvCxnSpPr>
        <p:spPr>
          <a:xfrm>
            <a:off x="9266274" y="4656013"/>
            <a:ext cx="82573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0D75C88-57E7-EF47-B670-C6D38B2EF0D7}"/>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100" name="Rectangle 99">
            <a:extLst>
              <a:ext uri="{FF2B5EF4-FFF2-40B4-BE49-F238E27FC236}">
                <a16:creationId xmlns:a16="http://schemas.microsoft.com/office/drawing/2014/main" id="{1A87C292-C979-7D4B-B305-31348B3F4AA9}"/>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101" name="Rectangle 100">
            <a:extLst>
              <a:ext uri="{FF2B5EF4-FFF2-40B4-BE49-F238E27FC236}">
                <a16:creationId xmlns:a16="http://schemas.microsoft.com/office/drawing/2014/main" id="{8449E49A-7063-DA4D-AB5D-A5178F1666C4}"/>
              </a:ext>
            </a:extLst>
          </p:cNvPr>
          <p:cNvSpPr/>
          <p:nvPr userDrawn="1"/>
        </p:nvSpPr>
        <p:spPr>
          <a:xfrm>
            <a:off x="3128522" y="477698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7" name="Espace réservé du texte 17">
            <a:extLst>
              <a:ext uri="{FF2B5EF4-FFF2-40B4-BE49-F238E27FC236}">
                <a16:creationId xmlns:a16="http://schemas.microsoft.com/office/drawing/2014/main" id="{600EB86B-5581-114F-B0BE-EFB917E9BAA2}"/>
              </a:ext>
            </a:extLst>
          </p:cNvPr>
          <p:cNvSpPr>
            <a:spLocks noGrp="1"/>
          </p:cNvSpPr>
          <p:nvPr>
            <p:ph type="body" sz="quarter" idx="27"/>
          </p:nvPr>
        </p:nvSpPr>
        <p:spPr>
          <a:xfrm>
            <a:off x="6319838" y="5861050"/>
            <a:ext cx="5624512"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5">
            <a:extLst>
              <a:ext uri="{FF2B5EF4-FFF2-40B4-BE49-F238E27FC236}">
                <a16:creationId xmlns:a16="http://schemas.microsoft.com/office/drawing/2014/main" id="{AE7AEC4A-C8B3-5C4C-B64F-91B4646AE1C1}"/>
              </a:ext>
            </a:extLst>
          </p:cNvPr>
          <p:cNvSpPr>
            <a:spLocks noGrp="1"/>
          </p:cNvSpPr>
          <p:nvPr>
            <p:ph type="body" sz="quarter" idx="26"/>
          </p:nvPr>
        </p:nvSpPr>
        <p:spPr>
          <a:xfrm>
            <a:off x="9163050" y="4772025"/>
            <a:ext cx="2700338" cy="8350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3">
            <a:extLst>
              <a:ext uri="{FF2B5EF4-FFF2-40B4-BE49-F238E27FC236}">
                <a16:creationId xmlns:a16="http://schemas.microsoft.com/office/drawing/2014/main" id="{C2AF6129-55D1-E747-BAB7-634F62723375}"/>
              </a:ext>
            </a:extLst>
          </p:cNvPr>
          <p:cNvSpPr>
            <a:spLocks noGrp="1"/>
          </p:cNvSpPr>
          <p:nvPr>
            <p:ph type="body" sz="quarter" idx="25"/>
          </p:nvPr>
        </p:nvSpPr>
        <p:spPr>
          <a:xfrm>
            <a:off x="9163050" y="2843213"/>
            <a:ext cx="2700338" cy="14605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11">
            <a:extLst>
              <a:ext uri="{FF2B5EF4-FFF2-40B4-BE49-F238E27FC236}">
                <a16:creationId xmlns:a16="http://schemas.microsoft.com/office/drawing/2014/main" id="{4D49304B-8E53-4D47-AC5C-7C97CD9769F8}"/>
              </a:ext>
            </a:extLst>
          </p:cNvPr>
          <p:cNvSpPr>
            <a:spLocks noGrp="1"/>
          </p:cNvSpPr>
          <p:nvPr>
            <p:ph type="body" sz="quarter" idx="24"/>
          </p:nvPr>
        </p:nvSpPr>
        <p:spPr>
          <a:xfrm>
            <a:off x="6291263" y="2843213"/>
            <a:ext cx="2613025" cy="2468562"/>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9">
            <a:extLst>
              <a:ext uri="{FF2B5EF4-FFF2-40B4-BE49-F238E27FC236}">
                <a16:creationId xmlns:a16="http://schemas.microsoft.com/office/drawing/2014/main" id="{183BB02B-E292-AD4B-9789-0D0F55B7F6E6}"/>
              </a:ext>
            </a:extLst>
          </p:cNvPr>
          <p:cNvSpPr>
            <a:spLocks noGrp="1"/>
          </p:cNvSpPr>
          <p:nvPr>
            <p:ph type="body" sz="quarter" idx="23"/>
          </p:nvPr>
        </p:nvSpPr>
        <p:spPr>
          <a:xfrm>
            <a:off x="3168650" y="5045075"/>
            <a:ext cx="2700338" cy="161925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7">
            <a:extLst>
              <a:ext uri="{FF2B5EF4-FFF2-40B4-BE49-F238E27FC236}">
                <a16:creationId xmlns:a16="http://schemas.microsoft.com/office/drawing/2014/main" id="{9F6A7E0F-E771-5A44-A9DA-0A6FFF18EF13}"/>
              </a:ext>
            </a:extLst>
          </p:cNvPr>
          <p:cNvSpPr>
            <a:spLocks noGrp="1"/>
          </p:cNvSpPr>
          <p:nvPr>
            <p:ph type="body" sz="quarter" idx="22"/>
          </p:nvPr>
        </p:nvSpPr>
        <p:spPr>
          <a:xfrm>
            <a:off x="3168650" y="3126815"/>
            <a:ext cx="2700338" cy="1556309"/>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5">
            <a:extLst>
              <a:ext uri="{FF2B5EF4-FFF2-40B4-BE49-F238E27FC236}">
                <a16:creationId xmlns:a16="http://schemas.microsoft.com/office/drawing/2014/main" id="{28B9D897-B243-5244-B431-3531A2E526BD}"/>
              </a:ext>
            </a:extLst>
          </p:cNvPr>
          <p:cNvSpPr>
            <a:spLocks noGrp="1"/>
          </p:cNvSpPr>
          <p:nvPr>
            <p:ph type="body" sz="quarter" idx="21"/>
          </p:nvPr>
        </p:nvSpPr>
        <p:spPr>
          <a:xfrm>
            <a:off x="150813" y="4772025"/>
            <a:ext cx="2700337" cy="162401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du texte 3">
            <a:extLst>
              <a:ext uri="{FF2B5EF4-FFF2-40B4-BE49-F238E27FC236}">
                <a16:creationId xmlns:a16="http://schemas.microsoft.com/office/drawing/2014/main" id="{284B65DB-9FEB-7D40-A8D6-8770071170DA}"/>
              </a:ext>
            </a:extLst>
          </p:cNvPr>
          <p:cNvSpPr>
            <a:spLocks noGrp="1"/>
          </p:cNvSpPr>
          <p:nvPr>
            <p:ph type="body" sz="quarter" idx="20"/>
          </p:nvPr>
        </p:nvSpPr>
        <p:spPr>
          <a:xfrm>
            <a:off x="3182938" y="214313"/>
            <a:ext cx="8761412" cy="173990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3" name="Image 2">
            <a:extLst>
              <a:ext uri="{FF2B5EF4-FFF2-40B4-BE49-F238E27FC236}">
                <a16:creationId xmlns:a16="http://schemas.microsoft.com/office/drawing/2014/main" id="{5B8CF2A4-565D-384A-AB47-9C7536E6DB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24" y="192559"/>
            <a:ext cx="1889544" cy="513406"/>
          </a:xfrm>
          <a:prstGeom prst="rect">
            <a:avLst/>
          </a:prstGeom>
        </p:spPr>
      </p:pic>
    </p:spTree>
    <p:extLst>
      <p:ext uri="{BB962C8B-B14F-4D97-AF65-F5344CB8AC3E}">
        <p14:creationId xmlns:p14="http://schemas.microsoft.com/office/powerpoint/2010/main" val="1904833150"/>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C TALLIS_missi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ACB6AAB-6C3F-45FB-A00C-D0649E22E27C}"/>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63" name="Rectangle 62">
            <a:extLst>
              <a:ext uri="{FF2B5EF4-FFF2-40B4-BE49-F238E27FC236}">
                <a16:creationId xmlns:a16="http://schemas.microsoft.com/office/drawing/2014/main" id="{E65B4AB3-C477-4EB5-B4A7-FD9FC577C11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6" name="Freeform 29">
            <a:extLst>
              <a:ext uri="{FF2B5EF4-FFF2-40B4-BE49-F238E27FC236}">
                <a16:creationId xmlns:a16="http://schemas.microsoft.com/office/drawing/2014/main" id="{FF152CBA-5483-42B4-83BC-CE3C94AA0208}"/>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69" name="Connecteur droit 68">
            <a:extLst>
              <a:ext uri="{FF2B5EF4-FFF2-40B4-BE49-F238E27FC236}">
                <a16:creationId xmlns:a16="http://schemas.microsoft.com/office/drawing/2014/main" id="{A5B64B07-492B-4286-995B-90E1400854E0}"/>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Freeform 21">
            <a:extLst>
              <a:ext uri="{FF2B5EF4-FFF2-40B4-BE49-F238E27FC236}">
                <a16:creationId xmlns:a16="http://schemas.microsoft.com/office/drawing/2014/main" id="{A8ED0D17-1F06-4B47-9A87-C74A2D3BCBBC}"/>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78" name="Connecteur droit 77">
            <a:extLst>
              <a:ext uri="{FF2B5EF4-FFF2-40B4-BE49-F238E27FC236}">
                <a16:creationId xmlns:a16="http://schemas.microsoft.com/office/drawing/2014/main" id="{DAB481B4-54AE-456E-8E5A-0083703EFED5}"/>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02C79A2E-E630-40BE-ABC7-8B705705F59F}"/>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4BCE21C-AFF3-42F6-9497-6CB1243C18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1" name="Rectangle 80">
            <a:extLst>
              <a:ext uri="{FF2B5EF4-FFF2-40B4-BE49-F238E27FC236}">
                <a16:creationId xmlns:a16="http://schemas.microsoft.com/office/drawing/2014/main" id="{EF579BEC-A64D-4634-A713-3687F700BD8D}"/>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Freeform 29">
            <a:extLst>
              <a:ext uri="{FF2B5EF4-FFF2-40B4-BE49-F238E27FC236}">
                <a16:creationId xmlns:a16="http://schemas.microsoft.com/office/drawing/2014/main" id="{AD89A21A-1187-4327-9EF8-1BFECEF346D3}"/>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5" name="Connecteur droit 84">
            <a:extLst>
              <a:ext uri="{FF2B5EF4-FFF2-40B4-BE49-F238E27FC236}">
                <a16:creationId xmlns:a16="http://schemas.microsoft.com/office/drawing/2014/main" id="{251D6B4E-F88D-479D-9235-954FF780CE30}"/>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Freeform 21">
            <a:extLst>
              <a:ext uri="{FF2B5EF4-FFF2-40B4-BE49-F238E27FC236}">
                <a16:creationId xmlns:a16="http://schemas.microsoft.com/office/drawing/2014/main" id="{1C2E0FF0-0E38-412F-954B-47795B87CA43}"/>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7" name="Connecteur droit 86">
            <a:extLst>
              <a:ext uri="{FF2B5EF4-FFF2-40B4-BE49-F238E27FC236}">
                <a16:creationId xmlns:a16="http://schemas.microsoft.com/office/drawing/2014/main" id="{61FF967A-8ACD-4682-9BAB-61B5C303EA82}"/>
              </a:ext>
            </a:extLst>
          </p:cNvPr>
          <p:cNvCxnSpPr>
            <a:cxnSpLocks/>
          </p:cNvCxnSpPr>
          <p:nvPr userDrawn="1"/>
        </p:nvCxnSpPr>
        <p:spPr>
          <a:xfrm>
            <a:off x="3419933" y="2775049"/>
            <a:ext cx="917398"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E74EB243-E99E-4219-9107-68003B53F8E7}"/>
              </a:ext>
            </a:extLst>
          </p:cNvPr>
          <p:cNvCxnSpPr>
            <a:cxnSpLocks/>
          </p:cNvCxnSpPr>
          <p:nvPr userDrawn="1"/>
        </p:nvCxnSpPr>
        <p:spPr>
          <a:xfrm>
            <a:off x="3417298" y="1351781"/>
            <a:ext cx="92003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A7225623-BF12-E443-BDBF-36A00AD7B2D6}"/>
              </a:ext>
            </a:extLst>
          </p:cNvPr>
          <p:cNvSpPr>
            <a:spLocks noGrp="1"/>
          </p:cNvSpPr>
          <p:nvPr>
            <p:ph type="body" sz="quarter" idx="15"/>
          </p:nvPr>
        </p:nvSpPr>
        <p:spPr>
          <a:xfrm>
            <a:off x="3152775" y="2940050"/>
            <a:ext cx="8459788"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7D5AB353-6B0D-0645-9B41-CB4A87E2FE21}"/>
              </a:ext>
            </a:extLst>
          </p:cNvPr>
          <p:cNvSpPr>
            <a:spLocks noGrp="1"/>
          </p:cNvSpPr>
          <p:nvPr>
            <p:ph type="body" sz="quarter" idx="14"/>
          </p:nvPr>
        </p:nvSpPr>
        <p:spPr>
          <a:xfrm>
            <a:off x="3152775" y="1520825"/>
            <a:ext cx="8496300"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0" name="Image 19">
            <a:extLst>
              <a:ext uri="{FF2B5EF4-FFF2-40B4-BE49-F238E27FC236}">
                <a16:creationId xmlns:a16="http://schemas.microsoft.com/office/drawing/2014/main" id="{05788937-59BC-B24E-901C-E69CB6DFC8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724" y="192559"/>
            <a:ext cx="1889544" cy="513406"/>
          </a:xfrm>
          <a:prstGeom prst="rect">
            <a:avLst/>
          </a:prstGeom>
        </p:spPr>
      </p:pic>
    </p:spTree>
    <p:extLst>
      <p:ext uri="{BB962C8B-B14F-4D97-AF65-F5344CB8AC3E}">
        <p14:creationId xmlns:p14="http://schemas.microsoft.com/office/powerpoint/2010/main" val="1699449457"/>
      </p:ext>
    </p:extLst>
  </p:cSld>
  <p:clrMapOvr>
    <a:masterClrMapping/>
  </p:clrMapOvr>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squaremanagement</a:t>
            </a:r>
          </a:p>
        </p:txBody>
      </p:sp>
      <p:pic>
        <p:nvPicPr>
          <p:cNvPr id="12" name="Image 11">
            <a:extLst>
              <a:ext uri="{FF2B5EF4-FFF2-40B4-BE49-F238E27FC236}">
                <a16:creationId xmlns:a16="http://schemas.microsoft.com/office/drawing/2014/main" id="{EAE073A7-F31E-5842-B8AF-42EF422C2F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6035593"/>
            <a:ext cx="216330" cy="216330"/>
          </a:xfrm>
          <a:prstGeom prst="rect">
            <a:avLst/>
          </a:prstGeom>
        </p:spPr>
      </p:pic>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a:p>
            <a:r>
              <a:rPr lang="fr-FR" sz="1200" b="0" i="0" dirty="0">
                <a:solidFill>
                  <a:schemeClr val="bg2"/>
                </a:solidFill>
                <a:effectLst/>
                <a:latin typeface="+mj-lt"/>
                <a:hlinkClick r:id="rId7">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2" name="Image 1" descr="Une image contenant texte, clipart&#10;&#10;Description générée automatiquement">
            <a:extLst>
              <a:ext uri="{FF2B5EF4-FFF2-40B4-BE49-F238E27FC236}">
                <a16:creationId xmlns:a16="http://schemas.microsoft.com/office/drawing/2014/main" id="{8F717AB1-A92F-9AAF-984A-6EEA63D80B5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58511" y="2647233"/>
            <a:ext cx="2096291" cy="774074"/>
          </a:xfrm>
          <a:prstGeom prst="rect">
            <a:avLst/>
          </a:prstGeom>
        </p:spPr>
      </p:pic>
    </p:spTree>
    <p:extLst>
      <p:ext uri="{BB962C8B-B14F-4D97-AF65-F5344CB8AC3E}">
        <p14:creationId xmlns:p14="http://schemas.microsoft.com/office/powerpoint/2010/main" val="391733142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2 lignes - Sous titre - Contenu">
  <p:cSld name="Titre 2 lignes - Sous titre - Contenu">
    <p:spTree>
      <p:nvGrpSpPr>
        <p:cNvPr id="1" name="Shape 116"/>
        <p:cNvGrpSpPr/>
        <p:nvPr/>
      </p:nvGrpSpPr>
      <p:grpSpPr>
        <a:xfrm>
          <a:off x="0" y="0"/>
          <a:ext cx="0" cy="0"/>
          <a:chOff x="0" y="0"/>
          <a:chExt cx="0" cy="0"/>
        </a:xfrm>
      </p:grpSpPr>
      <p:sp>
        <p:nvSpPr>
          <p:cNvPr id="117" name="Google Shape;117;g2b4a1adb5e3_0_910"/>
          <p:cNvSpPr txBox="1">
            <a:spLocks noGrp="1"/>
          </p:cNvSpPr>
          <p:nvPr>
            <p:ph type="body" idx="1"/>
          </p:nvPr>
        </p:nvSpPr>
        <p:spPr>
          <a:xfrm>
            <a:off x="626268" y="1975042"/>
            <a:ext cx="10980000" cy="4209300"/>
          </a:xfrm>
          <a:prstGeom prst="rect">
            <a:avLst/>
          </a:prstGeom>
          <a:noFill/>
          <a:ln>
            <a:noFill/>
          </a:ln>
        </p:spPr>
        <p:txBody>
          <a:bodyPr spcFirstLastPara="1" wrap="square" lIns="91425" tIns="45700" rIns="91425" bIns="45700" anchor="t" anchorCtr="0">
            <a:noAutofit/>
          </a:bodyPr>
          <a:lstStyle>
            <a:lvl1pPr marL="457200" marR="0" lvl="0" indent="-304800" algn="just"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Verdana"/>
                <a:ea typeface="Verdana"/>
                <a:cs typeface="Verdana"/>
                <a:sym typeface="Verdana"/>
              </a:defRPr>
            </a:lvl1pPr>
            <a:lvl2pPr marL="914400" marR="0" lvl="1" indent="-304800" algn="just" rtl="0">
              <a:lnSpc>
                <a:spcPct val="100000"/>
              </a:lnSpc>
              <a:spcBef>
                <a:spcPts val="1100"/>
              </a:spcBef>
              <a:spcAft>
                <a:spcPts val="0"/>
              </a:spcAft>
              <a:buClr>
                <a:schemeClr val="dk1"/>
              </a:buClr>
              <a:buSzPts val="1200"/>
              <a:buFont typeface="Noto Sans Symbols"/>
              <a:buChar char="▪"/>
              <a:defRPr sz="1200" b="0" i="0" u="none" strike="noStrike" cap="none">
                <a:solidFill>
                  <a:schemeClr val="dk1"/>
                </a:solidFill>
                <a:latin typeface="Verdana"/>
                <a:ea typeface="Verdana"/>
                <a:cs typeface="Verdana"/>
                <a:sym typeface="Verdana"/>
              </a:defRPr>
            </a:lvl2pPr>
            <a:lvl3pPr marL="1371600" marR="0" lvl="2" indent="-298450" algn="just" rtl="0">
              <a:lnSpc>
                <a:spcPct val="100000"/>
              </a:lnSpc>
              <a:spcBef>
                <a:spcPts val="8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3pPr>
            <a:lvl4pPr marL="1828800" marR="0" lvl="3" indent="-298450" algn="just" rtl="0">
              <a:lnSpc>
                <a:spcPct val="100000"/>
              </a:lnSpc>
              <a:spcBef>
                <a:spcPts val="500"/>
              </a:spcBef>
              <a:spcAft>
                <a:spcPts val="0"/>
              </a:spcAft>
              <a:buClr>
                <a:schemeClr val="dk1"/>
              </a:buClr>
              <a:buSzPts val="1100"/>
              <a:buFont typeface="Merriweather Sans"/>
              <a:buChar char="▫"/>
              <a:defRPr sz="1100" b="0" i="0" u="none" strike="noStrike" cap="none">
                <a:solidFill>
                  <a:schemeClr val="dk1"/>
                </a:solidFill>
                <a:latin typeface="Verdana"/>
                <a:ea typeface="Verdana"/>
                <a:cs typeface="Verdana"/>
                <a:sym typeface="Verdana"/>
              </a:defRPr>
            </a:lvl4pPr>
            <a:lvl5pPr marL="2286000" marR="0" lvl="4"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endParaRPr/>
          </a:p>
        </p:txBody>
      </p:sp>
      <p:sp>
        <p:nvSpPr>
          <p:cNvPr id="118" name="Google Shape;118;g2b4a1adb5e3_0_910"/>
          <p:cNvSpPr txBox="1">
            <a:spLocks noGrp="1"/>
          </p:cNvSpPr>
          <p:nvPr>
            <p:ph type="body" idx="2"/>
          </p:nvPr>
        </p:nvSpPr>
        <p:spPr>
          <a:xfrm>
            <a:off x="626266" y="1463869"/>
            <a:ext cx="10980000" cy="360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1600"/>
              <a:buFont typeface="Noto Sans Symbols"/>
              <a:buNone/>
              <a:defRPr sz="1600" b="0" i="0" u="none" strike="noStrike" cap="none">
                <a:solidFill>
                  <a:schemeClr val="dk1"/>
                </a:solidFill>
                <a:latin typeface="Verdana"/>
                <a:ea typeface="Verdana"/>
                <a:cs typeface="Verdana"/>
                <a:sym typeface="Verdana"/>
              </a:defRPr>
            </a:lvl1pPr>
            <a:lvl2pPr marL="914400" marR="0" lvl="1" indent="-228600" algn="just" rtl="0">
              <a:lnSpc>
                <a:spcPct val="100000"/>
              </a:lnSpc>
              <a:spcBef>
                <a:spcPts val="1100"/>
              </a:spcBef>
              <a:spcAft>
                <a:spcPts val="0"/>
              </a:spcAft>
              <a:buClr>
                <a:schemeClr val="dk1"/>
              </a:buClr>
              <a:buSzPts val="2000"/>
              <a:buFont typeface="Noto Sans Symbols"/>
              <a:buNone/>
              <a:defRPr sz="2000" b="1"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800"/>
              <a:buFont typeface="Noto Sans Symbols"/>
              <a:buNone/>
              <a:defRPr sz="1800" b="1"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600"/>
              <a:buFont typeface="Merriweather Sans"/>
              <a:buNone/>
              <a:defRPr sz="1600" b="1"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5pPr>
            <a:lvl6pPr marL="2743200" marR="0" lvl="5"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6pPr>
            <a:lvl7pPr marL="3200400" marR="0" lvl="6" indent="-228600" algn="just"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Verdana"/>
                <a:ea typeface="Verdana"/>
                <a:cs typeface="Verdana"/>
                <a:sym typeface="Verdana"/>
              </a:defRPr>
            </a:lvl9pPr>
          </a:lstStyle>
          <a:p>
            <a:endParaRPr/>
          </a:p>
        </p:txBody>
      </p:sp>
      <p:sp>
        <p:nvSpPr>
          <p:cNvPr id="119" name="Google Shape;119;g2b4a1adb5e3_0_910"/>
          <p:cNvSpPr txBox="1">
            <a:spLocks noGrp="1"/>
          </p:cNvSpPr>
          <p:nvPr>
            <p:ph type="title"/>
          </p:nvPr>
        </p:nvSpPr>
        <p:spPr>
          <a:xfrm>
            <a:off x="626267" y="563869"/>
            <a:ext cx="10980000" cy="9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600"/>
              <a:buFont typeface="Verdana"/>
              <a:buNone/>
              <a:defRPr sz="26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50440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Contact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80000" y="340824"/>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7" y="5253353"/>
            <a:ext cx="31608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AdWay Conseil - Cabinet de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@Adwayconseil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20 20</a:t>
            </a:r>
          </a:p>
          <a:p>
            <a:endParaRPr lang="fr-FR" sz="1200" b="0" i="0" dirty="0">
              <a:solidFill>
                <a:schemeClr val="bg1"/>
              </a:solidFill>
              <a:effectLst/>
              <a:latin typeface="+mj-lt"/>
            </a:endParaRPr>
          </a:p>
          <a:p>
            <a:r>
              <a:rPr lang="fr-FR" sz="1200" b="0" i="0" u="sng" dirty="0">
                <a:solidFill>
                  <a:schemeClr val="bg2"/>
                </a:solidFill>
                <a:effectLst/>
                <a:latin typeface="+mj-lt"/>
              </a:rPr>
              <a:t>adway-conseil.com/</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ED3B5669-F28C-3942-B100-44ADE04F06E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003" y="2587998"/>
            <a:ext cx="2814219" cy="831566"/>
          </a:xfrm>
          <a:prstGeom prst="rect">
            <a:avLst/>
          </a:prstGeom>
        </p:spPr>
      </p:pic>
    </p:spTree>
    <p:extLst>
      <p:ext uri="{BB962C8B-B14F-4D97-AF65-F5344CB8AC3E}">
        <p14:creationId xmlns:p14="http://schemas.microsoft.com/office/powerpoint/2010/main" val="3856555674"/>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_Contact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Circle 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@circle_strategy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16</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circle-strategy.com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descr="Une image contenant texte, clipart&#10;&#10;Description générée automatiquement">
            <a:extLst>
              <a:ext uri="{FF2B5EF4-FFF2-40B4-BE49-F238E27FC236}">
                <a16:creationId xmlns:a16="http://schemas.microsoft.com/office/drawing/2014/main" id="{1A800571-B788-F04C-AB62-DE5F8A1E69D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48365" y="2623684"/>
            <a:ext cx="2880583" cy="799024"/>
          </a:xfrm>
          <a:prstGeom prst="rect">
            <a:avLst/>
          </a:prstGeom>
        </p:spPr>
      </p:pic>
    </p:spTree>
    <p:extLst>
      <p:ext uri="{BB962C8B-B14F-4D97-AF65-F5344CB8AC3E}">
        <p14:creationId xmlns:p14="http://schemas.microsoft.com/office/powerpoint/2010/main" val="3680241133"/>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3_Contact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FLOW &amp; Co (groupe Square)</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u="sng" dirty="0">
                <a:solidFill>
                  <a:schemeClr val="bg2"/>
                </a:solidFill>
                <a:effectLst/>
                <a:latin typeface="+mj-lt"/>
              </a:rPr>
              <a:t>flow&amp;co.fr</a:t>
            </a:r>
          </a:p>
          <a:p>
            <a:r>
              <a:rPr lang="fr-FR" sz="1200" b="0" i="0" dirty="0">
                <a:solidFill>
                  <a:schemeClr val="bg2"/>
                </a:solidFill>
                <a:effectLst/>
                <a:latin typeface="+mj-lt"/>
                <a:hlinkClick r:id="rId4">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10FAA379-3FBA-E244-9718-3E2F69B0FC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004" y="2659438"/>
            <a:ext cx="3075583" cy="756755"/>
          </a:xfrm>
          <a:prstGeom prst="rect">
            <a:avLst/>
          </a:prstGeom>
        </p:spPr>
      </p:pic>
    </p:spTree>
    <p:extLst>
      <p:ext uri="{BB962C8B-B14F-4D97-AF65-F5344CB8AC3E}">
        <p14:creationId xmlns:p14="http://schemas.microsoft.com/office/powerpoint/2010/main" val="4040468840"/>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4_Contact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FLOW &amp; Co (groupe Square)</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u="sng" dirty="0">
                <a:solidFill>
                  <a:schemeClr val="bg2"/>
                </a:solidFill>
                <a:effectLst/>
                <a:latin typeface="+mj-lt"/>
              </a:rPr>
              <a:t>flow&amp;co.fr</a:t>
            </a:r>
          </a:p>
          <a:p>
            <a:r>
              <a:rPr lang="fr-FR" sz="1200" b="0" i="0" dirty="0">
                <a:solidFill>
                  <a:schemeClr val="bg2"/>
                </a:solidFill>
                <a:effectLst/>
                <a:latin typeface="+mj-lt"/>
                <a:hlinkClick r:id="rId4">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7" name="Image 6">
            <a:extLst>
              <a:ext uri="{FF2B5EF4-FFF2-40B4-BE49-F238E27FC236}">
                <a16:creationId xmlns:a16="http://schemas.microsoft.com/office/drawing/2014/main" id="{FEDDEE38-0B27-744B-8B08-22CD5B0D0CA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004" y="2659438"/>
            <a:ext cx="3075584" cy="756755"/>
          </a:xfrm>
          <a:prstGeom prst="rect">
            <a:avLst/>
          </a:prstGeom>
        </p:spPr>
      </p:pic>
    </p:spTree>
    <p:extLst>
      <p:ext uri="{BB962C8B-B14F-4D97-AF65-F5344CB8AC3E}">
        <p14:creationId xmlns:p14="http://schemas.microsoft.com/office/powerpoint/2010/main" val="1574201760"/>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4_Contact Initio Belgium">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384995"/>
          </a:xfrm>
          <a:prstGeom prst="rect">
            <a:avLst/>
          </a:prstGeom>
          <a:noFill/>
        </p:spPr>
        <p:txBody>
          <a:bodyPr wrap="square" rtlCol="0">
            <a:spAutoFit/>
          </a:bodyPr>
          <a:lstStyle/>
          <a:p>
            <a:r>
              <a:rPr lang="nl-NL" sz="1200" b="0" i="0" dirty="0">
                <a:solidFill>
                  <a:schemeClr val="bg1"/>
                </a:solidFill>
                <a:effectLst/>
                <a:latin typeface="+mj-lt"/>
              </a:rPr>
              <a:t>17, Boulevard General Wahis </a:t>
            </a:r>
          </a:p>
          <a:p>
            <a:r>
              <a:rPr lang="nl-NL" sz="1200" b="0" i="0" dirty="0">
                <a:solidFill>
                  <a:schemeClr val="bg1"/>
                </a:solidFill>
                <a:effectLst/>
                <a:latin typeface="+mj-lt"/>
              </a:rPr>
              <a:t>1030 Schaarbeek</a:t>
            </a:r>
          </a:p>
          <a:p>
            <a:r>
              <a:rPr lang="nl-NL" sz="1200" b="0" i="0" dirty="0">
                <a:solidFill>
                  <a:schemeClr val="bg1"/>
                </a:solidFill>
                <a:effectLst/>
                <a:latin typeface="+mj-lt"/>
              </a:rPr>
              <a:t>Belgium</a:t>
            </a:r>
          </a:p>
          <a:p>
            <a:r>
              <a:rPr lang="fr-FR" sz="1200" b="0" i="0" dirty="0">
                <a:solidFill>
                  <a:schemeClr val="bg1"/>
                </a:solidFill>
                <a:effectLst/>
                <a:latin typeface="+mj-lt"/>
              </a:rPr>
              <a:t>+32 (0)2 669 77 44</a:t>
            </a:r>
          </a:p>
          <a:p>
            <a:endParaRPr lang="fr-FR" sz="1200" b="0" i="0" dirty="0">
              <a:solidFill>
                <a:schemeClr val="bg1"/>
              </a:solidFill>
              <a:effectLst/>
              <a:latin typeface="+mj-lt"/>
            </a:endParaRPr>
          </a:p>
          <a:p>
            <a:r>
              <a:rPr lang="fr-FR" sz="1200" b="0" i="0" u="sng" dirty="0">
                <a:solidFill>
                  <a:schemeClr val="bg2"/>
                </a:solidFill>
                <a:effectLst/>
                <a:latin typeface="+mj-lt"/>
              </a:rPr>
              <a:t>Initio.eu</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90F202D9-ABDB-014D-A03B-89822CD22D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004" y="2637318"/>
            <a:ext cx="2683041" cy="771724"/>
          </a:xfrm>
          <a:prstGeom prst="rect">
            <a:avLst/>
          </a:prstGeom>
        </p:spPr>
      </p:pic>
    </p:spTree>
    <p:extLst>
      <p:ext uri="{BB962C8B-B14F-4D97-AF65-F5344CB8AC3E}">
        <p14:creationId xmlns:p14="http://schemas.microsoft.com/office/powerpoint/2010/main" val="1119506723"/>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5_Contact Initio Luxembour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384995"/>
          </a:xfrm>
          <a:prstGeom prst="rect">
            <a:avLst/>
          </a:prstGeom>
          <a:noFill/>
        </p:spPr>
        <p:txBody>
          <a:bodyPr wrap="square" rtlCol="0">
            <a:spAutoFit/>
          </a:bodyPr>
          <a:lstStyle/>
          <a:p>
            <a:r>
              <a:rPr lang="fr-FR" sz="1200" b="0" i="0" dirty="0">
                <a:solidFill>
                  <a:schemeClr val="bg1"/>
                </a:solidFill>
                <a:effectLst/>
                <a:latin typeface="+mj-lt"/>
              </a:rPr>
              <a:t>153-155 Rue du Kiem</a:t>
            </a:r>
          </a:p>
          <a:p>
            <a:r>
              <a:rPr lang="fr-FR" sz="1200" b="0" i="0" dirty="0">
                <a:solidFill>
                  <a:schemeClr val="bg1"/>
                </a:solidFill>
                <a:effectLst/>
                <a:latin typeface="+mj-lt"/>
              </a:rPr>
              <a:t>Strassen, District de Luxembourg, 8030</a:t>
            </a:r>
          </a:p>
          <a:p>
            <a:r>
              <a:rPr lang="fr-FR" sz="1200" b="0" i="0" dirty="0">
                <a:solidFill>
                  <a:schemeClr val="bg1"/>
                </a:solidFill>
                <a:effectLst/>
                <a:latin typeface="+mj-lt"/>
              </a:rPr>
              <a:t>Luxembourg</a:t>
            </a:r>
          </a:p>
          <a:p>
            <a:r>
              <a:rPr lang="fr-FR" sz="1200" b="0" i="0" dirty="0">
                <a:solidFill>
                  <a:schemeClr val="bg1"/>
                </a:solidFill>
                <a:effectLst/>
                <a:latin typeface="+mj-lt"/>
              </a:rPr>
              <a:t>+352 277 239 1</a:t>
            </a:r>
          </a:p>
          <a:p>
            <a:endParaRPr lang="fr-FR" sz="1200" b="0" i="0" dirty="0">
              <a:solidFill>
                <a:schemeClr val="bg1"/>
              </a:solidFill>
              <a:effectLst/>
              <a:latin typeface="+mj-lt"/>
            </a:endParaRPr>
          </a:p>
          <a:p>
            <a:r>
              <a:rPr lang="fr-FR" sz="1200" b="0" i="0" u="sng" dirty="0">
                <a:solidFill>
                  <a:schemeClr val="bg2"/>
                </a:solidFill>
                <a:effectLst/>
                <a:latin typeface="+mj-lt"/>
              </a:rPr>
              <a:t>Initio.eu</a:t>
            </a: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BAB551E9-3F9C-8442-B7DC-385ADC506CD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004" y="2629205"/>
            <a:ext cx="2825496" cy="781262"/>
          </a:xfrm>
          <a:prstGeom prst="rect">
            <a:avLst/>
          </a:prstGeom>
        </p:spPr>
      </p:pic>
    </p:spTree>
    <p:extLst>
      <p:ext uri="{BB962C8B-B14F-4D97-AF65-F5344CB8AC3E}">
        <p14:creationId xmlns:p14="http://schemas.microsoft.com/office/powerpoint/2010/main" val="382499919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5_Contact Tall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Tallis Consulting</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@Tallisconseil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84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Tallis-consulting.com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D57F413E-B9C4-3145-91DE-62236E8601E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0004" y="2618921"/>
            <a:ext cx="2889275" cy="785041"/>
          </a:xfrm>
          <a:prstGeom prst="rect">
            <a:avLst/>
          </a:prstGeom>
        </p:spPr>
      </p:pic>
    </p:spTree>
    <p:extLst>
      <p:ext uri="{BB962C8B-B14F-4D97-AF65-F5344CB8AC3E}">
        <p14:creationId xmlns:p14="http://schemas.microsoft.com/office/powerpoint/2010/main" val="2237098556"/>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6_Contact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Vertuo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@VertuoConseil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vertuoconseil.com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842A0356-9C2C-4D49-BC92-3881BCCDA17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0004" y="2637002"/>
            <a:ext cx="2768024" cy="770021"/>
          </a:xfrm>
          <a:prstGeom prst="rect">
            <a:avLst/>
          </a:prstGeom>
        </p:spPr>
      </p:pic>
    </p:spTree>
    <p:extLst>
      <p:ext uri="{BB962C8B-B14F-4D97-AF65-F5344CB8AC3E}">
        <p14:creationId xmlns:p14="http://schemas.microsoft.com/office/powerpoint/2010/main" val="5190884"/>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7_Contact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36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viatys.com</a:t>
            </a:r>
            <a:endParaRPr lang="fr-FR" sz="1200" b="0" i="0" dirty="0">
              <a:solidFill>
                <a:schemeClr val="bg2"/>
              </a:solidFill>
              <a:effectLst/>
              <a:latin typeface="+mj-lt"/>
            </a:endParaRPr>
          </a:p>
          <a:p>
            <a:r>
              <a:rPr lang="fr-FR" sz="1200" b="0" i="0" dirty="0">
                <a:solidFill>
                  <a:schemeClr val="bg2"/>
                </a:solidFill>
                <a:effectLst/>
                <a:latin typeface="+mj-lt"/>
                <a:hlinkClick r:id="rId6">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pic>
        <p:nvPicPr>
          <p:cNvPr id="3" name="Image 2">
            <a:extLst>
              <a:ext uri="{FF2B5EF4-FFF2-40B4-BE49-F238E27FC236}">
                <a16:creationId xmlns:a16="http://schemas.microsoft.com/office/drawing/2014/main" id="{49DF8384-B085-5040-8657-B523AEFF72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0004" y="2646569"/>
            <a:ext cx="2816586" cy="757844"/>
          </a:xfrm>
          <a:prstGeom prst="rect">
            <a:avLst/>
          </a:prstGeom>
        </p:spPr>
      </p:pic>
    </p:spTree>
    <p:extLst>
      <p:ext uri="{BB962C8B-B14F-4D97-AF65-F5344CB8AC3E}">
        <p14:creationId xmlns:p14="http://schemas.microsoft.com/office/powerpoint/2010/main" val="2149911076"/>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3649912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122"/>
        <p:cNvGrpSpPr/>
        <p:nvPr/>
      </p:nvGrpSpPr>
      <p:grpSpPr>
        <a:xfrm>
          <a:off x="0" y="0"/>
          <a:ext cx="0" cy="0"/>
          <a:chOff x="0" y="0"/>
          <a:chExt cx="0" cy="0"/>
        </a:xfrm>
      </p:grpSpPr>
      <p:sp>
        <p:nvSpPr>
          <p:cNvPr id="123" name="Google Shape;123;p39"/>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600"/>
              <a:buFont typeface="Verdana"/>
              <a:buNone/>
              <a:defRPr sz="2600" b="1"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4" name="Google Shape;124;p39"/>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17500" algn="just" rtl="0">
              <a:lnSpc>
                <a:spcPct val="100000"/>
              </a:lnSpc>
              <a:spcBef>
                <a:spcPts val="0"/>
              </a:spcBef>
              <a:spcAft>
                <a:spcPts val="0"/>
              </a:spcAft>
              <a:buClr>
                <a:schemeClr val="dk1"/>
              </a:buClr>
              <a:buSzPts val="1400"/>
              <a:buFont typeface="Noto Sans Symbols"/>
              <a:buChar char="▪"/>
              <a:defRPr sz="1400" b="1" i="0" u="none" strike="noStrike" cap="none">
                <a:solidFill>
                  <a:schemeClr val="dk1"/>
                </a:solidFill>
                <a:latin typeface="Verdana"/>
                <a:ea typeface="Verdana"/>
                <a:cs typeface="Verdana"/>
                <a:sym typeface="Verdana"/>
              </a:defRPr>
            </a:lvl1pPr>
            <a:lvl2pPr marL="914400" marR="0" lvl="1" indent="-317500" algn="just" rtl="0">
              <a:lnSpc>
                <a:spcPct val="100000"/>
              </a:lnSpc>
              <a:spcBef>
                <a:spcPts val="1100"/>
              </a:spcBef>
              <a:spcAft>
                <a:spcPts val="0"/>
              </a:spcAft>
              <a:buClr>
                <a:schemeClr val="dk1"/>
              </a:buClr>
              <a:buSzPts val="1400"/>
              <a:buFont typeface="Noto Sans Symbols"/>
              <a:buChar char="▪"/>
              <a:defRPr sz="1400" b="0" i="0" u="none" strike="noStrike" cap="none">
                <a:solidFill>
                  <a:schemeClr val="dk1"/>
                </a:solidFill>
                <a:latin typeface="Verdana"/>
                <a:ea typeface="Verdana"/>
                <a:cs typeface="Verdana"/>
                <a:sym typeface="Verdana"/>
              </a:defRPr>
            </a:lvl2pPr>
            <a:lvl3pPr marL="1371600" marR="0" lvl="2" indent="-298450" algn="just" rtl="0">
              <a:lnSpc>
                <a:spcPct val="100000"/>
              </a:lnSpc>
              <a:spcBef>
                <a:spcPts val="8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3pPr>
            <a:lvl4pPr marL="1828800" marR="0" lvl="3" indent="-298450" algn="just" rtl="0">
              <a:lnSpc>
                <a:spcPct val="100000"/>
              </a:lnSpc>
              <a:spcBef>
                <a:spcPts val="500"/>
              </a:spcBef>
              <a:spcAft>
                <a:spcPts val="0"/>
              </a:spcAft>
              <a:buClr>
                <a:schemeClr val="dk1"/>
              </a:buClr>
              <a:buSzPts val="1100"/>
              <a:buFont typeface="Merriweather Sans"/>
              <a:buChar char="▫"/>
              <a:defRPr sz="1100" b="0" i="0" u="none" strike="noStrike" cap="none">
                <a:solidFill>
                  <a:schemeClr val="dk1"/>
                </a:solidFill>
                <a:latin typeface="Verdana"/>
                <a:ea typeface="Verdana"/>
                <a:cs typeface="Verdana"/>
                <a:sym typeface="Verdana"/>
              </a:defRPr>
            </a:lvl4pPr>
            <a:lvl5pPr marL="2286000" marR="0" lvl="4" indent="-298450" algn="just" rtl="0">
              <a:lnSpc>
                <a:spcPct val="10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endParaRPr/>
          </a:p>
        </p:txBody>
      </p:sp>
      <p:sp>
        <p:nvSpPr>
          <p:cNvPr id="125" name="Google Shape;125;p3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26" name="Google Shape;126;p3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27" name="Google Shape;127;p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401789303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ond noir ">
    <p:bg>
      <p:bgRef idx="1001">
        <a:schemeClr val="bg2"/>
      </p:bgRef>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DB10A92-5B0C-C04F-AAD0-4676E2B61FDB}"/>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844303477"/>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Couvertur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pic>
        <p:nvPicPr>
          <p:cNvPr id="7" name="Image 6">
            <a:extLst>
              <a:ext uri="{FF2B5EF4-FFF2-40B4-BE49-F238E27FC236}">
                <a16:creationId xmlns:a16="http://schemas.microsoft.com/office/drawing/2014/main" id="{CF32494F-943C-1545-8B3D-23E146AC46B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478" y="661988"/>
            <a:ext cx="3172259" cy="1195751"/>
          </a:xfrm>
          <a:prstGeom prst="rect">
            <a:avLst/>
          </a:prstGeom>
        </p:spPr>
      </p:pic>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32D0A4E8-0452-4E26-AD21-019856DE0F78}" type="datetimeFigureOut">
              <a:rPr lang="fr-FR" smtClean="0"/>
              <a:t>15/09/2025</a:t>
            </a:fld>
            <a:endParaRPr lang="fr-FR" dirty="0"/>
          </a:p>
        </p:txBody>
      </p:sp>
      <p:sp>
        <p:nvSpPr>
          <p:cNvPr id="15" name="Rectangle 14">
            <a:extLst>
              <a:ext uri="{FF2B5EF4-FFF2-40B4-BE49-F238E27FC236}">
                <a16:creationId xmlns:a16="http://schemas.microsoft.com/office/drawing/2014/main" id="{4275FB91-07F5-4248-AF6D-BF431242322E}"/>
              </a:ext>
            </a:extLst>
          </p:cNvPr>
          <p:cNvSpPr/>
          <p:nvPr/>
        </p:nvSpPr>
        <p:spPr>
          <a:xfrm>
            <a:off x="8832850" y="661988"/>
            <a:ext cx="2543175" cy="1195387"/>
          </a:xfrm>
          <a:prstGeom prst="rect">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Tree>
    <p:extLst>
      <p:ext uri="{BB962C8B-B14F-4D97-AF65-F5344CB8AC3E}">
        <p14:creationId xmlns:p14="http://schemas.microsoft.com/office/powerpoint/2010/main" val="1348494249"/>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ommaire 1_ avec im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176714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4" y="176715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41532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4" y="241532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06350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4" y="306350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71167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4" y="371167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35985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4" y="43598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008029"/>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4" y="5008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sz="2400"/>
            </a:lvl1pPr>
          </a:lstStyle>
          <a:p>
            <a:r>
              <a:rPr lang="fr-FR" noProof="0" dirty="0"/>
              <a:t>Titre </a:t>
            </a:r>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5659395" y="176715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5659395" y="241532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5659395" y="306350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5659395" y="371167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5659395" y="43598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5659395" y="5008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 name="Espace réservé du contenu 3">
            <a:extLst>
              <a:ext uri="{FF2B5EF4-FFF2-40B4-BE49-F238E27FC236}">
                <a16:creationId xmlns:a16="http://schemas.microsoft.com/office/drawing/2014/main" id="{2DE41A3D-E46E-4932-99CA-50FE5A12C506}"/>
              </a:ext>
            </a:extLst>
          </p:cNvPr>
          <p:cNvSpPr>
            <a:spLocks noGrp="1"/>
          </p:cNvSpPr>
          <p:nvPr>
            <p:ph sz="quarter" idx="33" hasCustomPrompt="1"/>
          </p:nvPr>
        </p:nvSpPr>
        <p:spPr>
          <a:xfrm>
            <a:off x="6524581" y="1737057"/>
            <a:ext cx="5081686" cy="3838012"/>
          </a:xfrm>
          <a:prstGeom prst="rect">
            <a:avLst/>
          </a:prstGeom>
        </p:spPr>
        <p:txBody>
          <a:bodyPr anchor="ctr"/>
          <a:lstStyle>
            <a:lvl1pPr marL="0" indent="0" algn="ctr">
              <a:buNone/>
              <a:defRPr b="0"/>
            </a:lvl1pPr>
          </a:lstStyle>
          <a:p>
            <a:pPr lvl="0"/>
            <a:r>
              <a:rPr lang="fr-FR" dirty="0"/>
              <a:t>Glissez une image ici</a:t>
            </a:r>
          </a:p>
        </p:txBody>
      </p:sp>
    </p:spTree>
    <p:extLst>
      <p:ext uri="{BB962C8B-B14F-4D97-AF65-F5344CB8AC3E}">
        <p14:creationId xmlns:p14="http://schemas.microsoft.com/office/powerpoint/2010/main" val="26782436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secHead" preserve="1">
  <p:cSld name="Intercalair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p:nvSpPr>
        <p:spPr>
          <a:xfrm>
            <a:off x="180000" y="180000"/>
            <a:ext cx="11832000" cy="64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2687169663"/>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re 1 ligne - Sous-titre - sans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400" b="0" cap="none"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8"/>
            <a:ext cx="10980000" cy="538030"/>
          </a:xfrm>
          <a:prstGeom prst="rect">
            <a:avLst/>
          </a:prstGeom>
        </p:spPr>
        <p:txBody>
          <a:bodyPr vert="horz" lIns="91440" tIns="45720" rIns="91440" bIns="45720" rtlCol="0" anchor="t">
            <a:noAutofit/>
          </a:bodyPr>
          <a:lstStyle>
            <a:lvl1pPr>
              <a:defRPr sz="2400"/>
            </a:lvl1pPr>
          </a:lstStyle>
          <a:p>
            <a:r>
              <a:rPr lang="fr-FR" noProof="0" dirty="0"/>
              <a:t>Titre</a:t>
            </a:r>
          </a:p>
        </p:txBody>
      </p:sp>
    </p:spTree>
    <p:extLst>
      <p:ext uri="{BB962C8B-B14F-4D97-AF65-F5344CB8AC3E}">
        <p14:creationId xmlns:p14="http://schemas.microsoft.com/office/powerpoint/2010/main" val="100046342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re 1 ligne seul">
    <p:spTree>
      <p:nvGrpSpPr>
        <p:cNvPr id="1" name=""/>
        <p:cNvGrpSpPr/>
        <p:nvPr/>
      </p:nvGrpSpPr>
      <p:grpSpPr>
        <a:xfrm>
          <a:off x="0" y="0"/>
          <a:ext cx="0" cy="0"/>
          <a:chOff x="0" y="0"/>
          <a:chExt cx="0" cy="0"/>
        </a:xfrm>
      </p:grpSpPr>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hasCustomPrompt="1"/>
          </p:nvPr>
        </p:nvSpPr>
        <p:spPr>
          <a:xfrm>
            <a:off x="626267" y="563869"/>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Tree>
    <p:extLst>
      <p:ext uri="{BB962C8B-B14F-4D97-AF65-F5344CB8AC3E}">
        <p14:creationId xmlns:p14="http://schemas.microsoft.com/office/powerpoint/2010/main" val="30241808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272920995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5"/>
            <a:ext cx="10980000" cy="507624"/>
          </a:xfrm>
          <a:prstGeom prst="rect">
            <a:avLst/>
          </a:prstGeom>
        </p:spPr>
        <p:txBody>
          <a:bodyPr vert="horz" lIns="91440" tIns="45720" rIns="91440" bIns="45720" rtlCol="0" anchor="t">
            <a:noAutofit/>
          </a:bodyPr>
          <a:lstStyle>
            <a:lvl1pPr>
              <a:defRPr sz="2400"/>
            </a:lvl1pPr>
          </a:lstStyle>
          <a:p>
            <a:r>
              <a:rPr lang="fr-FR" noProof="0" dirty="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Tree>
    <p:extLst>
      <p:ext uri="{BB962C8B-B14F-4D97-AF65-F5344CB8AC3E}">
        <p14:creationId xmlns:p14="http://schemas.microsoft.com/office/powerpoint/2010/main" val="275097039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C Square_p.1">
    <p:spTree>
      <p:nvGrpSpPr>
        <p:cNvPr id="1" name=""/>
        <p:cNvGrpSpPr/>
        <p:nvPr/>
      </p:nvGrpSpPr>
      <p:grpSpPr>
        <a:xfrm>
          <a:off x="0" y="0"/>
          <a:ext cx="0" cy="0"/>
          <a:chOff x="0" y="0"/>
          <a:chExt cx="0" cy="0"/>
        </a:xfrm>
      </p:grpSpPr>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Logo Square">
            <a:extLst>
              <a:ext uri="{FF2B5EF4-FFF2-40B4-BE49-F238E27FC236}">
                <a16:creationId xmlns:a16="http://schemas.microsoft.com/office/drawing/2014/main" id="{DD0B3516-D934-42CA-9D23-77DE0F85CF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621" y="258246"/>
            <a:ext cx="1347030" cy="473710"/>
          </a:xfrm>
          <a:prstGeom prst="rect">
            <a:avLst/>
          </a:prstGeom>
        </p:spPr>
      </p:pic>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503113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p:nvSpPr>
        <p:spPr>
          <a:xfrm>
            <a:off x="3128522" y="4857252"/>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44806"/>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669039"/>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230988"/>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846108"/>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4192847155"/>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C Square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8" name="Logo Square">
            <a:extLst>
              <a:ext uri="{FF2B5EF4-FFF2-40B4-BE49-F238E27FC236}">
                <a16:creationId xmlns:a16="http://schemas.microsoft.com/office/drawing/2014/main" id="{E8A6AAA1-59D7-4217-BA10-2962872ECB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619" y="258246"/>
            <a:ext cx="1347030" cy="473710"/>
          </a:xfrm>
          <a:prstGeom prst="rect">
            <a:avLst/>
          </a:prstGeom>
        </p:spPr>
      </p:pic>
      <p:sp>
        <p:nvSpPr>
          <p:cNvPr id="83" name="Rectangle Mission">
            <a:extLst>
              <a:ext uri="{FF2B5EF4-FFF2-40B4-BE49-F238E27FC236}">
                <a16:creationId xmlns:a16="http://schemas.microsoft.com/office/drawing/2014/main" id="{C30E7028-75DE-4D7F-9969-8F736185506E}"/>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3" name="Mois">
            <a:extLst>
              <a:ext uri="{FF2B5EF4-FFF2-40B4-BE49-F238E27FC236}">
                <a16:creationId xmlns:a16="http://schemas.microsoft.com/office/drawing/2014/main" id="{1C12B153-0226-4D8B-B1FA-7481A4DA4BA1}"/>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92" name="Rôle">
            <a:extLst>
              <a:ext uri="{FF2B5EF4-FFF2-40B4-BE49-F238E27FC236}">
                <a16:creationId xmlns:a16="http://schemas.microsoft.com/office/drawing/2014/main" id="{C43FEC20-2353-4D70-A766-7953C0BABAE7}"/>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91" name="Nom du projet">
            <a:extLst>
              <a:ext uri="{FF2B5EF4-FFF2-40B4-BE49-F238E27FC236}">
                <a16:creationId xmlns:a16="http://schemas.microsoft.com/office/drawing/2014/main" id="{182C6412-E35B-49C7-82F6-B67ADC39FFDB}"/>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29" name="Trait vertical mission">
            <a:extLst>
              <a:ext uri="{FF2B5EF4-FFF2-40B4-BE49-F238E27FC236}">
                <a16:creationId xmlns:a16="http://schemas.microsoft.com/office/drawing/2014/main" id="{558F2B5A-7C24-4D67-A10A-FAA3FE010D5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Direction">
            <a:extLst>
              <a:ext uri="{FF2B5EF4-FFF2-40B4-BE49-F238E27FC236}">
                <a16:creationId xmlns:a16="http://schemas.microsoft.com/office/drawing/2014/main" id="{4A2583BD-0457-4100-8EE4-4FE1AAFA6949}"/>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89" name="Nom du client">
            <a:extLst>
              <a:ext uri="{FF2B5EF4-FFF2-40B4-BE49-F238E27FC236}">
                <a16:creationId xmlns:a16="http://schemas.microsoft.com/office/drawing/2014/main" id="{799DE454-5D62-4360-A49D-2F1DF4B06C53}"/>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99" name="Texte Mission">
            <a:extLst>
              <a:ext uri="{FF2B5EF4-FFF2-40B4-BE49-F238E27FC236}">
                <a16:creationId xmlns:a16="http://schemas.microsoft.com/office/drawing/2014/main" id="{9516F389-7BA3-494C-BBE4-212D487E4B3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0" name="Picto Mission">
            <a:extLst>
              <a:ext uri="{FF2B5EF4-FFF2-40B4-BE49-F238E27FC236}">
                <a16:creationId xmlns:a16="http://schemas.microsoft.com/office/drawing/2014/main" id="{FEB29BE3-B67E-4A21-AF9F-2B5C535ADEDA}"/>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7" name="Photo Livrables">
            <a:extLst>
              <a:ext uri="{FF2B5EF4-FFF2-40B4-BE49-F238E27FC236}">
                <a16:creationId xmlns:a16="http://schemas.microsoft.com/office/drawing/2014/main" id="{3E416490-F400-4000-A669-CE30C724F03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88" name="Exemple de livrables">
            <a:extLst>
              <a:ext uri="{FF2B5EF4-FFF2-40B4-BE49-F238E27FC236}">
                <a16:creationId xmlns:a16="http://schemas.microsoft.com/office/drawing/2014/main" id="{240B1E22-A664-41F3-8795-AA0BD7675A6D}"/>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66126169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ommai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BBDA9-56AD-3CB8-BC79-BC42B93C46F1}"/>
              </a:ext>
            </a:extLst>
          </p:cNvPr>
          <p:cNvSpPr/>
          <p:nvPr/>
        </p:nvSpPr>
        <p:spPr>
          <a:xfrm>
            <a:off x="-1" y="1254643"/>
            <a:ext cx="12192001" cy="5092993"/>
          </a:xfrm>
          <a:prstGeom prst="rect">
            <a:avLst/>
          </a:prstGeom>
          <a:solidFill>
            <a:schemeClr val="bg1">
              <a:lumMod val="95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75" tIns="41488" rIns="82975" bIns="41488" numCol="1" spcCol="0" rtlCol="0" fromWordArt="0" anchor="ctr" anchorCtr="0" forceAA="0" compatLnSpc="1">
            <a:prstTxWarp prst="textNoShape">
              <a:avLst/>
            </a:prstTxWarp>
            <a:noAutofit/>
          </a:bodyPr>
          <a:lstStyle/>
          <a:p>
            <a:pPr algn="ctr" defTabSz="946094" rtl="0"/>
            <a:endParaRPr lang="fr-FR" sz="998" dirty="0">
              <a:solidFill>
                <a:prstClr val="white"/>
              </a:solidFill>
              <a:latin typeface="Calibri"/>
            </a:endParaRPr>
          </a:p>
        </p:txBody>
      </p:sp>
      <p:sp>
        <p:nvSpPr>
          <p:cNvPr id="7" name="Espace réservé du texte 2">
            <a:extLst>
              <a:ext uri="{FF2B5EF4-FFF2-40B4-BE49-F238E27FC236}">
                <a16:creationId xmlns:a16="http://schemas.microsoft.com/office/drawing/2014/main" id="{58C739D8-367C-21E8-427A-D9BDDDF15954}"/>
              </a:ext>
            </a:extLst>
          </p:cNvPr>
          <p:cNvSpPr>
            <a:spLocks noGrp="1"/>
          </p:cNvSpPr>
          <p:nvPr>
            <p:ph type="body" idx="1" hasCustomPrompt="1"/>
          </p:nvPr>
        </p:nvSpPr>
        <p:spPr>
          <a:xfrm>
            <a:off x="630937" y="162503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8" name="Espace réservé du texte 10">
            <a:extLst>
              <a:ext uri="{FF2B5EF4-FFF2-40B4-BE49-F238E27FC236}">
                <a16:creationId xmlns:a16="http://schemas.microsoft.com/office/drawing/2014/main" id="{816E237B-D659-F472-4AD5-81898B985C80}"/>
              </a:ext>
            </a:extLst>
          </p:cNvPr>
          <p:cNvSpPr>
            <a:spLocks noGrp="1"/>
          </p:cNvSpPr>
          <p:nvPr>
            <p:ph type="body" sz="quarter" idx="13" hasCustomPrompt="1"/>
          </p:nvPr>
        </p:nvSpPr>
        <p:spPr>
          <a:xfrm>
            <a:off x="1512202" y="1625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9" name="Espace réservé du texte 2">
            <a:extLst>
              <a:ext uri="{FF2B5EF4-FFF2-40B4-BE49-F238E27FC236}">
                <a16:creationId xmlns:a16="http://schemas.microsoft.com/office/drawing/2014/main" id="{011C010F-FEB4-B095-7A7C-59DE3DA01BAE}"/>
              </a:ext>
            </a:extLst>
          </p:cNvPr>
          <p:cNvSpPr>
            <a:spLocks noGrp="1"/>
          </p:cNvSpPr>
          <p:nvPr>
            <p:ph type="body" idx="14" hasCustomPrompt="1"/>
          </p:nvPr>
        </p:nvSpPr>
        <p:spPr>
          <a:xfrm>
            <a:off x="630937" y="227446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0" name="Espace réservé du texte 10">
            <a:extLst>
              <a:ext uri="{FF2B5EF4-FFF2-40B4-BE49-F238E27FC236}">
                <a16:creationId xmlns:a16="http://schemas.microsoft.com/office/drawing/2014/main" id="{6D868B37-9D93-9DD0-3ECB-72EBE112138D}"/>
              </a:ext>
            </a:extLst>
          </p:cNvPr>
          <p:cNvSpPr>
            <a:spLocks noGrp="1"/>
          </p:cNvSpPr>
          <p:nvPr>
            <p:ph type="body" sz="quarter" idx="15" hasCustomPrompt="1"/>
          </p:nvPr>
        </p:nvSpPr>
        <p:spPr>
          <a:xfrm>
            <a:off x="1512202" y="227446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2" name="Espace réservé du texte 2">
            <a:extLst>
              <a:ext uri="{FF2B5EF4-FFF2-40B4-BE49-F238E27FC236}">
                <a16:creationId xmlns:a16="http://schemas.microsoft.com/office/drawing/2014/main" id="{E66EEE92-ED03-5E0E-2216-5481643E1E5B}"/>
              </a:ext>
            </a:extLst>
          </p:cNvPr>
          <p:cNvSpPr>
            <a:spLocks noGrp="1"/>
          </p:cNvSpPr>
          <p:nvPr>
            <p:ph type="body" idx="16" hasCustomPrompt="1"/>
          </p:nvPr>
        </p:nvSpPr>
        <p:spPr>
          <a:xfrm>
            <a:off x="630937" y="292390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3" name="Espace réservé du texte 10">
            <a:extLst>
              <a:ext uri="{FF2B5EF4-FFF2-40B4-BE49-F238E27FC236}">
                <a16:creationId xmlns:a16="http://schemas.microsoft.com/office/drawing/2014/main" id="{0B6B4AF0-E52E-007C-2C88-0BF62CB134C7}"/>
              </a:ext>
            </a:extLst>
          </p:cNvPr>
          <p:cNvSpPr>
            <a:spLocks noGrp="1"/>
          </p:cNvSpPr>
          <p:nvPr>
            <p:ph type="body" sz="quarter" idx="17" hasCustomPrompt="1"/>
          </p:nvPr>
        </p:nvSpPr>
        <p:spPr>
          <a:xfrm>
            <a:off x="1512202" y="292390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4" name="Espace réservé du texte 2">
            <a:extLst>
              <a:ext uri="{FF2B5EF4-FFF2-40B4-BE49-F238E27FC236}">
                <a16:creationId xmlns:a16="http://schemas.microsoft.com/office/drawing/2014/main" id="{C9A3D29D-1837-1DF8-54CB-16272C66A547}"/>
              </a:ext>
            </a:extLst>
          </p:cNvPr>
          <p:cNvSpPr>
            <a:spLocks noGrp="1"/>
          </p:cNvSpPr>
          <p:nvPr>
            <p:ph type="body" idx="18" hasCustomPrompt="1"/>
          </p:nvPr>
        </p:nvSpPr>
        <p:spPr>
          <a:xfrm>
            <a:off x="630937" y="357333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5" name="Espace réservé du texte 10">
            <a:extLst>
              <a:ext uri="{FF2B5EF4-FFF2-40B4-BE49-F238E27FC236}">
                <a16:creationId xmlns:a16="http://schemas.microsoft.com/office/drawing/2014/main" id="{988737A3-6059-059D-FDC2-1C3D4B92AF85}"/>
              </a:ext>
            </a:extLst>
          </p:cNvPr>
          <p:cNvSpPr>
            <a:spLocks noGrp="1"/>
          </p:cNvSpPr>
          <p:nvPr>
            <p:ph type="body" sz="quarter" idx="19" hasCustomPrompt="1"/>
          </p:nvPr>
        </p:nvSpPr>
        <p:spPr>
          <a:xfrm>
            <a:off x="1512202" y="357334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exte 2">
            <a:extLst>
              <a:ext uri="{FF2B5EF4-FFF2-40B4-BE49-F238E27FC236}">
                <a16:creationId xmlns:a16="http://schemas.microsoft.com/office/drawing/2014/main" id="{330C39E6-A581-EDD9-8C98-A148CE54B891}"/>
              </a:ext>
            </a:extLst>
          </p:cNvPr>
          <p:cNvSpPr>
            <a:spLocks noGrp="1"/>
          </p:cNvSpPr>
          <p:nvPr>
            <p:ph type="body" idx="20" hasCustomPrompt="1"/>
          </p:nvPr>
        </p:nvSpPr>
        <p:spPr>
          <a:xfrm>
            <a:off x="630937" y="422277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33" name="Espace réservé du texte 10">
            <a:extLst>
              <a:ext uri="{FF2B5EF4-FFF2-40B4-BE49-F238E27FC236}">
                <a16:creationId xmlns:a16="http://schemas.microsoft.com/office/drawing/2014/main" id="{23868736-A74F-4443-77B7-B4ED6AE676D1}"/>
              </a:ext>
            </a:extLst>
          </p:cNvPr>
          <p:cNvSpPr>
            <a:spLocks noGrp="1"/>
          </p:cNvSpPr>
          <p:nvPr>
            <p:ph type="body" sz="quarter" idx="21" hasCustomPrompt="1"/>
          </p:nvPr>
        </p:nvSpPr>
        <p:spPr>
          <a:xfrm>
            <a:off x="1512202" y="422277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4" name="Espace réservé du texte 2">
            <a:extLst>
              <a:ext uri="{FF2B5EF4-FFF2-40B4-BE49-F238E27FC236}">
                <a16:creationId xmlns:a16="http://schemas.microsoft.com/office/drawing/2014/main" id="{BDD72FE3-5B7F-7EC7-F455-E80B2B2B28F9}"/>
              </a:ext>
            </a:extLst>
          </p:cNvPr>
          <p:cNvSpPr>
            <a:spLocks noGrp="1"/>
          </p:cNvSpPr>
          <p:nvPr>
            <p:ph type="body" idx="22" hasCustomPrompt="1"/>
          </p:nvPr>
        </p:nvSpPr>
        <p:spPr>
          <a:xfrm>
            <a:off x="630937" y="487221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35" name="Espace réservé du texte 10">
            <a:extLst>
              <a:ext uri="{FF2B5EF4-FFF2-40B4-BE49-F238E27FC236}">
                <a16:creationId xmlns:a16="http://schemas.microsoft.com/office/drawing/2014/main" id="{737274B3-680C-CAE1-B61C-8E589EBBBB09}"/>
              </a:ext>
            </a:extLst>
          </p:cNvPr>
          <p:cNvSpPr>
            <a:spLocks noGrp="1"/>
          </p:cNvSpPr>
          <p:nvPr>
            <p:ph type="body" sz="quarter" idx="23" hasCustomPrompt="1"/>
          </p:nvPr>
        </p:nvSpPr>
        <p:spPr>
          <a:xfrm>
            <a:off x="1512202" y="487221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6" name="Espace réservé du texte 10">
            <a:extLst>
              <a:ext uri="{FF2B5EF4-FFF2-40B4-BE49-F238E27FC236}">
                <a16:creationId xmlns:a16="http://schemas.microsoft.com/office/drawing/2014/main" id="{0FA651EB-9101-A81E-87F1-D5B177E4470D}"/>
              </a:ext>
            </a:extLst>
          </p:cNvPr>
          <p:cNvSpPr>
            <a:spLocks noGrp="1"/>
          </p:cNvSpPr>
          <p:nvPr>
            <p:ph type="body" sz="quarter" idx="27" hasCustomPrompt="1"/>
          </p:nvPr>
        </p:nvSpPr>
        <p:spPr>
          <a:xfrm>
            <a:off x="5660793" y="1625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7" name="Espace réservé du texte 10">
            <a:extLst>
              <a:ext uri="{FF2B5EF4-FFF2-40B4-BE49-F238E27FC236}">
                <a16:creationId xmlns:a16="http://schemas.microsoft.com/office/drawing/2014/main" id="{128B39F8-0E9B-4426-6011-DCF510D1DB67}"/>
              </a:ext>
            </a:extLst>
          </p:cNvPr>
          <p:cNvSpPr>
            <a:spLocks noGrp="1"/>
          </p:cNvSpPr>
          <p:nvPr>
            <p:ph type="body" sz="quarter" idx="28" hasCustomPrompt="1"/>
          </p:nvPr>
        </p:nvSpPr>
        <p:spPr>
          <a:xfrm>
            <a:off x="5660793" y="227446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8" name="Espace réservé du texte 10">
            <a:extLst>
              <a:ext uri="{FF2B5EF4-FFF2-40B4-BE49-F238E27FC236}">
                <a16:creationId xmlns:a16="http://schemas.microsoft.com/office/drawing/2014/main" id="{88809D1E-676D-4360-713D-CFC12FE1C0DF}"/>
              </a:ext>
            </a:extLst>
          </p:cNvPr>
          <p:cNvSpPr>
            <a:spLocks noGrp="1"/>
          </p:cNvSpPr>
          <p:nvPr>
            <p:ph type="body" sz="quarter" idx="29" hasCustomPrompt="1"/>
          </p:nvPr>
        </p:nvSpPr>
        <p:spPr>
          <a:xfrm>
            <a:off x="5660793" y="292390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9" name="Espace réservé du texte 10">
            <a:extLst>
              <a:ext uri="{FF2B5EF4-FFF2-40B4-BE49-F238E27FC236}">
                <a16:creationId xmlns:a16="http://schemas.microsoft.com/office/drawing/2014/main" id="{3F757E90-B67D-3EC6-4788-B88EE598B4C5}"/>
              </a:ext>
            </a:extLst>
          </p:cNvPr>
          <p:cNvSpPr>
            <a:spLocks noGrp="1"/>
          </p:cNvSpPr>
          <p:nvPr>
            <p:ph type="body" sz="quarter" idx="30" hasCustomPrompt="1"/>
          </p:nvPr>
        </p:nvSpPr>
        <p:spPr>
          <a:xfrm>
            <a:off x="5660793" y="357334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0" name="Espace réservé du texte 10">
            <a:extLst>
              <a:ext uri="{FF2B5EF4-FFF2-40B4-BE49-F238E27FC236}">
                <a16:creationId xmlns:a16="http://schemas.microsoft.com/office/drawing/2014/main" id="{F634371F-ABBF-538D-02F1-863B30769735}"/>
              </a:ext>
            </a:extLst>
          </p:cNvPr>
          <p:cNvSpPr>
            <a:spLocks noGrp="1"/>
          </p:cNvSpPr>
          <p:nvPr>
            <p:ph type="body" sz="quarter" idx="31" hasCustomPrompt="1"/>
          </p:nvPr>
        </p:nvSpPr>
        <p:spPr>
          <a:xfrm>
            <a:off x="5660793" y="422277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1" name="Espace réservé du texte 10">
            <a:extLst>
              <a:ext uri="{FF2B5EF4-FFF2-40B4-BE49-F238E27FC236}">
                <a16:creationId xmlns:a16="http://schemas.microsoft.com/office/drawing/2014/main" id="{286478A7-3EFA-E2AE-3F50-85D695E4ED3B}"/>
              </a:ext>
            </a:extLst>
          </p:cNvPr>
          <p:cNvSpPr>
            <a:spLocks noGrp="1"/>
          </p:cNvSpPr>
          <p:nvPr>
            <p:ph type="body" sz="quarter" idx="32" hasCustomPrompt="1"/>
          </p:nvPr>
        </p:nvSpPr>
        <p:spPr>
          <a:xfrm>
            <a:off x="5660793" y="487221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2" name="Espace réservé du contenu 3">
            <a:extLst>
              <a:ext uri="{FF2B5EF4-FFF2-40B4-BE49-F238E27FC236}">
                <a16:creationId xmlns:a16="http://schemas.microsoft.com/office/drawing/2014/main" id="{49E1AAC8-3311-3167-F433-B181AFB2B7FB}"/>
              </a:ext>
            </a:extLst>
          </p:cNvPr>
          <p:cNvSpPr>
            <a:spLocks noGrp="1"/>
          </p:cNvSpPr>
          <p:nvPr>
            <p:ph sz="quarter" idx="33" hasCustomPrompt="1"/>
          </p:nvPr>
        </p:nvSpPr>
        <p:spPr>
          <a:xfrm>
            <a:off x="6524581" y="1625031"/>
            <a:ext cx="5253562" cy="4463659"/>
          </a:xfrm>
          <a:prstGeom prst="rect">
            <a:avLst/>
          </a:prstGeom>
        </p:spPr>
        <p:txBody>
          <a:bodyPr anchor="ctr"/>
          <a:lstStyle>
            <a:lvl1pPr marL="0" indent="0" algn="ctr">
              <a:buNone/>
              <a:defRPr b="0"/>
            </a:lvl1pPr>
          </a:lstStyle>
          <a:p>
            <a:pPr lvl="0"/>
            <a:r>
              <a:rPr lang="fr-FR" dirty="0"/>
              <a:t>Glissez une image ici</a:t>
            </a:r>
          </a:p>
        </p:txBody>
      </p:sp>
      <p:sp>
        <p:nvSpPr>
          <p:cNvPr id="3" name="Espace réservé du titre 1">
            <a:extLst>
              <a:ext uri="{FF2B5EF4-FFF2-40B4-BE49-F238E27FC236}">
                <a16:creationId xmlns:a16="http://schemas.microsoft.com/office/drawing/2014/main" id="{E2756C88-8595-5325-6220-A68CE37C8305}"/>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4" name="Connecteur droit 3">
            <a:extLst>
              <a:ext uri="{FF2B5EF4-FFF2-40B4-BE49-F238E27FC236}">
                <a16:creationId xmlns:a16="http://schemas.microsoft.com/office/drawing/2014/main" id="{DE7E7464-AAB4-956C-2454-43EFF13C6C91}"/>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Espace réservé du texte 2">
            <a:extLst>
              <a:ext uri="{FF2B5EF4-FFF2-40B4-BE49-F238E27FC236}">
                <a16:creationId xmlns:a16="http://schemas.microsoft.com/office/drawing/2014/main" id="{B4ACF17F-6BA2-1FA3-902B-C9596F297EA9}"/>
              </a:ext>
            </a:extLst>
          </p:cNvPr>
          <p:cNvSpPr>
            <a:spLocks noGrp="1"/>
          </p:cNvSpPr>
          <p:nvPr>
            <p:ph type="body" idx="34" hasCustomPrompt="1"/>
          </p:nvPr>
        </p:nvSpPr>
        <p:spPr>
          <a:xfrm>
            <a:off x="630937" y="552165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07</a:t>
            </a:r>
          </a:p>
        </p:txBody>
      </p:sp>
      <p:sp>
        <p:nvSpPr>
          <p:cNvPr id="11" name="Espace réservé du texte 10">
            <a:extLst>
              <a:ext uri="{FF2B5EF4-FFF2-40B4-BE49-F238E27FC236}">
                <a16:creationId xmlns:a16="http://schemas.microsoft.com/office/drawing/2014/main" id="{581537B7-BD6C-AD12-76E1-59699F8C9058}"/>
              </a:ext>
            </a:extLst>
          </p:cNvPr>
          <p:cNvSpPr>
            <a:spLocks noGrp="1"/>
          </p:cNvSpPr>
          <p:nvPr>
            <p:ph type="body" sz="quarter" idx="35" hasCustomPrompt="1"/>
          </p:nvPr>
        </p:nvSpPr>
        <p:spPr>
          <a:xfrm>
            <a:off x="1512202" y="55216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10">
            <a:extLst>
              <a:ext uri="{FF2B5EF4-FFF2-40B4-BE49-F238E27FC236}">
                <a16:creationId xmlns:a16="http://schemas.microsoft.com/office/drawing/2014/main" id="{7965BB5D-4CB2-FD55-EBA6-5475E64E25C0}"/>
              </a:ext>
            </a:extLst>
          </p:cNvPr>
          <p:cNvSpPr>
            <a:spLocks noGrp="1"/>
          </p:cNvSpPr>
          <p:nvPr>
            <p:ph type="body" sz="quarter" idx="36" hasCustomPrompt="1"/>
          </p:nvPr>
        </p:nvSpPr>
        <p:spPr>
          <a:xfrm>
            <a:off x="5660793" y="55216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Tree>
    <p:extLst>
      <p:ext uri="{BB962C8B-B14F-4D97-AF65-F5344CB8AC3E}">
        <p14:creationId xmlns:p14="http://schemas.microsoft.com/office/powerpoint/2010/main" val="1938520155"/>
      </p:ext>
    </p:extLst>
  </p:cSld>
  <p:clrMapOvr>
    <a:masterClrMapping/>
  </p:clrMapOvr>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_Couverture Squa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970B8E4-850C-F7C6-46F2-A1351609A5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4" name="Image 3">
            <a:extLst>
              <a:ext uri="{FF2B5EF4-FFF2-40B4-BE49-F238E27FC236}">
                <a16:creationId xmlns:a16="http://schemas.microsoft.com/office/drawing/2014/main" id="{535D4659-3835-844D-FED0-C13FB785E9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cxnSp>
        <p:nvCxnSpPr>
          <p:cNvPr id="6" name="Connecteur droit 5">
            <a:extLst>
              <a:ext uri="{FF2B5EF4-FFF2-40B4-BE49-F238E27FC236}">
                <a16:creationId xmlns:a16="http://schemas.microsoft.com/office/drawing/2014/main" id="{D2DDEBAD-2976-FE77-50BC-B3639B7DD418}"/>
              </a:ext>
            </a:extLst>
          </p:cNvPr>
          <p:cNvCxnSpPr>
            <a:cxnSpLocks/>
          </p:cNvCxnSpPr>
          <p:nvPr userDrawn="1"/>
        </p:nvCxnSpPr>
        <p:spPr>
          <a:xfrm>
            <a:off x="0" y="4067352"/>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ous-titre 2">
            <a:extLst>
              <a:ext uri="{FF2B5EF4-FFF2-40B4-BE49-F238E27FC236}">
                <a16:creationId xmlns:a16="http://schemas.microsoft.com/office/drawing/2014/main" id="{ABCB0BB9-7BDC-9580-A60B-3A97FDEE072C}"/>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u texte 10">
            <a:extLst>
              <a:ext uri="{FF2B5EF4-FFF2-40B4-BE49-F238E27FC236}">
                <a16:creationId xmlns:a16="http://schemas.microsoft.com/office/drawing/2014/main" id="{3501517C-B8E7-8F06-36FE-A6BF29678C17}"/>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b="1" cap="all" baseline="0">
                <a:solidFill>
                  <a:schemeClr val="bg2"/>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dirty="0"/>
              <a:t>TITRE</a:t>
            </a:r>
          </a:p>
        </p:txBody>
      </p:sp>
    </p:spTree>
    <p:extLst>
      <p:ext uri="{BB962C8B-B14F-4D97-AF65-F5344CB8AC3E}">
        <p14:creationId xmlns:p14="http://schemas.microsoft.com/office/powerpoint/2010/main" val="268821973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7" name="Image 6">
            <a:extLst>
              <a:ext uri="{FF2B5EF4-FFF2-40B4-BE49-F238E27FC236}">
                <a16:creationId xmlns:a16="http://schemas.microsoft.com/office/drawing/2014/main" id="{CF32494F-943C-1545-8B3D-23E146AC46B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66828" y="2607222"/>
            <a:ext cx="2489300" cy="938317"/>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squaremanagement</a:t>
            </a:r>
          </a:p>
        </p:txBody>
      </p:sp>
      <p:pic>
        <p:nvPicPr>
          <p:cNvPr id="12" name="Image 11">
            <a:extLst>
              <a:ext uri="{FF2B5EF4-FFF2-40B4-BE49-F238E27FC236}">
                <a16:creationId xmlns:a16="http://schemas.microsoft.com/office/drawing/2014/main" id="{EAE073A7-F31E-5842-B8AF-42EF422C2F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828" y="6035593"/>
            <a:ext cx="216330" cy="216330"/>
          </a:xfrm>
          <a:prstGeom prst="rect">
            <a:avLst/>
          </a:prstGeom>
        </p:spPr>
      </p:pic>
      <p:pic>
        <p:nvPicPr>
          <p:cNvPr id="14" name="Image 13">
            <a:extLst>
              <a:ext uri="{FF2B5EF4-FFF2-40B4-BE49-F238E27FC236}">
                <a16:creationId xmlns:a16="http://schemas.microsoft.com/office/drawing/2014/main" id="{F064D896-D29D-704E-B3C8-A908B492AC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7">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a:p>
            <a:r>
              <a:rPr lang="fr-FR" sz="1200" b="0" i="0" dirty="0">
                <a:solidFill>
                  <a:schemeClr val="bg2"/>
                </a:solidFill>
                <a:effectLst/>
                <a:latin typeface="+mj-lt"/>
                <a:hlinkClick r:id="rId8">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spTree>
    <p:extLst>
      <p:ext uri="{BB962C8B-B14F-4D97-AF65-F5344CB8AC3E}">
        <p14:creationId xmlns:p14="http://schemas.microsoft.com/office/powerpoint/2010/main" val="336071749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Page de garde_DC">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80000" y="180000"/>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5197692"/>
            <a:ext cx="7921591" cy="751741"/>
          </a:xfrm>
          <a:prstGeom prst="rect">
            <a:avLst/>
          </a:prstGeom>
        </p:spPr>
        <p:txBody>
          <a:bodyPr anchor="ctr"/>
          <a:lstStyle>
            <a:lvl1pPr algn="l">
              <a:defRPr sz="3600" b="0" cap="all" baseline="0">
                <a:solidFill>
                  <a:schemeClr val="bg1"/>
                </a:solidFill>
              </a:defRPr>
            </a:lvl1pPr>
          </a:lstStyle>
          <a:p>
            <a:r>
              <a:rPr lang="fr-FR" noProof="0" dirty="0"/>
              <a:t>TITRE</a:t>
            </a:r>
          </a:p>
        </p:txBody>
      </p:sp>
      <p:sp>
        <p:nvSpPr>
          <p:cNvPr id="10" name="Espace réservé du texte 2">
            <a:extLst>
              <a:ext uri="{FF2B5EF4-FFF2-40B4-BE49-F238E27FC236}">
                <a16:creationId xmlns:a16="http://schemas.microsoft.com/office/drawing/2014/main" id="{9EE7E7D1-99A2-4547-823B-F2AF2A175487}"/>
              </a:ext>
            </a:extLst>
          </p:cNvPr>
          <p:cNvSpPr>
            <a:spLocks noGrp="1"/>
          </p:cNvSpPr>
          <p:nvPr>
            <p:ph type="body" idx="26" hasCustomPrompt="1"/>
          </p:nvPr>
        </p:nvSpPr>
        <p:spPr>
          <a:xfrm>
            <a:off x="808522" y="428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4" name="Espace réservé du texte 2">
            <a:extLst>
              <a:ext uri="{FF2B5EF4-FFF2-40B4-BE49-F238E27FC236}">
                <a16:creationId xmlns:a16="http://schemas.microsoft.com/office/drawing/2014/main" id="{7611F397-24FA-C74D-8A8E-0BB31B2FDE9A}"/>
              </a:ext>
            </a:extLst>
          </p:cNvPr>
          <p:cNvSpPr>
            <a:spLocks noGrp="1"/>
          </p:cNvSpPr>
          <p:nvPr>
            <p:ph type="body" idx="27" hasCustomPrompt="1"/>
          </p:nvPr>
        </p:nvSpPr>
        <p:spPr>
          <a:xfrm>
            <a:off x="808522" y="392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pic>
        <p:nvPicPr>
          <p:cNvPr id="8" name="Image 7">
            <a:extLst>
              <a:ext uri="{FF2B5EF4-FFF2-40B4-BE49-F238E27FC236}">
                <a16:creationId xmlns:a16="http://schemas.microsoft.com/office/drawing/2014/main" id="{F3B0D0B6-3BA4-F040-8599-25D524B156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spTree>
    <p:extLst>
      <p:ext uri="{BB962C8B-B14F-4D97-AF65-F5344CB8AC3E}">
        <p14:creationId xmlns:p14="http://schemas.microsoft.com/office/powerpoint/2010/main" val="21410374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Couverture Squa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pic>
        <p:nvPicPr>
          <p:cNvPr id="6" name="Image 5">
            <a:extLst>
              <a:ext uri="{FF2B5EF4-FFF2-40B4-BE49-F238E27FC236}">
                <a16:creationId xmlns:a16="http://schemas.microsoft.com/office/drawing/2014/main" id="{2774E35A-E978-A636-17FD-8572C434FB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spTree>
    <p:extLst>
      <p:ext uri="{BB962C8B-B14F-4D97-AF65-F5344CB8AC3E}">
        <p14:creationId xmlns:p14="http://schemas.microsoft.com/office/powerpoint/2010/main" val="2097418119"/>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Couverture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AE69DEA9-B5BB-0F50-0905-39FD6FA1D82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2228" y="572746"/>
            <a:ext cx="3717962" cy="1099716"/>
          </a:xfrm>
          <a:prstGeom prst="rect">
            <a:avLst/>
          </a:prstGeom>
        </p:spPr>
      </p:pic>
    </p:spTree>
    <p:extLst>
      <p:ext uri="{BB962C8B-B14F-4D97-AF65-F5344CB8AC3E}">
        <p14:creationId xmlns:p14="http://schemas.microsoft.com/office/powerpoint/2010/main" val="414488269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Couverture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A8543E79-44C1-6AEC-638F-5AA53A8711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3648" y="622447"/>
            <a:ext cx="3779667" cy="1048412"/>
          </a:xfrm>
          <a:prstGeom prst="rect">
            <a:avLst/>
          </a:prstGeom>
        </p:spPr>
      </p:pic>
    </p:spTree>
    <p:extLst>
      <p:ext uri="{BB962C8B-B14F-4D97-AF65-F5344CB8AC3E}">
        <p14:creationId xmlns:p14="http://schemas.microsoft.com/office/powerpoint/2010/main" val="47217876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Couverture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542A01C2-ED7C-1248-4BB2-EA24D42F49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5" y="660486"/>
            <a:ext cx="4101600" cy="1011242"/>
          </a:xfrm>
          <a:prstGeom prst="rect">
            <a:avLst/>
          </a:prstGeom>
        </p:spPr>
      </p:pic>
    </p:spTree>
    <p:extLst>
      <p:ext uri="{BB962C8B-B14F-4D97-AF65-F5344CB8AC3E}">
        <p14:creationId xmlns:p14="http://schemas.microsoft.com/office/powerpoint/2010/main" val="308351739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Couverture Forizon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7DF564A2-DFB0-4DDC-B75C-D5E6C2A7E5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6" y="657676"/>
            <a:ext cx="4126538" cy="1017391"/>
          </a:xfrm>
          <a:prstGeom prst="rect">
            <a:avLst/>
          </a:prstGeom>
        </p:spPr>
      </p:pic>
    </p:spTree>
    <p:extLst>
      <p:ext uri="{BB962C8B-B14F-4D97-AF65-F5344CB8AC3E}">
        <p14:creationId xmlns:p14="http://schemas.microsoft.com/office/powerpoint/2010/main" val="316472160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Couverture Initio Belgiqu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1" name="Image 10">
            <a:extLst>
              <a:ext uri="{FF2B5EF4-FFF2-40B4-BE49-F238E27FC236}">
                <a16:creationId xmlns:a16="http://schemas.microsoft.com/office/drawing/2014/main" id="{87C2671C-3364-8211-46AA-FB83CE70AA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6" y="624778"/>
            <a:ext cx="3627774" cy="1042681"/>
          </a:xfrm>
          <a:prstGeom prst="rect">
            <a:avLst/>
          </a:prstGeom>
        </p:spPr>
      </p:pic>
    </p:spTree>
    <p:extLst>
      <p:ext uri="{BB962C8B-B14F-4D97-AF65-F5344CB8AC3E}">
        <p14:creationId xmlns:p14="http://schemas.microsoft.com/office/powerpoint/2010/main" val="3022076601"/>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Couverture Initio Luxembour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022ACEFD-233D-6A06-386E-4A9AE5C360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0975" y="623978"/>
            <a:ext cx="3794029" cy="1047565"/>
          </a:xfrm>
          <a:prstGeom prst="rect">
            <a:avLst/>
          </a:prstGeom>
        </p:spPr>
      </p:pic>
    </p:spTree>
    <p:extLst>
      <p:ext uri="{BB962C8B-B14F-4D97-AF65-F5344CB8AC3E}">
        <p14:creationId xmlns:p14="http://schemas.microsoft.com/office/powerpoint/2010/main" val="265054060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ouverture Tallis Consultin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EAC61CB5-1E15-834B-1391-C6BD06628FB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7098" y="622164"/>
            <a:ext cx="3852218" cy="1049379"/>
          </a:xfrm>
          <a:prstGeom prst="rect">
            <a:avLst/>
          </a:prstGeom>
        </p:spPr>
      </p:pic>
    </p:spTree>
    <p:extLst>
      <p:ext uri="{BB962C8B-B14F-4D97-AF65-F5344CB8AC3E}">
        <p14:creationId xmlns:p14="http://schemas.microsoft.com/office/powerpoint/2010/main" val="1531544926"/>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C Square_p.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BEAC8-B13D-88BB-FD76-E45A0E211EA6}"/>
              </a:ext>
            </a:extLst>
          </p:cNvPr>
          <p:cNvSpPr/>
          <p:nvPr userDrawn="1"/>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4" name="Connecteur droit 43">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1FABF35A-FF74-46EC-9EE2-5AD0C5004039}"/>
              </a:ext>
            </a:extLst>
          </p:cNvPr>
          <p:cNvCxnSpPr>
            <a:cxnSpLocks/>
          </p:cNvCxnSpPr>
          <p:nvPr userDrawn="1"/>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3CF71A9-2CE7-42F2-B488-DBEF175DE77A}"/>
              </a:ext>
            </a:extLst>
          </p:cNvPr>
          <p:cNvCxnSpPr>
            <a:cxnSpLocks/>
          </p:cNvCxnSpPr>
          <p:nvPr userDrawn="1"/>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AD76F9C0-CDC7-446C-8CAC-F762296D27FE}"/>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E7326F7-F07C-4ABB-AA21-1D7E5627C160}"/>
              </a:ext>
            </a:extLst>
          </p:cNvPr>
          <p:cNvSpPr/>
          <p:nvPr userDrawn="1"/>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1" name="Rectangle 70">
            <a:extLst>
              <a:ext uri="{FF2B5EF4-FFF2-40B4-BE49-F238E27FC236}">
                <a16:creationId xmlns:a16="http://schemas.microsoft.com/office/drawing/2014/main" id="{A664271A-1023-40AB-9ABC-48B3606233F8}"/>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2" name="Rectangle 71">
            <a:extLst>
              <a:ext uri="{FF2B5EF4-FFF2-40B4-BE49-F238E27FC236}">
                <a16:creationId xmlns:a16="http://schemas.microsoft.com/office/drawing/2014/main" id="{A8F04BF8-A3C8-4E8F-B878-3B438DC30E91}"/>
              </a:ext>
            </a:extLst>
          </p:cNvPr>
          <p:cNvSpPr/>
          <p:nvPr userDrawn="1"/>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3" name="Rectangle 72">
            <a:extLst>
              <a:ext uri="{FF2B5EF4-FFF2-40B4-BE49-F238E27FC236}">
                <a16:creationId xmlns:a16="http://schemas.microsoft.com/office/drawing/2014/main" id="{B46943C2-7865-4E85-9219-059859A55C65}"/>
              </a:ext>
            </a:extLst>
          </p:cNvPr>
          <p:cNvSpPr/>
          <p:nvPr userDrawn="1"/>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75" name="Rectangle 74">
            <a:extLst>
              <a:ext uri="{FF2B5EF4-FFF2-40B4-BE49-F238E27FC236}">
                <a16:creationId xmlns:a16="http://schemas.microsoft.com/office/drawing/2014/main" id="{B632BA62-7683-4BF6-A0C2-23A08C837FD8}"/>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91" name="Rectangle 90">
            <a:extLst>
              <a:ext uri="{FF2B5EF4-FFF2-40B4-BE49-F238E27FC236}">
                <a16:creationId xmlns:a16="http://schemas.microsoft.com/office/drawing/2014/main" id="{90FE2AEF-B174-4593-862E-A8F638D1F341}"/>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37" name="Connecteur droit 36">
            <a:extLst>
              <a:ext uri="{FF2B5EF4-FFF2-40B4-BE49-F238E27FC236}">
                <a16:creationId xmlns:a16="http://schemas.microsoft.com/office/drawing/2014/main" id="{A7DCE605-30D7-4713-91F0-1FD881B37697}"/>
              </a:ext>
            </a:extLst>
          </p:cNvPr>
          <p:cNvCxnSpPr>
            <a:cxnSpLocks/>
          </p:cNvCxnSpPr>
          <p:nvPr userDrawn="1"/>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CFD086D-381E-4F05-AA58-21424D1805E5}"/>
              </a:ext>
            </a:extLst>
          </p:cNvPr>
          <p:cNvCxnSpPr>
            <a:cxnSpLocks/>
          </p:cNvCxnSpPr>
          <p:nvPr userDrawn="1"/>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6C8D447-FCDD-4D59-9B68-80FA7C92DE66}"/>
              </a:ext>
            </a:extLst>
          </p:cNvPr>
          <p:cNvCxnSpPr>
            <a:cxnSpLocks/>
          </p:cNvCxnSpPr>
          <p:nvPr userDrawn="1"/>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5E4E73-E307-4FCB-8B22-83EA1FDAD451}"/>
              </a:ext>
            </a:extLst>
          </p:cNvPr>
          <p:cNvCxnSpPr>
            <a:cxnSpLocks/>
          </p:cNvCxnSpPr>
          <p:nvPr userDrawn="1"/>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BF793003-00D9-4B13-80FD-3DF7EF706072}"/>
              </a:ext>
            </a:extLst>
          </p:cNvPr>
          <p:cNvCxnSpPr>
            <a:cxnSpLocks/>
          </p:cNvCxnSpPr>
          <p:nvPr userDrawn="1"/>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CD89EDF-3003-4F02-8D5C-545D5FDE0824}"/>
              </a:ext>
            </a:extLst>
          </p:cNvPr>
          <p:cNvSpPr/>
          <p:nvPr userDrawn="1"/>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3" name="Rectangle 62">
            <a:extLst>
              <a:ext uri="{FF2B5EF4-FFF2-40B4-BE49-F238E27FC236}">
                <a16:creationId xmlns:a16="http://schemas.microsoft.com/office/drawing/2014/main" id="{78885E83-E80D-46B5-9FC5-EB6FC02AF147}"/>
              </a:ext>
            </a:extLst>
          </p:cNvPr>
          <p:cNvSpPr/>
          <p:nvPr userDrawn="1"/>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57377C7D-325B-3343-A50C-6ED08733459A}"/>
              </a:ext>
            </a:extLst>
          </p:cNvPr>
          <p:cNvSpPr>
            <a:spLocks noGrp="1"/>
          </p:cNvSpPr>
          <p:nvPr>
            <p:ph type="body" sz="quarter" idx="27"/>
          </p:nvPr>
        </p:nvSpPr>
        <p:spPr>
          <a:xfrm>
            <a:off x="6291263" y="5775985"/>
            <a:ext cx="5624512" cy="95799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AE216182-1E3F-764B-81E8-CD1052881154}"/>
              </a:ext>
            </a:extLst>
          </p:cNvPr>
          <p:cNvSpPr>
            <a:spLocks noGrp="1"/>
          </p:cNvSpPr>
          <p:nvPr>
            <p:ph type="body" sz="quarter" idx="26"/>
          </p:nvPr>
        </p:nvSpPr>
        <p:spPr>
          <a:xfrm>
            <a:off x="9163049" y="4612530"/>
            <a:ext cx="2781298" cy="848604"/>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9D96C686-FF4D-C440-B2CD-507CD05F20D8}"/>
              </a:ext>
            </a:extLst>
          </p:cNvPr>
          <p:cNvSpPr>
            <a:spLocks noGrp="1"/>
          </p:cNvSpPr>
          <p:nvPr>
            <p:ph type="body" sz="quarter" idx="25"/>
          </p:nvPr>
        </p:nvSpPr>
        <p:spPr>
          <a:xfrm>
            <a:off x="9163049" y="2758148"/>
            <a:ext cx="2781299" cy="141000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1">
            <a:extLst>
              <a:ext uri="{FF2B5EF4-FFF2-40B4-BE49-F238E27FC236}">
                <a16:creationId xmlns:a16="http://schemas.microsoft.com/office/drawing/2014/main" id="{3BF72CEA-A5DD-E94F-8A4F-52F53E54D483}"/>
              </a:ext>
            </a:extLst>
          </p:cNvPr>
          <p:cNvSpPr>
            <a:spLocks noGrp="1"/>
          </p:cNvSpPr>
          <p:nvPr>
            <p:ph type="body" sz="quarter" idx="24"/>
          </p:nvPr>
        </p:nvSpPr>
        <p:spPr>
          <a:xfrm>
            <a:off x="6291263" y="2758148"/>
            <a:ext cx="2613025" cy="2702986"/>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9">
            <a:extLst>
              <a:ext uri="{FF2B5EF4-FFF2-40B4-BE49-F238E27FC236}">
                <a16:creationId xmlns:a16="http://schemas.microsoft.com/office/drawing/2014/main" id="{9BBD136B-BBB6-D248-818F-5FA526ACABEB}"/>
              </a:ext>
            </a:extLst>
          </p:cNvPr>
          <p:cNvSpPr>
            <a:spLocks noGrp="1"/>
          </p:cNvSpPr>
          <p:nvPr>
            <p:ph type="body" sz="quarter" idx="23"/>
          </p:nvPr>
        </p:nvSpPr>
        <p:spPr>
          <a:xfrm>
            <a:off x="3128521" y="4940730"/>
            <a:ext cx="2862671" cy="1793247"/>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7">
            <a:extLst>
              <a:ext uri="{FF2B5EF4-FFF2-40B4-BE49-F238E27FC236}">
                <a16:creationId xmlns:a16="http://schemas.microsoft.com/office/drawing/2014/main" id="{84362C3C-AB1D-AE4F-8533-181DA80B39C1}"/>
              </a:ext>
            </a:extLst>
          </p:cNvPr>
          <p:cNvSpPr>
            <a:spLocks noGrp="1"/>
          </p:cNvSpPr>
          <p:nvPr>
            <p:ph type="body" sz="quarter" idx="22"/>
          </p:nvPr>
        </p:nvSpPr>
        <p:spPr>
          <a:xfrm>
            <a:off x="3128521" y="2935421"/>
            <a:ext cx="2862671" cy="171349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5">
            <a:extLst>
              <a:ext uri="{FF2B5EF4-FFF2-40B4-BE49-F238E27FC236}">
                <a16:creationId xmlns:a16="http://schemas.microsoft.com/office/drawing/2014/main" id="{7F324BF2-4109-2047-93D8-A8EF25F82230}"/>
              </a:ext>
            </a:extLst>
          </p:cNvPr>
          <p:cNvSpPr>
            <a:spLocks noGrp="1"/>
          </p:cNvSpPr>
          <p:nvPr>
            <p:ph type="body" sz="quarter" idx="21"/>
          </p:nvPr>
        </p:nvSpPr>
        <p:spPr>
          <a:xfrm>
            <a:off x="150813" y="4772024"/>
            <a:ext cx="2685771" cy="196195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3">
            <a:extLst>
              <a:ext uri="{FF2B5EF4-FFF2-40B4-BE49-F238E27FC236}">
                <a16:creationId xmlns:a16="http://schemas.microsoft.com/office/drawing/2014/main" id="{9EBFCE2A-4568-9D45-A4EB-00D1E02D1441}"/>
              </a:ext>
            </a:extLst>
          </p:cNvPr>
          <p:cNvSpPr>
            <a:spLocks noGrp="1"/>
          </p:cNvSpPr>
          <p:nvPr>
            <p:ph type="body" sz="quarter" idx="20"/>
          </p:nvPr>
        </p:nvSpPr>
        <p:spPr>
          <a:xfrm>
            <a:off x="3128522" y="214313"/>
            <a:ext cx="8815828" cy="196287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4" name="Image 3">
            <a:extLst>
              <a:ext uri="{FF2B5EF4-FFF2-40B4-BE49-F238E27FC236}">
                <a16:creationId xmlns:a16="http://schemas.microsoft.com/office/drawing/2014/main" id="{90535B8B-01C1-900D-99C0-EE83C40923C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69744"/>
            <a:ext cx="1347030" cy="497403"/>
          </a:xfrm>
          <a:prstGeom prst="rect">
            <a:avLst/>
          </a:prstGeom>
        </p:spPr>
      </p:pic>
    </p:spTree>
    <p:extLst>
      <p:ext uri="{BB962C8B-B14F-4D97-AF65-F5344CB8AC3E}">
        <p14:creationId xmlns:p14="http://schemas.microsoft.com/office/powerpoint/2010/main" val="1425888883"/>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guide id="5" pos="3863">
          <p15:clr>
            <a:srgbClr val="FBAE40"/>
          </p15:clr>
        </p15:guide>
        <p15:guide id="6" orient="horz" pos="363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Couverture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94039538-7D85-762D-9C45-2BAF80C6C3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4227" y="651278"/>
            <a:ext cx="3654707" cy="1017868"/>
          </a:xfrm>
          <a:prstGeom prst="rect">
            <a:avLst/>
          </a:prstGeom>
        </p:spPr>
      </p:pic>
    </p:spTree>
    <p:extLst>
      <p:ext uri="{BB962C8B-B14F-4D97-AF65-F5344CB8AC3E}">
        <p14:creationId xmlns:p14="http://schemas.microsoft.com/office/powerpoint/2010/main" val="1977976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ouverture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61E19A1D-0DB4-3384-E29B-8C298233F2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02666" y="661987"/>
            <a:ext cx="3779829" cy="1018273"/>
          </a:xfrm>
          <a:prstGeom prst="rect">
            <a:avLst/>
          </a:prstGeom>
        </p:spPr>
      </p:pic>
    </p:spTree>
    <p:extLst>
      <p:ext uri="{BB962C8B-B14F-4D97-AF65-F5344CB8AC3E}">
        <p14:creationId xmlns:p14="http://schemas.microsoft.com/office/powerpoint/2010/main" val="395036437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DC Square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b="0" i="0" noProof="0" dirty="0">
                <a:latin typeface="+mj-lt"/>
              </a:rPr>
              <a:t>#0280c1</a:t>
            </a:r>
          </a:p>
        </p:txBody>
      </p:sp>
      <p:pic>
        <p:nvPicPr>
          <p:cNvPr id="5" name="Image 4">
            <a:extLst>
              <a:ext uri="{FF2B5EF4-FFF2-40B4-BE49-F238E27FC236}">
                <a16:creationId xmlns:a16="http://schemas.microsoft.com/office/drawing/2014/main" id="{5CD54773-69E1-5DB5-5BFC-B77FA97549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135785096"/>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DC Square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83" name="Rectangle Mission">
            <a:extLst>
              <a:ext uri="{FF2B5EF4-FFF2-40B4-BE49-F238E27FC236}">
                <a16:creationId xmlns:a16="http://schemas.microsoft.com/office/drawing/2014/main" id="{C30E7028-75DE-4D7F-9969-8F736185506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3" name="Mois">
            <a:extLst>
              <a:ext uri="{FF2B5EF4-FFF2-40B4-BE49-F238E27FC236}">
                <a16:creationId xmlns:a16="http://schemas.microsoft.com/office/drawing/2014/main" id="{1C12B153-0226-4D8B-B1FA-7481A4DA4BA1}"/>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92" name="Rôle">
            <a:extLst>
              <a:ext uri="{FF2B5EF4-FFF2-40B4-BE49-F238E27FC236}">
                <a16:creationId xmlns:a16="http://schemas.microsoft.com/office/drawing/2014/main" id="{C43FEC20-2353-4D70-A766-7953C0BABAE7}"/>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91" name="Nom du projet">
            <a:extLst>
              <a:ext uri="{FF2B5EF4-FFF2-40B4-BE49-F238E27FC236}">
                <a16:creationId xmlns:a16="http://schemas.microsoft.com/office/drawing/2014/main" id="{182C6412-E35B-49C7-82F6-B67ADC39FFDB}"/>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29" name="Trait vertical mission">
            <a:extLst>
              <a:ext uri="{FF2B5EF4-FFF2-40B4-BE49-F238E27FC236}">
                <a16:creationId xmlns:a16="http://schemas.microsoft.com/office/drawing/2014/main" id="{558F2B5A-7C24-4D67-A10A-FAA3FE010D5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Direction">
            <a:extLst>
              <a:ext uri="{FF2B5EF4-FFF2-40B4-BE49-F238E27FC236}">
                <a16:creationId xmlns:a16="http://schemas.microsoft.com/office/drawing/2014/main" id="{4A2583BD-0457-4100-8EE4-4FE1AAFA6949}"/>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89" name="Nom du client">
            <a:extLst>
              <a:ext uri="{FF2B5EF4-FFF2-40B4-BE49-F238E27FC236}">
                <a16:creationId xmlns:a16="http://schemas.microsoft.com/office/drawing/2014/main" id="{799DE454-5D62-4360-A49D-2F1DF4B06C53}"/>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99" name="Texte Mission">
            <a:extLst>
              <a:ext uri="{FF2B5EF4-FFF2-40B4-BE49-F238E27FC236}">
                <a16:creationId xmlns:a16="http://schemas.microsoft.com/office/drawing/2014/main" id="{9516F389-7BA3-494C-BBE4-212D487E4B3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0" name="Picto Mission">
            <a:extLst>
              <a:ext uri="{FF2B5EF4-FFF2-40B4-BE49-F238E27FC236}">
                <a16:creationId xmlns:a16="http://schemas.microsoft.com/office/drawing/2014/main" id="{FEB29BE3-B67E-4A21-AF9F-2B5C535ADEDA}"/>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userDrawn="1"/>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userDrawn="1"/>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7" name="Photo Livrables">
            <a:extLst>
              <a:ext uri="{FF2B5EF4-FFF2-40B4-BE49-F238E27FC236}">
                <a16:creationId xmlns:a16="http://schemas.microsoft.com/office/drawing/2014/main" id="{3E416490-F400-4000-A669-CE30C724F03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88" name="Exemple de livrables">
            <a:extLst>
              <a:ext uri="{FF2B5EF4-FFF2-40B4-BE49-F238E27FC236}">
                <a16:creationId xmlns:a16="http://schemas.microsoft.com/office/drawing/2014/main" id="{240B1E22-A664-41F3-8795-AA0BD7675A6D}"/>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63E09D52-97C0-1D6B-4938-DF91B9494F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Tree>
    <p:extLst>
      <p:ext uri="{BB962C8B-B14F-4D97-AF65-F5344CB8AC3E}">
        <p14:creationId xmlns:p14="http://schemas.microsoft.com/office/powerpoint/2010/main" val="2753916996"/>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DC Adway_p.1">
    <p:spTree>
      <p:nvGrpSpPr>
        <p:cNvPr id="1" name=""/>
        <p:cNvGrpSpPr/>
        <p:nvPr/>
      </p:nvGrpSpPr>
      <p:grpSpPr>
        <a:xfrm>
          <a:off x="0" y="0"/>
          <a:ext cx="0" cy="0"/>
          <a:chOff x="0" y="0"/>
          <a:chExt cx="0" cy="0"/>
        </a:xfrm>
      </p:grpSpPr>
      <p:sp>
        <p:nvSpPr>
          <p:cNvPr id="36" name="Rectangle 1">
            <a:extLst>
              <a:ext uri="{FF2B5EF4-FFF2-40B4-BE49-F238E27FC236}">
                <a16:creationId xmlns:a16="http://schemas.microsoft.com/office/drawing/2014/main" id="{43873197-EB7E-4DCE-AB81-85056B2928E2}"/>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3" name="Image 2">
            <a:extLst>
              <a:ext uri="{FF2B5EF4-FFF2-40B4-BE49-F238E27FC236}">
                <a16:creationId xmlns:a16="http://schemas.microsoft.com/office/drawing/2014/main" id="{DD50C375-B55A-52B3-2037-290AFF3E59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242" y="218070"/>
            <a:ext cx="1820357" cy="538433"/>
          </a:xfrm>
          <a:prstGeom prst="rect">
            <a:avLst/>
          </a:prstGeom>
        </p:spPr>
      </p:pic>
      <p:sp>
        <p:nvSpPr>
          <p:cNvPr id="90" name="Titre Publications">
            <a:extLst>
              <a:ext uri="{FF2B5EF4-FFF2-40B4-BE49-F238E27FC236}">
                <a16:creationId xmlns:a16="http://schemas.microsoft.com/office/drawing/2014/main" id="{624340C3-3FFE-4119-9C8E-084CFC5DD8F5}"/>
              </a:ext>
            </a:extLst>
          </p:cNvPr>
          <p:cNvSpPr/>
          <p:nvPr/>
        </p:nvSpPr>
        <p:spPr>
          <a:xfrm>
            <a:off x="6091462" y="5597964"/>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rtical 2">
            <a:extLst>
              <a:ext uri="{FF2B5EF4-FFF2-40B4-BE49-F238E27FC236}">
                <a16:creationId xmlns:a16="http://schemas.microsoft.com/office/drawing/2014/main" id="{B936A3DC-3022-4F30-BBFB-C1DBC2099D93}"/>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Trait vertical 1">
            <a:extLst>
              <a:ext uri="{FF2B5EF4-FFF2-40B4-BE49-F238E27FC236}">
                <a16:creationId xmlns:a16="http://schemas.microsoft.com/office/drawing/2014/main" id="{81EF0C4B-5935-4CAE-A7A3-DC726275A287}"/>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Trait Horizontal 1">
            <a:extLst>
              <a:ext uri="{FF2B5EF4-FFF2-40B4-BE49-F238E27FC236}">
                <a16:creationId xmlns:a16="http://schemas.microsoft.com/office/drawing/2014/main" id="{904BC251-DE56-4D19-86AB-43DBFE4E35C7}"/>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1AF3D00A-3E70-4A8D-8B33-ADB372C60856}"/>
              </a:ext>
            </a:extLst>
          </p:cNvPr>
          <p:cNvSpPr>
            <a:spLocks noGrp="1"/>
          </p:cNvSpPr>
          <p:nvPr>
            <p:ph type="body" sz="quarter" idx="43"/>
          </p:nvPr>
        </p:nvSpPr>
        <p:spPr>
          <a:xfrm>
            <a:off x="6091463" y="5898281"/>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3" name="Trait Publications">
            <a:extLst>
              <a:ext uri="{FF2B5EF4-FFF2-40B4-BE49-F238E27FC236}">
                <a16:creationId xmlns:a16="http://schemas.microsoft.com/office/drawing/2014/main" id="{3DE62994-71EC-4500-B478-7A3BB02B5083}"/>
              </a:ext>
            </a:extLst>
          </p:cNvPr>
          <p:cNvCxnSpPr>
            <a:cxnSpLocks/>
          </p:cNvCxnSpPr>
          <p:nvPr userDrawn="1"/>
        </p:nvCxnSpPr>
        <p:spPr>
          <a:xfrm>
            <a:off x="6209030" y="5820945"/>
            <a:ext cx="135267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6B70C7E4-3ADD-4B61-A353-7C46D4BCA35B}"/>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5" name="Trait Langues">
            <a:extLst>
              <a:ext uri="{FF2B5EF4-FFF2-40B4-BE49-F238E27FC236}">
                <a16:creationId xmlns:a16="http://schemas.microsoft.com/office/drawing/2014/main" id="{116FB4CB-B8B5-4336-A8D9-E52E51A6BDDA}"/>
              </a:ext>
            </a:extLst>
          </p:cNvPr>
          <p:cNvCxnSpPr>
            <a:cxnSpLocks/>
          </p:cNvCxnSpPr>
          <p:nvPr userDrawn="1"/>
        </p:nvCxnSpPr>
        <p:spPr>
          <a:xfrm>
            <a:off x="9090429" y="4656013"/>
            <a:ext cx="825731"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02E561CC-CCF4-4199-8285-FDC90178E839}"/>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21CBE758-0BE2-4A27-861C-DB90C684C8C3}"/>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39" name="Trait Outils">
            <a:extLst>
              <a:ext uri="{FF2B5EF4-FFF2-40B4-BE49-F238E27FC236}">
                <a16:creationId xmlns:a16="http://schemas.microsoft.com/office/drawing/2014/main" id="{143FC484-87E0-44FF-A93D-70334D21A53F}"/>
              </a:ext>
            </a:extLst>
          </p:cNvPr>
          <p:cNvCxnSpPr>
            <a:cxnSpLocks/>
          </p:cNvCxnSpPr>
          <p:nvPr userDrawn="1"/>
        </p:nvCxnSpPr>
        <p:spPr>
          <a:xfrm>
            <a:off x="9090429" y="2761173"/>
            <a:ext cx="663171"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5EF33F52-619B-4EC7-AF2B-B2F588A5FF4A}"/>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051C2936-C442-47C6-A83A-1CA83DAB48DD}"/>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8" name="Trait Secteurs/Clients">
            <a:extLst>
              <a:ext uri="{FF2B5EF4-FFF2-40B4-BE49-F238E27FC236}">
                <a16:creationId xmlns:a16="http://schemas.microsoft.com/office/drawing/2014/main" id="{EE8F8DC0-1C8B-4E40-8BB3-8ADE9E109BE4}"/>
              </a:ext>
            </a:extLst>
          </p:cNvPr>
          <p:cNvCxnSpPr>
            <a:cxnSpLocks/>
          </p:cNvCxnSpPr>
          <p:nvPr userDrawn="1"/>
        </p:nvCxnSpPr>
        <p:spPr>
          <a:xfrm>
            <a:off x="6175781" y="2761173"/>
            <a:ext cx="1962379"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4112B81-9520-4735-8316-E347D9F47C15}"/>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0795A9BA-9F72-4FB3-B81E-45947F0EF2B0}"/>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ier">
            <a:extLst>
              <a:ext uri="{FF2B5EF4-FFF2-40B4-BE49-F238E27FC236}">
                <a16:creationId xmlns:a16="http://schemas.microsoft.com/office/drawing/2014/main" id="{4A359DD9-956A-49EF-9574-4F7EDB95BBED}"/>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9001868C-5351-4CAD-8A69-4674C1AEDCCA}"/>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8" name="Titre Méthodologie">
            <a:extLst>
              <a:ext uri="{FF2B5EF4-FFF2-40B4-BE49-F238E27FC236}">
                <a16:creationId xmlns:a16="http://schemas.microsoft.com/office/drawing/2014/main" id="{CA5BDB80-C998-4872-B25A-61A5EA9E875D}"/>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7" name="Trait Expertises">
            <a:extLst>
              <a:ext uri="{FF2B5EF4-FFF2-40B4-BE49-F238E27FC236}">
                <a16:creationId xmlns:a16="http://schemas.microsoft.com/office/drawing/2014/main" id="{23981BC0-9B7B-4796-951B-A37012F304EE}"/>
              </a:ext>
            </a:extLst>
          </p:cNvPr>
          <p:cNvCxnSpPr>
            <a:cxnSpLocks/>
          </p:cNvCxnSpPr>
          <p:nvPr userDrawn="1"/>
        </p:nvCxnSpPr>
        <p:spPr>
          <a:xfrm>
            <a:off x="3246090" y="2761173"/>
            <a:ext cx="1122710"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6" name="Titre Expertises">
            <a:extLst>
              <a:ext uri="{FF2B5EF4-FFF2-40B4-BE49-F238E27FC236}">
                <a16:creationId xmlns:a16="http://schemas.microsoft.com/office/drawing/2014/main" id="{9A6F316A-E38B-433A-9330-B89E7C3FEB7A}"/>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A9806CEA-9873-4CA2-AC12-2ADACD3C621A}"/>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0C5CE511-E6AB-47FC-BAA4-146837CDBCF3}"/>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4" name="Trait Formations">
            <a:extLst>
              <a:ext uri="{FF2B5EF4-FFF2-40B4-BE49-F238E27FC236}">
                <a16:creationId xmlns:a16="http://schemas.microsoft.com/office/drawing/2014/main" id="{4D466C4B-405F-4F08-94E3-81FCFF4FF4E3}"/>
              </a:ext>
            </a:extLst>
          </p:cNvPr>
          <p:cNvCxnSpPr>
            <a:cxnSpLocks/>
          </p:cNvCxnSpPr>
          <p:nvPr userDrawn="1"/>
        </p:nvCxnSpPr>
        <p:spPr>
          <a:xfrm>
            <a:off x="245004" y="4657802"/>
            <a:ext cx="120110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35" name="Titre Formations">
            <a:extLst>
              <a:ext uri="{FF2B5EF4-FFF2-40B4-BE49-F238E27FC236}">
                <a16:creationId xmlns:a16="http://schemas.microsoft.com/office/drawing/2014/main" id="{086E1E83-FE5E-4392-9572-ED19064C6B60}"/>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6" name="Rôle interne ou titre">
            <a:extLst>
              <a:ext uri="{FF2B5EF4-FFF2-40B4-BE49-F238E27FC236}">
                <a16:creationId xmlns:a16="http://schemas.microsoft.com/office/drawing/2014/main" id="{59AA1510-86D8-48A2-9384-B645A91E4ED2}"/>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5" name="Années d'expérience">
            <a:extLst>
              <a:ext uri="{FF2B5EF4-FFF2-40B4-BE49-F238E27FC236}">
                <a16:creationId xmlns:a16="http://schemas.microsoft.com/office/drawing/2014/main" id="{AA9B4A6B-47D8-4F7F-AD0F-C8026F8FA6B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4" name="Grade">
            <a:extLst>
              <a:ext uri="{FF2B5EF4-FFF2-40B4-BE49-F238E27FC236}">
                <a16:creationId xmlns:a16="http://schemas.microsoft.com/office/drawing/2014/main" id="{458071A6-7F2D-4378-8D4B-47B7DD2A4E3A}"/>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3" name="Nom et prénom">
            <a:extLst>
              <a:ext uri="{FF2B5EF4-FFF2-40B4-BE49-F238E27FC236}">
                <a16:creationId xmlns:a16="http://schemas.microsoft.com/office/drawing/2014/main" id="{04DA701C-4B42-4072-9760-B097242A748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B7C48789-E1D5-45DD-B01C-872E3AC2EE7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312053376"/>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DC Adway_p.2">
    <p:spTree>
      <p:nvGrpSpPr>
        <p:cNvPr id="1" name=""/>
        <p:cNvGrpSpPr/>
        <p:nvPr/>
      </p:nvGrpSpPr>
      <p:grpSpPr>
        <a:xfrm>
          <a:off x="0" y="0"/>
          <a:ext cx="0" cy="0"/>
          <a:chOff x="0" y="0"/>
          <a:chExt cx="0" cy="0"/>
        </a:xfrm>
      </p:grpSpPr>
      <p:sp>
        <p:nvSpPr>
          <p:cNvPr id="60" name="Rectangle 1">
            <a:extLst>
              <a:ext uri="{FF2B5EF4-FFF2-40B4-BE49-F238E27FC236}">
                <a16:creationId xmlns:a16="http://schemas.microsoft.com/office/drawing/2014/main" id="{8F852FBF-EF71-42E0-956B-DB2CA6409FB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3" name="Rectangle mission">
            <a:extLst>
              <a:ext uri="{FF2B5EF4-FFF2-40B4-BE49-F238E27FC236}">
                <a16:creationId xmlns:a16="http://schemas.microsoft.com/office/drawing/2014/main" id="{7CC0B81A-072F-4C90-AC0B-97F14E20DB4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8" name="Mois">
            <a:extLst>
              <a:ext uri="{FF2B5EF4-FFF2-40B4-BE49-F238E27FC236}">
                <a16:creationId xmlns:a16="http://schemas.microsoft.com/office/drawing/2014/main" id="{72E558F5-FF4C-4F71-84EC-2B8C4EBFBDAC}"/>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7" name="Rôle">
            <a:extLst>
              <a:ext uri="{FF2B5EF4-FFF2-40B4-BE49-F238E27FC236}">
                <a16:creationId xmlns:a16="http://schemas.microsoft.com/office/drawing/2014/main" id="{D2D9979D-BA62-4580-B253-8103336C6610}"/>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6" name="Nom du projet">
            <a:extLst>
              <a:ext uri="{FF2B5EF4-FFF2-40B4-BE49-F238E27FC236}">
                <a16:creationId xmlns:a16="http://schemas.microsoft.com/office/drawing/2014/main" id="{D6B99B98-F92A-462E-B231-57A5AF6D4B17}"/>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6" name="Trait vertical mission">
            <a:extLst>
              <a:ext uri="{FF2B5EF4-FFF2-40B4-BE49-F238E27FC236}">
                <a16:creationId xmlns:a16="http://schemas.microsoft.com/office/drawing/2014/main" id="{C6228F97-74A8-4794-BC0B-BDA4D5F3F958}"/>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Direction">
            <a:extLst>
              <a:ext uri="{FF2B5EF4-FFF2-40B4-BE49-F238E27FC236}">
                <a16:creationId xmlns:a16="http://schemas.microsoft.com/office/drawing/2014/main" id="{E2399DE8-06C3-4C2B-BFDE-20259CF9C113}"/>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2" name="Nom du client">
            <a:extLst>
              <a:ext uri="{FF2B5EF4-FFF2-40B4-BE49-F238E27FC236}">
                <a16:creationId xmlns:a16="http://schemas.microsoft.com/office/drawing/2014/main" id="{92440142-D22B-4A3D-829E-14C6420F5CE2}"/>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3" name="Texte Mission">
            <a:extLst>
              <a:ext uri="{FF2B5EF4-FFF2-40B4-BE49-F238E27FC236}">
                <a16:creationId xmlns:a16="http://schemas.microsoft.com/office/drawing/2014/main" id="{79B9D776-CF06-40A5-A66D-B04313C703C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8" name="Trait Mission">
            <a:extLst>
              <a:ext uri="{FF2B5EF4-FFF2-40B4-BE49-F238E27FC236}">
                <a16:creationId xmlns:a16="http://schemas.microsoft.com/office/drawing/2014/main" id="{0FA8BF22-C8ED-43AB-8E3E-B3340E6D06AA}"/>
              </a:ext>
            </a:extLst>
          </p:cNvPr>
          <p:cNvCxnSpPr>
            <a:cxnSpLocks/>
          </p:cNvCxnSpPr>
          <p:nvPr userDrawn="1"/>
        </p:nvCxnSpPr>
        <p:spPr>
          <a:xfrm>
            <a:off x="3419933" y="2775049"/>
            <a:ext cx="917398"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7" name="Picto Mission">
            <a:extLst>
              <a:ext uri="{FF2B5EF4-FFF2-40B4-BE49-F238E27FC236}">
                <a16:creationId xmlns:a16="http://schemas.microsoft.com/office/drawing/2014/main" id="{27957EC9-3FF5-4C51-8B85-1A7D12EDF808}"/>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2" name="Titre Mission">
            <a:extLst>
              <a:ext uri="{FF2B5EF4-FFF2-40B4-BE49-F238E27FC236}">
                <a16:creationId xmlns:a16="http://schemas.microsoft.com/office/drawing/2014/main" id="{CD3B10CE-DADE-48FE-A9C2-EED573216DF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Texte Contexte">
            <a:extLst>
              <a:ext uri="{FF2B5EF4-FFF2-40B4-BE49-F238E27FC236}">
                <a16:creationId xmlns:a16="http://schemas.microsoft.com/office/drawing/2014/main" id="{D5E99E06-EC23-4E95-8FB4-5501A5E584B4}"/>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9" name="Trait Contexte">
            <a:extLst>
              <a:ext uri="{FF2B5EF4-FFF2-40B4-BE49-F238E27FC236}">
                <a16:creationId xmlns:a16="http://schemas.microsoft.com/office/drawing/2014/main" id="{C6BE87DB-6B3A-4ED5-8B3A-1DA16F7A405B}"/>
              </a:ext>
            </a:extLst>
          </p:cNvPr>
          <p:cNvCxnSpPr>
            <a:cxnSpLocks/>
          </p:cNvCxnSpPr>
          <p:nvPr userDrawn="1"/>
        </p:nvCxnSpPr>
        <p:spPr>
          <a:xfrm>
            <a:off x="3417298" y="1351781"/>
            <a:ext cx="920033" cy="0"/>
          </a:xfrm>
          <a:prstGeom prst="line">
            <a:avLst/>
          </a:prstGeom>
          <a:ln w="25400">
            <a:solidFill>
              <a:srgbClr val="A2BB5D"/>
            </a:solidFill>
          </a:ln>
        </p:spPr>
        <p:style>
          <a:lnRef idx="1">
            <a:schemeClr val="accent1"/>
          </a:lnRef>
          <a:fillRef idx="0">
            <a:schemeClr val="accent1"/>
          </a:fillRef>
          <a:effectRef idx="0">
            <a:schemeClr val="accent1"/>
          </a:effectRef>
          <a:fontRef idx="minor">
            <a:schemeClr val="tx1"/>
          </a:fontRef>
        </p:style>
      </p:cxnSp>
      <p:sp>
        <p:nvSpPr>
          <p:cNvPr id="85" name="Picto Contexte">
            <a:extLst>
              <a:ext uri="{FF2B5EF4-FFF2-40B4-BE49-F238E27FC236}">
                <a16:creationId xmlns:a16="http://schemas.microsoft.com/office/drawing/2014/main" id="{827A2B71-C75F-4C33-AC3B-BFBA90C4F6B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Contexte">
            <a:extLst>
              <a:ext uri="{FF2B5EF4-FFF2-40B4-BE49-F238E27FC236}">
                <a16:creationId xmlns:a16="http://schemas.microsoft.com/office/drawing/2014/main" id="{723544A3-8207-47AF-9F3B-57C742E23F81}"/>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0" name="Photo Livrables">
            <a:extLst>
              <a:ext uri="{FF2B5EF4-FFF2-40B4-BE49-F238E27FC236}">
                <a16:creationId xmlns:a16="http://schemas.microsoft.com/office/drawing/2014/main" id="{A40A4044-1F4B-4C01-B947-E7974EECA7A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1" name="Exemple de livrables">
            <a:extLst>
              <a:ext uri="{FF2B5EF4-FFF2-40B4-BE49-F238E27FC236}">
                <a16:creationId xmlns:a16="http://schemas.microsoft.com/office/drawing/2014/main" id="{86FA105E-35C7-44AE-8D05-10B612B35BA5}"/>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3" name="Rôle interne ou titre">
            <a:extLst>
              <a:ext uri="{FF2B5EF4-FFF2-40B4-BE49-F238E27FC236}">
                <a16:creationId xmlns:a16="http://schemas.microsoft.com/office/drawing/2014/main" id="{DAB29935-AF88-475F-B8A9-D1A58B5B2BA5}"/>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2" name="Années d'expérience">
            <a:extLst>
              <a:ext uri="{FF2B5EF4-FFF2-40B4-BE49-F238E27FC236}">
                <a16:creationId xmlns:a16="http://schemas.microsoft.com/office/drawing/2014/main" id="{796D3AEA-D3D9-47F8-8782-203D29C84221}"/>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1" name="Grade">
            <a:extLst>
              <a:ext uri="{FF2B5EF4-FFF2-40B4-BE49-F238E27FC236}">
                <a16:creationId xmlns:a16="http://schemas.microsoft.com/office/drawing/2014/main" id="{76EEF7F0-77BC-4E6A-99C9-F08EA93F7095}"/>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0" name="Nom et prénom">
            <a:extLst>
              <a:ext uri="{FF2B5EF4-FFF2-40B4-BE49-F238E27FC236}">
                <a16:creationId xmlns:a16="http://schemas.microsoft.com/office/drawing/2014/main" id="{386F0FF1-9035-4ED2-9141-02C633262C7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C4DD8A42-2F65-4804-84BD-B468B50B4D0D}"/>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7" name="Image 26">
            <a:extLst>
              <a:ext uri="{FF2B5EF4-FFF2-40B4-BE49-F238E27FC236}">
                <a16:creationId xmlns:a16="http://schemas.microsoft.com/office/drawing/2014/main" id="{D780B21E-FD60-A31D-3656-CF6FB9907D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242" y="218070"/>
            <a:ext cx="1820357" cy="538433"/>
          </a:xfrm>
          <a:prstGeom prst="rect">
            <a:avLst/>
          </a:prstGeom>
        </p:spPr>
      </p:pic>
    </p:spTree>
    <p:extLst>
      <p:ext uri="{BB962C8B-B14F-4D97-AF65-F5344CB8AC3E}">
        <p14:creationId xmlns:p14="http://schemas.microsoft.com/office/powerpoint/2010/main" val="3152196379"/>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DC Circle_p.1">
    <p:spTree>
      <p:nvGrpSpPr>
        <p:cNvPr id="1" name=""/>
        <p:cNvGrpSpPr/>
        <p:nvPr/>
      </p:nvGrpSpPr>
      <p:grpSpPr>
        <a:xfrm>
          <a:off x="0" y="0"/>
          <a:ext cx="0" cy="0"/>
          <a:chOff x="0" y="0"/>
          <a:chExt cx="0" cy="0"/>
        </a:xfrm>
      </p:grpSpPr>
      <p:sp>
        <p:nvSpPr>
          <p:cNvPr id="48" name="Rectangle 1">
            <a:extLst>
              <a:ext uri="{FF2B5EF4-FFF2-40B4-BE49-F238E27FC236}">
                <a16:creationId xmlns:a16="http://schemas.microsoft.com/office/drawing/2014/main" id="{F3440B69-5605-48F7-8CC8-9ABEA398E096}"/>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3" name="Image 2">
            <a:extLst>
              <a:ext uri="{FF2B5EF4-FFF2-40B4-BE49-F238E27FC236}">
                <a16:creationId xmlns:a16="http://schemas.microsoft.com/office/drawing/2014/main" id="{27342C37-7BE3-EED1-D8DC-178E1F30A0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864" y="241365"/>
            <a:ext cx="1860438" cy="516053"/>
          </a:xfrm>
          <a:prstGeom prst="rect">
            <a:avLst/>
          </a:prstGeom>
        </p:spPr>
      </p:pic>
      <p:sp>
        <p:nvSpPr>
          <p:cNvPr id="90" name="Titre Publications">
            <a:extLst>
              <a:ext uri="{FF2B5EF4-FFF2-40B4-BE49-F238E27FC236}">
                <a16:creationId xmlns:a16="http://schemas.microsoft.com/office/drawing/2014/main" id="{424EB343-41ED-469B-BE48-EB5D7356BA10}"/>
              </a:ext>
            </a:extLst>
          </p:cNvPr>
          <p:cNvSpPr/>
          <p:nvPr/>
        </p:nvSpPr>
        <p:spPr>
          <a:xfrm>
            <a:off x="6084382" y="5597963"/>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7" name="Trait Vertical 2">
            <a:extLst>
              <a:ext uri="{FF2B5EF4-FFF2-40B4-BE49-F238E27FC236}">
                <a16:creationId xmlns:a16="http://schemas.microsoft.com/office/drawing/2014/main" id="{E7F8BB62-6537-4D30-9B4D-3EA6CF3C5FB9}"/>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Trait Vertical 1">
            <a:extLst>
              <a:ext uri="{FF2B5EF4-FFF2-40B4-BE49-F238E27FC236}">
                <a16:creationId xmlns:a16="http://schemas.microsoft.com/office/drawing/2014/main" id="{A008DD6F-151E-45C1-856F-16FF4000B7C2}"/>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B0A21BC2-D1C8-4C4F-83A0-8F152701DFC9}"/>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6D6D6041-B6BB-4861-B6D9-08A0139324F3}"/>
              </a:ext>
            </a:extLst>
          </p:cNvPr>
          <p:cNvSpPr>
            <a:spLocks noGrp="1"/>
          </p:cNvSpPr>
          <p:nvPr>
            <p:ph type="body" sz="quarter" idx="43"/>
          </p:nvPr>
        </p:nvSpPr>
        <p:spPr>
          <a:xfrm>
            <a:off x="6084383" y="5898280"/>
            <a:ext cx="557421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ADC67C7A-A1BE-4798-B8C6-A82DA599586C}"/>
              </a:ext>
            </a:extLst>
          </p:cNvPr>
          <p:cNvCxnSpPr>
            <a:cxnSpLocks/>
          </p:cNvCxnSpPr>
          <p:nvPr userDrawn="1"/>
        </p:nvCxnSpPr>
        <p:spPr>
          <a:xfrm>
            <a:off x="6201950" y="5820944"/>
            <a:ext cx="135267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525E62F2-60EF-4D43-8149-7BFA05770600}"/>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6042422A-EA21-45C4-8689-C0370808F46F}"/>
              </a:ext>
            </a:extLst>
          </p:cNvPr>
          <p:cNvCxnSpPr>
            <a:cxnSpLocks/>
          </p:cNvCxnSpPr>
          <p:nvPr userDrawn="1"/>
        </p:nvCxnSpPr>
        <p:spPr>
          <a:xfrm>
            <a:off x="9090429" y="4656013"/>
            <a:ext cx="82573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FB648D72-BFE5-4D16-9C7C-6E7BE68AF64F}"/>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4BF19B17-30D8-455D-825B-47DBCA114065}"/>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24C31035-01CD-41EF-9EE0-A2C4F0175B36}"/>
              </a:ext>
            </a:extLst>
          </p:cNvPr>
          <p:cNvCxnSpPr>
            <a:cxnSpLocks/>
          </p:cNvCxnSpPr>
          <p:nvPr userDrawn="1"/>
        </p:nvCxnSpPr>
        <p:spPr>
          <a:xfrm>
            <a:off x="9090429" y="2761173"/>
            <a:ext cx="66317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CC628D92-A459-4BDC-8943-7F8BB8A258AA}"/>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4E05D6FB-6703-4C14-A609-F5DE69D46D15}"/>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84" name="Trait Secteurs/Clients">
            <a:extLst>
              <a:ext uri="{FF2B5EF4-FFF2-40B4-BE49-F238E27FC236}">
                <a16:creationId xmlns:a16="http://schemas.microsoft.com/office/drawing/2014/main" id="{9241D23E-F634-40FB-B6DD-A7BC16861A6E}"/>
              </a:ext>
            </a:extLst>
          </p:cNvPr>
          <p:cNvCxnSpPr>
            <a:cxnSpLocks/>
          </p:cNvCxnSpPr>
          <p:nvPr/>
        </p:nvCxnSpPr>
        <p:spPr>
          <a:xfrm>
            <a:off x="6175781" y="2761173"/>
            <a:ext cx="196237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35D5646-3582-4901-8804-E88EE7E4009B}"/>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1753344E-A028-4C2D-A8F7-1A9EC93EE6E5}"/>
              </a:ext>
            </a:extLst>
          </p:cNvPr>
          <p:cNvSpPr>
            <a:spLocks noGrp="1"/>
          </p:cNvSpPr>
          <p:nvPr>
            <p:ph type="body" sz="quarter" idx="47" hasCustomPrompt="1"/>
          </p:nvPr>
        </p:nvSpPr>
        <p:spPr>
          <a:xfrm>
            <a:off x="3128521" y="4717234"/>
            <a:ext cx="2629393"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E54FBA9D-E5A4-4E51-A6E6-FBE044D78F3A}"/>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8A92ECD5-F14D-46BB-8910-9D2B446C8956}"/>
              </a:ext>
            </a:extLst>
          </p:cNvPr>
          <p:cNvSpPr>
            <a:spLocks noGrp="1"/>
          </p:cNvSpPr>
          <p:nvPr>
            <p:ph type="body" sz="quarter" idx="48" hasCustomPrompt="1"/>
          </p:nvPr>
        </p:nvSpPr>
        <p:spPr>
          <a:xfrm>
            <a:off x="3128522" y="3099398"/>
            <a:ext cx="2629394"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CB02D648-0547-4592-BEBD-99F156F1F4E0}"/>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F06E8588-1286-4338-8F63-710D787C69C4}"/>
              </a:ext>
            </a:extLst>
          </p:cNvPr>
          <p:cNvCxnSpPr>
            <a:cxnSpLocks/>
          </p:cNvCxnSpPr>
          <p:nvPr userDrawn="1"/>
        </p:nvCxnSpPr>
        <p:spPr>
          <a:xfrm>
            <a:off x="3246090" y="2761173"/>
            <a:ext cx="112271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98ADB726-5651-4421-A1A4-AA34896205AD}"/>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88786FEA-2B90-454E-AD6E-7C473FC1C67B}"/>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FD56278F-A85C-4E7A-A54C-C9AECBFC4532}"/>
              </a:ext>
            </a:extLst>
          </p:cNvPr>
          <p:cNvSpPr>
            <a:spLocks noGrp="1"/>
          </p:cNvSpPr>
          <p:nvPr>
            <p:ph type="body" sz="quarter" idx="44"/>
          </p:nvPr>
        </p:nvSpPr>
        <p:spPr>
          <a:xfrm>
            <a:off x="151339" y="4814550"/>
            <a:ext cx="2699153"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79B99503-E101-4349-9569-AE39574B2E3B}"/>
              </a:ext>
            </a:extLst>
          </p:cNvPr>
          <p:cNvCxnSpPr>
            <a:cxnSpLocks/>
          </p:cNvCxnSpPr>
          <p:nvPr userDrawn="1"/>
        </p:nvCxnSpPr>
        <p:spPr>
          <a:xfrm>
            <a:off x="245004" y="4657802"/>
            <a:ext cx="120110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38" name="Titre Formation">
            <a:extLst>
              <a:ext uri="{FF2B5EF4-FFF2-40B4-BE49-F238E27FC236}">
                <a16:creationId xmlns:a16="http://schemas.microsoft.com/office/drawing/2014/main" id="{B9976683-B296-4579-87EC-35CE5D26BE7A}"/>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1" name="Rôle interne ou titre">
            <a:extLst>
              <a:ext uri="{FF2B5EF4-FFF2-40B4-BE49-F238E27FC236}">
                <a16:creationId xmlns:a16="http://schemas.microsoft.com/office/drawing/2014/main" id="{CB96EE62-0591-453C-844D-3840BB46F6C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0" name="Années d'expérience">
            <a:extLst>
              <a:ext uri="{FF2B5EF4-FFF2-40B4-BE49-F238E27FC236}">
                <a16:creationId xmlns:a16="http://schemas.microsoft.com/office/drawing/2014/main" id="{9474A15E-A2D1-43C3-A4ED-478BDF4D670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9" name="Grade">
            <a:extLst>
              <a:ext uri="{FF2B5EF4-FFF2-40B4-BE49-F238E27FC236}">
                <a16:creationId xmlns:a16="http://schemas.microsoft.com/office/drawing/2014/main" id="{BAF6209B-ED7E-4B4E-B269-8343DF50DE48}"/>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8" name="Nom et prénom">
            <a:extLst>
              <a:ext uri="{FF2B5EF4-FFF2-40B4-BE49-F238E27FC236}">
                <a16:creationId xmlns:a16="http://schemas.microsoft.com/office/drawing/2014/main" id="{851964CA-E49D-45CA-8006-D10C8171BB1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CF77CEC3-FE66-410F-AB7A-1DE6A16762B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446362186"/>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DC Circle_p.2">
    <p:spTree>
      <p:nvGrpSpPr>
        <p:cNvPr id="1" name=""/>
        <p:cNvGrpSpPr/>
        <p:nvPr/>
      </p:nvGrpSpPr>
      <p:grpSpPr>
        <a:xfrm>
          <a:off x="0" y="0"/>
          <a:ext cx="0" cy="0"/>
          <a:chOff x="0" y="0"/>
          <a:chExt cx="0" cy="0"/>
        </a:xfrm>
      </p:grpSpPr>
      <p:sp>
        <p:nvSpPr>
          <p:cNvPr id="93" name="Rectangle 1">
            <a:extLst>
              <a:ext uri="{FF2B5EF4-FFF2-40B4-BE49-F238E27FC236}">
                <a16:creationId xmlns:a16="http://schemas.microsoft.com/office/drawing/2014/main" id="{300096C2-559B-4CC1-8CAA-3445C63F5950}"/>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4" name="Rectangle mission">
            <a:extLst>
              <a:ext uri="{FF2B5EF4-FFF2-40B4-BE49-F238E27FC236}">
                <a16:creationId xmlns:a16="http://schemas.microsoft.com/office/drawing/2014/main" id="{C566AEB8-C404-4CF0-B50A-5F6687A0B183}"/>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04" name="Mois">
            <a:extLst>
              <a:ext uri="{FF2B5EF4-FFF2-40B4-BE49-F238E27FC236}">
                <a16:creationId xmlns:a16="http://schemas.microsoft.com/office/drawing/2014/main" id="{22B5B773-8ED6-4715-8A7F-388DFE61E422}"/>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03" name="Rôle">
            <a:extLst>
              <a:ext uri="{FF2B5EF4-FFF2-40B4-BE49-F238E27FC236}">
                <a16:creationId xmlns:a16="http://schemas.microsoft.com/office/drawing/2014/main" id="{90EADE09-5B00-42B8-919C-52CA41755BC1}"/>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02" name="Nom du projet">
            <a:extLst>
              <a:ext uri="{FF2B5EF4-FFF2-40B4-BE49-F238E27FC236}">
                <a16:creationId xmlns:a16="http://schemas.microsoft.com/office/drawing/2014/main" id="{626A0EC2-09AD-466F-B837-4304157DA70A}"/>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12" name="Trait vertical mission">
            <a:extLst>
              <a:ext uri="{FF2B5EF4-FFF2-40B4-BE49-F238E27FC236}">
                <a16:creationId xmlns:a16="http://schemas.microsoft.com/office/drawing/2014/main" id="{A8B40DE8-1668-4B0F-A8E3-22398F5F033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Direction">
            <a:extLst>
              <a:ext uri="{FF2B5EF4-FFF2-40B4-BE49-F238E27FC236}">
                <a16:creationId xmlns:a16="http://schemas.microsoft.com/office/drawing/2014/main" id="{6FF339E9-7176-4F43-AF25-FA23E7481DE2}"/>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00" name="Nom du client">
            <a:extLst>
              <a:ext uri="{FF2B5EF4-FFF2-40B4-BE49-F238E27FC236}">
                <a16:creationId xmlns:a16="http://schemas.microsoft.com/office/drawing/2014/main" id="{E748C0F5-3D19-4F48-A5A1-D69EB9B83BE9}"/>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09" name="Texte Mission">
            <a:extLst>
              <a:ext uri="{FF2B5EF4-FFF2-40B4-BE49-F238E27FC236}">
                <a16:creationId xmlns:a16="http://schemas.microsoft.com/office/drawing/2014/main" id="{930AC048-C039-4579-AAB3-445B4F7C7FD5}"/>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14" name="Trait Mission">
            <a:extLst>
              <a:ext uri="{FF2B5EF4-FFF2-40B4-BE49-F238E27FC236}">
                <a16:creationId xmlns:a16="http://schemas.microsoft.com/office/drawing/2014/main" id="{194CC234-68A7-4FDD-8048-BA5A6738A3C9}"/>
              </a:ext>
            </a:extLst>
          </p:cNvPr>
          <p:cNvCxnSpPr>
            <a:cxnSpLocks/>
          </p:cNvCxnSpPr>
          <p:nvPr userDrawn="1"/>
        </p:nvCxnSpPr>
        <p:spPr>
          <a:xfrm>
            <a:off x="3419933" y="2775049"/>
            <a:ext cx="917398"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3" name="Picto Mission">
            <a:extLst>
              <a:ext uri="{FF2B5EF4-FFF2-40B4-BE49-F238E27FC236}">
                <a16:creationId xmlns:a16="http://schemas.microsoft.com/office/drawing/2014/main" id="{9648CC67-6926-4FB1-9AF1-C83E047C2826}"/>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8" name="Titre Mission">
            <a:extLst>
              <a:ext uri="{FF2B5EF4-FFF2-40B4-BE49-F238E27FC236}">
                <a16:creationId xmlns:a16="http://schemas.microsoft.com/office/drawing/2014/main" id="{A1AC6747-69F7-4A32-80BF-66F1A3CE5209}"/>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0" name="Texte Contexte">
            <a:extLst>
              <a:ext uri="{FF2B5EF4-FFF2-40B4-BE49-F238E27FC236}">
                <a16:creationId xmlns:a16="http://schemas.microsoft.com/office/drawing/2014/main" id="{849F4013-2E14-4531-B966-E3D84C4583D9}"/>
              </a:ext>
            </a:extLst>
          </p:cNvPr>
          <p:cNvSpPr>
            <a:spLocks noGrp="1"/>
          </p:cNvSpPr>
          <p:nvPr>
            <p:ph type="body" sz="quarter" idx="51"/>
          </p:nvPr>
        </p:nvSpPr>
        <p:spPr>
          <a:xfrm>
            <a:off x="3246090"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15" name="Trait Contexte">
            <a:extLst>
              <a:ext uri="{FF2B5EF4-FFF2-40B4-BE49-F238E27FC236}">
                <a16:creationId xmlns:a16="http://schemas.microsoft.com/office/drawing/2014/main" id="{2C4917F4-7779-427A-AD2F-5679DEE6DBF6}"/>
              </a:ext>
            </a:extLst>
          </p:cNvPr>
          <p:cNvCxnSpPr>
            <a:cxnSpLocks/>
          </p:cNvCxnSpPr>
          <p:nvPr userDrawn="1"/>
        </p:nvCxnSpPr>
        <p:spPr>
          <a:xfrm>
            <a:off x="3417298" y="1351781"/>
            <a:ext cx="92003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1" name="Picto Contexte">
            <a:extLst>
              <a:ext uri="{FF2B5EF4-FFF2-40B4-BE49-F238E27FC236}">
                <a16:creationId xmlns:a16="http://schemas.microsoft.com/office/drawing/2014/main" id="{1B11B351-6D6C-49F6-AE0A-CBBD5D90AE70}"/>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7" name="Titre Contexte">
            <a:extLst>
              <a:ext uri="{FF2B5EF4-FFF2-40B4-BE49-F238E27FC236}">
                <a16:creationId xmlns:a16="http://schemas.microsoft.com/office/drawing/2014/main" id="{AD5F6137-3914-4F54-A9E7-7C17D64C2CA2}"/>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98" name="Photo Livrables">
            <a:extLst>
              <a:ext uri="{FF2B5EF4-FFF2-40B4-BE49-F238E27FC236}">
                <a16:creationId xmlns:a16="http://schemas.microsoft.com/office/drawing/2014/main" id="{3819852F-FE50-4031-A277-B8F4EE41FF5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99" name="Exemple de livrables">
            <a:extLst>
              <a:ext uri="{FF2B5EF4-FFF2-40B4-BE49-F238E27FC236}">
                <a16:creationId xmlns:a16="http://schemas.microsoft.com/office/drawing/2014/main" id="{B4D8540E-6628-4D95-89C0-3CB43ED59B77}"/>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19" name="Rôle interne ou titre">
            <a:extLst>
              <a:ext uri="{FF2B5EF4-FFF2-40B4-BE49-F238E27FC236}">
                <a16:creationId xmlns:a16="http://schemas.microsoft.com/office/drawing/2014/main" id="{77D125DE-4E50-4260-B7E4-85FC6705B065}"/>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18" name="Années d'expérience">
            <a:extLst>
              <a:ext uri="{FF2B5EF4-FFF2-40B4-BE49-F238E27FC236}">
                <a16:creationId xmlns:a16="http://schemas.microsoft.com/office/drawing/2014/main" id="{863F1D3C-E570-4329-8E07-B5093A5D4E1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17" name="Grade">
            <a:extLst>
              <a:ext uri="{FF2B5EF4-FFF2-40B4-BE49-F238E27FC236}">
                <a16:creationId xmlns:a16="http://schemas.microsoft.com/office/drawing/2014/main" id="{16D00162-8169-4F3D-B465-67F36D2D1AC5}"/>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16" name="Nom et prénom">
            <a:extLst>
              <a:ext uri="{FF2B5EF4-FFF2-40B4-BE49-F238E27FC236}">
                <a16:creationId xmlns:a16="http://schemas.microsoft.com/office/drawing/2014/main" id="{979590E6-7392-419B-8EB1-87D3F6FB94BA}"/>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20" name="Photo Consultant">
            <a:extLst>
              <a:ext uri="{FF2B5EF4-FFF2-40B4-BE49-F238E27FC236}">
                <a16:creationId xmlns:a16="http://schemas.microsoft.com/office/drawing/2014/main" id="{8908A094-757C-46F9-AB97-877BEF2C7032}"/>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7" name="Image 26">
            <a:extLst>
              <a:ext uri="{FF2B5EF4-FFF2-40B4-BE49-F238E27FC236}">
                <a16:creationId xmlns:a16="http://schemas.microsoft.com/office/drawing/2014/main" id="{3C8F99A9-AD84-4854-B5A4-4B4995DCB4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864" y="241365"/>
            <a:ext cx="1860438" cy="516053"/>
          </a:xfrm>
          <a:prstGeom prst="rect">
            <a:avLst/>
          </a:prstGeom>
        </p:spPr>
      </p:pic>
    </p:spTree>
    <p:extLst>
      <p:ext uri="{BB962C8B-B14F-4D97-AF65-F5344CB8AC3E}">
        <p14:creationId xmlns:p14="http://schemas.microsoft.com/office/powerpoint/2010/main" val="66859848"/>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C Flow&amp;Co_p.1">
    <p:spTree>
      <p:nvGrpSpPr>
        <p:cNvPr id="1" name=""/>
        <p:cNvGrpSpPr/>
        <p:nvPr/>
      </p:nvGrpSpPr>
      <p:grpSpPr>
        <a:xfrm>
          <a:off x="0" y="0"/>
          <a:ext cx="0" cy="0"/>
          <a:chOff x="0" y="0"/>
          <a:chExt cx="0" cy="0"/>
        </a:xfrm>
      </p:grpSpPr>
      <p:sp>
        <p:nvSpPr>
          <p:cNvPr id="48" name="Rectangle 1">
            <a:extLst>
              <a:ext uri="{FF2B5EF4-FFF2-40B4-BE49-F238E27FC236}">
                <a16:creationId xmlns:a16="http://schemas.microsoft.com/office/drawing/2014/main" id="{3B3DDEF6-804C-4E88-AF51-A0425D850B75}"/>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3" name="Image 2">
            <a:extLst>
              <a:ext uri="{FF2B5EF4-FFF2-40B4-BE49-F238E27FC236}">
                <a16:creationId xmlns:a16="http://schemas.microsoft.com/office/drawing/2014/main" id="{1E22BF1D-6B29-80E0-2A9D-6F51742C4A7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562" y="260362"/>
            <a:ext cx="2011282" cy="495878"/>
          </a:xfrm>
          <a:prstGeom prst="rect">
            <a:avLst/>
          </a:prstGeom>
        </p:spPr>
      </p:pic>
      <p:sp>
        <p:nvSpPr>
          <p:cNvPr id="90" name="Titre Publications">
            <a:extLst>
              <a:ext uri="{FF2B5EF4-FFF2-40B4-BE49-F238E27FC236}">
                <a16:creationId xmlns:a16="http://schemas.microsoft.com/office/drawing/2014/main" id="{38494FF0-6CAE-4501-AEC9-AF783DA0F548}"/>
              </a:ext>
            </a:extLst>
          </p:cNvPr>
          <p:cNvSpPr/>
          <p:nvPr/>
        </p:nvSpPr>
        <p:spPr>
          <a:xfrm>
            <a:off x="6091461" y="5597967"/>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65" name="Trait Vertical 2">
            <a:extLst>
              <a:ext uri="{FF2B5EF4-FFF2-40B4-BE49-F238E27FC236}">
                <a16:creationId xmlns:a16="http://schemas.microsoft.com/office/drawing/2014/main" id="{B79E1C09-D855-474B-9B33-F10D1FFD1318}"/>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Trait Vertical 1">
            <a:extLst>
              <a:ext uri="{FF2B5EF4-FFF2-40B4-BE49-F238E27FC236}">
                <a16:creationId xmlns:a16="http://schemas.microsoft.com/office/drawing/2014/main" id="{B3F3ED9E-9F9E-4E03-A530-4DB2F3E49561}"/>
              </a:ext>
            </a:extLst>
          </p:cNvPr>
          <p:cNvCxnSpPr>
            <a:cxnSpLocks/>
          </p:cNvCxnSpPr>
          <p:nvPr userDrawn="1"/>
        </p:nvCxnSpPr>
        <p:spPr>
          <a:xfrm>
            <a:off x="5942544" y="2539134"/>
            <a:ext cx="0" cy="41948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9295D40A-CC42-47A9-BDC3-30130CD55383}"/>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BFAAC647-0F90-4F93-8CC2-7FBF9E0DB4DF}"/>
              </a:ext>
            </a:extLst>
          </p:cNvPr>
          <p:cNvSpPr>
            <a:spLocks noGrp="1"/>
          </p:cNvSpPr>
          <p:nvPr>
            <p:ph type="body" sz="quarter" idx="43"/>
          </p:nvPr>
        </p:nvSpPr>
        <p:spPr>
          <a:xfrm>
            <a:off x="6091462" y="5898284"/>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14F02B5A-6AC7-4E80-BFFE-571E28BCA0CF}"/>
              </a:ext>
            </a:extLst>
          </p:cNvPr>
          <p:cNvCxnSpPr>
            <a:cxnSpLocks/>
          </p:cNvCxnSpPr>
          <p:nvPr userDrawn="1"/>
        </p:nvCxnSpPr>
        <p:spPr>
          <a:xfrm>
            <a:off x="6173349" y="5820948"/>
            <a:ext cx="135267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F65B70C0-0EC2-4EE2-8937-042BC50A4F9D}"/>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F513A408-7A18-4314-9693-E96D6B2731D5}"/>
              </a:ext>
            </a:extLst>
          </p:cNvPr>
          <p:cNvCxnSpPr>
            <a:cxnSpLocks/>
          </p:cNvCxnSpPr>
          <p:nvPr userDrawn="1"/>
        </p:nvCxnSpPr>
        <p:spPr>
          <a:xfrm>
            <a:off x="9090429" y="4656013"/>
            <a:ext cx="82573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8870B8C3-9CA2-406C-A148-892516024744}"/>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273E81F7-5B2D-4A0B-8564-1F2A7DDA4414}"/>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729FA898-4426-4A48-A9DC-E984A8428F99}"/>
              </a:ext>
            </a:extLst>
          </p:cNvPr>
          <p:cNvCxnSpPr>
            <a:cxnSpLocks/>
          </p:cNvCxnSpPr>
          <p:nvPr userDrawn="1"/>
        </p:nvCxnSpPr>
        <p:spPr>
          <a:xfrm>
            <a:off x="9090429" y="2761173"/>
            <a:ext cx="663171"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1CF6D2C0-0E8C-4A6D-AC6D-2EF6C61CA704}"/>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F8A392DD-2BD9-4B82-8757-487F751F3430}"/>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08474EC0-A18E-45C1-A09E-9F8CD40CF885}"/>
              </a:ext>
            </a:extLst>
          </p:cNvPr>
          <p:cNvCxnSpPr>
            <a:cxnSpLocks/>
          </p:cNvCxnSpPr>
          <p:nvPr userDrawn="1"/>
        </p:nvCxnSpPr>
        <p:spPr>
          <a:xfrm>
            <a:off x="6175781" y="2761173"/>
            <a:ext cx="1962379"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077742B-486F-4D43-9B11-3FA16D013DE9}"/>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46F13AAC-56DA-4FC7-B55A-CB2D573BC2DE}"/>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022492C2-BCA1-40A7-A869-2D7AA8B47FFD}"/>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8D20B820-E342-4301-8EDE-0EB7358E6C64}"/>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9FFFEF9E-4A88-4DE8-A8F5-F497B4873FA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3B72655E-1EC2-4E45-BB45-34B5E0119A17}"/>
              </a:ext>
            </a:extLst>
          </p:cNvPr>
          <p:cNvCxnSpPr>
            <a:cxnSpLocks/>
          </p:cNvCxnSpPr>
          <p:nvPr userDrawn="1"/>
        </p:nvCxnSpPr>
        <p:spPr>
          <a:xfrm>
            <a:off x="3246090" y="2761173"/>
            <a:ext cx="1122710"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80F8D654-57E6-46D3-8DFB-74CB43CFE975}"/>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6D81611C-731F-44EF-B084-7D63B8DE09E6}"/>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0076C7CF-4C7C-46FF-88AE-D30FEBB2D59F}"/>
              </a:ext>
            </a:extLst>
          </p:cNvPr>
          <p:cNvSpPr>
            <a:spLocks noGrp="1"/>
          </p:cNvSpPr>
          <p:nvPr>
            <p:ph type="body" sz="quarter" idx="44"/>
          </p:nvPr>
        </p:nvSpPr>
        <p:spPr>
          <a:xfrm>
            <a:off x="151339" y="4814550"/>
            <a:ext cx="2699153"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AA347DD8-11B6-437A-B5B9-E23F755469BC}"/>
              </a:ext>
            </a:extLst>
          </p:cNvPr>
          <p:cNvCxnSpPr>
            <a:cxnSpLocks/>
          </p:cNvCxnSpPr>
          <p:nvPr userDrawn="1"/>
        </p:nvCxnSpPr>
        <p:spPr>
          <a:xfrm>
            <a:off x="245004" y="4657802"/>
            <a:ext cx="120110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EC8B97EE-11B6-4CB2-B2C1-BBF94BB7107A}"/>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3" name="Rôle interne ou titre">
            <a:extLst>
              <a:ext uri="{FF2B5EF4-FFF2-40B4-BE49-F238E27FC236}">
                <a16:creationId xmlns:a16="http://schemas.microsoft.com/office/drawing/2014/main" id="{7C396B6D-BB30-4496-AB1B-0542C2CCDA9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2" name="Années d'expérience">
            <a:extLst>
              <a:ext uri="{FF2B5EF4-FFF2-40B4-BE49-F238E27FC236}">
                <a16:creationId xmlns:a16="http://schemas.microsoft.com/office/drawing/2014/main" id="{B28BD18F-81C7-40A2-9BE1-41785BEDB73D}"/>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61" name="Grade">
            <a:extLst>
              <a:ext uri="{FF2B5EF4-FFF2-40B4-BE49-F238E27FC236}">
                <a16:creationId xmlns:a16="http://schemas.microsoft.com/office/drawing/2014/main" id="{694F62D3-91F6-400E-BBB1-86708E4D2356}"/>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60" name="Nom et prénom">
            <a:extLst>
              <a:ext uri="{FF2B5EF4-FFF2-40B4-BE49-F238E27FC236}">
                <a16:creationId xmlns:a16="http://schemas.microsoft.com/office/drawing/2014/main" id="{584B52B3-F0A7-4758-8BBE-FE9995293D1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3414C3A8-41AC-4706-953B-BC7441574213}"/>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068856393"/>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C Flow&amp;Co_p.2">
    <p:spTree>
      <p:nvGrpSpPr>
        <p:cNvPr id="1" name=""/>
        <p:cNvGrpSpPr/>
        <p:nvPr/>
      </p:nvGrpSpPr>
      <p:grpSpPr>
        <a:xfrm>
          <a:off x="0" y="0"/>
          <a:ext cx="0" cy="0"/>
          <a:chOff x="0" y="0"/>
          <a:chExt cx="0" cy="0"/>
        </a:xfrm>
      </p:grpSpPr>
      <p:sp>
        <p:nvSpPr>
          <p:cNvPr id="66" name="Rectangle 1">
            <a:extLst>
              <a:ext uri="{FF2B5EF4-FFF2-40B4-BE49-F238E27FC236}">
                <a16:creationId xmlns:a16="http://schemas.microsoft.com/office/drawing/2014/main" id="{85AD4A4B-DEF8-44E7-9730-F8C18A3A9C6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9" name="Rectangle mission">
            <a:extLst>
              <a:ext uri="{FF2B5EF4-FFF2-40B4-BE49-F238E27FC236}">
                <a16:creationId xmlns:a16="http://schemas.microsoft.com/office/drawing/2014/main" id="{042FF805-C783-44F4-9878-199CBB5085D1}"/>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0" name="Mois">
            <a:extLst>
              <a:ext uri="{FF2B5EF4-FFF2-40B4-BE49-F238E27FC236}">
                <a16:creationId xmlns:a16="http://schemas.microsoft.com/office/drawing/2014/main" id="{B86BC9A2-03A2-4F5C-8B42-75A82C1040D8}"/>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9" name="Rôle">
            <a:extLst>
              <a:ext uri="{FF2B5EF4-FFF2-40B4-BE49-F238E27FC236}">
                <a16:creationId xmlns:a16="http://schemas.microsoft.com/office/drawing/2014/main" id="{52FFB95E-D19E-43EC-BEAB-BB03CBDAEA0B}"/>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8" name="Nom du projet">
            <a:extLst>
              <a:ext uri="{FF2B5EF4-FFF2-40B4-BE49-F238E27FC236}">
                <a16:creationId xmlns:a16="http://schemas.microsoft.com/office/drawing/2014/main" id="{6180A209-98E0-4667-819D-03F7D61EF556}"/>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8" name="Trait vertical mission">
            <a:extLst>
              <a:ext uri="{FF2B5EF4-FFF2-40B4-BE49-F238E27FC236}">
                <a16:creationId xmlns:a16="http://schemas.microsoft.com/office/drawing/2014/main" id="{55B9F22F-7804-4ACA-8067-C621B13D285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Direction">
            <a:extLst>
              <a:ext uri="{FF2B5EF4-FFF2-40B4-BE49-F238E27FC236}">
                <a16:creationId xmlns:a16="http://schemas.microsoft.com/office/drawing/2014/main" id="{59DCD62A-1B60-43FE-894B-8D2150AA7E60}"/>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6" name="Nom du client">
            <a:extLst>
              <a:ext uri="{FF2B5EF4-FFF2-40B4-BE49-F238E27FC236}">
                <a16:creationId xmlns:a16="http://schemas.microsoft.com/office/drawing/2014/main" id="{A0037A80-4645-4DCE-B331-02BDF5F603C5}"/>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5" name="Texte Mission">
            <a:extLst>
              <a:ext uri="{FF2B5EF4-FFF2-40B4-BE49-F238E27FC236}">
                <a16:creationId xmlns:a16="http://schemas.microsoft.com/office/drawing/2014/main" id="{D20DF1ED-65A8-4A85-B657-2E7D17F7B7A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90" name="Trait Mission">
            <a:extLst>
              <a:ext uri="{FF2B5EF4-FFF2-40B4-BE49-F238E27FC236}">
                <a16:creationId xmlns:a16="http://schemas.microsoft.com/office/drawing/2014/main" id="{F47D2F69-0C0D-4055-8669-B55D026D31C0}"/>
              </a:ext>
            </a:extLst>
          </p:cNvPr>
          <p:cNvCxnSpPr>
            <a:cxnSpLocks/>
          </p:cNvCxnSpPr>
          <p:nvPr userDrawn="1"/>
        </p:nvCxnSpPr>
        <p:spPr>
          <a:xfrm>
            <a:off x="3419933" y="2775049"/>
            <a:ext cx="917398"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9" name="Picto Mission">
            <a:extLst>
              <a:ext uri="{FF2B5EF4-FFF2-40B4-BE49-F238E27FC236}">
                <a16:creationId xmlns:a16="http://schemas.microsoft.com/office/drawing/2014/main" id="{2F96C146-9A40-4F60-A568-05150FCDC4C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4" name="Titre Mission">
            <a:extLst>
              <a:ext uri="{FF2B5EF4-FFF2-40B4-BE49-F238E27FC236}">
                <a16:creationId xmlns:a16="http://schemas.microsoft.com/office/drawing/2014/main" id="{567A42CB-98FA-4BC5-A63F-0D5E9AEF9B9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6" name="Texte Contexte">
            <a:extLst>
              <a:ext uri="{FF2B5EF4-FFF2-40B4-BE49-F238E27FC236}">
                <a16:creationId xmlns:a16="http://schemas.microsoft.com/office/drawing/2014/main" id="{3E2571D0-529D-4B44-9500-CD076F051B93}"/>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91" name="Trait contexte">
            <a:extLst>
              <a:ext uri="{FF2B5EF4-FFF2-40B4-BE49-F238E27FC236}">
                <a16:creationId xmlns:a16="http://schemas.microsoft.com/office/drawing/2014/main" id="{F8C567E9-48FF-4CEE-9AF2-C51B003ECCDC}"/>
              </a:ext>
            </a:extLst>
          </p:cNvPr>
          <p:cNvCxnSpPr>
            <a:cxnSpLocks/>
          </p:cNvCxnSpPr>
          <p:nvPr userDrawn="1"/>
        </p:nvCxnSpPr>
        <p:spPr>
          <a:xfrm>
            <a:off x="3417298" y="1351781"/>
            <a:ext cx="920033" cy="0"/>
          </a:xfrm>
          <a:prstGeom prst="line">
            <a:avLst/>
          </a:prstGeom>
          <a:ln w="25400">
            <a:solidFill>
              <a:srgbClr val="2D68AF"/>
            </a:solidFill>
          </a:ln>
        </p:spPr>
        <p:style>
          <a:lnRef idx="1">
            <a:schemeClr val="accent1"/>
          </a:lnRef>
          <a:fillRef idx="0">
            <a:schemeClr val="accent1"/>
          </a:fillRef>
          <a:effectRef idx="0">
            <a:schemeClr val="accent1"/>
          </a:effectRef>
          <a:fontRef idx="minor">
            <a:schemeClr val="tx1"/>
          </a:fontRef>
        </p:style>
      </p:cxnSp>
      <p:sp>
        <p:nvSpPr>
          <p:cNvPr id="87" name="Picto Contexte">
            <a:extLst>
              <a:ext uri="{FF2B5EF4-FFF2-40B4-BE49-F238E27FC236}">
                <a16:creationId xmlns:a16="http://schemas.microsoft.com/office/drawing/2014/main" id="{8E71554F-431D-4A71-813A-6531CC6F7D2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3" name="Titre Contexte">
            <a:extLst>
              <a:ext uri="{FF2B5EF4-FFF2-40B4-BE49-F238E27FC236}">
                <a16:creationId xmlns:a16="http://schemas.microsoft.com/office/drawing/2014/main" id="{482FAEE4-716E-4F58-8242-AEE6E288C6FA}"/>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3" name="Photo Livrables">
            <a:extLst>
              <a:ext uri="{FF2B5EF4-FFF2-40B4-BE49-F238E27FC236}">
                <a16:creationId xmlns:a16="http://schemas.microsoft.com/office/drawing/2014/main" id="{B8EE8423-D23A-4003-B126-79758E415F7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5" name="Exemple de livrables">
            <a:extLst>
              <a:ext uri="{FF2B5EF4-FFF2-40B4-BE49-F238E27FC236}">
                <a16:creationId xmlns:a16="http://schemas.microsoft.com/office/drawing/2014/main" id="{D3B5B29D-D9D6-47FE-969E-CB66B872CF1F}"/>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5" name="Rôle interne ou titre">
            <a:extLst>
              <a:ext uri="{FF2B5EF4-FFF2-40B4-BE49-F238E27FC236}">
                <a16:creationId xmlns:a16="http://schemas.microsoft.com/office/drawing/2014/main" id="{C748E076-042F-496A-85AD-6D2BEABECCA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4" name="Années d'expérience">
            <a:extLst>
              <a:ext uri="{FF2B5EF4-FFF2-40B4-BE49-F238E27FC236}">
                <a16:creationId xmlns:a16="http://schemas.microsoft.com/office/drawing/2014/main" id="{9AF3DC3D-F54A-46DA-8633-81A46C76EB6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3" name="Grade">
            <a:extLst>
              <a:ext uri="{FF2B5EF4-FFF2-40B4-BE49-F238E27FC236}">
                <a16:creationId xmlns:a16="http://schemas.microsoft.com/office/drawing/2014/main" id="{4945BAF9-C75D-4C4B-8882-48C346EEDC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2" name="Nom et prénom">
            <a:extLst>
              <a:ext uri="{FF2B5EF4-FFF2-40B4-BE49-F238E27FC236}">
                <a16:creationId xmlns:a16="http://schemas.microsoft.com/office/drawing/2014/main" id="{2067ACE3-AEF8-42EB-9AA6-2BDCDCA6E53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B585CBFB-BDBB-4F4E-943A-17A79ACF970A}"/>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9" name="Image 28">
            <a:extLst>
              <a:ext uri="{FF2B5EF4-FFF2-40B4-BE49-F238E27FC236}">
                <a16:creationId xmlns:a16="http://schemas.microsoft.com/office/drawing/2014/main" id="{2F158B90-55AE-06C8-2332-C7C36B8C3B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562" y="260362"/>
            <a:ext cx="2011282" cy="495878"/>
          </a:xfrm>
          <a:prstGeom prst="rect">
            <a:avLst/>
          </a:prstGeom>
        </p:spPr>
      </p:pic>
    </p:spTree>
    <p:extLst>
      <p:ext uri="{BB962C8B-B14F-4D97-AF65-F5344CB8AC3E}">
        <p14:creationId xmlns:p14="http://schemas.microsoft.com/office/powerpoint/2010/main" val="372068724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C Square_p.2">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30E7028-75DE-4D7F-9969-8F736185506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4" name="Freeform 29">
            <a:extLst>
              <a:ext uri="{FF2B5EF4-FFF2-40B4-BE49-F238E27FC236}">
                <a16:creationId xmlns:a16="http://schemas.microsoft.com/office/drawing/2014/main" id="{62794DAF-7490-4D49-833E-B7BE855895F3}"/>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5" name="Connecteur droit 84">
            <a:extLst>
              <a:ext uri="{FF2B5EF4-FFF2-40B4-BE49-F238E27FC236}">
                <a16:creationId xmlns:a16="http://schemas.microsoft.com/office/drawing/2014/main" id="{63E8AD26-675A-4716-B410-4BBBDA370CFD}"/>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Freeform 21">
            <a:extLst>
              <a:ext uri="{FF2B5EF4-FFF2-40B4-BE49-F238E27FC236}">
                <a16:creationId xmlns:a16="http://schemas.microsoft.com/office/drawing/2014/main" id="{195DAEB0-A5E5-4C31-AEEC-1E5D246FBAA1}"/>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4" name="Connecteur droit 93">
            <a:extLst>
              <a:ext uri="{FF2B5EF4-FFF2-40B4-BE49-F238E27FC236}">
                <a16:creationId xmlns:a16="http://schemas.microsoft.com/office/drawing/2014/main" id="{3D3E3821-F0E5-4437-990A-CA1106470A27}"/>
              </a:ext>
            </a:extLst>
          </p:cNvPr>
          <p:cNvCxnSpPr>
            <a:cxnSpLocks/>
          </p:cNvCxnSpPr>
          <p:nvPr userDrawn="1"/>
        </p:nvCxnSpPr>
        <p:spPr>
          <a:xfrm>
            <a:off x="3344559"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A36DC1D3-6A74-4542-8030-9E8918EDCFEA}"/>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B545EA7-37C5-4234-9CCE-324662766EBE}"/>
              </a:ext>
            </a:extLst>
          </p:cNvPr>
          <p:cNvSpPr/>
          <p:nvPr userDrawn="1"/>
        </p:nvSpPr>
        <p:spPr>
          <a:xfrm>
            <a:off x="3246090"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97" name="Rectangle 96">
            <a:extLst>
              <a:ext uri="{FF2B5EF4-FFF2-40B4-BE49-F238E27FC236}">
                <a16:creationId xmlns:a16="http://schemas.microsoft.com/office/drawing/2014/main" id="{1E2D7D0C-29EE-4BE9-AB6A-BF45F5729D4E}"/>
              </a:ext>
            </a:extLst>
          </p:cNvPr>
          <p:cNvSpPr/>
          <p:nvPr userDrawn="1"/>
        </p:nvSpPr>
        <p:spPr>
          <a:xfrm>
            <a:off x="3246090"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29" name="Connecteur droit 28">
            <a:extLst>
              <a:ext uri="{FF2B5EF4-FFF2-40B4-BE49-F238E27FC236}">
                <a16:creationId xmlns:a16="http://schemas.microsoft.com/office/drawing/2014/main" id="{558F2B5A-7C24-4D67-A10A-FAA3FE010D5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3B162ECB-17BD-CB4A-88F1-623F6E72E81B}"/>
              </a:ext>
            </a:extLst>
          </p:cNvPr>
          <p:cNvSpPr>
            <a:spLocks noGrp="1"/>
          </p:cNvSpPr>
          <p:nvPr>
            <p:ph type="body" sz="quarter" idx="15"/>
          </p:nvPr>
        </p:nvSpPr>
        <p:spPr>
          <a:xfrm>
            <a:off x="3246090" y="2861233"/>
            <a:ext cx="8502307"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8F8DC4CB-981D-8A49-9CB8-3E2C61993EAB}"/>
              </a:ext>
            </a:extLst>
          </p:cNvPr>
          <p:cNvSpPr>
            <a:spLocks noGrp="1"/>
          </p:cNvSpPr>
          <p:nvPr>
            <p:ph type="body" sz="quarter" idx="14"/>
          </p:nvPr>
        </p:nvSpPr>
        <p:spPr>
          <a:xfrm>
            <a:off x="3245745" y="1442008"/>
            <a:ext cx="8502652"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Rectangle 2">
            <a:extLst>
              <a:ext uri="{FF2B5EF4-FFF2-40B4-BE49-F238E27FC236}">
                <a16:creationId xmlns:a16="http://schemas.microsoft.com/office/drawing/2014/main" id="{FC24DEF8-214D-672D-DE34-66F439F35A4B}"/>
              </a:ext>
            </a:extLst>
          </p:cNvPr>
          <p:cNvSpPr/>
          <p:nvPr userDrawn="1"/>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 name="Image 3">
            <a:extLst>
              <a:ext uri="{FF2B5EF4-FFF2-40B4-BE49-F238E27FC236}">
                <a16:creationId xmlns:a16="http://schemas.microsoft.com/office/drawing/2014/main" id="{26A6E147-0258-459A-DB1A-F2D66B59CB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Tree>
    <p:extLst>
      <p:ext uri="{BB962C8B-B14F-4D97-AF65-F5344CB8AC3E}">
        <p14:creationId xmlns:p14="http://schemas.microsoft.com/office/powerpoint/2010/main" val="3860312075"/>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C Forizons_p.1">
    <p:spTree>
      <p:nvGrpSpPr>
        <p:cNvPr id="1" name=""/>
        <p:cNvGrpSpPr/>
        <p:nvPr/>
      </p:nvGrpSpPr>
      <p:grpSpPr>
        <a:xfrm>
          <a:off x="0" y="0"/>
          <a:ext cx="0" cy="0"/>
          <a:chOff x="0" y="0"/>
          <a:chExt cx="0" cy="0"/>
        </a:xfrm>
      </p:grpSpPr>
      <p:sp>
        <p:nvSpPr>
          <p:cNvPr id="48" name="Rectangle 1">
            <a:extLst>
              <a:ext uri="{FF2B5EF4-FFF2-40B4-BE49-F238E27FC236}">
                <a16:creationId xmlns:a16="http://schemas.microsoft.com/office/drawing/2014/main" id="{3B3DDEF6-804C-4E88-AF51-A0425D850B75}"/>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4" name="Image 3">
            <a:extLst>
              <a:ext uri="{FF2B5EF4-FFF2-40B4-BE49-F238E27FC236}">
                <a16:creationId xmlns:a16="http://schemas.microsoft.com/office/drawing/2014/main" id="{A4B30F61-F6A0-02CB-E254-379706F5E6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562" y="260362"/>
            <a:ext cx="2011277" cy="495877"/>
          </a:xfrm>
          <a:prstGeom prst="rect">
            <a:avLst/>
          </a:prstGeom>
        </p:spPr>
      </p:pic>
      <p:sp>
        <p:nvSpPr>
          <p:cNvPr id="90" name="Titre Publications">
            <a:extLst>
              <a:ext uri="{FF2B5EF4-FFF2-40B4-BE49-F238E27FC236}">
                <a16:creationId xmlns:a16="http://schemas.microsoft.com/office/drawing/2014/main" id="{38494FF0-6CAE-4501-AEC9-AF783DA0F548}"/>
              </a:ext>
            </a:extLst>
          </p:cNvPr>
          <p:cNvSpPr/>
          <p:nvPr/>
        </p:nvSpPr>
        <p:spPr>
          <a:xfrm>
            <a:off x="6091461" y="5597967"/>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65" name="Trait Vertical 2">
            <a:extLst>
              <a:ext uri="{FF2B5EF4-FFF2-40B4-BE49-F238E27FC236}">
                <a16:creationId xmlns:a16="http://schemas.microsoft.com/office/drawing/2014/main" id="{B79E1C09-D855-474B-9B33-F10D1FFD1318}"/>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Trait Vertical 1">
            <a:extLst>
              <a:ext uri="{FF2B5EF4-FFF2-40B4-BE49-F238E27FC236}">
                <a16:creationId xmlns:a16="http://schemas.microsoft.com/office/drawing/2014/main" id="{B3F3ED9E-9F9E-4E03-A530-4DB2F3E49561}"/>
              </a:ext>
            </a:extLst>
          </p:cNvPr>
          <p:cNvCxnSpPr>
            <a:cxnSpLocks/>
          </p:cNvCxnSpPr>
          <p:nvPr userDrawn="1"/>
        </p:nvCxnSpPr>
        <p:spPr>
          <a:xfrm>
            <a:off x="5942544" y="2539134"/>
            <a:ext cx="0" cy="419481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9295D40A-CC42-47A9-BDC3-30130CD55383}"/>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BFAAC647-0F90-4F93-8CC2-7FBF9E0DB4DF}"/>
              </a:ext>
            </a:extLst>
          </p:cNvPr>
          <p:cNvSpPr>
            <a:spLocks noGrp="1"/>
          </p:cNvSpPr>
          <p:nvPr>
            <p:ph type="body" sz="quarter" idx="43"/>
          </p:nvPr>
        </p:nvSpPr>
        <p:spPr>
          <a:xfrm>
            <a:off x="6091462" y="5898284"/>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14F02B5A-6AC7-4E80-BFFE-571E28BCA0CF}"/>
              </a:ext>
            </a:extLst>
          </p:cNvPr>
          <p:cNvCxnSpPr>
            <a:cxnSpLocks/>
          </p:cNvCxnSpPr>
          <p:nvPr userDrawn="1"/>
        </p:nvCxnSpPr>
        <p:spPr>
          <a:xfrm>
            <a:off x="6173349" y="5820948"/>
            <a:ext cx="1352673"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F65B70C0-0EC2-4EE2-8937-042BC50A4F9D}"/>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sp>
        <p:nvSpPr>
          <p:cNvPr id="92" name="Titre Langues">
            <a:extLst>
              <a:ext uri="{FF2B5EF4-FFF2-40B4-BE49-F238E27FC236}">
                <a16:creationId xmlns:a16="http://schemas.microsoft.com/office/drawing/2014/main" id="{8870B8C3-9CA2-406C-A148-892516024744}"/>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cxnSp>
        <p:nvCxnSpPr>
          <p:cNvPr id="47" name="Trait Langues">
            <a:extLst>
              <a:ext uri="{FF2B5EF4-FFF2-40B4-BE49-F238E27FC236}">
                <a16:creationId xmlns:a16="http://schemas.microsoft.com/office/drawing/2014/main" id="{F513A408-7A18-4314-9693-E96D6B2731D5}"/>
              </a:ext>
            </a:extLst>
          </p:cNvPr>
          <p:cNvCxnSpPr>
            <a:cxnSpLocks/>
          </p:cNvCxnSpPr>
          <p:nvPr userDrawn="1"/>
        </p:nvCxnSpPr>
        <p:spPr>
          <a:xfrm>
            <a:off x="9090429" y="4656013"/>
            <a:ext cx="825731"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77" name="Texte Outils">
            <a:extLst>
              <a:ext uri="{FF2B5EF4-FFF2-40B4-BE49-F238E27FC236}">
                <a16:creationId xmlns:a16="http://schemas.microsoft.com/office/drawing/2014/main" id="{273E81F7-5B2D-4A0B-8564-1F2A7DDA4414}"/>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sp>
        <p:nvSpPr>
          <p:cNvPr id="88" name="Titre Outils">
            <a:extLst>
              <a:ext uri="{FF2B5EF4-FFF2-40B4-BE49-F238E27FC236}">
                <a16:creationId xmlns:a16="http://schemas.microsoft.com/office/drawing/2014/main" id="{1CF6D2C0-0E8C-4A6D-AC6D-2EF6C61CA704}"/>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cxnSp>
        <p:nvCxnSpPr>
          <p:cNvPr id="41" name="Trait Outils">
            <a:extLst>
              <a:ext uri="{FF2B5EF4-FFF2-40B4-BE49-F238E27FC236}">
                <a16:creationId xmlns:a16="http://schemas.microsoft.com/office/drawing/2014/main" id="{729FA898-4426-4A48-A9DC-E984A8428F99}"/>
              </a:ext>
            </a:extLst>
          </p:cNvPr>
          <p:cNvCxnSpPr>
            <a:cxnSpLocks/>
          </p:cNvCxnSpPr>
          <p:nvPr userDrawn="1"/>
        </p:nvCxnSpPr>
        <p:spPr>
          <a:xfrm>
            <a:off x="9090429" y="2761173"/>
            <a:ext cx="663171"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80" name="Texte Secteurs/Clients">
            <a:extLst>
              <a:ext uri="{FF2B5EF4-FFF2-40B4-BE49-F238E27FC236}">
                <a16:creationId xmlns:a16="http://schemas.microsoft.com/office/drawing/2014/main" id="{F8A392DD-2BD9-4B82-8757-487F751F3430}"/>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87" name="Titre Secteurs/Clients">
            <a:extLst>
              <a:ext uri="{FF2B5EF4-FFF2-40B4-BE49-F238E27FC236}">
                <a16:creationId xmlns:a16="http://schemas.microsoft.com/office/drawing/2014/main" id="{E077742B-486F-4D43-9B11-3FA16D013DE9}"/>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cxnSp>
        <p:nvCxnSpPr>
          <p:cNvPr id="40" name="Trait Secteurs/Clients">
            <a:extLst>
              <a:ext uri="{FF2B5EF4-FFF2-40B4-BE49-F238E27FC236}">
                <a16:creationId xmlns:a16="http://schemas.microsoft.com/office/drawing/2014/main" id="{08474EC0-A18E-45C1-A09E-9F8CD40CF885}"/>
              </a:ext>
            </a:extLst>
          </p:cNvPr>
          <p:cNvCxnSpPr>
            <a:cxnSpLocks/>
          </p:cNvCxnSpPr>
          <p:nvPr userDrawn="1"/>
        </p:nvCxnSpPr>
        <p:spPr>
          <a:xfrm>
            <a:off x="6175781" y="2761173"/>
            <a:ext cx="1962379"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78" name="Texte Métier">
            <a:extLst>
              <a:ext uri="{FF2B5EF4-FFF2-40B4-BE49-F238E27FC236}">
                <a16:creationId xmlns:a16="http://schemas.microsoft.com/office/drawing/2014/main" id="{46F13AAC-56DA-4FC7-B55A-CB2D573BC2DE}"/>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022492C2-BCA1-40A7-A869-2D7AA8B47FFD}"/>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8D20B820-E342-4301-8EDE-0EB7358E6C64}"/>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9FFFEF9E-4A88-4DE8-A8F5-F497B4873FA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86" name="Titre Expertise">
            <a:extLst>
              <a:ext uri="{FF2B5EF4-FFF2-40B4-BE49-F238E27FC236}">
                <a16:creationId xmlns:a16="http://schemas.microsoft.com/office/drawing/2014/main" id="{80F8D654-57E6-46D3-8DFB-74CB43CFE975}"/>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cxnSp>
        <p:nvCxnSpPr>
          <p:cNvPr id="39" name="Trait Expertise">
            <a:extLst>
              <a:ext uri="{FF2B5EF4-FFF2-40B4-BE49-F238E27FC236}">
                <a16:creationId xmlns:a16="http://schemas.microsoft.com/office/drawing/2014/main" id="{3B72655E-1EC2-4E45-BB45-34B5E0119A17}"/>
              </a:ext>
            </a:extLst>
          </p:cNvPr>
          <p:cNvCxnSpPr>
            <a:cxnSpLocks/>
          </p:cNvCxnSpPr>
          <p:nvPr userDrawn="1"/>
        </p:nvCxnSpPr>
        <p:spPr>
          <a:xfrm>
            <a:off x="3246090" y="2761173"/>
            <a:ext cx="1122710"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44" name="Biographie">
            <a:extLst>
              <a:ext uri="{FF2B5EF4-FFF2-40B4-BE49-F238E27FC236}">
                <a16:creationId xmlns:a16="http://schemas.microsoft.com/office/drawing/2014/main" id="{6D81611C-731F-44EF-B084-7D63B8DE09E6}"/>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0076C7CF-4C7C-46FF-88AE-D30FEBB2D59F}"/>
              </a:ext>
            </a:extLst>
          </p:cNvPr>
          <p:cNvSpPr>
            <a:spLocks noGrp="1"/>
          </p:cNvSpPr>
          <p:nvPr>
            <p:ph type="body" sz="quarter" idx="44"/>
          </p:nvPr>
        </p:nvSpPr>
        <p:spPr>
          <a:xfrm>
            <a:off x="151339" y="4814550"/>
            <a:ext cx="2699153"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sp>
        <p:nvSpPr>
          <p:cNvPr id="38" name="Titre Formations">
            <a:extLst>
              <a:ext uri="{FF2B5EF4-FFF2-40B4-BE49-F238E27FC236}">
                <a16:creationId xmlns:a16="http://schemas.microsoft.com/office/drawing/2014/main" id="{EC8B97EE-11B6-4CB2-B2C1-BBF94BB7107A}"/>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cxnSp>
        <p:nvCxnSpPr>
          <p:cNvPr id="37" name="Trait Formations">
            <a:extLst>
              <a:ext uri="{FF2B5EF4-FFF2-40B4-BE49-F238E27FC236}">
                <a16:creationId xmlns:a16="http://schemas.microsoft.com/office/drawing/2014/main" id="{AA347DD8-11B6-437A-B5B9-E23F755469BC}"/>
              </a:ext>
            </a:extLst>
          </p:cNvPr>
          <p:cNvCxnSpPr>
            <a:cxnSpLocks/>
          </p:cNvCxnSpPr>
          <p:nvPr userDrawn="1"/>
        </p:nvCxnSpPr>
        <p:spPr>
          <a:xfrm>
            <a:off x="245004" y="4657802"/>
            <a:ext cx="1201103"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63" name="Rôle interne ou titre">
            <a:extLst>
              <a:ext uri="{FF2B5EF4-FFF2-40B4-BE49-F238E27FC236}">
                <a16:creationId xmlns:a16="http://schemas.microsoft.com/office/drawing/2014/main" id="{7C396B6D-BB30-4496-AB1B-0542C2CCDA9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2" name="Années d'expérience">
            <a:extLst>
              <a:ext uri="{FF2B5EF4-FFF2-40B4-BE49-F238E27FC236}">
                <a16:creationId xmlns:a16="http://schemas.microsoft.com/office/drawing/2014/main" id="{B28BD18F-81C7-40A2-9BE1-41785BEDB73D}"/>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61" name="Grade">
            <a:extLst>
              <a:ext uri="{FF2B5EF4-FFF2-40B4-BE49-F238E27FC236}">
                <a16:creationId xmlns:a16="http://schemas.microsoft.com/office/drawing/2014/main" id="{694F62D3-91F6-400E-BBB1-86708E4D2356}"/>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60" name="Nom et prénom">
            <a:extLst>
              <a:ext uri="{FF2B5EF4-FFF2-40B4-BE49-F238E27FC236}">
                <a16:creationId xmlns:a16="http://schemas.microsoft.com/office/drawing/2014/main" id="{584B52B3-F0A7-4758-8BBE-FE9995293D1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3414C3A8-41AC-4706-953B-BC7441574213}"/>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928772487"/>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C Forizons_p.2">
    <p:spTree>
      <p:nvGrpSpPr>
        <p:cNvPr id="1" name=""/>
        <p:cNvGrpSpPr/>
        <p:nvPr/>
      </p:nvGrpSpPr>
      <p:grpSpPr>
        <a:xfrm>
          <a:off x="0" y="0"/>
          <a:ext cx="0" cy="0"/>
          <a:chOff x="0" y="0"/>
          <a:chExt cx="0" cy="0"/>
        </a:xfrm>
      </p:grpSpPr>
      <p:sp>
        <p:nvSpPr>
          <p:cNvPr id="66" name="Rectangle 1">
            <a:extLst>
              <a:ext uri="{FF2B5EF4-FFF2-40B4-BE49-F238E27FC236}">
                <a16:creationId xmlns:a16="http://schemas.microsoft.com/office/drawing/2014/main" id="{85AD4A4B-DEF8-44E7-9730-F8C18A3A9C6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9" name="Rectangle mission">
            <a:extLst>
              <a:ext uri="{FF2B5EF4-FFF2-40B4-BE49-F238E27FC236}">
                <a16:creationId xmlns:a16="http://schemas.microsoft.com/office/drawing/2014/main" id="{042FF805-C783-44F4-9878-199CBB5085D1}"/>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0" name="Mois">
            <a:extLst>
              <a:ext uri="{FF2B5EF4-FFF2-40B4-BE49-F238E27FC236}">
                <a16:creationId xmlns:a16="http://schemas.microsoft.com/office/drawing/2014/main" id="{B86BC9A2-03A2-4F5C-8B42-75A82C1040D8}"/>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9" name="Rôle">
            <a:extLst>
              <a:ext uri="{FF2B5EF4-FFF2-40B4-BE49-F238E27FC236}">
                <a16:creationId xmlns:a16="http://schemas.microsoft.com/office/drawing/2014/main" id="{52FFB95E-D19E-43EC-BEAB-BB03CBDAEA0B}"/>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8" name="Nom du projet">
            <a:extLst>
              <a:ext uri="{FF2B5EF4-FFF2-40B4-BE49-F238E27FC236}">
                <a16:creationId xmlns:a16="http://schemas.microsoft.com/office/drawing/2014/main" id="{6180A209-98E0-4667-819D-03F7D61EF556}"/>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8" name="Trait vertical mission">
            <a:extLst>
              <a:ext uri="{FF2B5EF4-FFF2-40B4-BE49-F238E27FC236}">
                <a16:creationId xmlns:a16="http://schemas.microsoft.com/office/drawing/2014/main" id="{55B9F22F-7804-4ACA-8067-C621B13D285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Direction">
            <a:extLst>
              <a:ext uri="{FF2B5EF4-FFF2-40B4-BE49-F238E27FC236}">
                <a16:creationId xmlns:a16="http://schemas.microsoft.com/office/drawing/2014/main" id="{59DCD62A-1B60-43FE-894B-8D2150AA7E60}"/>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6" name="Nom du client">
            <a:extLst>
              <a:ext uri="{FF2B5EF4-FFF2-40B4-BE49-F238E27FC236}">
                <a16:creationId xmlns:a16="http://schemas.microsoft.com/office/drawing/2014/main" id="{A0037A80-4645-4DCE-B331-02BDF5F603C5}"/>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5" name="Texte Mission">
            <a:extLst>
              <a:ext uri="{FF2B5EF4-FFF2-40B4-BE49-F238E27FC236}">
                <a16:creationId xmlns:a16="http://schemas.microsoft.com/office/drawing/2014/main" id="{D20DF1ED-65A8-4A85-B657-2E7D17F7B7A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84" name="Titre Mission">
            <a:extLst>
              <a:ext uri="{FF2B5EF4-FFF2-40B4-BE49-F238E27FC236}">
                <a16:creationId xmlns:a16="http://schemas.microsoft.com/office/drawing/2014/main" id="{567A42CB-98FA-4BC5-A63F-0D5E9AEF9B9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90" name="Trait Mission">
            <a:extLst>
              <a:ext uri="{FF2B5EF4-FFF2-40B4-BE49-F238E27FC236}">
                <a16:creationId xmlns:a16="http://schemas.microsoft.com/office/drawing/2014/main" id="{F47D2F69-0C0D-4055-8669-B55D026D31C0}"/>
              </a:ext>
            </a:extLst>
          </p:cNvPr>
          <p:cNvCxnSpPr>
            <a:cxnSpLocks/>
          </p:cNvCxnSpPr>
          <p:nvPr userDrawn="1"/>
        </p:nvCxnSpPr>
        <p:spPr>
          <a:xfrm>
            <a:off x="3419933" y="2775049"/>
            <a:ext cx="917398"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89" name="Picto Mission">
            <a:extLst>
              <a:ext uri="{FF2B5EF4-FFF2-40B4-BE49-F238E27FC236}">
                <a16:creationId xmlns:a16="http://schemas.microsoft.com/office/drawing/2014/main" id="{2F96C146-9A40-4F60-A568-05150FCDC4C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6" name="Texte Contexte">
            <a:extLst>
              <a:ext uri="{FF2B5EF4-FFF2-40B4-BE49-F238E27FC236}">
                <a16:creationId xmlns:a16="http://schemas.microsoft.com/office/drawing/2014/main" id="{3E2571D0-529D-4B44-9500-CD076F051B93}"/>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sp>
        <p:nvSpPr>
          <p:cNvPr id="83" name="Titre Contexte">
            <a:extLst>
              <a:ext uri="{FF2B5EF4-FFF2-40B4-BE49-F238E27FC236}">
                <a16:creationId xmlns:a16="http://schemas.microsoft.com/office/drawing/2014/main" id="{482FAEE4-716E-4F58-8242-AEE6E288C6FA}"/>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cxnSp>
        <p:nvCxnSpPr>
          <p:cNvPr id="91" name="Trait contexte">
            <a:extLst>
              <a:ext uri="{FF2B5EF4-FFF2-40B4-BE49-F238E27FC236}">
                <a16:creationId xmlns:a16="http://schemas.microsoft.com/office/drawing/2014/main" id="{F8C567E9-48FF-4CEE-9AF2-C51B003ECCDC}"/>
              </a:ext>
            </a:extLst>
          </p:cNvPr>
          <p:cNvCxnSpPr>
            <a:cxnSpLocks/>
          </p:cNvCxnSpPr>
          <p:nvPr userDrawn="1"/>
        </p:nvCxnSpPr>
        <p:spPr>
          <a:xfrm>
            <a:off x="3417298" y="1351781"/>
            <a:ext cx="920033" cy="0"/>
          </a:xfrm>
          <a:prstGeom prst="line">
            <a:avLst/>
          </a:prstGeom>
          <a:ln w="25400">
            <a:solidFill>
              <a:srgbClr val="0280C1"/>
            </a:solidFill>
          </a:ln>
        </p:spPr>
        <p:style>
          <a:lnRef idx="1">
            <a:schemeClr val="accent1"/>
          </a:lnRef>
          <a:fillRef idx="0">
            <a:schemeClr val="accent1"/>
          </a:fillRef>
          <a:effectRef idx="0">
            <a:schemeClr val="accent1"/>
          </a:effectRef>
          <a:fontRef idx="minor">
            <a:schemeClr val="tx1"/>
          </a:fontRef>
        </p:style>
      </p:cxnSp>
      <p:sp>
        <p:nvSpPr>
          <p:cNvPr id="87" name="Picto Contexte">
            <a:extLst>
              <a:ext uri="{FF2B5EF4-FFF2-40B4-BE49-F238E27FC236}">
                <a16:creationId xmlns:a16="http://schemas.microsoft.com/office/drawing/2014/main" id="{8E71554F-431D-4A71-813A-6531CC6F7D2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73" name="Photo Livrables">
            <a:extLst>
              <a:ext uri="{FF2B5EF4-FFF2-40B4-BE49-F238E27FC236}">
                <a16:creationId xmlns:a16="http://schemas.microsoft.com/office/drawing/2014/main" id="{B8EE8423-D23A-4003-B126-79758E415F7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5" name="Exemple de livrables">
            <a:extLst>
              <a:ext uri="{FF2B5EF4-FFF2-40B4-BE49-F238E27FC236}">
                <a16:creationId xmlns:a16="http://schemas.microsoft.com/office/drawing/2014/main" id="{D3B5B29D-D9D6-47FE-969E-CB66B872CF1F}"/>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5" name="Rôle interne ou titre">
            <a:extLst>
              <a:ext uri="{FF2B5EF4-FFF2-40B4-BE49-F238E27FC236}">
                <a16:creationId xmlns:a16="http://schemas.microsoft.com/office/drawing/2014/main" id="{C748E076-042F-496A-85AD-6D2BEABECCA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4" name="Années d'expérience">
            <a:extLst>
              <a:ext uri="{FF2B5EF4-FFF2-40B4-BE49-F238E27FC236}">
                <a16:creationId xmlns:a16="http://schemas.microsoft.com/office/drawing/2014/main" id="{9AF3DC3D-F54A-46DA-8633-81A46C76EB6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3" name="Grade">
            <a:extLst>
              <a:ext uri="{FF2B5EF4-FFF2-40B4-BE49-F238E27FC236}">
                <a16:creationId xmlns:a16="http://schemas.microsoft.com/office/drawing/2014/main" id="{4945BAF9-C75D-4C4B-8882-48C346EEDC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2" name="Nom et prénom">
            <a:extLst>
              <a:ext uri="{FF2B5EF4-FFF2-40B4-BE49-F238E27FC236}">
                <a16:creationId xmlns:a16="http://schemas.microsoft.com/office/drawing/2014/main" id="{2067ACE3-AEF8-42EB-9AA6-2BDCDCA6E53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B585CBFB-BDBB-4F4E-943A-17A79ACF970A}"/>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7" name="Image 26">
            <a:extLst>
              <a:ext uri="{FF2B5EF4-FFF2-40B4-BE49-F238E27FC236}">
                <a16:creationId xmlns:a16="http://schemas.microsoft.com/office/drawing/2014/main" id="{B6142823-C6D8-79CB-33B4-656DFC982C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1562" y="260362"/>
            <a:ext cx="2011277" cy="495877"/>
          </a:xfrm>
          <a:prstGeom prst="rect">
            <a:avLst/>
          </a:prstGeom>
        </p:spPr>
      </p:pic>
    </p:spTree>
    <p:extLst>
      <p:ext uri="{BB962C8B-B14F-4D97-AF65-F5344CB8AC3E}">
        <p14:creationId xmlns:p14="http://schemas.microsoft.com/office/powerpoint/2010/main" val="1120022112"/>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C Initio Belgique_p.1">
    <p:spTree>
      <p:nvGrpSpPr>
        <p:cNvPr id="1" name=""/>
        <p:cNvGrpSpPr/>
        <p:nvPr/>
      </p:nvGrpSpPr>
      <p:grpSpPr>
        <a:xfrm>
          <a:off x="0" y="0"/>
          <a:ext cx="0" cy="0"/>
          <a:chOff x="0" y="0"/>
          <a:chExt cx="0" cy="0"/>
        </a:xfrm>
      </p:grpSpPr>
      <p:sp>
        <p:nvSpPr>
          <p:cNvPr id="36" name="Rectangle 1">
            <a:extLst>
              <a:ext uri="{FF2B5EF4-FFF2-40B4-BE49-F238E27FC236}">
                <a16:creationId xmlns:a16="http://schemas.microsoft.com/office/drawing/2014/main" id="{E728D8EE-9A51-4F16-A9A0-E913F2AC5FD0}"/>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3" name="Image 2">
            <a:extLst>
              <a:ext uri="{FF2B5EF4-FFF2-40B4-BE49-F238E27FC236}">
                <a16:creationId xmlns:a16="http://schemas.microsoft.com/office/drawing/2014/main" id="{CDB37118-8430-743C-7056-5D627D78A8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865" y="246072"/>
            <a:ext cx="1773361" cy="509693"/>
          </a:xfrm>
          <a:prstGeom prst="rect">
            <a:avLst/>
          </a:prstGeom>
        </p:spPr>
      </p:pic>
      <p:sp>
        <p:nvSpPr>
          <p:cNvPr id="89" name="Titre Publications">
            <a:extLst>
              <a:ext uri="{FF2B5EF4-FFF2-40B4-BE49-F238E27FC236}">
                <a16:creationId xmlns:a16="http://schemas.microsoft.com/office/drawing/2014/main" id="{496D3F6F-90F3-497F-8325-2848C72641BD}"/>
              </a:ext>
            </a:extLst>
          </p:cNvPr>
          <p:cNvSpPr/>
          <p:nvPr/>
        </p:nvSpPr>
        <p:spPr>
          <a:xfrm>
            <a:off x="6091461" y="5597965"/>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61" name="Trait Vertical 2">
            <a:extLst>
              <a:ext uri="{FF2B5EF4-FFF2-40B4-BE49-F238E27FC236}">
                <a16:creationId xmlns:a16="http://schemas.microsoft.com/office/drawing/2014/main" id="{526B65F9-5DD7-46F4-891C-EEA359FC0EC5}"/>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Vertical 1">
            <a:extLst>
              <a:ext uri="{FF2B5EF4-FFF2-40B4-BE49-F238E27FC236}">
                <a16:creationId xmlns:a16="http://schemas.microsoft.com/office/drawing/2014/main" id="{388EFB59-9737-4199-9A27-093AC408344A}"/>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437F918E-8995-4EDC-84A8-0E7D7A540EA0}"/>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e Publications">
            <a:extLst>
              <a:ext uri="{FF2B5EF4-FFF2-40B4-BE49-F238E27FC236}">
                <a16:creationId xmlns:a16="http://schemas.microsoft.com/office/drawing/2014/main" id="{3B621E9B-F833-4E19-8E63-FBAE340026A8}"/>
              </a:ext>
            </a:extLst>
          </p:cNvPr>
          <p:cNvSpPr>
            <a:spLocks noGrp="1"/>
          </p:cNvSpPr>
          <p:nvPr>
            <p:ph type="body" sz="quarter" idx="43"/>
          </p:nvPr>
        </p:nvSpPr>
        <p:spPr>
          <a:xfrm>
            <a:off x="6091462" y="5898282"/>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763FBF37-A727-4E39-8761-66FCEEE244DB}"/>
              </a:ext>
            </a:extLst>
          </p:cNvPr>
          <p:cNvCxnSpPr>
            <a:cxnSpLocks/>
          </p:cNvCxnSpPr>
          <p:nvPr userDrawn="1"/>
        </p:nvCxnSpPr>
        <p:spPr>
          <a:xfrm>
            <a:off x="6209029" y="5820946"/>
            <a:ext cx="135267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75" name="Texte Langues">
            <a:extLst>
              <a:ext uri="{FF2B5EF4-FFF2-40B4-BE49-F238E27FC236}">
                <a16:creationId xmlns:a16="http://schemas.microsoft.com/office/drawing/2014/main" id="{FBEC9791-0FB9-4734-B07A-8BDFE1EBA844}"/>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F6475633-8C6C-4D90-AE3F-341A42B3CCFE}"/>
              </a:ext>
            </a:extLst>
          </p:cNvPr>
          <p:cNvCxnSpPr>
            <a:cxnSpLocks/>
          </p:cNvCxnSpPr>
          <p:nvPr userDrawn="1"/>
        </p:nvCxnSpPr>
        <p:spPr>
          <a:xfrm>
            <a:off x="9090429" y="4656013"/>
            <a:ext cx="82573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91" name="Titre Langues">
            <a:extLst>
              <a:ext uri="{FF2B5EF4-FFF2-40B4-BE49-F238E27FC236}">
                <a16:creationId xmlns:a16="http://schemas.microsoft.com/office/drawing/2014/main" id="{72DC522E-F4CE-4A15-8D93-266217D0A782}"/>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6" name="Texte Outils">
            <a:extLst>
              <a:ext uri="{FF2B5EF4-FFF2-40B4-BE49-F238E27FC236}">
                <a16:creationId xmlns:a16="http://schemas.microsoft.com/office/drawing/2014/main" id="{09A26C2E-7D3B-41C8-B66F-E01E8618305B}"/>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7D5C44DB-390F-4B74-90E0-B368D3A4AB78}"/>
              </a:ext>
            </a:extLst>
          </p:cNvPr>
          <p:cNvCxnSpPr>
            <a:cxnSpLocks/>
          </p:cNvCxnSpPr>
          <p:nvPr userDrawn="1"/>
        </p:nvCxnSpPr>
        <p:spPr>
          <a:xfrm>
            <a:off x="9090429" y="2761173"/>
            <a:ext cx="66317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Titre Outils">
            <a:extLst>
              <a:ext uri="{FF2B5EF4-FFF2-40B4-BE49-F238E27FC236}">
                <a16:creationId xmlns:a16="http://schemas.microsoft.com/office/drawing/2014/main" id="{A5E922AA-79E5-4FEB-A4FD-B29AB1344C7D}"/>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Texte Secteurs/Clients">
            <a:extLst>
              <a:ext uri="{FF2B5EF4-FFF2-40B4-BE49-F238E27FC236}">
                <a16:creationId xmlns:a16="http://schemas.microsoft.com/office/drawing/2014/main" id="{D11D184D-7CB0-4A5F-9145-0DB6D8728E29}"/>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6654C89C-AF2C-4070-82A8-1D18664F4CB8}"/>
              </a:ext>
            </a:extLst>
          </p:cNvPr>
          <p:cNvCxnSpPr>
            <a:cxnSpLocks/>
          </p:cNvCxnSpPr>
          <p:nvPr userDrawn="1"/>
        </p:nvCxnSpPr>
        <p:spPr>
          <a:xfrm>
            <a:off x="6175781" y="2761173"/>
            <a:ext cx="1962379"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6" name="Titre Secteurs/Clients">
            <a:extLst>
              <a:ext uri="{FF2B5EF4-FFF2-40B4-BE49-F238E27FC236}">
                <a16:creationId xmlns:a16="http://schemas.microsoft.com/office/drawing/2014/main" id="{2323CA9A-C1A6-48BF-B3AA-09644557267F}"/>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7" name="Texte Métier">
            <a:extLst>
              <a:ext uri="{FF2B5EF4-FFF2-40B4-BE49-F238E27FC236}">
                <a16:creationId xmlns:a16="http://schemas.microsoft.com/office/drawing/2014/main" id="{ECA1F9F0-5178-4D47-8EEC-1100D2286862}"/>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FC9D476B-1197-4B52-AD6A-8F72F6E42512}"/>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8" name="Texte Méthodologie">
            <a:extLst>
              <a:ext uri="{FF2B5EF4-FFF2-40B4-BE49-F238E27FC236}">
                <a16:creationId xmlns:a16="http://schemas.microsoft.com/office/drawing/2014/main" id="{686A23B3-D06D-4305-B69A-F0B1AE53575A}"/>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1A9E1D71-4B33-4785-B00A-CDD0DF5BEC5B}"/>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s">
            <a:extLst>
              <a:ext uri="{FF2B5EF4-FFF2-40B4-BE49-F238E27FC236}">
                <a16:creationId xmlns:a16="http://schemas.microsoft.com/office/drawing/2014/main" id="{7F684F23-F7B7-4E00-9BFA-5D33B21B9585}"/>
              </a:ext>
            </a:extLst>
          </p:cNvPr>
          <p:cNvCxnSpPr>
            <a:cxnSpLocks/>
          </p:cNvCxnSpPr>
          <p:nvPr userDrawn="1"/>
        </p:nvCxnSpPr>
        <p:spPr>
          <a:xfrm>
            <a:off x="3246090" y="2761173"/>
            <a:ext cx="1122710"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Titre Expertises">
            <a:extLst>
              <a:ext uri="{FF2B5EF4-FFF2-40B4-BE49-F238E27FC236}">
                <a16:creationId xmlns:a16="http://schemas.microsoft.com/office/drawing/2014/main" id="{1F3423C1-8CAB-40DA-B1E5-75271E68007B}"/>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B01A2A68-0A10-4401-905B-18115BA0ABC3}"/>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4" name="Texte Formations">
            <a:extLst>
              <a:ext uri="{FF2B5EF4-FFF2-40B4-BE49-F238E27FC236}">
                <a16:creationId xmlns:a16="http://schemas.microsoft.com/office/drawing/2014/main" id="{E24098D9-EEAD-447F-B061-04648D419260}"/>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3E6EF115-D673-45B2-AC26-B50335664009}"/>
              </a:ext>
            </a:extLst>
          </p:cNvPr>
          <p:cNvCxnSpPr>
            <a:cxnSpLocks/>
          </p:cNvCxnSpPr>
          <p:nvPr userDrawn="1"/>
        </p:nvCxnSpPr>
        <p:spPr>
          <a:xfrm>
            <a:off x="245004" y="4657802"/>
            <a:ext cx="120110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9CDD5306-7A6D-4F27-8EDC-AB60C8869908}"/>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9" name="Rôle interne ou  titre">
            <a:extLst>
              <a:ext uri="{FF2B5EF4-FFF2-40B4-BE49-F238E27FC236}">
                <a16:creationId xmlns:a16="http://schemas.microsoft.com/office/drawing/2014/main" id="{ABC501B4-B430-4FAC-9914-AA98889AB654}"/>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8" name="Années d'expérience">
            <a:extLst>
              <a:ext uri="{FF2B5EF4-FFF2-40B4-BE49-F238E27FC236}">
                <a16:creationId xmlns:a16="http://schemas.microsoft.com/office/drawing/2014/main" id="{97EC9228-0BAB-4157-A470-1C80D3AAF035}"/>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7" name="Grade">
            <a:extLst>
              <a:ext uri="{FF2B5EF4-FFF2-40B4-BE49-F238E27FC236}">
                <a16:creationId xmlns:a16="http://schemas.microsoft.com/office/drawing/2014/main" id="{20BCCD7E-0142-4247-A120-8265A05634F4}"/>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6" name="Nom et prénom">
            <a:extLst>
              <a:ext uri="{FF2B5EF4-FFF2-40B4-BE49-F238E27FC236}">
                <a16:creationId xmlns:a16="http://schemas.microsoft.com/office/drawing/2014/main" id="{FFA54B6E-4E2E-4FE3-B848-38A17FC917D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2" name="Photo Consultant">
            <a:extLst>
              <a:ext uri="{FF2B5EF4-FFF2-40B4-BE49-F238E27FC236}">
                <a16:creationId xmlns:a16="http://schemas.microsoft.com/office/drawing/2014/main" id="{62928AF1-0061-4820-81BE-1B026097D129}"/>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458493317"/>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C Initio Belgique_p.2">
    <p:spTree>
      <p:nvGrpSpPr>
        <p:cNvPr id="1" name=""/>
        <p:cNvGrpSpPr/>
        <p:nvPr/>
      </p:nvGrpSpPr>
      <p:grpSpPr>
        <a:xfrm>
          <a:off x="0" y="0"/>
          <a:ext cx="0" cy="0"/>
          <a:chOff x="0" y="0"/>
          <a:chExt cx="0" cy="0"/>
        </a:xfrm>
      </p:grpSpPr>
      <p:sp>
        <p:nvSpPr>
          <p:cNvPr id="63" name="Rectangle 1">
            <a:extLst>
              <a:ext uri="{FF2B5EF4-FFF2-40B4-BE49-F238E27FC236}">
                <a16:creationId xmlns:a16="http://schemas.microsoft.com/office/drawing/2014/main" id="{DC7CFE2C-20FD-4289-B035-CE5329E36B5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mission">
            <a:extLst>
              <a:ext uri="{FF2B5EF4-FFF2-40B4-BE49-F238E27FC236}">
                <a16:creationId xmlns:a16="http://schemas.microsoft.com/office/drawing/2014/main" id="{521FA65F-F05D-486F-BBC2-D575983E0B36}"/>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8" name="Mois">
            <a:extLst>
              <a:ext uri="{FF2B5EF4-FFF2-40B4-BE49-F238E27FC236}">
                <a16:creationId xmlns:a16="http://schemas.microsoft.com/office/drawing/2014/main" id="{84DCD9E6-EC09-4A8A-8DBB-E6050EDA2742}"/>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7" name="Rôle">
            <a:extLst>
              <a:ext uri="{FF2B5EF4-FFF2-40B4-BE49-F238E27FC236}">
                <a16:creationId xmlns:a16="http://schemas.microsoft.com/office/drawing/2014/main" id="{B74A47AB-2232-4C09-A314-D19F2829434A}"/>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6" name="Nom du projet">
            <a:extLst>
              <a:ext uri="{FF2B5EF4-FFF2-40B4-BE49-F238E27FC236}">
                <a16:creationId xmlns:a16="http://schemas.microsoft.com/office/drawing/2014/main" id="{A7BA73AF-40D7-45AC-AD5B-4275B407841A}"/>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6" name="Trait vertical mission">
            <a:extLst>
              <a:ext uri="{FF2B5EF4-FFF2-40B4-BE49-F238E27FC236}">
                <a16:creationId xmlns:a16="http://schemas.microsoft.com/office/drawing/2014/main" id="{AFB27861-A682-4D25-877C-BF3863F46C62}"/>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Direction">
            <a:extLst>
              <a:ext uri="{FF2B5EF4-FFF2-40B4-BE49-F238E27FC236}">
                <a16:creationId xmlns:a16="http://schemas.microsoft.com/office/drawing/2014/main" id="{188CF84A-E7DA-49A2-B2D0-FC68EC8F0476}"/>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3" name="Nom du client">
            <a:extLst>
              <a:ext uri="{FF2B5EF4-FFF2-40B4-BE49-F238E27FC236}">
                <a16:creationId xmlns:a16="http://schemas.microsoft.com/office/drawing/2014/main" id="{B77FFEB6-C7F1-4A58-912E-CF46CD2CF47D}"/>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3" name="Texte Mission">
            <a:extLst>
              <a:ext uri="{FF2B5EF4-FFF2-40B4-BE49-F238E27FC236}">
                <a16:creationId xmlns:a16="http://schemas.microsoft.com/office/drawing/2014/main" id="{287609F3-DF40-4FCD-B461-38FA9FE06AC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8" name="Trait Mission">
            <a:extLst>
              <a:ext uri="{FF2B5EF4-FFF2-40B4-BE49-F238E27FC236}">
                <a16:creationId xmlns:a16="http://schemas.microsoft.com/office/drawing/2014/main" id="{E561D596-1D3E-4D59-9840-8F4996A5975B}"/>
              </a:ext>
            </a:extLst>
          </p:cNvPr>
          <p:cNvCxnSpPr>
            <a:cxnSpLocks/>
          </p:cNvCxnSpPr>
          <p:nvPr userDrawn="1"/>
        </p:nvCxnSpPr>
        <p:spPr>
          <a:xfrm>
            <a:off x="3419933" y="2775049"/>
            <a:ext cx="917398"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Picto Mission">
            <a:extLst>
              <a:ext uri="{FF2B5EF4-FFF2-40B4-BE49-F238E27FC236}">
                <a16:creationId xmlns:a16="http://schemas.microsoft.com/office/drawing/2014/main" id="{C5C9F895-A633-4833-88E2-E6F829D2B7B1}"/>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2" name="Titre Mission">
            <a:extLst>
              <a:ext uri="{FF2B5EF4-FFF2-40B4-BE49-F238E27FC236}">
                <a16:creationId xmlns:a16="http://schemas.microsoft.com/office/drawing/2014/main" id="{0892E85E-2815-4CEA-ADB6-1CFD7C72B16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Texte Contexte">
            <a:extLst>
              <a:ext uri="{FF2B5EF4-FFF2-40B4-BE49-F238E27FC236}">
                <a16:creationId xmlns:a16="http://schemas.microsoft.com/office/drawing/2014/main" id="{AAE089A8-8B01-4511-8ECB-4B26506FEE77}"/>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9" name="Trait Contexte">
            <a:extLst>
              <a:ext uri="{FF2B5EF4-FFF2-40B4-BE49-F238E27FC236}">
                <a16:creationId xmlns:a16="http://schemas.microsoft.com/office/drawing/2014/main" id="{37CE14DF-4E60-4DD2-BA15-6C8778D4D143}"/>
              </a:ext>
            </a:extLst>
          </p:cNvPr>
          <p:cNvCxnSpPr>
            <a:cxnSpLocks/>
          </p:cNvCxnSpPr>
          <p:nvPr userDrawn="1"/>
        </p:nvCxnSpPr>
        <p:spPr>
          <a:xfrm>
            <a:off x="3417298" y="1351781"/>
            <a:ext cx="92003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Picto Contexte">
            <a:extLst>
              <a:ext uri="{FF2B5EF4-FFF2-40B4-BE49-F238E27FC236}">
                <a16:creationId xmlns:a16="http://schemas.microsoft.com/office/drawing/2014/main" id="{E1EAB03F-BB57-464B-858F-712022E0B4C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Contexte">
            <a:extLst>
              <a:ext uri="{FF2B5EF4-FFF2-40B4-BE49-F238E27FC236}">
                <a16:creationId xmlns:a16="http://schemas.microsoft.com/office/drawing/2014/main" id="{CA34C968-29EC-43C2-82AE-93CAD7C74784}"/>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1" name="Photo Livrables">
            <a:extLst>
              <a:ext uri="{FF2B5EF4-FFF2-40B4-BE49-F238E27FC236}">
                <a16:creationId xmlns:a16="http://schemas.microsoft.com/office/drawing/2014/main" id="{A3553A6C-5019-4D4F-A5A4-75BA1C9E36B1}"/>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2" name="Exemple de livrables">
            <a:extLst>
              <a:ext uri="{FF2B5EF4-FFF2-40B4-BE49-F238E27FC236}">
                <a16:creationId xmlns:a16="http://schemas.microsoft.com/office/drawing/2014/main" id="{BF160574-D474-48FD-A8DE-A827608D8A0A}"/>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3" name="Rôle interne ou titre">
            <a:extLst>
              <a:ext uri="{FF2B5EF4-FFF2-40B4-BE49-F238E27FC236}">
                <a16:creationId xmlns:a16="http://schemas.microsoft.com/office/drawing/2014/main" id="{094AE81E-C9A0-4090-A7DA-923FCC228D16}"/>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2" name="Années d'expérience">
            <a:extLst>
              <a:ext uri="{FF2B5EF4-FFF2-40B4-BE49-F238E27FC236}">
                <a16:creationId xmlns:a16="http://schemas.microsoft.com/office/drawing/2014/main" id="{C6199DA8-9824-40BF-B5A7-CD16F304BC7F}"/>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1" name="Grade">
            <a:extLst>
              <a:ext uri="{FF2B5EF4-FFF2-40B4-BE49-F238E27FC236}">
                <a16:creationId xmlns:a16="http://schemas.microsoft.com/office/drawing/2014/main" id="{7EB7B2AE-59ED-416E-88AE-AE0239A809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0" name="Nom et prénom">
            <a:extLst>
              <a:ext uri="{FF2B5EF4-FFF2-40B4-BE49-F238E27FC236}">
                <a16:creationId xmlns:a16="http://schemas.microsoft.com/office/drawing/2014/main" id="{FAF89221-6FF9-4A11-BB04-718727112905}"/>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6C129E85-09D2-4102-AE0A-B4FA6F6C9574}"/>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7" name="Image 26">
            <a:extLst>
              <a:ext uri="{FF2B5EF4-FFF2-40B4-BE49-F238E27FC236}">
                <a16:creationId xmlns:a16="http://schemas.microsoft.com/office/drawing/2014/main" id="{19F8E3C9-00E2-7C48-9EC9-E5C12734A8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865" y="246072"/>
            <a:ext cx="1773361" cy="509693"/>
          </a:xfrm>
          <a:prstGeom prst="rect">
            <a:avLst/>
          </a:prstGeom>
        </p:spPr>
      </p:pic>
    </p:spTree>
    <p:extLst>
      <p:ext uri="{BB962C8B-B14F-4D97-AF65-F5344CB8AC3E}">
        <p14:creationId xmlns:p14="http://schemas.microsoft.com/office/powerpoint/2010/main" val="926126165"/>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C Initio Luxembourg_p.1">
    <p:spTree>
      <p:nvGrpSpPr>
        <p:cNvPr id="1" name=""/>
        <p:cNvGrpSpPr/>
        <p:nvPr/>
      </p:nvGrpSpPr>
      <p:grpSpPr>
        <a:xfrm>
          <a:off x="0" y="0"/>
          <a:ext cx="0" cy="0"/>
          <a:chOff x="0" y="0"/>
          <a:chExt cx="0" cy="0"/>
        </a:xfrm>
      </p:grpSpPr>
      <p:sp>
        <p:nvSpPr>
          <p:cNvPr id="36" name="Rectangle 1">
            <a:extLst>
              <a:ext uri="{FF2B5EF4-FFF2-40B4-BE49-F238E27FC236}">
                <a16:creationId xmlns:a16="http://schemas.microsoft.com/office/drawing/2014/main" id="{E728D8EE-9A51-4F16-A9A0-E913F2AC5FD0}"/>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3" name="Image 2">
            <a:extLst>
              <a:ext uri="{FF2B5EF4-FFF2-40B4-BE49-F238E27FC236}">
                <a16:creationId xmlns:a16="http://schemas.microsoft.com/office/drawing/2014/main" id="{3B9DA265-3632-296D-E0FD-765E9D04AA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5413" y="247695"/>
            <a:ext cx="1839048" cy="507778"/>
          </a:xfrm>
          <a:prstGeom prst="rect">
            <a:avLst/>
          </a:prstGeom>
        </p:spPr>
      </p:pic>
      <p:sp>
        <p:nvSpPr>
          <p:cNvPr id="89" name="Titre Publications">
            <a:extLst>
              <a:ext uri="{FF2B5EF4-FFF2-40B4-BE49-F238E27FC236}">
                <a16:creationId xmlns:a16="http://schemas.microsoft.com/office/drawing/2014/main" id="{496D3F6F-90F3-497F-8325-2848C72641BD}"/>
              </a:ext>
            </a:extLst>
          </p:cNvPr>
          <p:cNvSpPr/>
          <p:nvPr/>
        </p:nvSpPr>
        <p:spPr>
          <a:xfrm>
            <a:off x="6091461" y="5597965"/>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61" name="Trait Vertical 2">
            <a:extLst>
              <a:ext uri="{FF2B5EF4-FFF2-40B4-BE49-F238E27FC236}">
                <a16:creationId xmlns:a16="http://schemas.microsoft.com/office/drawing/2014/main" id="{526B65F9-5DD7-46F4-891C-EEA359FC0EC5}"/>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Vertical 1">
            <a:extLst>
              <a:ext uri="{FF2B5EF4-FFF2-40B4-BE49-F238E27FC236}">
                <a16:creationId xmlns:a16="http://schemas.microsoft.com/office/drawing/2014/main" id="{388EFB59-9737-4199-9A27-093AC408344A}"/>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437F918E-8995-4EDC-84A8-0E7D7A540EA0}"/>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e Publications">
            <a:extLst>
              <a:ext uri="{FF2B5EF4-FFF2-40B4-BE49-F238E27FC236}">
                <a16:creationId xmlns:a16="http://schemas.microsoft.com/office/drawing/2014/main" id="{3B621E9B-F833-4E19-8E63-FBAE340026A8}"/>
              </a:ext>
            </a:extLst>
          </p:cNvPr>
          <p:cNvSpPr>
            <a:spLocks noGrp="1"/>
          </p:cNvSpPr>
          <p:nvPr>
            <p:ph type="body" sz="quarter" idx="43"/>
          </p:nvPr>
        </p:nvSpPr>
        <p:spPr>
          <a:xfrm>
            <a:off x="6091462" y="5898282"/>
            <a:ext cx="556713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763FBF37-A727-4E39-8761-66FCEEE244DB}"/>
              </a:ext>
            </a:extLst>
          </p:cNvPr>
          <p:cNvCxnSpPr>
            <a:cxnSpLocks/>
          </p:cNvCxnSpPr>
          <p:nvPr userDrawn="1"/>
        </p:nvCxnSpPr>
        <p:spPr>
          <a:xfrm>
            <a:off x="6209029" y="5820946"/>
            <a:ext cx="135267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75" name="Texte Langues">
            <a:extLst>
              <a:ext uri="{FF2B5EF4-FFF2-40B4-BE49-F238E27FC236}">
                <a16:creationId xmlns:a16="http://schemas.microsoft.com/office/drawing/2014/main" id="{FBEC9791-0FB9-4734-B07A-8BDFE1EBA844}"/>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F6475633-8C6C-4D90-AE3F-341A42B3CCFE}"/>
              </a:ext>
            </a:extLst>
          </p:cNvPr>
          <p:cNvCxnSpPr>
            <a:cxnSpLocks/>
          </p:cNvCxnSpPr>
          <p:nvPr userDrawn="1"/>
        </p:nvCxnSpPr>
        <p:spPr>
          <a:xfrm>
            <a:off x="9090429" y="4656013"/>
            <a:ext cx="82573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91" name="Titre Langues">
            <a:extLst>
              <a:ext uri="{FF2B5EF4-FFF2-40B4-BE49-F238E27FC236}">
                <a16:creationId xmlns:a16="http://schemas.microsoft.com/office/drawing/2014/main" id="{72DC522E-F4CE-4A15-8D93-266217D0A782}"/>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6" name="Texte Outils">
            <a:extLst>
              <a:ext uri="{FF2B5EF4-FFF2-40B4-BE49-F238E27FC236}">
                <a16:creationId xmlns:a16="http://schemas.microsoft.com/office/drawing/2014/main" id="{09A26C2E-7D3B-41C8-B66F-E01E8618305B}"/>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7D5C44DB-390F-4B74-90E0-B368D3A4AB78}"/>
              </a:ext>
            </a:extLst>
          </p:cNvPr>
          <p:cNvCxnSpPr>
            <a:cxnSpLocks/>
          </p:cNvCxnSpPr>
          <p:nvPr userDrawn="1"/>
        </p:nvCxnSpPr>
        <p:spPr>
          <a:xfrm>
            <a:off x="9090429" y="2761173"/>
            <a:ext cx="663171"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Titre Outils">
            <a:extLst>
              <a:ext uri="{FF2B5EF4-FFF2-40B4-BE49-F238E27FC236}">
                <a16:creationId xmlns:a16="http://schemas.microsoft.com/office/drawing/2014/main" id="{A5E922AA-79E5-4FEB-A4FD-B29AB1344C7D}"/>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Texte Secteurs/Clients">
            <a:extLst>
              <a:ext uri="{FF2B5EF4-FFF2-40B4-BE49-F238E27FC236}">
                <a16:creationId xmlns:a16="http://schemas.microsoft.com/office/drawing/2014/main" id="{D11D184D-7CB0-4A5F-9145-0DB6D8728E29}"/>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6654C89C-AF2C-4070-82A8-1D18664F4CB8}"/>
              </a:ext>
            </a:extLst>
          </p:cNvPr>
          <p:cNvCxnSpPr>
            <a:cxnSpLocks/>
          </p:cNvCxnSpPr>
          <p:nvPr userDrawn="1"/>
        </p:nvCxnSpPr>
        <p:spPr>
          <a:xfrm>
            <a:off x="6175781" y="2761173"/>
            <a:ext cx="1962379"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6" name="Titre Secteurs/Clients">
            <a:extLst>
              <a:ext uri="{FF2B5EF4-FFF2-40B4-BE49-F238E27FC236}">
                <a16:creationId xmlns:a16="http://schemas.microsoft.com/office/drawing/2014/main" id="{2323CA9A-C1A6-48BF-B3AA-09644557267F}"/>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7" name="Texte Métier">
            <a:extLst>
              <a:ext uri="{FF2B5EF4-FFF2-40B4-BE49-F238E27FC236}">
                <a16:creationId xmlns:a16="http://schemas.microsoft.com/office/drawing/2014/main" id="{ECA1F9F0-5178-4D47-8EEC-1100D2286862}"/>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FC9D476B-1197-4B52-AD6A-8F72F6E42512}"/>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8" name="Texte Méthodologie">
            <a:extLst>
              <a:ext uri="{FF2B5EF4-FFF2-40B4-BE49-F238E27FC236}">
                <a16:creationId xmlns:a16="http://schemas.microsoft.com/office/drawing/2014/main" id="{686A23B3-D06D-4305-B69A-F0B1AE53575A}"/>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1A9E1D71-4B33-4785-B00A-CDD0DF5BEC5B}"/>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s">
            <a:extLst>
              <a:ext uri="{FF2B5EF4-FFF2-40B4-BE49-F238E27FC236}">
                <a16:creationId xmlns:a16="http://schemas.microsoft.com/office/drawing/2014/main" id="{7F684F23-F7B7-4E00-9BFA-5D33B21B9585}"/>
              </a:ext>
            </a:extLst>
          </p:cNvPr>
          <p:cNvCxnSpPr>
            <a:cxnSpLocks/>
          </p:cNvCxnSpPr>
          <p:nvPr userDrawn="1"/>
        </p:nvCxnSpPr>
        <p:spPr>
          <a:xfrm>
            <a:off x="3246090" y="2761173"/>
            <a:ext cx="1122710"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Titre Expertises">
            <a:extLst>
              <a:ext uri="{FF2B5EF4-FFF2-40B4-BE49-F238E27FC236}">
                <a16:creationId xmlns:a16="http://schemas.microsoft.com/office/drawing/2014/main" id="{1F3423C1-8CAB-40DA-B1E5-75271E68007B}"/>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B01A2A68-0A10-4401-905B-18115BA0ABC3}"/>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4" name="Texte Formations">
            <a:extLst>
              <a:ext uri="{FF2B5EF4-FFF2-40B4-BE49-F238E27FC236}">
                <a16:creationId xmlns:a16="http://schemas.microsoft.com/office/drawing/2014/main" id="{E24098D9-EEAD-447F-B061-04648D419260}"/>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3E6EF115-D673-45B2-AC26-B50335664009}"/>
              </a:ext>
            </a:extLst>
          </p:cNvPr>
          <p:cNvCxnSpPr>
            <a:cxnSpLocks/>
          </p:cNvCxnSpPr>
          <p:nvPr userDrawn="1"/>
        </p:nvCxnSpPr>
        <p:spPr>
          <a:xfrm>
            <a:off x="245004" y="4657802"/>
            <a:ext cx="120110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9CDD5306-7A6D-4F27-8EDC-AB60C8869908}"/>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9" name="Rôle interne ou  titre">
            <a:extLst>
              <a:ext uri="{FF2B5EF4-FFF2-40B4-BE49-F238E27FC236}">
                <a16:creationId xmlns:a16="http://schemas.microsoft.com/office/drawing/2014/main" id="{ABC501B4-B430-4FAC-9914-AA98889AB654}"/>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8" name="Années d'expérience">
            <a:extLst>
              <a:ext uri="{FF2B5EF4-FFF2-40B4-BE49-F238E27FC236}">
                <a16:creationId xmlns:a16="http://schemas.microsoft.com/office/drawing/2014/main" id="{97EC9228-0BAB-4157-A470-1C80D3AAF035}"/>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7" name="Grade">
            <a:extLst>
              <a:ext uri="{FF2B5EF4-FFF2-40B4-BE49-F238E27FC236}">
                <a16:creationId xmlns:a16="http://schemas.microsoft.com/office/drawing/2014/main" id="{20BCCD7E-0142-4247-A120-8265A05634F4}"/>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6" name="Nom et prénom">
            <a:extLst>
              <a:ext uri="{FF2B5EF4-FFF2-40B4-BE49-F238E27FC236}">
                <a16:creationId xmlns:a16="http://schemas.microsoft.com/office/drawing/2014/main" id="{FFA54B6E-4E2E-4FE3-B848-38A17FC917D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2" name="Photo Consultant">
            <a:extLst>
              <a:ext uri="{FF2B5EF4-FFF2-40B4-BE49-F238E27FC236}">
                <a16:creationId xmlns:a16="http://schemas.microsoft.com/office/drawing/2014/main" id="{62928AF1-0061-4820-81BE-1B026097D129}"/>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717211709"/>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C Initio Luxembourg_p.2">
    <p:spTree>
      <p:nvGrpSpPr>
        <p:cNvPr id="1" name=""/>
        <p:cNvGrpSpPr/>
        <p:nvPr/>
      </p:nvGrpSpPr>
      <p:grpSpPr>
        <a:xfrm>
          <a:off x="0" y="0"/>
          <a:ext cx="0" cy="0"/>
          <a:chOff x="0" y="0"/>
          <a:chExt cx="0" cy="0"/>
        </a:xfrm>
      </p:grpSpPr>
      <p:sp>
        <p:nvSpPr>
          <p:cNvPr id="63" name="Rectangle 1">
            <a:extLst>
              <a:ext uri="{FF2B5EF4-FFF2-40B4-BE49-F238E27FC236}">
                <a16:creationId xmlns:a16="http://schemas.microsoft.com/office/drawing/2014/main" id="{DC7CFE2C-20FD-4289-B035-CE5329E36B56}"/>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mission">
            <a:extLst>
              <a:ext uri="{FF2B5EF4-FFF2-40B4-BE49-F238E27FC236}">
                <a16:creationId xmlns:a16="http://schemas.microsoft.com/office/drawing/2014/main" id="{521FA65F-F05D-486F-BBC2-D575983E0B36}"/>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8" name="Mois">
            <a:extLst>
              <a:ext uri="{FF2B5EF4-FFF2-40B4-BE49-F238E27FC236}">
                <a16:creationId xmlns:a16="http://schemas.microsoft.com/office/drawing/2014/main" id="{84DCD9E6-EC09-4A8A-8DBB-E6050EDA2742}"/>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7" name="Rôle">
            <a:extLst>
              <a:ext uri="{FF2B5EF4-FFF2-40B4-BE49-F238E27FC236}">
                <a16:creationId xmlns:a16="http://schemas.microsoft.com/office/drawing/2014/main" id="{B74A47AB-2232-4C09-A314-D19F2829434A}"/>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6" name="Nom du projet">
            <a:extLst>
              <a:ext uri="{FF2B5EF4-FFF2-40B4-BE49-F238E27FC236}">
                <a16:creationId xmlns:a16="http://schemas.microsoft.com/office/drawing/2014/main" id="{A7BA73AF-40D7-45AC-AD5B-4275B407841A}"/>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6" name="Trait vertical mission">
            <a:extLst>
              <a:ext uri="{FF2B5EF4-FFF2-40B4-BE49-F238E27FC236}">
                <a16:creationId xmlns:a16="http://schemas.microsoft.com/office/drawing/2014/main" id="{AFB27861-A682-4D25-877C-BF3863F46C62}"/>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Direction">
            <a:extLst>
              <a:ext uri="{FF2B5EF4-FFF2-40B4-BE49-F238E27FC236}">
                <a16:creationId xmlns:a16="http://schemas.microsoft.com/office/drawing/2014/main" id="{188CF84A-E7DA-49A2-B2D0-FC68EC8F0476}"/>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3" name="Nom du client">
            <a:extLst>
              <a:ext uri="{FF2B5EF4-FFF2-40B4-BE49-F238E27FC236}">
                <a16:creationId xmlns:a16="http://schemas.microsoft.com/office/drawing/2014/main" id="{B77FFEB6-C7F1-4A58-912E-CF46CD2CF47D}"/>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3" name="Texte Mission">
            <a:extLst>
              <a:ext uri="{FF2B5EF4-FFF2-40B4-BE49-F238E27FC236}">
                <a16:creationId xmlns:a16="http://schemas.microsoft.com/office/drawing/2014/main" id="{287609F3-DF40-4FCD-B461-38FA9FE06AC9}"/>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8" name="Trait Mission">
            <a:extLst>
              <a:ext uri="{FF2B5EF4-FFF2-40B4-BE49-F238E27FC236}">
                <a16:creationId xmlns:a16="http://schemas.microsoft.com/office/drawing/2014/main" id="{E561D596-1D3E-4D59-9840-8F4996A5975B}"/>
              </a:ext>
            </a:extLst>
          </p:cNvPr>
          <p:cNvCxnSpPr>
            <a:cxnSpLocks/>
          </p:cNvCxnSpPr>
          <p:nvPr userDrawn="1"/>
        </p:nvCxnSpPr>
        <p:spPr>
          <a:xfrm>
            <a:off x="3419933" y="2775049"/>
            <a:ext cx="917398"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7" name="Picto Mission">
            <a:extLst>
              <a:ext uri="{FF2B5EF4-FFF2-40B4-BE49-F238E27FC236}">
                <a16:creationId xmlns:a16="http://schemas.microsoft.com/office/drawing/2014/main" id="{C5C9F895-A633-4833-88E2-E6F829D2B7B1}"/>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2" name="Titre Mission">
            <a:extLst>
              <a:ext uri="{FF2B5EF4-FFF2-40B4-BE49-F238E27FC236}">
                <a16:creationId xmlns:a16="http://schemas.microsoft.com/office/drawing/2014/main" id="{0892E85E-2815-4CEA-ADB6-1CFD7C72B16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4" name="Texte Contexte">
            <a:extLst>
              <a:ext uri="{FF2B5EF4-FFF2-40B4-BE49-F238E27FC236}">
                <a16:creationId xmlns:a16="http://schemas.microsoft.com/office/drawing/2014/main" id="{AAE089A8-8B01-4511-8ECB-4B26506FEE77}"/>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9" name="Trait Contexte">
            <a:extLst>
              <a:ext uri="{FF2B5EF4-FFF2-40B4-BE49-F238E27FC236}">
                <a16:creationId xmlns:a16="http://schemas.microsoft.com/office/drawing/2014/main" id="{37CE14DF-4E60-4DD2-BA15-6C8778D4D143}"/>
              </a:ext>
            </a:extLst>
          </p:cNvPr>
          <p:cNvCxnSpPr>
            <a:cxnSpLocks/>
          </p:cNvCxnSpPr>
          <p:nvPr userDrawn="1"/>
        </p:nvCxnSpPr>
        <p:spPr>
          <a:xfrm>
            <a:off x="3417298" y="1351781"/>
            <a:ext cx="920033" cy="0"/>
          </a:xfrm>
          <a:prstGeom prst="line">
            <a:avLst/>
          </a:prstGeom>
          <a:ln w="25400">
            <a:solidFill>
              <a:srgbClr val="D34732"/>
            </a:solidFill>
          </a:ln>
        </p:spPr>
        <p:style>
          <a:lnRef idx="1">
            <a:schemeClr val="accent1"/>
          </a:lnRef>
          <a:fillRef idx="0">
            <a:schemeClr val="accent1"/>
          </a:fillRef>
          <a:effectRef idx="0">
            <a:schemeClr val="accent1"/>
          </a:effectRef>
          <a:fontRef idx="minor">
            <a:schemeClr val="tx1"/>
          </a:fontRef>
        </p:style>
      </p:cxnSp>
      <p:sp>
        <p:nvSpPr>
          <p:cNvPr id="85" name="Picto Contexte">
            <a:extLst>
              <a:ext uri="{FF2B5EF4-FFF2-40B4-BE49-F238E27FC236}">
                <a16:creationId xmlns:a16="http://schemas.microsoft.com/office/drawing/2014/main" id="{E1EAB03F-BB57-464B-858F-712022E0B4CA}"/>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Contexte">
            <a:extLst>
              <a:ext uri="{FF2B5EF4-FFF2-40B4-BE49-F238E27FC236}">
                <a16:creationId xmlns:a16="http://schemas.microsoft.com/office/drawing/2014/main" id="{CA34C968-29EC-43C2-82AE-93CAD7C74784}"/>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1" name="Photo Livrables">
            <a:extLst>
              <a:ext uri="{FF2B5EF4-FFF2-40B4-BE49-F238E27FC236}">
                <a16:creationId xmlns:a16="http://schemas.microsoft.com/office/drawing/2014/main" id="{A3553A6C-5019-4D4F-A5A4-75BA1C9E36B1}"/>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2" name="Exemple de livrables">
            <a:extLst>
              <a:ext uri="{FF2B5EF4-FFF2-40B4-BE49-F238E27FC236}">
                <a16:creationId xmlns:a16="http://schemas.microsoft.com/office/drawing/2014/main" id="{BF160574-D474-48FD-A8DE-A827608D8A0A}"/>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3" name="Rôle interne ou titre">
            <a:extLst>
              <a:ext uri="{FF2B5EF4-FFF2-40B4-BE49-F238E27FC236}">
                <a16:creationId xmlns:a16="http://schemas.microsoft.com/office/drawing/2014/main" id="{094AE81E-C9A0-4090-A7DA-923FCC228D16}"/>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2" name="Années d'expérience">
            <a:extLst>
              <a:ext uri="{FF2B5EF4-FFF2-40B4-BE49-F238E27FC236}">
                <a16:creationId xmlns:a16="http://schemas.microsoft.com/office/drawing/2014/main" id="{C6199DA8-9824-40BF-B5A7-CD16F304BC7F}"/>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1" name="Grade">
            <a:extLst>
              <a:ext uri="{FF2B5EF4-FFF2-40B4-BE49-F238E27FC236}">
                <a16:creationId xmlns:a16="http://schemas.microsoft.com/office/drawing/2014/main" id="{7EB7B2AE-59ED-416E-88AE-AE0239A809F7}"/>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90" name="Nom et prénom">
            <a:extLst>
              <a:ext uri="{FF2B5EF4-FFF2-40B4-BE49-F238E27FC236}">
                <a16:creationId xmlns:a16="http://schemas.microsoft.com/office/drawing/2014/main" id="{FAF89221-6FF9-4A11-BB04-718727112905}"/>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6" name="Photo Consultant">
            <a:extLst>
              <a:ext uri="{FF2B5EF4-FFF2-40B4-BE49-F238E27FC236}">
                <a16:creationId xmlns:a16="http://schemas.microsoft.com/office/drawing/2014/main" id="{6C129E85-09D2-4102-AE0A-B4FA6F6C9574}"/>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7" name="Image 26">
            <a:extLst>
              <a:ext uri="{FF2B5EF4-FFF2-40B4-BE49-F238E27FC236}">
                <a16:creationId xmlns:a16="http://schemas.microsoft.com/office/drawing/2014/main" id="{5767B1CC-93FE-AE3B-F842-5859D91B88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5413" y="247695"/>
            <a:ext cx="1839048" cy="507778"/>
          </a:xfrm>
          <a:prstGeom prst="rect">
            <a:avLst/>
          </a:prstGeom>
        </p:spPr>
      </p:pic>
    </p:spTree>
    <p:extLst>
      <p:ext uri="{BB962C8B-B14F-4D97-AF65-F5344CB8AC3E}">
        <p14:creationId xmlns:p14="http://schemas.microsoft.com/office/powerpoint/2010/main" val="385490124"/>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C Tallis Consulting_p.1">
    <p:spTree>
      <p:nvGrpSpPr>
        <p:cNvPr id="1" name=""/>
        <p:cNvGrpSpPr/>
        <p:nvPr/>
      </p:nvGrpSpPr>
      <p:grpSpPr>
        <a:xfrm>
          <a:off x="0" y="0"/>
          <a:ext cx="0" cy="0"/>
          <a:chOff x="0" y="0"/>
          <a:chExt cx="0" cy="0"/>
        </a:xfrm>
      </p:grpSpPr>
      <p:sp>
        <p:nvSpPr>
          <p:cNvPr id="90" name="Titre Publications">
            <a:extLst>
              <a:ext uri="{FF2B5EF4-FFF2-40B4-BE49-F238E27FC236}">
                <a16:creationId xmlns:a16="http://schemas.microsoft.com/office/drawing/2014/main" id="{8E1B4A95-7ECE-469E-90BC-9CFD8414B009}"/>
              </a:ext>
            </a:extLst>
          </p:cNvPr>
          <p:cNvSpPr/>
          <p:nvPr/>
        </p:nvSpPr>
        <p:spPr>
          <a:xfrm>
            <a:off x="6084377" y="5597967"/>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48" name="Rectangle 1">
            <a:extLst>
              <a:ext uri="{FF2B5EF4-FFF2-40B4-BE49-F238E27FC236}">
                <a16:creationId xmlns:a16="http://schemas.microsoft.com/office/drawing/2014/main" id="{2F157291-74C1-49C3-9F0F-7EC6F661C494}"/>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61" name="Trait Vertical 2">
            <a:extLst>
              <a:ext uri="{FF2B5EF4-FFF2-40B4-BE49-F238E27FC236}">
                <a16:creationId xmlns:a16="http://schemas.microsoft.com/office/drawing/2014/main" id="{F9F68C6C-0941-43D6-AA52-7EFA1068DAE3}"/>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Vertical 1">
            <a:extLst>
              <a:ext uri="{FF2B5EF4-FFF2-40B4-BE49-F238E27FC236}">
                <a16:creationId xmlns:a16="http://schemas.microsoft.com/office/drawing/2014/main" id="{1C5E9891-B46C-4E81-BDB3-CFC041EDD556}"/>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152ABE56-0795-4AA2-8893-79E0D75499C4}"/>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578438BD-B781-4C6F-B3CE-0900899E8DE2}"/>
              </a:ext>
            </a:extLst>
          </p:cNvPr>
          <p:cNvSpPr>
            <a:spLocks noGrp="1"/>
          </p:cNvSpPr>
          <p:nvPr>
            <p:ph type="body" sz="quarter" idx="43"/>
          </p:nvPr>
        </p:nvSpPr>
        <p:spPr>
          <a:xfrm>
            <a:off x="6084378" y="5898284"/>
            <a:ext cx="5574214"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12D93334-FE0B-457B-8F5E-8765CB6FBC20}"/>
              </a:ext>
            </a:extLst>
          </p:cNvPr>
          <p:cNvCxnSpPr>
            <a:cxnSpLocks/>
          </p:cNvCxnSpPr>
          <p:nvPr userDrawn="1"/>
        </p:nvCxnSpPr>
        <p:spPr>
          <a:xfrm>
            <a:off x="6201945" y="5820948"/>
            <a:ext cx="135267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76" name="Texte Langues">
            <a:extLst>
              <a:ext uri="{FF2B5EF4-FFF2-40B4-BE49-F238E27FC236}">
                <a16:creationId xmlns:a16="http://schemas.microsoft.com/office/drawing/2014/main" id="{7CB0A714-1EB5-4136-BB3E-D7AC76DBB5E9}"/>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364442C7-EE27-43EC-8D76-C82D570C97E9}"/>
              </a:ext>
            </a:extLst>
          </p:cNvPr>
          <p:cNvCxnSpPr>
            <a:cxnSpLocks/>
          </p:cNvCxnSpPr>
          <p:nvPr userDrawn="1"/>
        </p:nvCxnSpPr>
        <p:spPr>
          <a:xfrm>
            <a:off x="9090429" y="4656013"/>
            <a:ext cx="82573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92" name="Titre Langues">
            <a:extLst>
              <a:ext uri="{FF2B5EF4-FFF2-40B4-BE49-F238E27FC236}">
                <a16:creationId xmlns:a16="http://schemas.microsoft.com/office/drawing/2014/main" id="{E38CB14C-66D5-4A28-B395-5A0867346A89}"/>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7" name="Texte Outils">
            <a:extLst>
              <a:ext uri="{FF2B5EF4-FFF2-40B4-BE49-F238E27FC236}">
                <a16:creationId xmlns:a16="http://schemas.microsoft.com/office/drawing/2014/main" id="{14888FA6-E82F-4416-8422-FD0FBBD0717A}"/>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1" name="Trait Outils">
            <a:extLst>
              <a:ext uri="{FF2B5EF4-FFF2-40B4-BE49-F238E27FC236}">
                <a16:creationId xmlns:a16="http://schemas.microsoft.com/office/drawing/2014/main" id="{D6C675E6-ABC3-4282-A57C-B74499BD2D5B}"/>
              </a:ext>
            </a:extLst>
          </p:cNvPr>
          <p:cNvCxnSpPr>
            <a:cxnSpLocks/>
          </p:cNvCxnSpPr>
          <p:nvPr userDrawn="1"/>
        </p:nvCxnSpPr>
        <p:spPr>
          <a:xfrm>
            <a:off x="9090429" y="2761173"/>
            <a:ext cx="663171"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FCFCD09D-6C2A-4BBC-B8C5-5C001951D464}"/>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80" name="Texte Secteurs/Clients">
            <a:extLst>
              <a:ext uri="{FF2B5EF4-FFF2-40B4-BE49-F238E27FC236}">
                <a16:creationId xmlns:a16="http://schemas.microsoft.com/office/drawing/2014/main" id="{6F72994C-6A1A-4147-8CF3-BE2DA3C4C8D2}"/>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40" name="Trait Secteurs/clients">
            <a:extLst>
              <a:ext uri="{FF2B5EF4-FFF2-40B4-BE49-F238E27FC236}">
                <a16:creationId xmlns:a16="http://schemas.microsoft.com/office/drawing/2014/main" id="{0888B5E3-F201-482B-BC3F-96A32CD88B3F}"/>
              </a:ext>
            </a:extLst>
          </p:cNvPr>
          <p:cNvCxnSpPr>
            <a:cxnSpLocks/>
          </p:cNvCxnSpPr>
          <p:nvPr userDrawn="1"/>
        </p:nvCxnSpPr>
        <p:spPr>
          <a:xfrm>
            <a:off x="6175781" y="2761173"/>
            <a:ext cx="1962379"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6B513961-5E3B-4877-A816-17598FEF0B28}"/>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8" name="Texte Métier">
            <a:extLst>
              <a:ext uri="{FF2B5EF4-FFF2-40B4-BE49-F238E27FC236}">
                <a16:creationId xmlns:a16="http://schemas.microsoft.com/office/drawing/2014/main" id="{9BF10B92-3546-44B8-97CF-7F94C387C1D5}"/>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4" name="Titre Métier">
            <a:extLst>
              <a:ext uri="{FF2B5EF4-FFF2-40B4-BE49-F238E27FC236}">
                <a16:creationId xmlns:a16="http://schemas.microsoft.com/office/drawing/2014/main" id="{1E8E3B7D-3C10-4048-9ADA-19B298514F08}"/>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9" name="Texte Méthodologie">
            <a:extLst>
              <a:ext uri="{FF2B5EF4-FFF2-40B4-BE49-F238E27FC236}">
                <a16:creationId xmlns:a16="http://schemas.microsoft.com/office/drawing/2014/main" id="{BC59A961-8765-41B7-9745-1C87EDC58747}"/>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hodologie">
            <a:extLst>
              <a:ext uri="{FF2B5EF4-FFF2-40B4-BE49-F238E27FC236}">
                <a16:creationId xmlns:a16="http://schemas.microsoft.com/office/drawing/2014/main" id="{1C7679C3-EE82-48EB-A24E-2A4EF7E0C3CE}"/>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3B04F851-14FE-4FA1-9E1C-3A0115C66FE2}"/>
              </a:ext>
            </a:extLst>
          </p:cNvPr>
          <p:cNvCxnSpPr>
            <a:cxnSpLocks/>
          </p:cNvCxnSpPr>
          <p:nvPr userDrawn="1"/>
        </p:nvCxnSpPr>
        <p:spPr>
          <a:xfrm>
            <a:off x="3246090" y="2761173"/>
            <a:ext cx="1122710"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7C80DDD0-75C5-4224-AF03-834B8A2E6A75}"/>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3BE78569-230A-4FF2-AA3A-7B8A17AA547F}"/>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5" name="Texte Formations">
            <a:extLst>
              <a:ext uri="{FF2B5EF4-FFF2-40B4-BE49-F238E27FC236}">
                <a16:creationId xmlns:a16="http://schemas.microsoft.com/office/drawing/2014/main" id="{9FFDFD2C-B239-45D3-A730-E60D6FC54195}"/>
              </a:ext>
            </a:extLst>
          </p:cNvPr>
          <p:cNvSpPr>
            <a:spLocks noGrp="1"/>
          </p:cNvSpPr>
          <p:nvPr>
            <p:ph type="body" sz="quarter" idx="44"/>
          </p:nvPr>
        </p:nvSpPr>
        <p:spPr>
          <a:xfrm>
            <a:off x="151339" y="4814550"/>
            <a:ext cx="268617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7" name="Trait Formations">
            <a:extLst>
              <a:ext uri="{FF2B5EF4-FFF2-40B4-BE49-F238E27FC236}">
                <a16:creationId xmlns:a16="http://schemas.microsoft.com/office/drawing/2014/main" id="{D64820DA-C9EF-40F5-AD54-0D2E5AECC79D}"/>
              </a:ext>
            </a:extLst>
          </p:cNvPr>
          <p:cNvCxnSpPr>
            <a:cxnSpLocks/>
          </p:cNvCxnSpPr>
          <p:nvPr userDrawn="1"/>
        </p:nvCxnSpPr>
        <p:spPr>
          <a:xfrm>
            <a:off x="245004" y="4657802"/>
            <a:ext cx="120110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38" name="Titre Formations">
            <a:extLst>
              <a:ext uri="{FF2B5EF4-FFF2-40B4-BE49-F238E27FC236}">
                <a16:creationId xmlns:a16="http://schemas.microsoft.com/office/drawing/2014/main" id="{1645D09C-F1C0-4566-9060-9675D153E6B7}"/>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9" name="Rôle interne ou titre">
            <a:extLst>
              <a:ext uri="{FF2B5EF4-FFF2-40B4-BE49-F238E27FC236}">
                <a16:creationId xmlns:a16="http://schemas.microsoft.com/office/drawing/2014/main" id="{5EA35630-F3F1-4C03-8309-2AD70375E6DD}"/>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8" name="Années d'expérience">
            <a:extLst>
              <a:ext uri="{FF2B5EF4-FFF2-40B4-BE49-F238E27FC236}">
                <a16:creationId xmlns:a16="http://schemas.microsoft.com/office/drawing/2014/main" id="{A39FE91F-AF36-4D2C-B5EA-D2E16142EECE}"/>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7" name="Grade">
            <a:extLst>
              <a:ext uri="{FF2B5EF4-FFF2-40B4-BE49-F238E27FC236}">
                <a16:creationId xmlns:a16="http://schemas.microsoft.com/office/drawing/2014/main" id="{6A21EE43-F954-4438-AB7F-132D5FA20C1A}"/>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6" name="Nom et prénom">
            <a:extLst>
              <a:ext uri="{FF2B5EF4-FFF2-40B4-BE49-F238E27FC236}">
                <a16:creationId xmlns:a16="http://schemas.microsoft.com/office/drawing/2014/main" id="{28D5750A-546D-47E5-99BC-FCE138D7332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CF1B1415-26B6-40A6-B33F-D4AED9819FDC}"/>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3" name="Image 2">
            <a:extLst>
              <a:ext uri="{FF2B5EF4-FFF2-40B4-BE49-F238E27FC236}">
                <a16:creationId xmlns:a16="http://schemas.microsoft.com/office/drawing/2014/main" id="{CF602C46-3294-A533-B5AD-A80BCAC757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660" y="245659"/>
            <a:ext cx="1887469" cy="514163"/>
          </a:xfrm>
          <a:prstGeom prst="rect">
            <a:avLst/>
          </a:prstGeom>
        </p:spPr>
      </p:pic>
    </p:spTree>
    <p:extLst>
      <p:ext uri="{BB962C8B-B14F-4D97-AF65-F5344CB8AC3E}">
        <p14:creationId xmlns:p14="http://schemas.microsoft.com/office/powerpoint/2010/main" val="885980609"/>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C Tallis Consulting_p.2">
    <p:spTree>
      <p:nvGrpSpPr>
        <p:cNvPr id="1" name=""/>
        <p:cNvGrpSpPr/>
        <p:nvPr/>
      </p:nvGrpSpPr>
      <p:grpSpPr>
        <a:xfrm>
          <a:off x="0" y="0"/>
          <a:ext cx="0" cy="0"/>
          <a:chOff x="0" y="0"/>
          <a:chExt cx="0" cy="0"/>
        </a:xfrm>
      </p:grpSpPr>
      <p:sp>
        <p:nvSpPr>
          <p:cNvPr id="63" name="Rectangle 1">
            <a:extLst>
              <a:ext uri="{FF2B5EF4-FFF2-40B4-BE49-F238E27FC236}">
                <a16:creationId xmlns:a16="http://schemas.microsoft.com/office/drawing/2014/main" id="{E65B4AB3-C477-4EB5-B4A7-FD9FC577C11F}"/>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65" name="Rectangle mission">
            <a:extLst>
              <a:ext uri="{FF2B5EF4-FFF2-40B4-BE49-F238E27FC236}">
                <a16:creationId xmlns:a16="http://schemas.microsoft.com/office/drawing/2014/main" id="{F1A51E6D-071A-4B3B-872B-7EA647AF8BA9}"/>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77" name="Mois">
            <a:extLst>
              <a:ext uri="{FF2B5EF4-FFF2-40B4-BE49-F238E27FC236}">
                <a16:creationId xmlns:a16="http://schemas.microsoft.com/office/drawing/2014/main" id="{ED0286D3-A9FC-47C7-985A-9A3BEB1CBE96}"/>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76" name="Rôle">
            <a:extLst>
              <a:ext uri="{FF2B5EF4-FFF2-40B4-BE49-F238E27FC236}">
                <a16:creationId xmlns:a16="http://schemas.microsoft.com/office/drawing/2014/main" id="{98EBCF4F-832B-4787-9211-4D18DC36D67D}"/>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75" name="Nom du projet">
            <a:extLst>
              <a:ext uri="{FF2B5EF4-FFF2-40B4-BE49-F238E27FC236}">
                <a16:creationId xmlns:a16="http://schemas.microsoft.com/office/drawing/2014/main" id="{20D3F640-68C0-4C5C-BA0D-B441F019A4B8}"/>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85" name="Trait Vertical mission">
            <a:extLst>
              <a:ext uri="{FF2B5EF4-FFF2-40B4-BE49-F238E27FC236}">
                <a16:creationId xmlns:a16="http://schemas.microsoft.com/office/drawing/2014/main" id="{251D6B4E-F88D-479D-9235-954FF780CE30}"/>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Direction">
            <a:extLst>
              <a:ext uri="{FF2B5EF4-FFF2-40B4-BE49-F238E27FC236}">
                <a16:creationId xmlns:a16="http://schemas.microsoft.com/office/drawing/2014/main" id="{8CEE5333-FBEE-4597-9747-879716861F44}"/>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73" name="Nom du client">
            <a:extLst>
              <a:ext uri="{FF2B5EF4-FFF2-40B4-BE49-F238E27FC236}">
                <a16:creationId xmlns:a16="http://schemas.microsoft.com/office/drawing/2014/main" id="{A6662C13-5C57-496B-A090-60238D0C8FAF}"/>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82" name="Texte Mission">
            <a:extLst>
              <a:ext uri="{FF2B5EF4-FFF2-40B4-BE49-F238E27FC236}">
                <a16:creationId xmlns:a16="http://schemas.microsoft.com/office/drawing/2014/main" id="{44EC8832-846F-46C0-8F8E-5AEE5C85C65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87" name="Trait Mission">
            <a:extLst>
              <a:ext uri="{FF2B5EF4-FFF2-40B4-BE49-F238E27FC236}">
                <a16:creationId xmlns:a16="http://schemas.microsoft.com/office/drawing/2014/main" id="{61FF967A-8ACD-4682-9BAB-61B5C303EA82}"/>
              </a:ext>
            </a:extLst>
          </p:cNvPr>
          <p:cNvCxnSpPr>
            <a:cxnSpLocks/>
          </p:cNvCxnSpPr>
          <p:nvPr userDrawn="1"/>
        </p:nvCxnSpPr>
        <p:spPr>
          <a:xfrm>
            <a:off x="3419933" y="2775049"/>
            <a:ext cx="917398"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6" name="Picto Mission">
            <a:extLst>
              <a:ext uri="{FF2B5EF4-FFF2-40B4-BE49-F238E27FC236}">
                <a16:creationId xmlns:a16="http://schemas.microsoft.com/office/drawing/2014/main" id="{1C2E0FF0-0E38-412F-954B-47795B87CA43}"/>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1" name="Titre Mission">
            <a:extLst>
              <a:ext uri="{FF2B5EF4-FFF2-40B4-BE49-F238E27FC236}">
                <a16:creationId xmlns:a16="http://schemas.microsoft.com/office/drawing/2014/main" id="{EF579BEC-A64D-4634-A713-3687F700BD8D}"/>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83" name="Texte Contexte">
            <a:extLst>
              <a:ext uri="{FF2B5EF4-FFF2-40B4-BE49-F238E27FC236}">
                <a16:creationId xmlns:a16="http://schemas.microsoft.com/office/drawing/2014/main" id="{07C39216-D290-42C7-8A28-2C0840BD805F}"/>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88" name="Trait Contexte">
            <a:extLst>
              <a:ext uri="{FF2B5EF4-FFF2-40B4-BE49-F238E27FC236}">
                <a16:creationId xmlns:a16="http://schemas.microsoft.com/office/drawing/2014/main" id="{E74EB243-E99E-4219-9107-68003B53F8E7}"/>
              </a:ext>
            </a:extLst>
          </p:cNvPr>
          <p:cNvCxnSpPr>
            <a:cxnSpLocks/>
          </p:cNvCxnSpPr>
          <p:nvPr userDrawn="1"/>
        </p:nvCxnSpPr>
        <p:spPr>
          <a:xfrm>
            <a:off x="3417298" y="1351781"/>
            <a:ext cx="920033" cy="0"/>
          </a:xfrm>
          <a:prstGeom prst="line">
            <a:avLst/>
          </a:prstGeom>
          <a:ln w="25400">
            <a:solidFill>
              <a:srgbClr val="1E4B7A"/>
            </a:solidFill>
          </a:ln>
        </p:spPr>
        <p:style>
          <a:lnRef idx="1">
            <a:schemeClr val="accent1"/>
          </a:lnRef>
          <a:fillRef idx="0">
            <a:schemeClr val="accent1"/>
          </a:fillRef>
          <a:effectRef idx="0">
            <a:schemeClr val="accent1"/>
          </a:effectRef>
          <a:fontRef idx="minor">
            <a:schemeClr val="tx1"/>
          </a:fontRef>
        </p:style>
      </p:cxnSp>
      <p:sp>
        <p:nvSpPr>
          <p:cNvPr id="84" name="Picto Contexte">
            <a:extLst>
              <a:ext uri="{FF2B5EF4-FFF2-40B4-BE49-F238E27FC236}">
                <a16:creationId xmlns:a16="http://schemas.microsoft.com/office/drawing/2014/main" id="{AD89A21A-1187-4327-9EF8-1BFECEF346D3}"/>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80" name="Titre Contexte">
            <a:extLst>
              <a:ext uri="{FF2B5EF4-FFF2-40B4-BE49-F238E27FC236}">
                <a16:creationId xmlns:a16="http://schemas.microsoft.com/office/drawing/2014/main" id="{44BCE21C-AFF3-42F6-9497-6CB1243C18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71" name="Photo livrables">
            <a:extLst>
              <a:ext uri="{FF2B5EF4-FFF2-40B4-BE49-F238E27FC236}">
                <a16:creationId xmlns:a16="http://schemas.microsoft.com/office/drawing/2014/main" id="{2049F5E3-B45F-4D34-9DC6-516087ED75D7}"/>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72" name="Exemple de livrables">
            <a:extLst>
              <a:ext uri="{FF2B5EF4-FFF2-40B4-BE49-F238E27FC236}">
                <a16:creationId xmlns:a16="http://schemas.microsoft.com/office/drawing/2014/main" id="{41311CA1-CBFD-4A05-915A-6DC416D91F5B}"/>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92" name="Rôle interne ou titre">
            <a:extLst>
              <a:ext uri="{FF2B5EF4-FFF2-40B4-BE49-F238E27FC236}">
                <a16:creationId xmlns:a16="http://schemas.microsoft.com/office/drawing/2014/main" id="{9D744623-DA2C-48F4-AB84-C3F0BD40138C}"/>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1" name="Années d'expérience">
            <a:extLst>
              <a:ext uri="{FF2B5EF4-FFF2-40B4-BE49-F238E27FC236}">
                <a16:creationId xmlns:a16="http://schemas.microsoft.com/office/drawing/2014/main" id="{CF5C6B8E-2487-4ABA-91AA-111B68FC0FC4}"/>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90" name="Grade">
            <a:extLst>
              <a:ext uri="{FF2B5EF4-FFF2-40B4-BE49-F238E27FC236}">
                <a16:creationId xmlns:a16="http://schemas.microsoft.com/office/drawing/2014/main" id="{148694CC-6E79-4027-8A42-76728ECB9DAE}"/>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89" name="Nom et prénom">
            <a:extLst>
              <a:ext uri="{FF2B5EF4-FFF2-40B4-BE49-F238E27FC236}">
                <a16:creationId xmlns:a16="http://schemas.microsoft.com/office/drawing/2014/main" id="{5ED19377-28FD-4BEB-A430-1CC221CAF5A7}"/>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93" name="Photo Consultant">
            <a:extLst>
              <a:ext uri="{FF2B5EF4-FFF2-40B4-BE49-F238E27FC236}">
                <a16:creationId xmlns:a16="http://schemas.microsoft.com/office/drawing/2014/main" id="{32EBF6E3-89A1-458D-A162-665A42D437A0}"/>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F3B9657A-9C4B-CFCF-2576-FB24A480A7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660" y="245659"/>
            <a:ext cx="1887469" cy="514163"/>
          </a:xfrm>
          <a:prstGeom prst="rect">
            <a:avLst/>
          </a:prstGeom>
        </p:spPr>
      </p:pic>
    </p:spTree>
    <p:extLst>
      <p:ext uri="{BB962C8B-B14F-4D97-AF65-F5344CB8AC3E}">
        <p14:creationId xmlns:p14="http://schemas.microsoft.com/office/powerpoint/2010/main" val="2123482515"/>
      </p:ext>
    </p:extLst>
  </p:cSld>
  <p:clrMapOvr>
    <a:masterClrMapping/>
  </p:clrMapOvr>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DC Vertuo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BCA71865-8CF5-4D7A-80BB-39A17EBD82B8}"/>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89" name="Titre Publications">
            <a:extLst>
              <a:ext uri="{FF2B5EF4-FFF2-40B4-BE49-F238E27FC236}">
                <a16:creationId xmlns:a16="http://schemas.microsoft.com/office/drawing/2014/main" id="{5455080F-8157-44BE-81E2-8579463C794A}"/>
              </a:ext>
            </a:extLst>
          </p:cNvPr>
          <p:cNvSpPr/>
          <p:nvPr/>
        </p:nvSpPr>
        <p:spPr>
          <a:xfrm>
            <a:off x="6091466" y="5597963"/>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4" name="Trait vertical 2">
            <a:extLst>
              <a:ext uri="{FF2B5EF4-FFF2-40B4-BE49-F238E27FC236}">
                <a16:creationId xmlns:a16="http://schemas.microsoft.com/office/drawing/2014/main" id="{12F3F08B-7BB7-4522-8FCB-A27387B6443E}"/>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Trait vertical 1">
            <a:extLst>
              <a:ext uri="{FF2B5EF4-FFF2-40B4-BE49-F238E27FC236}">
                <a16:creationId xmlns:a16="http://schemas.microsoft.com/office/drawing/2014/main" id="{3EBCDDE1-6C76-4260-A5CF-D16020F63A01}"/>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Trait horizontal 1">
            <a:extLst>
              <a:ext uri="{FF2B5EF4-FFF2-40B4-BE49-F238E27FC236}">
                <a16:creationId xmlns:a16="http://schemas.microsoft.com/office/drawing/2014/main" id="{937D1351-8BC3-48B5-B4E3-1551335EDBD1}"/>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Texte Parutions">
            <a:extLst>
              <a:ext uri="{FF2B5EF4-FFF2-40B4-BE49-F238E27FC236}">
                <a16:creationId xmlns:a16="http://schemas.microsoft.com/office/drawing/2014/main" id="{3700B695-B700-4EBE-8EC9-6E0C0E50D803}"/>
              </a:ext>
            </a:extLst>
          </p:cNvPr>
          <p:cNvSpPr>
            <a:spLocks noGrp="1"/>
          </p:cNvSpPr>
          <p:nvPr>
            <p:ph type="body" sz="quarter" idx="43"/>
          </p:nvPr>
        </p:nvSpPr>
        <p:spPr>
          <a:xfrm>
            <a:off x="6091467" y="5898280"/>
            <a:ext cx="556712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Publications">
            <a:extLst>
              <a:ext uri="{FF2B5EF4-FFF2-40B4-BE49-F238E27FC236}">
                <a16:creationId xmlns:a16="http://schemas.microsoft.com/office/drawing/2014/main" id="{4F1BA6BC-88A0-48D6-950F-3DD03F47DB85}"/>
              </a:ext>
            </a:extLst>
          </p:cNvPr>
          <p:cNvCxnSpPr>
            <a:cxnSpLocks/>
          </p:cNvCxnSpPr>
          <p:nvPr userDrawn="1"/>
        </p:nvCxnSpPr>
        <p:spPr>
          <a:xfrm>
            <a:off x="6209034" y="5820944"/>
            <a:ext cx="135267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74" name="Texte Langues">
            <a:extLst>
              <a:ext uri="{FF2B5EF4-FFF2-40B4-BE49-F238E27FC236}">
                <a16:creationId xmlns:a16="http://schemas.microsoft.com/office/drawing/2014/main" id="{2B3CA73F-79FD-4EF9-85CD-1967DECE6CFB}"/>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6" name="Trait Langues">
            <a:extLst>
              <a:ext uri="{FF2B5EF4-FFF2-40B4-BE49-F238E27FC236}">
                <a16:creationId xmlns:a16="http://schemas.microsoft.com/office/drawing/2014/main" id="{90260F14-DCF2-4701-B943-69C7B1A0F0CC}"/>
              </a:ext>
            </a:extLst>
          </p:cNvPr>
          <p:cNvCxnSpPr>
            <a:cxnSpLocks/>
          </p:cNvCxnSpPr>
          <p:nvPr userDrawn="1"/>
        </p:nvCxnSpPr>
        <p:spPr>
          <a:xfrm>
            <a:off x="9090429" y="4656013"/>
            <a:ext cx="825731"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91" name="Titre Langues">
            <a:extLst>
              <a:ext uri="{FF2B5EF4-FFF2-40B4-BE49-F238E27FC236}">
                <a16:creationId xmlns:a16="http://schemas.microsoft.com/office/drawing/2014/main" id="{D261DE64-6421-44D0-92B6-66CD523789B3}"/>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5" name="Texte Outils">
            <a:extLst>
              <a:ext uri="{FF2B5EF4-FFF2-40B4-BE49-F238E27FC236}">
                <a16:creationId xmlns:a16="http://schemas.microsoft.com/office/drawing/2014/main" id="{BBABEBA9-4173-42AD-99FA-ADC5A8261395}"/>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0" name="Trait Outils">
            <a:extLst>
              <a:ext uri="{FF2B5EF4-FFF2-40B4-BE49-F238E27FC236}">
                <a16:creationId xmlns:a16="http://schemas.microsoft.com/office/drawing/2014/main" id="{4749B704-9CA6-4C6B-A91F-5677823448A3}"/>
              </a:ext>
            </a:extLst>
          </p:cNvPr>
          <p:cNvCxnSpPr>
            <a:cxnSpLocks/>
          </p:cNvCxnSpPr>
          <p:nvPr userDrawn="1"/>
        </p:nvCxnSpPr>
        <p:spPr>
          <a:xfrm>
            <a:off x="9090429" y="2761173"/>
            <a:ext cx="663171"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7" name="Titre Outils">
            <a:extLst>
              <a:ext uri="{FF2B5EF4-FFF2-40B4-BE49-F238E27FC236}">
                <a16:creationId xmlns:a16="http://schemas.microsoft.com/office/drawing/2014/main" id="{1FE4C02B-81DB-4A80-8E30-22E60473824F}"/>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8" name="Texte Secteurs/clients">
            <a:extLst>
              <a:ext uri="{FF2B5EF4-FFF2-40B4-BE49-F238E27FC236}">
                <a16:creationId xmlns:a16="http://schemas.microsoft.com/office/drawing/2014/main" id="{3FE62558-9423-4EAF-9490-ACB1B36A103A}"/>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9" name="Trait Secteurs/clients">
            <a:extLst>
              <a:ext uri="{FF2B5EF4-FFF2-40B4-BE49-F238E27FC236}">
                <a16:creationId xmlns:a16="http://schemas.microsoft.com/office/drawing/2014/main" id="{F0FB0C34-0E88-418E-8C9D-94A854B85E44}"/>
              </a:ext>
            </a:extLst>
          </p:cNvPr>
          <p:cNvCxnSpPr>
            <a:cxnSpLocks/>
          </p:cNvCxnSpPr>
          <p:nvPr userDrawn="1"/>
        </p:nvCxnSpPr>
        <p:spPr>
          <a:xfrm>
            <a:off x="6175781" y="2761173"/>
            <a:ext cx="1962379"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6" name="Titre Secteurs/clients">
            <a:extLst>
              <a:ext uri="{FF2B5EF4-FFF2-40B4-BE49-F238E27FC236}">
                <a16:creationId xmlns:a16="http://schemas.microsoft.com/office/drawing/2014/main" id="{21A405CA-85F2-442F-ACB5-36A86078AA9E}"/>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6" name="Texte Métier">
            <a:extLst>
              <a:ext uri="{FF2B5EF4-FFF2-40B4-BE49-F238E27FC236}">
                <a16:creationId xmlns:a16="http://schemas.microsoft.com/office/drawing/2014/main" id="{81F0252E-4B6F-40AE-AF13-C80AA3D10948}"/>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0" name="Titre Métier">
            <a:extLst>
              <a:ext uri="{FF2B5EF4-FFF2-40B4-BE49-F238E27FC236}">
                <a16:creationId xmlns:a16="http://schemas.microsoft.com/office/drawing/2014/main" id="{9C6C1919-E73E-4407-A77B-F8B70AECBD80}"/>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7" name="Texte Méthodologie">
            <a:extLst>
              <a:ext uri="{FF2B5EF4-FFF2-40B4-BE49-F238E27FC236}">
                <a16:creationId xmlns:a16="http://schemas.microsoft.com/office/drawing/2014/main" id="{40CC572F-F1E4-4731-AD9A-BA5D6309F130}"/>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hodologie">
            <a:extLst>
              <a:ext uri="{FF2B5EF4-FFF2-40B4-BE49-F238E27FC236}">
                <a16:creationId xmlns:a16="http://schemas.microsoft.com/office/drawing/2014/main" id="{6FAFFC62-075F-418B-912F-990A5F16C985}"/>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8" name="Trait Expertises">
            <a:extLst>
              <a:ext uri="{FF2B5EF4-FFF2-40B4-BE49-F238E27FC236}">
                <a16:creationId xmlns:a16="http://schemas.microsoft.com/office/drawing/2014/main" id="{730B77CD-8B10-41AC-9A7A-7EC1609F6AEB}"/>
              </a:ext>
            </a:extLst>
          </p:cNvPr>
          <p:cNvCxnSpPr>
            <a:cxnSpLocks/>
          </p:cNvCxnSpPr>
          <p:nvPr userDrawn="1"/>
        </p:nvCxnSpPr>
        <p:spPr>
          <a:xfrm>
            <a:off x="3246090" y="2761173"/>
            <a:ext cx="1122710"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85" name="Titre Expertises">
            <a:extLst>
              <a:ext uri="{FF2B5EF4-FFF2-40B4-BE49-F238E27FC236}">
                <a16:creationId xmlns:a16="http://schemas.microsoft.com/office/drawing/2014/main" id="{D6A9CFDC-C9DE-4E2F-8F19-3A3E78042B57}"/>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Biographie">
            <a:extLst>
              <a:ext uri="{FF2B5EF4-FFF2-40B4-BE49-F238E27FC236}">
                <a16:creationId xmlns:a16="http://schemas.microsoft.com/office/drawing/2014/main" id="{741E3496-3198-4C0F-B715-6B8E1041346C}"/>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3" name="Texte Formations">
            <a:extLst>
              <a:ext uri="{FF2B5EF4-FFF2-40B4-BE49-F238E27FC236}">
                <a16:creationId xmlns:a16="http://schemas.microsoft.com/office/drawing/2014/main" id="{773E34EB-F5CE-4FC2-976F-285E7D40027A}"/>
              </a:ext>
            </a:extLst>
          </p:cNvPr>
          <p:cNvSpPr>
            <a:spLocks noGrp="1"/>
          </p:cNvSpPr>
          <p:nvPr>
            <p:ph type="body" sz="quarter" idx="44"/>
          </p:nvPr>
        </p:nvSpPr>
        <p:spPr>
          <a:xfrm>
            <a:off x="151339" y="4814550"/>
            <a:ext cx="269491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5" name="Trait Formations">
            <a:extLst>
              <a:ext uri="{FF2B5EF4-FFF2-40B4-BE49-F238E27FC236}">
                <a16:creationId xmlns:a16="http://schemas.microsoft.com/office/drawing/2014/main" id="{D3CC3EF1-7C14-4B6B-A597-F95C58C0FE19}"/>
              </a:ext>
            </a:extLst>
          </p:cNvPr>
          <p:cNvCxnSpPr>
            <a:cxnSpLocks/>
          </p:cNvCxnSpPr>
          <p:nvPr userDrawn="1"/>
        </p:nvCxnSpPr>
        <p:spPr>
          <a:xfrm>
            <a:off x="245004" y="4657802"/>
            <a:ext cx="120110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37" name="Titre Formations">
            <a:extLst>
              <a:ext uri="{FF2B5EF4-FFF2-40B4-BE49-F238E27FC236}">
                <a16:creationId xmlns:a16="http://schemas.microsoft.com/office/drawing/2014/main" id="{85BE473A-1B6A-4C29-BAC9-91FEECAF185E}"/>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58" name="Rôle interne ou titre">
            <a:extLst>
              <a:ext uri="{FF2B5EF4-FFF2-40B4-BE49-F238E27FC236}">
                <a16:creationId xmlns:a16="http://schemas.microsoft.com/office/drawing/2014/main" id="{9E632B38-0F97-44B2-8DD1-B7102238DDD9}"/>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57" name="Années d'expérience">
            <a:extLst>
              <a:ext uri="{FF2B5EF4-FFF2-40B4-BE49-F238E27FC236}">
                <a16:creationId xmlns:a16="http://schemas.microsoft.com/office/drawing/2014/main" id="{65BCC880-8E83-47AF-B166-F28B13F2D9B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6" name="Grade">
            <a:extLst>
              <a:ext uri="{FF2B5EF4-FFF2-40B4-BE49-F238E27FC236}">
                <a16:creationId xmlns:a16="http://schemas.microsoft.com/office/drawing/2014/main" id="{2E6E4C10-2F45-4C14-9297-BA192971FA9E}"/>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5" name="Nom et prénom">
            <a:extLst>
              <a:ext uri="{FF2B5EF4-FFF2-40B4-BE49-F238E27FC236}">
                <a16:creationId xmlns:a16="http://schemas.microsoft.com/office/drawing/2014/main" id="{CEBB25E3-9318-4ECD-B20F-5A7FB2F9A364}"/>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1" name="Photo Consultant">
            <a:extLst>
              <a:ext uri="{FF2B5EF4-FFF2-40B4-BE49-F238E27FC236}">
                <a16:creationId xmlns:a16="http://schemas.microsoft.com/office/drawing/2014/main" id="{1238A893-2A5E-4966-A3CA-C02F74CA3228}"/>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36" name="Image 35">
            <a:extLst>
              <a:ext uri="{FF2B5EF4-FFF2-40B4-BE49-F238E27FC236}">
                <a16:creationId xmlns:a16="http://schemas.microsoft.com/office/drawing/2014/main" id="{2AEA4AA5-D682-D3A2-9237-9945C1BB155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963" y="250769"/>
            <a:ext cx="1810158" cy="504148"/>
          </a:xfrm>
          <a:prstGeom prst="rect">
            <a:avLst/>
          </a:prstGeom>
        </p:spPr>
      </p:pic>
    </p:spTree>
    <p:extLst>
      <p:ext uri="{BB962C8B-B14F-4D97-AF65-F5344CB8AC3E}">
        <p14:creationId xmlns:p14="http://schemas.microsoft.com/office/powerpoint/2010/main" val="3007937101"/>
      </p:ext>
    </p:extLst>
  </p:cSld>
  <p:clrMapOvr>
    <a:masterClrMapping/>
  </p:clrMapOvr>
  <p:extLst>
    <p:ext uri="{DCECCB84-F9BA-43D5-87BE-67443E8EF086}">
      <p15:sldGuideLst xmlns:p15="http://schemas.microsoft.com/office/powerpoint/2012/main">
        <p15:guide id="3" orient="horz" pos="391">
          <p15:clr>
            <a:srgbClr val="FBAE40"/>
          </p15:clr>
        </p15:guide>
        <p15:guide id="4" pos="14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DC Vertuo_p.2">
    <p:spTree>
      <p:nvGrpSpPr>
        <p:cNvPr id="1" name=""/>
        <p:cNvGrpSpPr/>
        <p:nvPr/>
      </p:nvGrpSpPr>
      <p:grpSpPr>
        <a:xfrm>
          <a:off x="0" y="0"/>
          <a:ext cx="0" cy="0"/>
          <a:chOff x="0" y="0"/>
          <a:chExt cx="0" cy="0"/>
        </a:xfrm>
      </p:grpSpPr>
      <p:sp>
        <p:nvSpPr>
          <p:cNvPr id="95" name="Rectangle 1">
            <a:extLst>
              <a:ext uri="{FF2B5EF4-FFF2-40B4-BE49-F238E27FC236}">
                <a16:creationId xmlns:a16="http://schemas.microsoft.com/office/drawing/2014/main" id="{6597F562-C5F2-4A28-8DDB-D4381E82EC1A}"/>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6" name="Rectangle Mission">
            <a:extLst>
              <a:ext uri="{FF2B5EF4-FFF2-40B4-BE49-F238E27FC236}">
                <a16:creationId xmlns:a16="http://schemas.microsoft.com/office/drawing/2014/main" id="{B32D8DD3-9989-4F77-8AA6-1BCEE0FC49DD}"/>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07" name="Mois">
            <a:extLst>
              <a:ext uri="{FF2B5EF4-FFF2-40B4-BE49-F238E27FC236}">
                <a16:creationId xmlns:a16="http://schemas.microsoft.com/office/drawing/2014/main" id="{4859E20E-2F18-486F-B7E9-FB3822CB99B6}"/>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06" name="Rôle">
            <a:extLst>
              <a:ext uri="{FF2B5EF4-FFF2-40B4-BE49-F238E27FC236}">
                <a16:creationId xmlns:a16="http://schemas.microsoft.com/office/drawing/2014/main" id="{E54120BE-9036-4507-838A-05161013462F}"/>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05" name="Nom du projet">
            <a:extLst>
              <a:ext uri="{FF2B5EF4-FFF2-40B4-BE49-F238E27FC236}">
                <a16:creationId xmlns:a16="http://schemas.microsoft.com/office/drawing/2014/main" id="{014CB845-147D-4239-9078-DA53082500A3}"/>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16" name="Trait vertical mission">
            <a:extLst>
              <a:ext uri="{FF2B5EF4-FFF2-40B4-BE49-F238E27FC236}">
                <a16:creationId xmlns:a16="http://schemas.microsoft.com/office/drawing/2014/main" id="{2E412ED9-1784-4D5A-AA3C-CDA6189ED1D6}"/>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Direction">
            <a:extLst>
              <a:ext uri="{FF2B5EF4-FFF2-40B4-BE49-F238E27FC236}">
                <a16:creationId xmlns:a16="http://schemas.microsoft.com/office/drawing/2014/main" id="{4C42621F-DF2C-4FEE-B616-767BF7AE7AED}"/>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03" name="Nom du client">
            <a:extLst>
              <a:ext uri="{FF2B5EF4-FFF2-40B4-BE49-F238E27FC236}">
                <a16:creationId xmlns:a16="http://schemas.microsoft.com/office/drawing/2014/main" id="{D71421EF-71A5-48E0-942B-283B682B7D61}"/>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12" name="Texte Mission">
            <a:extLst>
              <a:ext uri="{FF2B5EF4-FFF2-40B4-BE49-F238E27FC236}">
                <a16:creationId xmlns:a16="http://schemas.microsoft.com/office/drawing/2014/main" id="{478EABA6-59DE-4532-866F-61EAB076819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18" name="Trait Mission">
            <a:extLst>
              <a:ext uri="{FF2B5EF4-FFF2-40B4-BE49-F238E27FC236}">
                <a16:creationId xmlns:a16="http://schemas.microsoft.com/office/drawing/2014/main" id="{4F649672-64B9-4536-9044-DF1A0F8975BA}"/>
              </a:ext>
            </a:extLst>
          </p:cNvPr>
          <p:cNvCxnSpPr>
            <a:cxnSpLocks/>
          </p:cNvCxnSpPr>
          <p:nvPr userDrawn="1"/>
        </p:nvCxnSpPr>
        <p:spPr>
          <a:xfrm>
            <a:off x="3419933" y="2775049"/>
            <a:ext cx="917398"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117" name="Picto Mission">
            <a:extLst>
              <a:ext uri="{FF2B5EF4-FFF2-40B4-BE49-F238E27FC236}">
                <a16:creationId xmlns:a16="http://schemas.microsoft.com/office/drawing/2014/main" id="{E8912226-FED4-4CF5-A87E-C208426989A2}"/>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11" name="Titre Mission">
            <a:extLst>
              <a:ext uri="{FF2B5EF4-FFF2-40B4-BE49-F238E27FC236}">
                <a16:creationId xmlns:a16="http://schemas.microsoft.com/office/drawing/2014/main" id="{8BE9416F-2B58-4F2C-874F-4922FF9F4611}"/>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3" name="Texte Contexte">
            <a:extLst>
              <a:ext uri="{FF2B5EF4-FFF2-40B4-BE49-F238E27FC236}">
                <a16:creationId xmlns:a16="http://schemas.microsoft.com/office/drawing/2014/main" id="{C54BEC64-F610-4D13-A901-E164C1EA5A8A}"/>
              </a:ext>
            </a:extLst>
          </p:cNvPr>
          <p:cNvSpPr>
            <a:spLocks noGrp="1"/>
          </p:cNvSpPr>
          <p:nvPr>
            <p:ph type="body" sz="quarter" idx="51"/>
          </p:nvPr>
        </p:nvSpPr>
        <p:spPr>
          <a:xfrm>
            <a:off x="3246090" y="1462552"/>
            <a:ext cx="8471696"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19" name="Trait Contexte">
            <a:extLst>
              <a:ext uri="{FF2B5EF4-FFF2-40B4-BE49-F238E27FC236}">
                <a16:creationId xmlns:a16="http://schemas.microsoft.com/office/drawing/2014/main" id="{C4449C66-882F-452A-8B8C-4ECCA9CEDF8C}"/>
              </a:ext>
            </a:extLst>
          </p:cNvPr>
          <p:cNvCxnSpPr>
            <a:cxnSpLocks/>
          </p:cNvCxnSpPr>
          <p:nvPr userDrawn="1"/>
        </p:nvCxnSpPr>
        <p:spPr>
          <a:xfrm>
            <a:off x="3417298" y="1351781"/>
            <a:ext cx="920033" cy="0"/>
          </a:xfrm>
          <a:prstGeom prst="line">
            <a:avLst/>
          </a:prstGeom>
          <a:ln w="25400">
            <a:solidFill>
              <a:srgbClr val="14152D"/>
            </a:solidFill>
          </a:ln>
        </p:spPr>
        <p:style>
          <a:lnRef idx="1">
            <a:schemeClr val="accent1"/>
          </a:lnRef>
          <a:fillRef idx="0">
            <a:schemeClr val="accent1"/>
          </a:fillRef>
          <a:effectRef idx="0">
            <a:schemeClr val="accent1"/>
          </a:effectRef>
          <a:fontRef idx="minor">
            <a:schemeClr val="tx1"/>
          </a:fontRef>
        </p:style>
      </p:cxnSp>
      <p:sp>
        <p:nvSpPr>
          <p:cNvPr id="115" name="Picto Contexte">
            <a:extLst>
              <a:ext uri="{FF2B5EF4-FFF2-40B4-BE49-F238E27FC236}">
                <a16:creationId xmlns:a16="http://schemas.microsoft.com/office/drawing/2014/main" id="{F7B572C1-2E25-472A-9C8D-5ADE710BB969}"/>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10" name="Titre Contexte">
            <a:extLst>
              <a:ext uri="{FF2B5EF4-FFF2-40B4-BE49-F238E27FC236}">
                <a16:creationId xmlns:a16="http://schemas.microsoft.com/office/drawing/2014/main" id="{1A1BF5DC-82DF-4F39-B875-F16A4D9C170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01" name="Photo Livrables">
            <a:extLst>
              <a:ext uri="{FF2B5EF4-FFF2-40B4-BE49-F238E27FC236}">
                <a16:creationId xmlns:a16="http://schemas.microsoft.com/office/drawing/2014/main" id="{7E4C44D0-C327-43F7-B50E-404B6A779073}"/>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102" name="Exemple de livrables">
            <a:extLst>
              <a:ext uri="{FF2B5EF4-FFF2-40B4-BE49-F238E27FC236}">
                <a16:creationId xmlns:a16="http://schemas.microsoft.com/office/drawing/2014/main" id="{2AB47D77-F662-465F-8A5C-BC2681DA9000}"/>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23" name="Rôle interne ou titre">
            <a:extLst>
              <a:ext uri="{FF2B5EF4-FFF2-40B4-BE49-F238E27FC236}">
                <a16:creationId xmlns:a16="http://schemas.microsoft.com/office/drawing/2014/main" id="{04FFC0F7-072D-4AC8-BF1D-CDB93DB65BB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22" name="Années d'expérience">
            <a:extLst>
              <a:ext uri="{FF2B5EF4-FFF2-40B4-BE49-F238E27FC236}">
                <a16:creationId xmlns:a16="http://schemas.microsoft.com/office/drawing/2014/main" id="{A86D9ABD-CD5E-45E0-978F-1A20396E7B8B}"/>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21" name="Grade">
            <a:extLst>
              <a:ext uri="{FF2B5EF4-FFF2-40B4-BE49-F238E27FC236}">
                <a16:creationId xmlns:a16="http://schemas.microsoft.com/office/drawing/2014/main" id="{A8246673-107A-4C69-9899-3ACD3B9C9818}"/>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20" name="Nom et prénom">
            <a:extLst>
              <a:ext uri="{FF2B5EF4-FFF2-40B4-BE49-F238E27FC236}">
                <a16:creationId xmlns:a16="http://schemas.microsoft.com/office/drawing/2014/main" id="{56002696-3199-4415-9C76-8532F6B1848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26" name="Photo Consultant">
            <a:extLst>
              <a:ext uri="{FF2B5EF4-FFF2-40B4-BE49-F238E27FC236}">
                <a16:creationId xmlns:a16="http://schemas.microsoft.com/office/drawing/2014/main" id="{51862DC4-3F61-4677-B10D-3EFC2F07933A}"/>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8451B8E5-0F41-E28A-0F8C-E9947CD6BC6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963" y="250769"/>
            <a:ext cx="1810158" cy="504148"/>
          </a:xfrm>
          <a:prstGeom prst="rect">
            <a:avLst/>
          </a:prstGeom>
        </p:spPr>
      </p:pic>
    </p:spTree>
    <p:extLst>
      <p:ext uri="{BB962C8B-B14F-4D97-AF65-F5344CB8AC3E}">
        <p14:creationId xmlns:p14="http://schemas.microsoft.com/office/powerpoint/2010/main" val="21575744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63F6562-D7C1-4BE1-3D35-F2A01AACB6F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4" name="ZoneTexte 3">
            <a:extLst>
              <a:ext uri="{FF2B5EF4-FFF2-40B4-BE49-F238E27FC236}">
                <a16:creationId xmlns:a16="http://schemas.microsoft.com/office/drawing/2014/main" id="{7834FD92-5AF7-AE2B-EF0F-AAEB4171B8A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6" name="ZoneTexte 5">
            <a:extLst>
              <a:ext uri="{FF2B5EF4-FFF2-40B4-BE49-F238E27FC236}">
                <a16:creationId xmlns:a16="http://schemas.microsoft.com/office/drawing/2014/main" id="{7DC98FB5-2992-4A6A-9EA2-05CD6277548D}"/>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7" name="Image 6">
            <a:extLst>
              <a:ext uri="{FF2B5EF4-FFF2-40B4-BE49-F238E27FC236}">
                <a16:creationId xmlns:a16="http://schemas.microsoft.com/office/drawing/2014/main" id="{0785A9E5-7CA7-6C64-D8B3-3BB0F4372C6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
        <p:nvSpPr>
          <p:cNvPr id="8" name="Ellipse 7">
            <a:extLst>
              <a:ext uri="{FF2B5EF4-FFF2-40B4-BE49-F238E27FC236}">
                <a16:creationId xmlns:a16="http://schemas.microsoft.com/office/drawing/2014/main" id="{5A71381F-F7B6-48DE-E760-58BA268DDF35}"/>
              </a:ext>
            </a:extLst>
          </p:cNvPr>
          <p:cNvSpPr/>
          <p:nvPr userDrawn="1"/>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0" name="Groupe 9">
            <a:extLst>
              <a:ext uri="{FF2B5EF4-FFF2-40B4-BE49-F238E27FC236}">
                <a16:creationId xmlns:a16="http://schemas.microsoft.com/office/drawing/2014/main" id="{E8BF0C5A-7009-9612-73A6-DC83BF032922}"/>
              </a:ext>
            </a:extLst>
          </p:cNvPr>
          <p:cNvGrpSpPr/>
          <p:nvPr userDrawn="1"/>
        </p:nvGrpSpPr>
        <p:grpSpPr>
          <a:xfrm>
            <a:off x="866828" y="5302580"/>
            <a:ext cx="216000" cy="216000"/>
            <a:chOff x="866828" y="5302580"/>
            <a:chExt cx="216000" cy="216000"/>
          </a:xfrm>
        </p:grpSpPr>
        <p:sp>
          <p:nvSpPr>
            <p:cNvPr id="11" name="Ellipse 10">
              <a:extLst>
                <a:ext uri="{FF2B5EF4-FFF2-40B4-BE49-F238E27FC236}">
                  <a16:creationId xmlns:a16="http://schemas.microsoft.com/office/drawing/2014/main" id="{23CB01E7-5074-8B97-24EC-61E4E097C1B0}"/>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3" name="Image 12">
              <a:extLst>
                <a:ext uri="{FF2B5EF4-FFF2-40B4-BE49-F238E27FC236}">
                  <a16:creationId xmlns:a16="http://schemas.microsoft.com/office/drawing/2014/main" id="{A91DF005-C620-B9EC-527D-8AC494FAB19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457" t="17640" r="19076" b="23346"/>
            <a:stretch/>
          </p:blipFill>
          <p:spPr>
            <a:xfrm>
              <a:off x="909973" y="5345119"/>
              <a:ext cx="129710" cy="130923"/>
            </a:xfrm>
            <a:prstGeom prst="rect">
              <a:avLst/>
            </a:prstGeom>
          </p:spPr>
        </p:pic>
      </p:grpSp>
      <p:pic>
        <p:nvPicPr>
          <p:cNvPr id="15" name="Picture 2" descr="Twitter X - Logo Illustration par Chamus Cat · Creative Fabrica">
            <a:extLst>
              <a:ext uri="{FF2B5EF4-FFF2-40B4-BE49-F238E27FC236}">
                <a16:creationId xmlns:a16="http://schemas.microsoft.com/office/drawing/2014/main" id="{5103A5C6-0E7D-3428-5000-123177E64CB2}"/>
              </a:ext>
            </a:extLst>
          </p:cNvPr>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72140"/>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DC Viatys_p.1">
    <p:spTree>
      <p:nvGrpSpPr>
        <p:cNvPr id="1" name=""/>
        <p:cNvGrpSpPr/>
        <p:nvPr/>
      </p:nvGrpSpPr>
      <p:grpSpPr>
        <a:xfrm>
          <a:off x="0" y="0"/>
          <a:ext cx="0" cy="0"/>
          <a:chOff x="0" y="0"/>
          <a:chExt cx="0" cy="0"/>
        </a:xfrm>
      </p:grpSpPr>
      <p:sp>
        <p:nvSpPr>
          <p:cNvPr id="36" name="Rectangle 1">
            <a:extLst>
              <a:ext uri="{FF2B5EF4-FFF2-40B4-BE49-F238E27FC236}">
                <a16:creationId xmlns:a16="http://schemas.microsoft.com/office/drawing/2014/main" id="{72ACF7C1-A5DD-43B4-ACD3-8C33D65189C4}"/>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3" name="Image 2">
            <a:extLst>
              <a:ext uri="{FF2B5EF4-FFF2-40B4-BE49-F238E27FC236}">
                <a16:creationId xmlns:a16="http://schemas.microsoft.com/office/drawing/2014/main" id="{EC29CC45-1D8E-AA7C-794D-2497C74E01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320" y="259215"/>
            <a:ext cx="1841912" cy="496205"/>
          </a:xfrm>
          <a:prstGeom prst="rect">
            <a:avLst/>
          </a:prstGeom>
        </p:spPr>
      </p:pic>
      <p:sp>
        <p:nvSpPr>
          <p:cNvPr id="92" name="Titre Parutions">
            <a:extLst>
              <a:ext uri="{FF2B5EF4-FFF2-40B4-BE49-F238E27FC236}">
                <a16:creationId xmlns:a16="http://schemas.microsoft.com/office/drawing/2014/main" id="{03CCEDCF-2CD7-421F-9A12-319C77B60F57}"/>
              </a:ext>
            </a:extLst>
          </p:cNvPr>
          <p:cNvSpPr/>
          <p:nvPr/>
        </p:nvSpPr>
        <p:spPr>
          <a:xfrm>
            <a:off x="6091469" y="5597970"/>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rtical 2">
            <a:extLst>
              <a:ext uri="{FF2B5EF4-FFF2-40B4-BE49-F238E27FC236}">
                <a16:creationId xmlns:a16="http://schemas.microsoft.com/office/drawing/2014/main" id="{D23E9186-86E9-4A48-A73E-C6730C4D35DF}"/>
              </a:ext>
            </a:extLst>
          </p:cNvPr>
          <p:cNvCxnSpPr>
            <a:cxnSpLocks/>
          </p:cNvCxnSpPr>
          <p:nvPr userDrawn="1"/>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Trait vertical 1">
            <a:extLst>
              <a:ext uri="{FF2B5EF4-FFF2-40B4-BE49-F238E27FC236}">
                <a16:creationId xmlns:a16="http://schemas.microsoft.com/office/drawing/2014/main" id="{0061A5A7-AF70-424C-916A-1DEE07119419}"/>
              </a:ext>
            </a:extLst>
          </p:cNvPr>
          <p:cNvCxnSpPr>
            <a:cxnSpLocks/>
          </p:cNvCxnSpPr>
          <p:nvPr userDrawn="1"/>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Trait horizontal 1">
            <a:extLst>
              <a:ext uri="{FF2B5EF4-FFF2-40B4-BE49-F238E27FC236}">
                <a16:creationId xmlns:a16="http://schemas.microsoft.com/office/drawing/2014/main" id="{179A3D17-60CE-4252-898D-FDD0DF4AB764}"/>
              </a:ext>
            </a:extLst>
          </p:cNvPr>
          <p:cNvCxnSpPr>
            <a:cxnSpLocks/>
          </p:cNvCxnSpPr>
          <p:nvPr userDrawn="1"/>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e Publications">
            <a:extLst>
              <a:ext uri="{FF2B5EF4-FFF2-40B4-BE49-F238E27FC236}">
                <a16:creationId xmlns:a16="http://schemas.microsoft.com/office/drawing/2014/main" id="{F3C164FC-68E4-45C8-81AC-CD55E9B31BCF}"/>
              </a:ext>
            </a:extLst>
          </p:cNvPr>
          <p:cNvSpPr>
            <a:spLocks noGrp="1"/>
          </p:cNvSpPr>
          <p:nvPr>
            <p:ph type="body" sz="quarter" idx="43"/>
          </p:nvPr>
        </p:nvSpPr>
        <p:spPr>
          <a:xfrm>
            <a:off x="6091470" y="5898287"/>
            <a:ext cx="5567122"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EDC7AB04-3980-4C0C-A7E6-26D930516623}"/>
              </a:ext>
            </a:extLst>
          </p:cNvPr>
          <p:cNvCxnSpPr>
            <a:cxnSpLocks/>
          </p:cNvCxnSpPr>
          <p:nvPr userDrawn="1"/>
        </p:nvCxnSpPr>
        <p:spPr>
          <a:xfrm>
            <a:off x="6209037" y="5820951"/>
            <a:ext cx="135267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75" name="Texte Langues">
            <a:extLst>
              <a:ext uri="{FF2B5EF4-FFF2-40B4-BE49-F238E27FC236}">
                <a16:creationId xmlns:a16="http://schemas.microsoft.com/office/drawing/2014/main" id="{5E315F49-59C2-4A8F-97F3-9A49B5883D90}"/>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7" name="Trait Langues">
            <a:extLst>
              <a:ext uri="{FF2B5EF4-FFF2-40B4-BE49-F238E27FC236}">
                <a16:creationId xmlns:a16="http://schemas.microsoft.com/office/drawing/2014/main" id="{890744C7-90C8-4FAB-8886-76A7B330534A}"/>
              </a:ext>
            </a:extLst>
          </p:cNvPr>
          <p:cNvCxnSpPr>
            <a:cxnSpLocks/>
          </p:cNvCxnSpPr>
          <p:nvPr userDrawn="1"/>
        </p:nvCxnSpPr>
        <p:spPr>
          <a:xfrm>
            <a:off x="9090429" y="4656013"/>
            <a:ext cx="825731"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94" name="Titre Langues">
            <a:extLst>
              <a:ext uri="{FF2B5EF4-FFF2-40B4-BE49-F238E27FC236}">
                <a16:creationId xmlns:a16="http://schemas.microsoft.com/office/drawing/2014/main" id="{59E5E6B8-2335-48BC-B028-C8510AFB430D}"/>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76" name="Texte Outils">
            <a:extLst>
              <a:ext uri="{FF2B5EF4-FFF2-40B4-BE49-F238E27FC236}">
                <a16:creationId xmlns:a16="http://schemas.microsoft.com/office/drawing/2014/main" id="{52CF01CE-4587-43D2-8EC6-CE1544A48E26}"/>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40" name="Trait Outils">
            <a:extLst>
              <a:ext uri="{FF2B5EF4-FFF2-40B4-BE49-F238E27FC236}">
                <a16:creationId xmlns:a16="http://schemas.microsoft.com/office/drawing/2014/main" id="{9BA9261E-80A8-4125-9615-D1707C6913BD}"/>
              </a:ext>
            </a:extLst>
          </p:cNvPr>
          <p:cNvCxnSpPr>
            <a:cxnSpLocks/>
          </p:cNvCxnSpPr>
          <p:nvPr userDrawn="1"/>
        </p:nvCxnSpPr>
        <p:spPr>
          <a:xfrm>
            <a:off x="9090429" y="2761173"/>
            <a:ext cx="663171"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707C26A4-C7F3-4027-88FD-22D27194783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79" name="Texte Secteurs/Clients">
            <a:extLst>
              <a:ext uri="{FF2B5EF4-FFF2-40B4-BE49-F238E27FC236}">
                <a16:creationId xmlns:a16="http://schemas.microsoft.com/office/drawing/2014/main" id="{2E775DE0-B4E5-40EE-9E8B-86524486F684}"/>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39" name="Trait Secteurs/clients">
            <a:extLst>
              <a:ext uri="{FF2B5EF4-FFF2-40B4-BE49-F238E27FC236}">
                <a16:creationId xmlns:a16="http://schemas.microsoft.com/office/drawing/2014/main" id="{DE7FABD9-B534-4A90-ABC6-F02C41EBCADE}"/>
              </a:ext>
            </a:extLst>
          </p:cNvPr>
          <p:cNvCxnSpPr>
            <a:cxnSpLocks/>
          </p:cNvCxnSpPr>
          <p:nvPr userDrawn="1"/>
        </p:nvCxnSpPr>
        <p:spPr>
          <a:xfrm>
            <a:off x="6175781" y="2761173"/>
            <a:ext cx="1962379"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65B88D39-667F-4AF2-85E0-7D1A6855C873}"/>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7" name="Texte Métier">
            <a:extLst>
              <a:ext uri="{FF2B5EF4-FFF2-40B4-BE49-F238E27FC236}">
                <a16:creationId xmlns:a16="http://schemas.microsoft.com/office/drawing/2014/main" id="{A627338E-DA97-4B6F-8809-150D3B19DF8A}"/>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3" name="Titre Métier">
            <a:extLst>
              <a:ext uri="{FF2B5EF4-FFF2-40B4-BE49-F238E27FC236}">
                <a16:creationId xmlns:a16="http://schemas.microsoft.com/office/drawing/2014/main" id="{74DD7383-13A0-4F8E-91FF-8917CBC66A96}"/>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78" name="Texte Méthodologie">
            <a:extLst>
              <a:ext uri="{FF2B5EF4-FFF2-40B4-BE49-F238E27FC236}">
                <a16:creationId xmlns:a16="http://schemas.microsoft.com/office/drawing/2014/main" id="{E299FCAB-24DF-4705-84EC-23BF61B34187}"/>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49" name="Titre Méthodologie">
            <a:extLst>
              <a:ext uri="{FF2B5EF4-FFF2-40B4-BE49-F238E27FC236}">
                <a16:creationId xmlns:a16="http://schemas.microsoft.com/office/drawing/2014/main" id="{4097BF51-7F46-477A-BD03-3B9B2ADDB69A}"/>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8" name="Trait Expertises">
            <a:extLst>
              <a:ext uri="{FF2B5EF4-FFF2-40B4-BE49-F238E27FC236}">
                <a16:creationId xmlns:a16="http://schemas.microsoft.com/office/drawing/2014/main" id="{5F06472D-7551-42A6-9742-175DC5127DA7}"/>
              </a:ext>
            </a:extLst>
          </p:cNvPr>
          <p:cNvCxnSpPr>
            <a:cxnSpLocks/>
          </p:cNvCxnSpPr>
          <p:nvPr userDrawn="1"/>
        </p:nvCxnSpPr>
        <p:spPr>
          <a:xfrm>
            <a:off x="3246090" y="2761173"/>
            <a:ext cx="1122710"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86" name="Titre Expertises">
            <a:extLst>
              <a:ext uri="{FF2B5EF4-FFF2-40B4-BE49-F238E27FC236}">
                <a16:creationId xmlns:a16="http://schemas.microsoft.com/office/drawing/2014/main" id="{6C93E38F-3220-4EEE-8E81-26A4F29B77BD}"/>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3" name="Biographie">
            <a:extLst>
              <a:ext uri="{FF2B5EF4-FFF2-40B4-BE49-F238E27FC236}">
                <a16:creationId xmlns:a16="http://schemas.microsoft.com/office/drawing/2014/main" id="{4D948886-A547-47FC-B2C8-EF408EF195F5}"/>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74" name="Texte Formations">
            <a:extLst>
              <a:ext uri="{FF2B5EF4-FFF2-40B4-BE49-F238E27FC236}">
                <a16:creationId xmlns:a16="http://schemas.microsoft.com/office/drawing/2014/main" id="{AC350AFA-0254-43FA-8CBF-A83EC2DC9BE0}"/>
              </a:ext>
            </a:extLst>
          </p:cNvPr>
          <p:cNvSpPr>
            <a:spLocks noGrp="1"/>
          </p:cNvSpPr>
          <p:nvPr>
            <p:ph type="body" sz="quarter" idx="44"/>
          </p:nvPr>
        </p:nvSpPr>
        <p:spPr>
          <a:xfrm>
            <a:off x="151339" y="4814550"/>
            <a:ext cx="2694910"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5" name="Trait Formations">
            <a:extLst>
              <a:ext uri="{FF2B5EF4-FFF2-40B4-BE49-F238E27FC236}">
                <a16:creationId xmlns:a16="http://schemas.microsoft.com/office/drawing/2014/main" id="{62C5710C-CF30-4B05-B464-7381D3E94C38}"/>
              </a:ext>
            </a:extLst>
          </p:cNvPr>
          <p:cNvCxnSpPr>
            <a:cxnSpLocks/>
          </p:cNvCxnSpPr>
          <p:nvPr userDrawn="1"/>
        </p:nvCxnSpPr>
        <p:spPr>
          <a:xfrm>
            <a:off x="245004" y="4657802"/>
            <a:ext cx="120110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37" name="Titre Formations">
            <a:extLst>
              <a:ext uri="{FF2B5EF4-FFF2-40B4-BE49-F238E27FC236}">
                <a16:creationId xmlns:a16="http://schemas.microsoft.com/office/drawing/2014/main" id="{7BF5C7BF-3D98-4515-B123-8BB0E913BE11}"/>
              </a:ext>
            </a:extLst>
          </p:cNvPr>
          <p:cNvSpPr/>
          <p:nvPr userDrawn="1"/>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2" name="Rôle interne ou titre">
            <a:extLst>
              <a:ext uri="{FF2B5EF4-FFF2-40B4-BE49-F238E27FC236}">
                <a16:creationId xmlns:a16="http://schemas.microsoft.com/office/drawing/2014/main" id="{F47AD9A2-C896-495F-AD40-4E7A8068A564}"/>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1" name="Années d'expérience">
            <a:extLst>
              <a:ext uri="{FF2B5EF4-FFF2-40B4-BE49-F238E27FC236}">
                <a16:creationId xmlns:a16="http://schemas.microsoft.com/office/drawing/2014/main" id="{10552E0A-5AE9-4CEA-BAE8-55765E75D3D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60" name="Grade">
            <a:extLst>
              <a:ext uri="{FF2B5EF4-FFF2-40B4-BE49-F238E27FC236}">
                <a16:creationId xmlns:a16="http://schemas.microsoft.com/office/drawing/2014/main" id="{E346FF67-F036-4071-A044-DFA5C6E85C1F}"/>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9" name="Nom et prénom">
            <a:extLst>
              <a:ext uri="{FF2B5EF4-FFF2-40B4-BE49-F238E27FC236}">
                <a16:creationId xmlns:a16="http://schemas.microsoft.com/office/drawing/2014/main" id="{89CDFD42-45B4-4035-9928-8167A1DABC5F}"/>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2" name="Photo consultant">
            <a:extLst>
              <a:ext uri="{FF2B5EF4-FFF2-40B4-BE49-F238E27FC236}">
                <a16:creationId xmlns:a16="http://schemas.microsoft.com/office/drawing/2014/main" id="{CA178952-DF84-49A8-9368-298CC6A69A7E}"/>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446231026"/>
      </p:ext>
    </p:extLst>
  </p:cSld>
  <p:clrMapOvr>
    <a:masterClrMapping/>
  </p:clrMapOvr>
  <p:extLst>
    <p:ext uri="{DCECCB84-F9BA-43D5-87BE-67443E8EF086}">
      <p15:sldGuideLst xmlns:p15="http://schemas.microsoft.com/office/powerpoint/2012/main">
        <p15:guide id="3" orient="horz" pos="232">
          <p15:clr>
            <a:srgbClr val="FBAE40"/>
          </p15:clr>
        </p15:guide>
        <p15:guide id="4" pos="14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C Viatys p.2">
    <p:spTree>
      <p:nvGrpSpPr>
        <p:cNvPr id="1" name=""/>
        <p:cNvGrpSpPr/>
        <p:nvPr/>
      </p:nvGrpSpPr>
      <p:grpSpPr>
        <a:xfrm>
          <a:off x="0" y="0"/>
          <a:ext cx="0" cy="0"/>
          <a:chOff x="0" y="0"/>
          <a:chExt cx="0" cy="0"/>
        </a:xfrm>
      </p:grpSpPr>
      <p:sp>
        <p:nvSpPr>
          <p:cNvPr id="111" name="Rectangle 1">
            <a:extLst>
              <a:ext uri="{FF2B5EF4-FFF2-40B4-BE49-F238E27FC236}">
                <a16:creationId xmlns:a16="http://schemas.microsoft.com/office/drawing/2014/main" id="{14F515C4-3869-4138-BB3E-8042ABDC6421}"/>
              </a:ext>
            </a:extLst>
          </p:cNvPr>
          <p:cNvSpPr/>
          <p:nvPr userDrawn="1"/>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112" name="Rectangle Mission">
            <a:extLst>
              <a:ext uri="{FF2B5EF4-FFF2-40B4-BE49-F238E27FC236}">
                <a16:creationId xmlns:a16="http://schemas.microsoft.com/office/drawing/2014/main" id="{6D8F7793-A0CE-4513-A712-1DD58F92AFE0}"/>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22" name="Mois">
            <a:extLst>
              <a:ext uri="{FF2B5EF4-FFF2-40B4-BE49-F238E27FC236}">
                <a16:creationId xmlns:a16="http://schemas.microsoft.com/office/drawing/2014/main" id="{24FE9995-C64E-4C0C-BF29-DF7571F524D3}"/>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21" name="Rôle">
            <a:extLst>
              <a:ext uri="{FF2B5EF4-FFF2-40B4-BE49-F238E27FC236}">
                <a16:creationId xmlns:a16="http://schemas.microsoft.com/office/drawing/2014/main" id="{6F0E667C-06CC-4047-A988-94CED78B3A55}"/>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20" name="Nom du projet">
            <a:extLst>
              <a:ext uri="{FF2B5EF4-FFF2-40B4-BE49-F238E27FC236}">
                <a16:creationId xmlns:a16="http://schemas.microsoft.com/office/drawing/2014/main" id="{78EC96B8-6E2E-43D4-9D08-EF5EB38D28A1}"/>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32" name="Trait vertical mission">
            <a:extLst>
              <a:ext uri="{FF2B5EF4-FFF2-40B4-BE49-F238E27FC236}">
                <a16:creationId xmlns:a16="http://schemas.microsoft.com/office/drawing/2014/main" id="{0891090E-88A2-4425-9737-49A9242558F9}"/>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Direction">
            <a:extLst>
              <a:ext uri="{FF2B5EF4-FFF2-40B4-BE49-F238E27FC236}">
                <a16:creationId xmlns:a16="http://schemas.microsoft.com/office/drawing/2014/main" id="{40A9A905-00EA-4A25-BD6D-0A0F6CAD2F82}"/>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18" name="Nom du client">
            <a:extLst>
              <a:ext uri="{FF2B5EF4-FFF2-40B4-BE49-F238E27FC236}">
                <a16:creationId xmlns:a16="http://schemas.microsoft.com/office/drawing/2014/main" id="{033E5B26-34DE-440F-96DA-9AFA00566FEE}"/>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128" name="Texte Mission">
            <a:extLst>
              <a:ext uri="{FF2B5EF4-FFF2-40B4-BE49-F238E27FC236}">
                <a16:creationId xmlns:a16="http://schemas.microsoft.com/office/drawing/2014/main" id="{7F0D6575-0BA9-4E0C-BC29-B5E62D7DA942}"/>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cxnSp>
        <p:nvCxnSpPr>
          <p:cNvPr id="134" name="Trait Mission">
            <a:extLst>
              <a:ext uri="{FF2B5EF4-FFF2-40B4-BE49-F238E27FC236}">
                <a16:creationId xmlns:a16="http://schemas.microsoft.com/office/drawing/2014/main" id="{14B9D2B5-EF76-44E4-9F7F-D05730437B76}"/>
              </a:ext>
            </a:extLst>
          </p:cNvPr>
          <p:cNvCxnSpPr>
            <a:cxnSpLocks/>
          </p:cNvCxnSpPr>
          <p:nvPr userDrawn="1"/>
        </p:nvCxnSpPr>
        <p:spPr>
          <a:xfrm>
            <a:off x="3401461" y="2775049"/>
            <a:ext cx="853786"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33" name="Picto Mission">
            <a:extLst>
              <a:ext uri="{FF2B5EF4-FFF2-40B4-BE49-F238E27FC236}">
                <a16:creationId xmlns:a16="http://schemas.microsoft.com/office/drawing/2014/main" id="{7B20A73E-99AE-4AF4-ACF8-0F837C69BFA9}"/>
              </a:ext>
            </a:extLst>
          </p:cNvPr>
          <p:cNvSpPr>
            <a:spLocks noEditPoints="1"/>
          </p:cNvSpPr>
          <p:nvPr userDrawn="1"/>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26" name="Titre Mission">
            <a:extLst>
              <a:ext uri="{FF2B5EF4-FFF2-40B4-BE49-F238E27FC236}">
                <a16:creationId xmlns:a16="http://schemas.microsoft.com/office/drawing/2014/main" id="{A974EA3B-117D-4F52-B5D8-9A7568817AB0}"/>
              </a:ext>
            </a:extLst>
          </p:cNvPr>
          <p:cNvSpPr/>
          <p:nvPr userDrawn="1"/>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29" name="Texte Contexte">
            <a:extLst>
              <a:ext uri="{FF2B5EF4-FFF2-40B4-BE49-F238E27FC236}">
                <a16:creationId xmlns:a16="http://schemas.microsoft.com/office/drawing/2014/main" id="{ADC73D15-1904-4FF5-AD0C-FB4AF70F2372}"/>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35" name="Trait Contexte">
            <a:extLst>
              <a:ext uri="{FF2B5EF4-FFF2-40B4-BE49-F238E27FC236}">
                <a16:creationId xmlns:a16="http://schemas.microsoft.com/office/drawing/2014/main" id="{47E21A8E-8B96-40DE-B3F8-8E827ADDC623}"/>
              </a:ext>
            </a:extLst>
          </p:cNvPr>
          <p:cNvCxnSpPr>
            <a:cxnSpLocks/>
          </p:cNvCxnSpPr>
          <p:nvPr userDrawn="1"/>
        </p:nvCxnSpPr>
        <p:spPr>
          <a:xfrm>
            <a:off x="3417298" y="1351781"/>
            <a:ext cx="920033" cy="0"/>
          </a:xfrm>
          <a:prstGeom prst="line">
            <a:avLst/>
          </a:prstGeom>
          <a:ln w="25400">
            <a:solidFill>
              <a:srgbClr val="9B2A27"/>
            </a:solidFill>
          </a:ln>
        </p:spPr>
        <p:style>
          <a:lnRef idx="1">
            <a:schemeClr val="accent1"/>
          </a:lnRef>
          <a:fillRef idx="0">
            <a:schemeClr val="accent1"/>
          </a:fillRef>
          <a:effectRef idx="0">
            <a:schemeClr val="accent1"/>
          </a:effectRef>
          <a:fontRef idx="minor">
            <a:schemeClr val="tx1"/>
          </a:fontRef>
        </p:style>
      </p:cxnSp>
      <p:sp>
        <p:nvSpPr>
          <p:cNvPr id="131" name="Picto Contexte">
            <a:extLst>
              <a:ext uri="{FF2B5EF4-FFF2-40B4-BE49-F238E27FC236}">
                <a16:creationId xmlns:a16="http://schemas.microsoft.com/office/drawing/2014/main" id="{1DC8452B-ECB2-43CC-92D6-C6252DEF8817}"/>
              </a:ext>
            </a:extLst>
          </p:cNvPr>
          <p:cNvSpPr>
            <a:spLocks noEditPoints="1"/>
          </p:cNvSpPr>
          <p:nvPr userDrawn="1"/>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25" name="Titre Contexte">
            <a:extLst>
              <a:ext uri="{FF2B5EF4-FFF2-40B4-BE49-F238E27FC236}">
                <a16:creationId xmlns:a16="http://schemas.microsoft.com/office/drawing/2014/main" id="{2020967F-E4C9-42FA-A1A0-2607C46DD620}"/>
              </a:ext>
            </a:extLst>
          </p:cNvPr>
          <p:cNvSpPr/>
          <p:nvPr userDrawn="1"/>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16" name="Photo Livrables">
            <a:extLst>
              <a:ext uri="{FF2B5EF4-FFF2-40B4-BE49-F238E27FC236}">
                <a16:creationId xmlns:a16="http://schemas.microsoft.com/office/drawing/2014/main" id="{EB6F630B-63BC-4AB6-A2C3-5C4F9BB72E5E}"/>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117" name="Exemple de livrables">
            <a:extLst>
              <a:ext uri="{FF2B5EF4-FFF2-40B4-BE49-F238E27FC236}">
                <a16:creationId xmlns:a16="http://schemas.microsoft.com/office/drawing/2014/main" id="{C0BD257B-56A0-40AA-946F-D2AEC9BC7CD9}"/>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139" name="Rôle interne ou titre">
            <a:extLst>
              <a:ext uri="{FF2B5EF4-FFF2-40B4-BE49-F238E27FC236}">
                <a16:creationId xmlns:a16="http://schemas.microsoft.com/office/drawing/2014/main" id="{734F7A06-86B0-4D2F-A366-08353DBEEF9A}"/>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38" name="Années d'expérience">
            <a:extLst>
              <a:ext uri="{FF2B5EF4-FFF2-40B4-BE49-F238E27FC236}">
                <a16:creationId xmlns:a16="http://schemas.microsoft.com/office/drawing/2014/main" id="{9F3F8EE5-4796-4CE0-8707-05D9D031E75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37" name="Grade">
            <a:extLst>
              <a:ext uri="{FF2B5EF4-FFF2-40B4-BE49-F238E27FC236}">
                <a16:creationId xmlns:a16="http://schemas.microsoft.com/office/drawing/2014/main" id="{694B85CA-33EE-4F2A-A74D-2189E7D6ECA2}"/>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36" name="Nom et prénom">
            <a:extLst>
              <a:ext uri="{FF2B5EF4-FFF2-40B4-BE49-F238E27FC236}">
                <a16:creationId xmlns:a16="http://schemas.microsoft.com/office/drawing/2014/main" id="{50BD4933-99ED-42EE-A124-31F31D23E96C}"/>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30" name="Photo consultant">
            <a:extLst>
              <a:ext uri="{FF2B5EF4-FFF2-40B4-BE49-F238E27FC236}">
                <a16:creationId xmlns:a16="http://schemas.microsoft.com/office/drawing/2014/main" id="{B35E7FDD-F624-4C43-836F-5750F4DB9845}"/>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D06246BB-DD70-FD05-7FC4-9ABF42915A5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320" y="259215"/>
            <a:ext cx="1841912" cy="496205"/>
          </a:xfrm>
          <a:prstGeom prst="rect">
            <a:avLst/>
          </a:prstGeom>
        </p:spPr>
      </p:pic>
    </p:spTree>
    <p:extLst>
      <p:ext uri="{BB962C8B-B14F-4D97-AF65-F5344CB8AC3E}">
        <p14:creationId xmlns:p14="http://schemas.microsoft.com/office/powerpoint/2010/main" val="387416209"/>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_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0" name="Image 9">
            <a:extLst>
              <a:ext uri="{FF2B5EF4-FFF2-40B4-BE49-F238E27FC236}">
                <a16:creationId xmlns:a16="http://schemas.microsoft.com/office/drawing/2014/main" id="{6114B201-2FD7-9E41-942B-BE0FEC45D5BF}"/>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Tree>
    <p:extLst>
      <p:ext uri="{BB962C8B-B14F-4D97-AF65-F5344CB8AC3E}">
        <p14:creationId xmlns:p14="http://schemas.microsoft.com/office/powerpoint/2010/main" val="2319278256"/>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ontact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7" y="5253353"/>
            <a:ext cx="31608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AdWay Conseil - Cabinet de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@Adwayconseil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20 20</a:t>
            </a:r>
          </a:p>
          <a:p>
            <a:endParaRPr lang="fr-FR" sz="1200" b="0" i="0" dirty="0">
              <a:solidFill>
                <a:schemeClr val="bg1"/>
              </a:solidFill>
              <a:effectLst/>
              <a:latin typeface="+mj-lt"/>
            </a:endParaRPr>
          </a:p>
          <a:p>
            <a:r>
              <a:rPr lang="fr-FR" sz="1200" b="0" i="0" u="sng" dirty="0">
                <a:solidFill>
                  <a:schemeClr val="bg2"/>
                </a:solidFill>
                <a:effectLst/>
                <a:latin typeface="+mj-lt"/>
              </a:rPr>
              <a:t>adway-conseil.com/</a:t>
            </a:r>
          </a:p>
        </p:txBody>
      </p:sp>
      <p:pic>
        <p:nvPicPr>
          <p:cNvPr id="8" name="Image 7">
            <a:extLst>
              <a:ext uri="{FF2B5EF4-FFF2-40B4-BE49-F238E27FC236}">
                <a16:creationId xmlns:a16="http://schemas.microsoft.com/office/drawing/2014/main" id="{5725ACFD-5AF8-B12D-1DCE-A2AF772DE4A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36405" y="2624564"/>
            <a:ext cx="3717962" cy="1099716"/>
          </a:xfrm>
          <a:prstGeom prst="rect">
            <a:avLst/>
          </a:prstGeom>
        </p:spPr>
      </p:pic>
    </p:spTree>
    <p:extLst>
      <p:ext uri="{BB962C8B-B14F-4D97-AF65-F5344CB8AC3E}">
        <p14:creationId xmlns:p14="http://schemas.microsoft.com/office/powerpoint/2010/main" val="349136708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ontact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Circle 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@circle_strategy</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31 rue des poissonniers</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16</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circle-strategy.com</a:t>
            </a:r>
            <a:endParaRPr lang="fr-FR" sz="1200" b="0" i="0" dirty="0">
              <a:solidFill>
                <a:schemeClr val="bg2"/>
              </a:solidFill>
              <a:effectLst/>
              <a:latin typeface="+mj-lt"/>
            </a:endParaRPr>
          </a:p>
        </p:txBody>
      </p:sp>
      <p:pic>
        <p:nvPicPr>
          <p:cNvPr id="8" name="Image 7">
            <a:extLst>
              <a:ext uri="{FF2B5EF4-FFF2-40B4-BE49-F238E27FC236}">
                <a16:creationId xmlns:a16="http://schemas.microsoft.com/office/drawing/2014/main" id="{22FC4C72-8726-D676-7B0C-C7D2AD81D0C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45507" y="2675535"/>
            <a:ext cx="3779667" cy="1048412"/>
          </a:xfrm>
          <a:prstGeom prst="rect">
            <a:avLst/>
          </a:prstGeom>
        </p:spPr>
      </p:pic>
    </p:spTree>
    <p:extLst>
      <p:ext uri="{BB962C8B-B14F-4D97-AF65-F5344CB8AC3E}">
        <p14:creationId xmlns:p14="http://schemas.microsoft.com/office/powerpoint/2010/main" val="3803322681"/>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ontact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FLOW &amp; Co (groupe Square)</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u="sng" dirty="0">
                <a:solidFill>
                  <a:schemeClr val="bg2"/>
                </a:solidFill>
                <a:effectLst/>
                <a:latin typeface="+mj-lt"/>
              </a:rPr>
              <a:t>flow&amp;co.fr</a:t>
            </a:r>
          </a:p>
        </p:txBody>
      </p:sp>
      <p:pic>
        <p:nvPicPr>
          <p:cNvPr id="7" name="Image 6">
            <a:extLst>
              <a:ext uri="{FF2B5EF4-FFF2-40B4-BE49-F238E27FC236}">
                <a16:creationId xmlns:a16="http://schemas.microsoft.com/office/drawing/2014/main" id="{3F679A5B-375F-6A03-4545-1863C5C4B4E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7556" y="2713743"/>
            <a:ext cx="4101600" cy="1011242"/>
          </a:xfrm>
          <a:prstGeom prst="rect">
            <a:avLst/>
          </a:prstGeom>
        </p:spPr>
      </p:pic>
    </p:spTree>
    <p:extLst>
      <p:ext uri="{BB962C8B-B14F-4D97-AF65-F5344CB8AC3E}">
        <p14:creationId xmlns:p14="http://schemas.microsoft.com/office/powerpoint/2010/main" val="2653586169"/>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Contact Forizon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FLOW &amp; Co (groupe Square)</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u="sng" dirty="0">
                <a:solidFill>
                  <a:schemeClr val="bg2"/>
                </a:solidFill>
                <a:effectLst/>
                <a:latin typeface="+mj-lt"/>
              </a:rPr>
              <a:t>flow&amp;co.fr</a:t>
            </a:r>
          </a:p>
        </p:txBody>
      </p:sp>
      <p:pic>
        <p:nvPicPr>
          <p:cNvPr id="8" name="Image 7">
            <a:extLst>
              <a:ext uri="{FF2B5EF4-FFF2-40B4-BE49-F238E27FC236}">
                <a16:creationId xmlns:a16="http://schemas.microsoft.com/office/drawing/2014/main" id="{1F4D5533-7502-244E-DDEA-BF2320AD055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7556" y="2709113"/>
            <a:ext cx="4126538" cy="1017391"/>
          </a:xfrm>
          <a:prstGeom prst="rect">
            <a:avLst/>
          </a:prstGeom>
        </p:spPr>
      </p:pic>
    </p:spTree>
    <p:extLst>
      <p:ext uri="{BB962C8B-B14F-4D97-AF65-F5344CB8AC3E}">
        <p14:creationId xmlns:p14="http://schemas.microsoft.com/office/powerpoint/2010/main" val="2359246530"/>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Contact Initio Belgiqu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nl-NL" sz="1200" b="0" i="0" dirty="0">
                <a:solidFill>
                  <a:schemeClr val="bg1"/>
                </a:solidFill>
                <a:effectLst/>
                <a:latin typeface="+mj-lt"/>
              </a:rPr>
              <a:t>17, Boulevard General Wahis </a:t>
            </a:r>
          </a:p>
          <a:p>
            <a:r>
              <a:rPr lang="nl-NL" sz="1200" b="0" i="0" dirty="0">
                <a:solidFill>
                  <a:schemeClr val="bg1"/>
                </a:solidFill>
                <a:effectLst/>
                <a:latin typeface="+mj-lt"/>
              </a:rPr>
              <a:t>1030 Schaarbeek</a:t>
            </a:r>
          </a:p>
          <a:p>
            <a:r>
              <a:rPr lang="nl-NL" sz="1200" b="0" i="0" dirty="0">
                <a:solidFill>
                  <a:schemeClr val="bg1"/>
                </a:solidFill>
                <a:effectLst/>
                <a:latin typeface="+mj-lt"/>
              </a:rPr>
              <a:t>Belgium</a:t>
            </a:r>
          </a:p>
          <a:p>
            <a:r>
              <a:rPr lang="fr-FR" sz="1200" b="0" i="0" dirty="0">
                <a:solidFill>
                  <a:schemeClr val="bg1"/>
                </a:solidFill>
                <a:effectLst/>
                <a:latin typeface="+mj-lt"/>
              </a:rPr>
              <a:t>+32 (0)2 669 77 44</a:t>
            </a:r>
          </a:p>
          <a:p>
            <a:endParaRPr lang="fr-FR" sz="1200" b="0" i="0" dirty="0">
              <a:solidFill>
                <a:schemeClr val="bg1"/>
              </a:solidFill>
              <a:effectLst/>
              <a:latin typeface="+mj-lt"/>
            </a:endParaRPr>
          </a:p>
          <a:p>
            <a:r>
              <a:rPr lang="fr-FR" sz="1200" b="0" i="0" u="sng" dirty="0">
                <a:solidFill>
                  <a:schemeClr val="bg2"/>
                </a:solidFill>
                <a:effectLst/>
                <a:latin typeface="+mj-lt"/>
              </a:rPr>
              <a:t>Initio.eu</a:t>
            </a:r>
          </a:p>
        </p:txBody>
      </p:sp>
      <p:pic>
        <p:nvPicPr>
          <p:cNvPr id="8" name="Image 7">
            <a:extLst>
              <a:ext uri="{FF2B5EF4-FFF2-40B4-BE49-F238E27FC236}">
                <a16:creationId xmlns:a16="http://schemas.microsoft.com/office/drawing/2014/main" id="{0A963FDF-8504-E78A-B37A-67305DB35BA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37556" y="2687524"/>
            <a:ext cx="3627774" cy="1042681"/>
          </a:xfrm>
          <a:prstGeom prst="rect">
            <a:avLst/>
          </a:prstGeom>
        </p:spPr>
      </p:pic>
    </p:spTree>
    <p:extLst>
      <p:ext uri="{BB962C8B-B14F-4D97-AF65-F5344CB8AC3E}">
        <p14:creationId xmlns:p14="http://schemas.microsoft.com/office/powerpoint/2010/main" val="4152226117"/>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Contact Initio Luxembour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Initio</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@initio_eu</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153-155 Rue du Kiem</a:t>
            </a:r>
          </a:p>
          <a:p>
            <a:r>
              <a:rPr lang="fr-FR" sz="1200" b="0" i="0" dirty="0">
                <a:solidFill>
                  <a:schemeClr val="bg1"/>
                </a:solidFill>
                <a:effectLst/>
                <a:latin typeface="+mj-lt"/>
              </a:rPr>
              <a:t>Strassen, District de Luxembourg, 8030</a:t>
            </a:r>
          </a:p>
          <a:p>
            <a:r>
              <a:rPr lang="fr-FR" sz="1200" b="0" i="0" dirty="0">
                <a:solidFill>
                  <a:schemeClr val="bg1"/>
                </a:solidFill>
                <a:effectLst/>
                <a:latin typeface="+mj-lt"/>
              </a:rPr>
              <a:t>Luxembourg</a:t>
            </a:r>
          </a:p>
          <a:p>
            <a:r>
              <a:rPr lang="fr-FR" sz="1200" b="0" i="0" dirty="0">
                <a:solidFill>
                  <a:schemeClr val="bg1"/>
                </a:solidFill>
                <a:effectLst/>
                <a:latin typeface="+mj-lt"/>
              </a:rPr>
              <a:t>+352 277 239 1</a:t>
            </a:r>
          </a:p>
          <a:p>
            <a:endParaRPr lang="fr-FR" sz="1200" b="0" i="0" dirty="0">
              <a:solidFill>
                <a:schemeClr val="bg1"/>
              </a:solidFill>
              <a:effectLst/>
              <a:latin typeface="+mj-lt"/>
            </a:endParaRPr>
          </a:p>
          <a:p>
            <a:r>
              <a:rPr lang="fr-FR" sz="1200" b="0" i="0" u="sng" dirty="0">
                <a:solidFill>
                  <a:schemeClr val="bg2"/>
                </a:solidFill>
                <a:effectLst/>
                <a:latin typeface="+mj-lt"/>
              </a:rPr>
              <a:t>Initio.eu</a:t>
            </a:r>
          </a:p>
        </p:txBody>
      </p:sp>
      <p:pic>
        <p:nvPicPr>
          <p:cNvPr id="8" name="Image 7">
            <a:extLst>
              <a:ext uri="{FF2B5EF4-FFF2-40B4-BE49-F238E27FC236}">
                <a16:creationId xmlns:a16="http://schemas.microsoft.com/office/drawing/2014/main" id="{7CEFADCD-218D-3984-D71E-7353B240D82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9605" y="2676766"/>
            <a:ext cx="3794029" cy="1047565"/>
          </a:xfrm>
          <a:prstGeom prst="rect">
            <a:avLst/>
          </a:prstGeom>
        </p:spPr>
      </p:pic>
    </p:spTree>
    <p:extLst>
      <p:ext uri="{BB962C8B-B14F-4D97-AF65-F5344CB8AC3E}">
        <p14:creationId xmlns:p14="http://schemas.microsoft.com/office/powerpoint/2010/main" val="2591322679"/>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Contact Tall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Tallis Consulting</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@Tallisconseil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84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Tallis-consulting.com</a:t>
            </a:r>
            <a:endParaRPr lang="fr-FR" sz="1200" b="0" i="0" dirty="0">
              <a:solidFill>
                <a:schemeClr val="bg2"/>
              </a:solidFill>
              <a:effectLst/>
              <a:latin typeface="+mj-lt"/>
            </a:endParaRPr>
          </a:p>
        </p:txBody>
      </p:sp>
      <p:pic>
        <p:nvPicPr>
          <p:cNvPr id="8" name="Image 7">
            <a:extLst>
              <a:ext uri="{FF2B5EF4-FFF2-40B4-BE49-F238E27FC236}">
                <a16:creationId xmlns:a16="http://schemas.microsoft.com/office/drawing/2014/main" id="{8718A8F4-476E-BA12-4825-3570DA690244}"/>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7556" y="2674952"/>
            <a:ext cx="3852218" cy="1049379"/>
          </a:xfrm>
          <a:prstGeom prst="rect">
            <a:avLst/>
          </a:prstGeom>
        </p:spPr>
      </p:pic>
    </p:spTree>
    <p:extLst>
      <p:ext uri="{BB962C8B-B14F-4D97-AF65-F5344CB8AC3E}">
        <p14:creationId xmlns:p14="http://schemas.microsoft.com/office/powerpoint/2010/main" val="1625785119"/>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uverture Squa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6" name="Image 5">
            <a:extLst>
              <a:ext uri="{FF2B5EF4-FFF2-40B4-BE49-F238E27FC236}">
                <a16:creationId xmlns:a16="http://schemas.microsoft.com/office/drawing/2014/main" id="{2774E35A-E978-A636-17FD-8572C434FB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cxnSp>
        <p:nvCxnSpPr>
          <p:cNvPr id="7" name="Connecteur droit 6">
            <a:extLst>
              <a:ext uri="{FF2B5EF4-FFF2-40B4-BE49-F238E27FC236}">
                <a16:creationId xmlns:a16="http://schemas.microsoft.com/office/drawing/2014/main" id="{74F4F341-EABD-6403-0390-D9938F94D247}"/>
              </a:ext>
            </a:extLst>
          </p:cNvPr>
          <p:cNvCxnSpPr>
            <a:cxnSpLocks/>
          </p:cNvCxnSpPr>
          <p:nvPr/>
        </p:nvCxnSpPr>
        <p:spPr>
          <a:xfrm>
            <a:off x="0" y="4067352"/>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s-titre 2">
            <a:extLst>
              <a:ext uri="{FF2B5EF4-FFF2-40B4-BE49-F238E27FC236}">
                <a16:creationId xmlns:a16="http://schemas.microsoft.com/office/drawing/2014/main" id="{8254DDF4-EE7B-C664-EB7E-04449616FF69}"/>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10" name="Espace réservé du texte 10">
            <a:extLst>
              <a:ext uri="{FF2B5EF4-FFF2-40B4-BE49-F238E27FC236}">
                <a16:creationId xmlns:a16="http://schemas.microsoft.com/office/drawing/2014/main" id="{67D09329-7518-F04C-2D7A-0A1B6CE12243}"/>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cap="all" baseline="0">
                <a:solidFill>
                  <a:schemeClr val="bg1"/>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dirty="0"/>
              <a:t>TITRE</a:t>
            </a:r>
          </a:p>
        </p:txBody>
      </p:sp>
      <p:sp>
        <p:nvSpPr>
          <p:cNvPr id="3" name="Espace réservé du contenu 5">
            <a:extLst>
              <a:ext uri="{FF2B5EF4-FFF2-40B4-BE49-F238E27FC236}">
                <a16:creationId xmlns:a16="http://schemas.microsoft.com/office/drawing/2014/main" id="{5CB680AF-B33F-0168-84E2-FA2630BF3F11}"/>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spTree>
    <p:extLst>
      <p:ext uri="{BB962C8B-B14F-4D97-AF65-F5344CB8AC3E}">
        <p14:creationId xmlns:p14="http://schemas.microsoft.com/office/powerpoint/2010/main" val="3402373948"/>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Contact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Vertuo 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@VertuoConseil</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69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vertuoconseil.com</a:t>
            </a:r>
            <a:endParaRPr lang="fr-FR" sz="1200" b="0" i="0" dirty="0">
              <a:solidFill>
                <a:schemeClr val="bg2"/>
              </a:solidFill>
              <a:effectLst/>
              <a:latin typeface="+mj-lt"/>
            </a:endParaRPr>
          </a:p>
        </p:txBody>
      </p:sp>
      <p:pic>
        <p:nvPicPr>
          <p:cNvPr id="8" name="Image 7">
            <a:extLst>
              <a:ext uri="{FF2B5EF4-FFF2-40B4-BE49-F238E27FC236}">
                <a16:creationId xmlns:a16="http://schemas.microsoft.com/office/drawing/2014/main" id="{555FA6F4-67CE-86A0-008C-28A21EB0C481}"/>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42975" y="2706464"/>
            <a:ext cx="3654707" cy="1017868"/>
          </a:xfrm>
          <a:prstGeom prst="rect">
            <a:avLst/>
          </a:prstGeom>
        </p:spPr>
      </p:pic>
    </p:spTree>
    <p:extLst>
      <p:ext uri="{BB962C8B-B14F-4D97-AF65-F5344CB8AC3E}">
        <p14:creationId xmlns:p14="http://schemas.microsoft.com/office/powerpoint/2010/main" val="210100685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Contact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@VIATYS</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14" name="Image 13">
            <a:extLst>
              <a:ext uri="{FF2B5EF4-FFF2-40B4-BE49-F238E27FC236}">
                <a16:creationId xmlns:a16="http://schemas.microsoft.com/office/drawing/2014/main" id="{F064D896-D29D-704E-B3C8-A908B492AC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163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36 00</a:t>
            </a:r>
          </a:p>
          <a:p>
            <a:endParaRPr lang="fr-FR" sz="1200" b="0" i="0" dirty="0">
              <a:solidFill>
                <a:schemeClr val="bg1"/>
              </a:solidFill>
              <a:effectLst/>
              <a:latin typeface="+mj-lt"/>
            </a:endParaRPr>
          </a:p>
          <a:p>
            <a:r>
              <a:rPr lang="fr-FR" sz="1200" b="0" i="0" dirty="0">
                <a:solidFill>
                  <a:schemeClr val="bg2"/>
                </a:solidFill>
                <a:effectLst/>
                <a:latin typeface="+mj-lt"/>
                <a:hlinkClick r:id="rId5">
                  <a:extLst>
                    <a:ext uri="{A12FA001-AC4F-418D-AE19-62706E023703}">
                      <ahyp:hlinkClr xmlns:ahyp="http://schemas.microsoft.com/office/drawing/2018/hyperlinkcolor" val="tx"/>
                    </a:ext>
                  </a:extLst>
                </a:hlinkClick>
              </a:rPr>
              <a:t>viatys.com</a:t>
            </a:r>
            <a:endParaRPr lang="fr-FR" sz="1200" b="0" i="0" dirty="0">
              <a:solidFill>
                <a:schemeClr val="bg2"/>
              </a:solidFill>
              <a:effectLst/>
              <a:latin typeface="+mj-lt"/>
            </a:endParaRPr>
          </a:p>
        </p:txBody>
      </p:sp>
      <p:pic>
        <p:nvPicPr>
          <p:cNvPr id="8" name="Image 7">
            <a:extLst>
              <a:ext uri="{FF2B5EF4-FFF2-40B4-BE49-F238E27FC236}">
                <a16:creationId xmlns:a16="http://schemas.microsoft.com/office/drawing/2014/main" id="{DFCE588F-CD58-D231-6789-5984FC591F8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9605" y="2710023"/>
            <a:ext cx="3779829" cy="1018273"/>
          </a:xfrm>
          <a:prstGeom prst="rect">
            <a:avLst/>
          </a:prstGeom>
        </p:spPr>
      </p:pic>
    </p:spTree>
    <p:extLst>
      <p:ext uri="{BB962C8B-B14F-4D97-AF65-F5344CB8AC3E}">
        <p14:creationId xmlns:p14="http://schemas.microsoft.com/office/powerpoint/2010/main" val="188361647"/>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2003123"/>
            <a:ext cx="865188" cy="567038"/>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4" y="2003124"/>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Modifier les styles du texte du masque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651299"/>
            <a:ext cx="865188" cy="567038"/>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4" y="2651300"/>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Modifier les styles du texte du masque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299475"/>
            <a:ext cx="865188" cy="567038"/>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4" y="3299476"/>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Modifier les styles du texte du masque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947651"/>
            <a:ext cx="865188" cy="567038"/>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4" y="3947652"/>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Modifier les styles du texte du masque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595827"/>
            <a:ext cx="865188" cy="567038"/>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4" y="4595828"/>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Modifier les styles du texte du masque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244003"/>
            <a:ext cx="865188" cy="567040"/>
          </a:xfrm>
        </p:spPr>
        <p:txBody>
          <a:bodyPr anchor="ctr"/>
          <a:lstStyle>
            <a:lvl1pPr marL="0" indent="0" algn="l">
              <a:buNone/>
              <a:defRPr sz="3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4" y="5244006"/>
            <a:ext cx="4163971" cy="567037"/>
          </a:xfrm>
        </p:spPr>
        <p:txBody>
          <a:bodyPr anchor="ctr"/>
          <a:lstStyle>
            <a:lvl1pPr>
              <a:defRPr sz="15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Modifier les styles du texte du masque</a:t>
            </a:r>
          </a:p>
        </p:txBody>
      </p:sp>
      <p:sp>
        <p:nvSpPr>
          <p:cNvPr id="25" name="Espace réservé pour une image  2">
            <a:extLst>
              <a:ext uri="{FF2B5EF4-FFF2-40B4-BE49-F238E27FC236}">
                <a16:creationId xmlns:a16="http://schemas.microsoft.com/office/drawing/2014/main" id="{ABF607A9-BD7F-47CC-8DA7-A2C41187623F}"/>
              </a:ext>
            </a:extLst>
          </p:cNvPr>
          <p:cNvSpPr>
            <a:spLocks noGrp="1"/>
          </p:cNvSpPr>
          <p:nvPr>
            <p:ph type="pic" idx="24"/>
          </p:nvPr>
        </p:nvSpPr>
        <p:spPr>
          <a:xfrm>
            <a:off x="6659867" y="2077690"/>
            <a:ext cx="4946400" cy="36000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p:nvPr>
        </p:nvSpPr>
        <p:spPr>
          <a:xfrm>
            <a:off x="626267" y="799842"/>
            <a:ext cx="10980000" cy="900000"/>
          </a:xfrm>
          <a:prstGeom prst="rect">
            <a:avLst/>
          </a:prstGeom>
        </p:spPr>
        <p:txBody>
          <a:bodyPr vert="horz" lIns="91440" tIns="45720" rIns="91440" bIns="45720" rtlCol="0" anchor="t">
            <a:noAutofit/>
          </a:bodyPr>
          <a:lstStyle/>
          <a:p>
            <a:r>
              <a:rPr lang="fr-FR" noProof="0"/>
              <a:t>Modifiez le style du titre</a:t>
            </a:r>
          </a:p>
        </p:txBody>
      </p:sp>
      <p:sp>
        <p:nvSpPr>
          <p:cNvPr id="2" name="Espace réservé de la date 1">
            <a:extLst>
              <a:ext uri="{FF2B5EF4-FFF2-40B4-BE49-F238E27FC236}">
                <a16:creationId xmlns:a16="http://schemas.microsoft.com/office/drawing/2014/main" id="{D7EFE464-3033-364B-9D81-F8C0BDF45857}"/>
              </a:ext>
            </a:extLst>
          </p:cNvPr>
          <p:cNvSpPr>
            <a:spLocks noGrp="1"/>
          </p:cNvSpPr>
          <p:nvPr>
            <p:ph type="dt" sz="half" idx="25"/>
          </p:nvPr>
        </p:nvSpPr>
        <p:spPr/>
        <p:txBody>
          <a:bodyPr/>
          <a:lstStyle/>
          <a:p>
            <a:fld id="{5F7AC4CC-30B7-44BA-93FB-ECB22AD85852}" type="datetime1">
              <a:rPr lang="fr-FR" smtClean="0"/>
              <a:t>15/09/2025</a:t>
            </a:fld>
            <a:endParaRPr lang="fr-FR" dirty="0"/>
          </a:p>
        </p:txBody>
      </p:sp>
      <p:sp>
        <p:nvSpPr>
          <p:cNvPr id="4" name="Espace réservé du numéro de diapositive 3">
            <a:extLst>
              <a:ext uri="{FF2B5EF4-FFF2-40B4-BE49-F238E27FC236}">
                <a16:creationId xmlns:a16="http://schemas.microsoft.com/office/drawing/2014/main" id="{1658351D-D353-A84F-9C09-07145A8ADA59}"/>
              </a:ext>
            </a:extLst>
          </p:cNvPr>
          <p:cNvSpPr>
            <a:spLocks noGrp="1"/>
          </p:cNvSpPr>
          <p:nvPr>
            <p:ph type="sldNum" sz="quarter" idx="26"/>
          </p:nvPr>
        </p:nvSpPr>
        <p:spPr/>
        <p:txBody>
          <a:bodyPr/>
          <a:lstStyle/>
          <a:p>
            <a:fld id="{975A587B-5814-4D9B-9598-FE9CB954CB01}" type="slidenum">
              <a:rPr lang="fr-FR" smtClean="0"/>
              <a:pPr/>
              <a:t>‹N°›</a:t>
            </a:fld>
            <a:endParaRPr lang="fr-FR" dirty="0"/>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5659395" y="2003124"/>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5659395" y="2651300"/>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5659395" y="3299476"/>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5659395" y="3947652"/>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5659395" y="4595828"/>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5659395" y="5244006"/>
            <a:ext cx="589339" cy="567037"/>
          </a:xfrm>
        </p:spPr>
        <p:txBody>
          <a:bodyPr anchor="ctr"/>
          <a:lstStyle>
            <a:lvl1pPr algn="r">
              <a:defRPr sz="14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Tree>
    <p:extLst>
      <p:ext uri="{BB962C8B-B14F-4D97-AF65-F5344CB8AC3E}">
        <p14:creationId xmlns:p14="http://schemas.microsoft.com/office/powerpoint/2010/main" val="356688342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N°1 Schéma">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211016"/>
            <a:ext cx="10979997" cy="3780000"/>
          </a:xfrm>
        </p:spPr>
        <p:txBody>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699842"/>
            <a:ext cx="10980000" cy="360000"/>
          </a:xfrm>
        </p:spPr>
        <p:txBody>
          <a:bodyPr anchor="t"/>
          <a:lstStyle>
            <a:lvl1pPr marL="0" indent="0">
              <a:buNone/>
              <a:defRPr sz="1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Modifier les styles du texte du masque</a:t>
            </a:r>
          </a:p>
        </p:txBody>
      </p:sp>
      <p:sp>
        <p:nvSpPr>
          <p:cNvPr id="2" name="Espace réservé de la date 1">
            <a:extLst>
              <a:ext uri="{FF2B5EF4-FFF2-40B4-BE49-F238E27FC236}">
                <a16:creationId xmlns:a16="http://schemas.microsoft.com/office/drawing/2014/main" id="{0BFDAA37-CAB5-A944-B139-4D0918B71DFF}"/>
              </a:ext>
            </a:extLst>
          </p:cNvPr>
          <p:cNvSpPr>
            <a:spLocks noGrp="1"/>
          </p:cNvSpPr>
          <p:nvPr>
            <p:ph type="dt" sz="half" idx="14"/>
          </p:nvPr>
        </p:nvSpPr>
        <p:spPr/>
        <p:txBody>
          <a:bodyPr/>
          <a:lstStyle/>
          <a:p>
            <a:fld id="{7779E8B2-82ED-4380-904F-5D578597F47E}" type="datetime1">
              <a:rPr lang="fr-FR" smtClean="0"/>
              <a:t>15/09/2025</a:t>
            </a:fld>
            <a:endParaRPr lang="fr-FR" dirty="0"/>
          </a:p>
        </p:txBody>
      </p:sp>
      <p:sp>
        <p:nvSpPr>
          <p:cNvPr id="3" name="Espace réservé du numéro de diapositive 2">
            <a:extLst>
              <a:ext uri="{FF2B5EF4-FFF2-40B4-BE49-F238E27FC236}">
                <a16:creationId xmlns:a16="http://schemas.microsoft.com/office/drawing/2014/main" id="{996F93B4-626D-4041-8685-09A320EA304E}"/>
              </a:ext>
            </a:extLst>
          </p:cNvPr>
          <p:cNvSpPr>
            <a:spLocks noGrp="1"/>
          </p:cNvSpPr>
          <p:nvPr>
            <p:ph type="sldNum" sz="quarter" idx="15"/>
          </p:nvPr>
        </p:nvSpPr>
        <p:spPr/>
        <p:txBody>
          <a:bodyPr/>
          <a:lstStyle/>
          <a:p>
            <a:fld id="{975A587B-5814-4D9B-9598-FE9CB954CB01}" type="slidenum">
              <a:rPr lang="fr-FR" smtClean="0"/>
              <a:pPr/>
              <a:t>‹N°›</a:t>
            </a:fld>
            <a:endParaRPr lang="fr-FR" dirty="0"/>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p:nvPr>
        </p:nvSpPr>
        <p:spPr>
          <a:xfrm>
            <a:off x="626267" y="799842"/>
            <a:ext cx="10980000" cy="900000"/>
          </a:xfrm>
          <a:prstGeom prst="rect">
            <a:avLst/>
          </a:prstGeom>
        </p:spPr>
        <p:txBody>
          <a:bodyPr vert="horz" lIns="91440" tIns="45720" rIns="91440" bIns="45720" rtlCol="0" anchor="t">
            <a:noAutofit/>
          </a:bodyPr>
          <a:lstStyle/>
          <a:p>
            <a:r>
              <a:rPr lang="fr-FR" noProof="0"/>
              <a:t>Modifiez le style du titre</a:t>
            </a:r>
          </a:p>
        </p:txBody>
      </p:sp>
    </p:spTree>
    <p:extLst>
      <p:ext uri="{BB962C8B-B14F-4D97-AF65-F5344CB8AC3E}">
        <p14:creationId xmlns:p14="http://schemas.microsoft.com/office/powerpoint/2010/main" val="320599248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Couvertur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393FA38-25A7-4710-88A5-F1EDC1B00ABC}" type="datetime1">
              <a:rPr lang="fr-FR" smtClean="0"/>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6" name="Image 5">
            <a:extLst>
              <a:ext uri="{FF2B5EF4-FFF2-40B4-BE49-F238E27FC236}">
                <a16:creationId xmlns:a16="http://schemas.microsoft.com/office/drawing/2014/main" id="{C48BCDA6-212F-4A02-949F-514A7BA446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8000" y="641854"/>
            <a:ext cx="3720705" cy="990000"/>
          </a:xfrm>
          <a:prstGeom prst="rect">
            <a:avLst/>
          </a:prstGeom>
        </p:spPr>
      </p:pic>
    </p:spTree>
    <p:extLst>
      <p:ext uri="{BB962C8B-B14F-4D97-AF65-F5344CB8AC3E}">
        <p14:creationId xmlns:p14="http://schemas.microsoft.com/office/powerpoint/2010/main" val="1251351453"/>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re 1 ligne seul">
    <p:spTree>
      <p:nvGrpSpPr>
        <p:cNvPr id="1" name=""/>
        <p:cNvGrpSpPr/>
        <p:nvPr/>
      </p:nvGrpSpPr>
      <p:grpSpPr>
        <a:xfrm>
          <a:off x="0" y="0"/>
          <a:ext cx="0" cy="0"/>
          <a:chOff x="0" y="0"/>
          <a:chExt cx="0" cy="0"/>
        </a:xfrm>
      </p:grpSpPr>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hasCustomPrompt="1"/>
          </p:nvPr>
        </p:nvSpPr>
        <p:spPr>
          <a:xfrm>
            <a:off x="626267" y="799842"/>
            <a:ext cx="10980000" cy="539015"/>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319227467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re 2 lignes - Sous titre - Contenu 2 colonn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9" y="2211016"/>
            <a:ext cx="5400000" cy="3780000"/>
          </a:xfrm>
          <a:prstGeom prst="rect">
            <a:avLst/>
          </a:prstGeom>
        </p:spPr>
        <p:txBody>
          <a:bodyPr>
            <a:noAutofit/>
          </a:bodyPr>
          <a:lstStyle>
            <a:lvl1pPr algn="just">
              <a:lnSpc>
                <a:spcPct val="100000"/>
              </a:lnSpc>
              <a:defRPr/>
            </a:lvl1pPr>
            <a:lvl2pPr algn="just">
              <a:lnSpc>
                <a:spcPct val="100000"/>
              </a:lnSpc>
              <a:defRPr/>
            </a:lvl2pPr>
            <a:lvl3pPr algn="just">
              <a:lnSpc>
                <a:spcPct val="100000"/>
              </a:lnSpc>
              <a:defRPr/>
            </a:lvl3pPr>
            <a:lvl4pPr algn="just">
              <a:lnSpc>
                <a:spcPct val="100000"/>
              </a:lnSpc>
              <a:defRPr/>
            </a:lvl4pPr>
            <a:lvl5pPr algn="just">
              <a:lnSpc>
                <a:spcPct val="100000"/>
              </a:lnSpc>
              <a:defRPr/>
            </a:lvl5pPr>
            <a:lvl6pPr algn="just">
              <a:lnSpc>
                <a:spcPct val="100000"/>
              </a:lnSpc>
              <a:defRPr/>
            </a:lvl6pPr>
            <a:lvl7pPr algn="just">
              <a:lnSpc>
                <a:spcPct val="100000"/>
              </a:lnSpc>
              <a:defRPr/>
            </a:lvl7pPr>
            <a:lvl8pPr algn="just">
              <a:lnSpc>
                <a:spcPct val="100000"/>
              </a:lnSpc>
              <a:defRPr/>
            </a:lvl8pPr>
            <a:lvl9pPr algn="just">
              <a:lnSpc>
                <a:spcPct val="100000"/>
              </a:lnSpc>
              <a:defRPr/>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699842"/>
            <a:ext cx="10980000" cy="360000"/>
          </a:xfrm>
          <a:prstGeom prst="rect">
            <a:avLst/>
          </a:prstGeom>
        </p:spPr>
        <p:txBody>
          <a:bodyPr anchor="t">
            <a:noAutofit/>
          </a:bodyPr>
          <a:lstStyle>
            <a:lvl1pPr marL="0" indent="0" algn="ctr">
              <a:buNone/>
              <a:defRPr sz="1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1" name="Espace réservé du texte 8">
            <a:extLst>
              <a:ext uri="{FF2B5EF4-FFF2-40B4-BE49-F238E27FC236}">
                <a16:creationId xmlns:a16="http://schemas.microsoft.com/office/drawing/2014/main" id="{AC1A2E0E-8694-4FF4-A377-791D12C34C96}"/>
              </a:ext>
            </a:extLst>
          </p:cNvPr>
          <p:cNvSpPr>
            <a:spLocks noGrp="1"/>
          </p:cNvSpPr>
          <p:nvPr>
            <p:ph type="body" sz="quarter" idx="14" hasCustomPrompt="1"/>
          </p:nvPr>
        </p:nvSpPr>
        <p:spPr>
          <a:xfrm>
            <a:off x="6206266" y="2211016"/>
            <a:ext cx="5400000" cy="3780000"/>
          </a:xfrm>
          <a:prstGeom prst="rect">
            <a:avLst/>
          </a:prstGeom>
        </p:spPr>
        <p:txBody>
          <a:bodyPr>
            <a:noAutofit/>
          </a:bodyPr>
          <a:lstStyle>
            <a:lvl1pPr algn="just">
              <a:lnSpc>
                <a:spcPct val="100000"/>
              </a:lnSpc>
              <a:defRPr/>
            </a:lvl1pPr>
            <a:lvl2pPr algn="just">
              <a:lnSpc>
                <a:spcPct val="100000"/>
              </a:lnSpc>
              <a:defRPr/>
            </a:lvl2pPr>
            <a:lvl3pPr algn="just">
              <a:lnSpc>
                <a:spcPct val="100000"/>
              </a:lnSpc>
              <a:defRPr/>
            </a:lvl3pPr>
            <a:lvl4pPr algn="just">
              <a:lnSpc>
                <a:spcPct val="100000"/>
              </a:lnSpc>
              <a:defRPr/>
            </a:lvl4pPr>
            <a:lvl5pPr algn="just">
              <a:lnSpc>
                <a:spcPct val="100000"/>
              </a:lnSpc>
              <a:defRPr/>
            </a:lvl5pPr>
            <a:lvl6pPr algn="just">
              <a:lnSpc>
                <a:spcPct val="100000"/>
              </a:lnSpc>
              <a:defRPr/>
            </a:lvl6pPr>
            <a:lvl7pPr algn="just">
              <a:lnSpc>
                <a:spcPct val="100000"/>
              </a:lnSpc>
              <a:defRPr/>
            </a:lvl7pPr>
            <a:lvl8pPr algn="just">
              <a:lnSpc>
                <a:spcPct val="100000"/>
              </a:lnSpc>
              <a:defRPr/>
            </a:lvl8pPr>
            <a:lvl9pPr algn="just">
              <a:lnSpc>
                <a:spcPct val="100000"/>
              </a:lnSpc>
              <a:defRPr/>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2" name="Espace réservé du titre 1">
            <a:extLst>
              <a:ext uri="{FF2B5EF4-FFF2-40B4-BE49-F238E27FC236}">
                <a16:creationId xmlns:a16="http://schemas.microsoft.com/office/drawing/2014/main" id="{1AEA4368-49BC-3D40-9171-28400FEFF051}"/>
              </a:ext>
            </a:extLst>
          </p:cNvPr>
          <p:cNvSpPr>
            <a:spLocks noGrp="1"/>
          </p:cNvSpPr>
          <p:nvPr>
            <p:ph type="title" hasCustomPrompt="1"/>
          </p:nvPr>
        </p:nvSpPr>
        <p:spPr>
          <a:xfrm>
            <a:off x="626267" y="799842"/>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3994678802"/>
      </p:ext>
    </p:extLst>
  </p:cSld>
  <p:clrMapOvr>
    <a:masterClrMapping/>
  </p:clrMapOvr>
  <p:hf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Titre 2 lignes - Sous titre - Contenu">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211016"/>
            <a:ext cx="10979997" cy="3780000"/>
          </a:xfrm>
          <a:prstGeom prst="rect">
            <a:avLst/>
          </a:prstGeom>
        </p:spPr>
        <p:txBody>
          <a:bodyPr>
            <a:noAutofit/>
          </a:bodyPr>
          <a:lstStyle>
            <a:lvl1pPr>
              <a:defRPr/>
            </a:lvl1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699842"/>
            <a:ext cx="10980000" cy="360000"/>
          </a:xfrm>
          <a:prstGeom prst="rect">
            <a:avLst/>
          </a:prstGeom>
        </p:spPr>
        <p:txBody>
          <a:bodyPr anchor="t">
            <a:noAutofit/>
          </a:bodyPr>
          <a:lstStyle>
            <a:lvl1pPr marL="0" indent="0" algn="ctr">
              <a:buNone/>
              <a:defRPr sz="1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799842"/>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2842349721"/>
      </p:ext>
    </p:extLst>
  </p:cSld>
  <p:clrMapOvr>
    <a:masterClrMapping/>
  </p:clrMapOvr>
  <p:hf hdr="0"/>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ontenu">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6337982"/>
            <a:ext cx="12192000" cy="520018"/>
          </a:xfrm>
          <a:prstGeom prst="rect">
            <a:avLst/>
          </a:prstGeom>
        </p:spPr>
      </p:pic>
      <p:sp>
        <p:nvSpPr>
          <p:cNvPr id="19" name="Titre 18"/>
          <p:cNvSpPr>
            <a:spLocks noGrp="1"/>
          </p:cNvSpPr>
          <p:nvPr>
            <p:ph type="title"/>
          </p:nvPr>
        </p:nvSpPr>
        <p:spPr>
          <a:xfrm>
            <a:off x="431800" y="0"/>
            <a:ext cx="11191241" cy="632462"/>
          </a:xfrm>
        </p:spPr>
        <p:txBody>
          <a:bodyPr vert="horz" lIns="91440" tIns="45720" rIns="91440" bIns="45720" rtlCol="0" anchor="b">
            <a:noAutofit/>
          </a:bodyPr>
          <a:lstStyle>
            <a:lvl1pPr>
              <a:defRPr lang="fr-FR" sz="1800" b="1" cap="none" dirty="0"/>
            </a:lvl1pPr>
          </a:lstStyle>
          <a:p>
            <a:pPr lvl="0"/>
            <a:r>
              <a:rPr lang="fr-FR" dirty="0"/>
              <a:t>Modifiez le style du titre</a:t>
            </a:r>
          </a:p>
        </p:txBody>
      </p:sp>
      <p:cxnSp>
        <p:nvCxnSpPr>
          <p:cNvPr id="15" name="Connecteur droit 14"/>
          <p:cNvCxnSpPr/>
          <p:nvPr userDrawn="1"/>
        </p:nvCxnSpPr>
        <p:spPr>
          <a:xfrm>
            <a:off x="575733" y="608061"/>
            <a:ext cx="103257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Date Placeholder 1"/>
          <p:cNvSpPr>
            <a:spLocks noGrp="1"/>
          </p:cNvSpPr>
          <p:nvPr>
            <p:ph type="dt" sz="half" idx="11"/>
          </p:nvPr>
        </p:nvSpPr>
        <p:spPr>
          <a:xfrm>
            <a:off x="2415039" y="6501008"/>
            <a:ext cx="1956038" cy="235204"/>
          </a:xfrm>
        </p:spPr>
        <p:txBody>
          <a:bodyPr/>
          <a:lstStyle>
            <a:lvl1pPr>
              <a:defRPr sz="1000">
                <a:solidFill>
                  <a:schemeClr val="bg1"/>
                </a:solidFill>
              </a:defRPr>
            </a:lvl1pPr>
          </a:lstStyle>
          <a:p>
            <a:fld id="{14C1F822-A9CA-4234-85A6-5A34C6BF0B8B}" type="datetime1">
              <a:rPr lang="fr-FR" smtClean="0">
                <a:solidFill>
                  <a:prstClr val="white"/>
                </a:solidFill>
              </a:rPr>
              <a:pPr/>
              <a:t>15/09/2025</a:t>
            </a:fld>
            <a:endParaRPr lang="fr-FR" dirty="0">
              <a:solidFill>
                <a:prstClr val="white"/>
              </a:solidFill>
            </a:endParaRPr>
          </a:p>
        </p:txBody>
      </p:sp>
      <p:sp>
        <p:nvSpPr>
          <p:cNvPr id="17" name="Footer Placeholder 2"/>
          <p:cNvSpPr>
            <a:spLocks noGrp="1"/>
          </p:cNvSpPr>
          <p:nvPr>
            <p:ph type="ftr" sz="quarter" idx="12"/>
          </p:nvPr>
        </p:nvSpPr>
        <p:spPr>
          <a:xfrm>
            <a:off x="4787215" y="6501008"/>
            <a:ext cx="5502656" cy="235204"/>
          </a:xfrm>
        </p:spPr>
        <p:txBody>
          <a:bodyPr/>
          <a:lstStyle>
            <a:lvl1pPr>
              <a:defRPr sz="1000">
                <a:solidFill>
                  <a:schemeClr val="bg1"/>
                </a:solidFill>
              </a:defRPr>
            </a:lvl1pPr>
          </a:lstStyle>
          <a:p>
            <a:endParaRPr lang="fr-FR" dirty="0">
              <a:solidFill>
                <a:prstClr val="white"/>
              </a:solidFill>
            </a:endParaRPr>
          </a:p>
        </p:txBody>
      </p:sp>
      <p:sp>
        <p:nvSpPr>
          <p:cNvPr id="23" name="Slide Number Placeholder 3"/>
          <p:cNvSpPr>
            <a:spLocks noGrp="1"/>
          </p:cNvSpPr>
          <p:nvPr>
            <p:ph type="sldNum" sz="quarter" idx="13"/>
          </p:nvPr>
        </p:nvSpPr>
        <p:spPr>
          <a:xfrm>
            <a:off x="10640992" y="6493576"/>
            <a:ext cx="1485984" cy="250068"/>
          </a:xfrm>
        </p:spPr>
        <p:txBody>
          <a:bodyPr/>
          <a:lstStyle>
            <a:lvl1pPr>
              <a:defRPr sz="1000">
                <a:solidFill>
                  <a:schemeClr val="bg1"/>
                </a:solidFill>
              </a:defRPr>
            </a:lvl1pPr>
          </a:lstStyle>
          <a:p>
            <a:fld id="{62F452BD-ECBC-4FFA-8C7F-E013E6954581}" type="slidenum">
              <a:rPr lang="fr-FR" smtClean="0">
                <a:solidFill>
                  <a:prstClr val="white"/>
                </a:solidFill>
              </a:rPr>
              <a:pPr/>
              <a:t>‹N°›</a:t>
            </a:fld>
            <a:endParaRPr lang="fr-FR" dirty="0">
              <a:solidFill>
                <a:prstClr val="white"/>
              </a:solidFill>
            </a:endParaRPr>
          </a:p>
        </p:txBody>
      </p:sp>
      <p:pic>
        <p:nvPicPr>
          <p:cNvPr id="18" name="Image 17">
            <a:hlinkClick r:id="rId3" action="ppaction://hlinksldjump"/>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517" t="31634" r="8865" b="32325"/>
          <a:stretch/>
        </p:blipFill>
        <p:spPr>
          <a:xfrm>
            <a:off x="553207" y="6449899"/>
            <a:ext cx="1444212" cy="311443"/>
          </a:xfrm>
          <a:prstGeom prst="rect">
            <a:avLst/>
          </a:prstGeom>
        </p:spPr>
      </p:pic>
      <p:sp>
        <p:nvSpPr>
          <p:cNvPr id="11" name="Text Placeholder 2"/>
          <p:cNvSpPr>
            <a:spLocks noGrp="1"/>
          </p:cNvSpPr>
          <p:nvPr>
            <p:ph idx="1"/>
          </p:nvPr>
        </p:nvSpPr>
        <p:spPr>
          <a:xfrm>
            <a:off x="431806" y="922761"/>
            <a:ext cx="11184466" cy="5170073"/>
          </a:xfrm>
          <a:prstGeom prst="rect">
            <a:avLst/>
          </a:prstGeom>
        </p:spPr>
        <p:txBody>
          <a:bodyPr vert="horz" lIns="91440" tIns="45720" rIns="91440" bIns="45720" rtlCol="0">
            <a:normAutofit/>
          </a:bodyPr>
          <a:lstStyle>
            <a:lvl2pPr marL="357188" indent="-357188">
              <a:defRPr/>
            </a:lvl2pPr>
            <a:lvl3pPr marL="719138" indent="-361950">
              <a:defRPr/>
            </a:lvl3pPr>
            <a:lvl4pPr marL="1076325" indent="-357188">
              <a:defRPr/>
            </a:lvl4pPr>
            <a:lvl5pPr marL="1433513" indent="-357188">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88601112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204">
          <p15:clr>
            <a:srgbClr val="FBAE40"/>
          </p15:clr>
        </p15:guide>
        <p15:guide id="4" pos="272">
          <p15:clr>
            <a:srgbClr val="FBAE40"/>
          </p15:clr>
        </p15:guide>
        <p15:guide id="5" pos="5488">
          <p15:clr>
            <a:srgbClr val="FBAE40"/>
          </p15:clr>
        </p15:guide>
        <p15:guide id="6" pos="5352">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97" b="0" i="0">
                <a:solidFill>
                  <a:srgbClr val="2F2B10"/>
                </a:solidFill>
                <a:latin typeface="Calibri"/>
                <a:cs typeface="Calibri"/>
              </a:defRPr>
            </a:lvl1pPr>
          </a:lstStyle>
          <a:p>
            <a:endParaRPr/>
          </a:p>
        </p:txBody>
      </p:sp>
      <p:sp>
        <p:nvSpPr>
          <p:cNvPr id="3" name="Holder 3"/>
          <p:cNvSpPr>
            <a:spLocks noGrp="1"/>
          </p:cNvSpPr>
          <p:nvPr>
            <p:ph sz="half" idx="2"/>
          </p:nvPr>
        </p:nvSpPr>
        <p:spPr>
          <a:xfrm>
            <a:off x="609601" y="1577340"/>
            <a:ext cx="5303520" cy="2154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2154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81" b="0" i="0">
                <a:solidFill>
                  <a:srgbClr val="7E7E7E"/>
                </a:solidFill>
                <a:latin typeface="Calibri"/>
                <a:cs typeface="Calibri"/>
              </a:defRPr>
            </a:lvl1pPr>
          </a:lstStyle>
          <a:p>
            <a:pPr marL="11527">
              <a:lnSpc>
                <a:spcPts val="735"/>
              </a:lnSpc>
            </a:pPr>
            <a:r>
              <a:rPr lang="en-GB" spc="-5" dirty="0"/>
              <a:t>©</a:t>
            </a:r>
            <a:r>
              <a:rPr lang="en-GB" spc="-9" dirty="0"/>
              <a:t>K</a:t>
            </a:r>
            <a:r>
              <a:rPr lang="en-GB" spc="-5" dirty="0"/>
              <a:t>ee</a:t>
            </a:r>
            <a:r>
              <a:rPr lang="en-GB" dirty="0"/>
              <a:t>p</a:t>
            </a:r>
            <a:r>
              <a:rPr lang="en-GB" spc="-9" dirty="0"/>
              <a:t>li</a:t>
            </a:r>
            <a:r>
              <a:rPr lang="en-GB" dirty="0"/>
              <a:t>n</a:t>
            </a:r>
            <a:r>
              <a:rPr lang="en-GB" spc="-5" dirty="0"/>
              <a:t>g</a:t>
            </a:r>
            <a:r>
              <a:rPr lang="en-GB" spc="-54" dirty="0">
                <a:latin typeface="Times New Roman"/>
                <a:cs typeface="Times New Roman"/>
              </a:rPr>
              <a:t> </a:t>
            </a:r>
            <a:r>
              <a:rPr lang="en-GB" spc="-5" dirty="0"/>
              <a:t>–</a:t>
            </a:r>
            <a:r>
              <a:rPr lang="en-GB" spc="-32" dirty="0">
                <a:latin typeface="Times New Roman"/>
                <a:cs typeface="Times New Roman"/>
              </a:rPr>
              <a:t> </a:t>
            </a:r>
            <a:r>
              <a:rPr lang="en-GB" spc="-9" dirty="0"/>
              <a:t>T</a:t>
            </a:r>
            <a:r>
              <a:rPr lang="en-GB" spc="-5" dirty="0"/>
              <a:t>o</a:t>
            </a:r>
            <a:r>
              <a:rPr lang="en-GB" dirty="0"/>
              <a:t>u</a:t>
            </a:r>
            <a:r>
              <a:rPr lang="en-GB" spc="-5" dirty="0"/>
              <a:t>s</a:t>
            </a:r>
            <a:r>
              <a:rPr lang="en-GB" spc="-45" dirty="0">
                <a:latin typeface="Times New Roman"/>
                <a:cs typeface="Times New Roman"/>
              </a:rPr>
              <a:t> </a:t>
            </a:r>
            <a:r>
              <a:rPr lang="en-GB" dirty="0"/>
              <a:t>d</a:t>
            </a:r>
            <a:r>
              <a:rPr lang="en-GB" spc="-5" dirty="0"/>
              <a:t>ro</a:t>
            </a:r>
            <a:r>
              <a:rPr lang="en-GB" spc="-9" dirty="0"/>
              <a:t>i</a:t>
            </a:r>
            <a:r>
              <a:rPr lang="en-GB" spc="-5" dirty="0"/>
              <a:t>ts</a:t>
            </a:r>
            <a:r>
              <a:rPr lang="en-GB" spc="-32" dirty="0">
                <a:latin typeface="Times New Roman"/>
                <a:cs typeface="Times New Roman"/>
              </a:rPr>
              <a:t> </a:t>
            </a:r>
            <a:r>
              <a:rPr lang="en-GB" spc="-5" dirty="0"/>
              <a:t>ré</a:t>
            </a:r>
            <a:r>
              <a:rPr lang="en-GB" spc="-9" dirty="0"/>
              <a:t>s</a:t>
            </a:r>
            <a:r>
              <a:rPr lang="en-GB" spc="-5" dirty="0"/>
              <a:t>ervés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9/15/2025</a:t>
            </a:fld>
            <a:endParaRPr lang="en-US" dirty="0"/>
          </a:p>
        </p:txBody>
      </p:sp>
      <p:sp>
        <p:nvSpPr>
          <p:cNvPr id="7" name="Holder 7"/>
          <p:cNvSpPr>
            <a:spLocks noGrp="1"/>
          </p:cNvSpPr>
          <p:nvPr>
            <p:ph type="sldNum" sz="quarter" idx="7"/>
          </p:nvPr>
        </p:nvSpPr>
        <p:spPr/>
        <p:txBody>
          <a:bodyPr lIns="0" tIns="0" rIns="0" bIns="0"/>
          <a:lstStyle>
            <a:lvl1pPr>
              <a:defRPr sz="1271" b="0" i="0">
                <a:solidFill>
                  <a:srgbClr val="464117"/>
                </a:solidFill>
                <a:latin typeface="Calibri"/>
                <a:cs typeface="Calibri"/>
              </a:defRPr>
            </a:lvl1pPr>
          </a:lstStyle>
          <a:p>
            <a:pPr marL="11527">
              <a:lnSpc>
                <a:spcPts val="1302"/>
              </a:lnSpc>
            </a:pPr>
            <a:r>
              <a:rPr lang="en-GB" dirty="0"/>
              <a:t>|</a:t>
            </a:r>
            <a:r>
              <a:rPr lang="en-GB" spc="-50" dirty="0"/>
              <a:t> </a:t>
            </a:r>
            <a:fld id="{81D60167-4931-47E6-BA6A-407CBD079E47}" type="slidenum">
              <a:rPr smtClean="0"/>
              <a:pPr marL="11527">
                <a:lnSpc>
                  <a:spcPts val="1302"/>
                </a:lnSpc>
              </a:pPr>
              <a:t>‹N°›</a:t>
            </a:fld>
            <a:endParaRPr dirty="0"/>
          </a:p>
        </p:txBody>
      </p:sp>
    </p:spTree>
    <p:extLst>
      <p:ext uri="{BB962C8B-B14F-4D97-AF65-F5344CB8AC3E}">
        <p14:creationId xmlns:p14="http://schemas.microsoft.com/office/powerpoint/2010/main" val="4208201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Sommaire_ Transition mettre en Or le chapitre Concerné">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BBDA9-56AD-3CB8-BC79-BC42B93C46F1}"/>
              </a:ext>
            </a:extLst>
          </p:cNvPr>
          <p:cNvSpPr/>
          <p:nvPr/>
        </p:nvSpPr>
        <p:spPr>
          <a:xfrm>
            <a:off x="180000" y="962526"/>
            <a:ext cx="11832000" cy="4932948"/>
          </a:xfrm>
          <a:prstGeom prst="rect">
            <a:avLst/>
          </a:prstGeom>
          <a:solidFill>
            <a:schemeClr val="bg1">
              <a:lumMod val="95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75" tIns="41488" rIns="82975" bIns="41488" numCol="1" spcCol="0" rtlCol="0" fromWordArt="0" anchor="ctr" anchorCtr="0" forceAA="0" compatLnSpc="1">
            <a:prstTxWarp prst="textNoShape">
              <a:avLst/>
            </a:prstTxWarp>
            <a:noAutofit/>
          </a:bodyPr>
          <a:lstStyle/>
          <a:p>
            <a:pPr algn="ctr" defTabSz="946094" rtl="0"/>
            <a:endParaRPr lang="fr-FR" sz="998" dirty="0">
              <a:solidFill>
                <a:prstClr val="white"/>
              </a:solidFill>
              <a:latin typeface="Calibri"/>
            </a:endParaRPr>
          </a:p>
        </p:txBody>
      </p:sp>
      <p:sp>
        <p:nvSpPr>
          <p:cNvPr id="6" name="Espace réservé du titre 1">
            <a:extLst>
              <a:ext uri="{FF2B5EF4-FFF2-40B4-BE49-F238E27FC236}">
                <a16:creationId xmlns:a16="http://schemas.microsoft.com/office/drawing/2014/main" id="{46774254-1386-1CF0-A338-EDC21BF9602C}"/>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7" name="Espace réservé du texte 2">
            <a:extLst>
              <a:ext uri="{FF2B5EF4-FFF2-40B4-BE49-F238E27FC236}">
                <a16:creationId xmlns:a16="http://schemas.microsoft.com/office/drawing/2014/main" id="{58C739D8-367C-21E8-427A-D9BDDDF15954}"/>
              </a:ext>
            </a:extLst>
          </p:cNvPr>
          <p:cNvSpPr>
            <a:spLocks noGrp="1"/>
          </p:cNvSpPr>
          <p:nvPr>
            <p:ph type="body" idx="1" hasCustomPrompt="1"/>
          </p:nvPr>
        </p:nvSpPr>
        <p:spPr>
          <a:xfrm>
            <a:off x="630238" y="1458804"/>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8" name="Espace réservé du texte 10">
            <a:extLst>
              <a:ext uri="{FF2B5EF4-FFF2-40B4-BE49-F238E27FC236}">
                <a16:creationId xmlns:a16="http://schemas.microsoft.com/office/drawing/2014/main" id="{816E237B-D659-F472-4AD5-81898B985C80}"/>
              </a:ext>
            </a:extLst>
          </p:cNvPr>
          <p:cNvSpPr>
            <a:spLocks noGrp="1"/>
          </p:cNvSpPr>
          <p:nvPr>
            <p:ph type="body" sz="quarter" idx="13" hasCustomPrompt="1"/>
          </p:nvPr>
        </p:nvSpPr>
        <p:spPr>
          <a:xfrm>
            <a:off x="1495424" y="1458805"/>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9" name="Espace réservé du texte 2">
            <a:extLst>
              <a:ext uri="{FF2B5EF4-FFF2-40B4-BE49-F238E27FC236}">
                <a16:creationId xmlns:a16="http://schemas.microsoft.com/office/drawing/2014/main" id="{011C010F-FEB4-B095-7A7C-59DE3DA01BAE}"/>
              </a:ext>
            </a:extLst>
          </p:cNvPr>
          <p:cNvSpPr>
            <a:spLocks noGrp="1"/>
          </p:cNvSpPr>
          <p:nvPr>
            <p:ph type="body" idx="14" hasCustomPrompt="1"/>
          </p:nvPr>
        </p:nvSpPr>
        <p:spPr>
          <a:xfrm>
            <a:off x="630238" y="2106980"/>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0" name="Espace réservé du texte 10">
            <a:extLst>
              <a:ext uri="{FF2B5EF4-FFF2-40B4-BE49-F238E27FC236}">
                <a16:creationId xmlns:a16="http://schemas.microsoft.com/office/drawing/2014/main" id="{6D868B37-9D93-9DD0-3ECB-72EBE112138D}"/>
              </a:ext>
            </a:extLst>
          </p:cNvPr>
          <p:cNvSpPr>
            <a:spLocks noGrp="1"/>
          </p:cNvSpPr>
          <p:nvPr>
            <p:ph type="body" sz="quarter" idx="15" hasCustomPrompt="1"/>
          </p:nvPr>
        </p:nvSpPr>
        <p:spPr>
          <a:xfrm>
            <a:off x="1495424" y="2106981"/>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2" name="Espace réservé du texte 2">
            <a:extLst>
              <a:ext uri="{FF2B5EF4-FFF2-40B4-BE49-F238E27FC236}">
                <a16:creationId xmlns:a16="http://schemas.microsoft.com/office/drawing/2014/main" id="{E66EEE92-ED03-5E0E-2216-5481643E1E5B}"/>
              </a:ext>
            </a:extLst>
          </p:cNvPr>
          <p:cNvSpPr>
            <a:spLocks noGrp="1"/>
          </p:cNvSpPr>
          <p:nvPr>
            <p:ph type="body" idx="16" hasCustomPrompt="1"/>
          </p:nvPr>
        </p:nvSpPr>
        <p:spPr>
          <a:xfrm>
            <a:off x="630238" y="2755156"/>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3" name="Espace réservé du texte 10">
            <a:extLst>
              <a:ext uri="{FF2B5EF4-FFF2-40B4-BE49-F238E27FC236}">
                <a16:creationId xmlns:a16="http://schemas.microsoft.com/office/drawing/2014/main" id="{0B6B4AF0-E52E-007C-2C88-0BF62CB134C7}"/>
              </a:ext>
            </a:extLst>
          </p:cNvPr>
          <p:cNvSpPr>
            <a:spLocks noGrp="1"/>
          </p:cNvSpPr>
          <p:nvPr>
            <p:ph type="body" sz="quarter" idx="17" hasCustomPrompt="1"/>
          </p:nvPr>
        </p:nvSpPr>
        <p:spPr>
          <a:xfrm>
            <a:off x="1495424" y="2755157"/>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4" name="Espace réservé du texte 2">
            <a:extLst>
              <a:ext uri="{FF2B5EF4-FFF2-40B4-BE49-F238E27FC236}">
                <a16:creationId xmlns:a16="http://schemas.microsoft.com/office/drawing/2014/main" id="{C9A3D29D-1837-1DF8-54CB-16272C66A547}"/>
              </a:ext>
            </a:extLst>
          </p:cNvPr>
          <p:cNvSpPr>
            <a:spLocks noGrp="1"/>
          </p:cNvSpPr>
          <p:nvPr>
            <p:ph type="body" idx="18" hasCustomPrompt="1"/>
          </p:nvPr>
        </p:nvSpPr>
        <p:spPr>
          <a:xfrm>
            <a:off x="630238" y="3403332"/>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5" name="Espace réservé du texte 10">
            <a:extLst>
              <a:ext uri="{FF2B5EF4-FFF2-40B4-BE49-F238E27FC236}">
                <a16:creationId xmlns:a16="http://schemas.microsoft.com/office/drawing/2014/main" id="{988737A3-6059-059D-FDC2-1C3D4B92AF85}"/>
              </a:ext>
            </a:extLst>
          </p:cNvPr>
          <p:cNvSpPr>
            <a:spLocks noGrp="1"/>
          </p:cNvSpPr>
          <p:nvPr>
            <p:ph type="body" sz="quarter" idx="19" hasCustomPrompt="1"/>
          </p:nvPr>
        </p:nvSpPr>
        <p:spPr>
          <a:xfrm>
            <a:off x="1495424" y="3403333"/>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exte 2">
            <a:extLst>
              <a:ext uri="{FF2B5EF4-FFF2-40B4-BE49-F238E27FC236}">
                <a16:creationId xmlns:a16="http://schemas.microsoft.com/office/drawing/2014/main" id="{330C39E6-A581-EDD9-8C98-A148CE54B891}"/>
              </a:ext>
            </a:extLst>
          </p:cNvPr>
          <p:cNvSpPr>
            <a:spLocks noGrp="1"/>
          </p:cNvSpPr>
          <p:nvPr>
            <p:ph type="body" idx="20" hasCustomPrompt="1"/>
          </p:nvPr>
        </p:nvSpPr>
        <p:spPr>
          <a:xfrm>
            <a:off x="630238" y="4051508"/>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33" name="Espace réservé du texte 10">
            <a:extLst>
              <a:ext uri="{FF2B5EF4-FFF2-40B4-BE49-F238E27FC236}">
                <a16:creationId xmlns:a16="http://schemas.microsoft.com/office/drawing/2014/main" id="{23868736-A74F-4443-77B7-B4ED6AE676D1}"/>
              </a:ext>
            </a:extLst>
          </p:cNvPr>
          <p:cNvSpPr>
            <a:spLocks noGrp="1"/>
          </p:cNvSpPr>
          <p:nvPr>
            <p:ph type="body" sz="quarter" idx="21" hasCustomPrompt="1"/>
          </p:nvPr>
        </p:nvSpPr>
        <p:spPr>
          <a:xfrm>
            <a:off x="1495424" y="4051509"/>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4" name="Espace réservé du texte 2">
            <a:extLst>
              <a:ext uri="{FF2B5EF4-FFF2-40B4-BE49-F238E27FC236}">
                <a16:creationId xmlns:a16="http://schemas.microsoft.com/office/drawing/2014/main" id="{BDD72FE3-5B7F-7EC7-F455-E80B2B2B28F9}"/>
              </a:ext>
            </a:extLst>
          </p:cNvPr>
          <p:cNvSpPr>
            <a:spLocks noGrp="1"/>
          </p:cNvSpPr>
          <p:nvPr>
            <p:ph type="body" idx="22" hasCustomPrompt="1"/>
          </p:nvPr>
        </p:nvSpPr>
        <p:spPr>
          <a:xfrm>
            <a:off x="630238" y="4699684"/>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35" name="Espace réservé du texte 10">
            <a:extLst>
              <a:ext uri="{FF2B5EF4-FFF2-40B4-BE49-F238E27FC236}">
                <a16:creationId xmlns:a16="http://schemas.microsoft.com/office/drawing/2014/main" id="{737274B3-680C-CAE1-B61C-8E589EBBBB09}"/>
              </a:ext>
            </a:extLst>
          </p:cNvPr>
          <p:cNvSpPr>
            <a:spLocks noGrp="1"/>
          </p:cNvSpPr>
          <p:nvPr>
            <p:ph type="body" sz="quarter" idx="23" hasCustomPrompt="1"/>
          </p:nvPr>
        </p:nvSpPr>
        <p:spPr>
          <a:xfrm>
            <a:off x="1495424" y="469968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6" name="Espace réservé du texte 10">
            <a:extLst>
              <a:ext uri="{FF2B5EF4-FFF2-40B4-BE49-F238E27FC236}">
                <a16:creationId xmlns:a16="http://schemas.microsoft.com/office/drawing/2014/main" id="{0FA651EB-9101-A81E-87F1-D5B177E4470D}"/>
              </a:ext>
            </a:extLst>
          </p:cNvPr>
          <p:cNvSpPr>
            <a:spLocks noGrp="1"/>
          </p:cNvSpPr>
          <p:nvPr>
            <p:ph type="body" sz="quarter" idx="27" hasCustomPrompt="1"/>
          </p:nvPr>
        </p:nvSpPr>
        <p:spPr>
          <a:xfrm>
            <a:off x="5659395" y="1458805"/>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7" name="Espace réservé du texte 10">
            <a:extLst>
              <a:ext uri="{FF2B5EF4-FFF2-40B4-BE49-F238E27FC236}">
                <a16:creationId xmlns:a16="http://schemas.microsoft.com/office/drawing/2014/main" id="{128B39F8-0E9B-4426-6011-DCF510D1DB67}"/>
              </a:ext>
            </a:extLst>
          </p:cNvPr>
          <p:cNvSpPr>
            <a:spLocks noGrp="1"/>
          </p:cNvSpPr>
          <p:nvPr>
            <p:ph type="body" sz="quarter" idx="28" hasCustomPrompt="1"/>
          </p:nvPr>
        </p:nvSpPr>
        <p:spPr>
          <a:xfrm>
            <a:off x="5659395" y="2106981"/>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8" name="Espace réservé du texte 10">
            <a:extLst>
              <a:ext uri="{FF2B5EF4-FFF2-40B4-BE49-F238E27FC236}">
                <a16:creationId xmlns:a16="http://schemas.microsoft.com/office/drawing/2014/main" id="{88809D1E-676D-4360-713D-CFC12FE1C0DF}"/>
              </a:ext>
            </a:extLst>
          </p:cNvPr>
          <p:cNvSpPr>
            <a:spLocks noGrp="1"/>
          </p:cNvSpPr>
          <p:nvPr>
            <p:ph type="body" sz="quarter" idx="29" hasCustomPrompt="1"/>
          </p:nvPr>
        </p:nvSpPr>
        <p:spPr>
          <a:xfrm>
            <a:off x="5659395" y="2755157"/>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9" name="Espace réservé du texte 10">
            <a:extLst>
              <a:ext uri="{FF2B5EF4-FFF2-40B4-BE49-F238E27FC236}">
                <a16:creationId xmlns:a16="http://schemas.microsoft.com/office/drawing/2014/main" id="{3F757E90-B67D-3EC6-4788-B88EE598B4C5}"/>
              </a:ext>
            </a:extLst>
          </p:cNvPr>
          <p:cNvSpPr>
            <a:spLocks noGrp="1"/>
          </p:cNvSpPr>
          <p:nvPr>
            <p:ph type="body" sz="quarter" idx="30" hasCustomPrompt="1"/>
          </p:nvPr>
        </p:nvSpPr>
        <p:spPr>
          <a:xfrm>
            <a:off x="5659395" y="3403333"/>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0" name="Espace réservé du texte 10">
            <a:extLst>
              <a:ext uri="{FF2B5EF4-FFF2-40B4-BE49-F238E27FC236}">
                <a16:creationId xmlns:a16="http://schemas.microsoft.com/office/drawing/2014/main" id="{F634371F-ABBF-538D-02F1-863B30769735}"/>
              </a:ext>
            </a:extLst>
          </p:cNvPr>
          <p:cNvSpPr>
            <a:spLocks noGrp="1"/>
          </p:cNvSpPr>
          <p:nvPr>
            <p:ph type="body" sz="quarter" idx="31" hasCustomPrompt="1"/>
          </p:nvPr>
        </p:nvSpPr>
        <p:spPr>
          <a:xfrm>
            <a:off x="5659395" y="4051509"/>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1" name="Espace réservé du texte 10">
            <a:extLst>
              <a:ext uri="{FF2B5EF4-FFF2-40B4-BE49-F238E27FC236}">
                <a16:creationId xmlns:a16="http://schemas.microsoft.com/office/drawing/2014/main" id="{286478A7-3EFA-E2AE-3F50-85D695E4ED3B}"/>
              </a:ext>
            </a:extLst>
          </p:cNvPr>
          <p:cNvSpPr>
            <a:spLocks noGrp="1"/>
          </p:cNvSpPr>
          <p:nvPr>
            <p:ph type="body" sz="quarter" idx="32" hasCustomPrompt="1"/>
          </p:nvPr>
        </p:nvSpPr>
        <p:spPr>
          <a:xfrm>
            <a:off x="5659395" y="469968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2" name="Espace réservé du contenu 3">
            <a:extLst>
              <a:ext uri="{FF2B5EF4-FFF2-40B4-BE49-F238E27FC236}">
                <a16:creationId xmlns:a16="http://schemas.microsoft.com/office/drawing/2014/main" id="{49E1AAC8-3311-3167-F433-B181AFB2B7FB}"/>
              </a:ext>
            </a:extLst>
          </p:cNvPr>
          <p:cNvSpPr>
            <a:spLocks noGrp="1"/>
          </p:cNvSpPr>
          <p:nvPr>
            <p:ph sz="quarter" idx="33" hasCustomPrompt="1"/>
          </p:nvPr>
        </p:nvSpPr>
        <p:spPr>
          <a:xfrm>
            <a:off x="6524581" y="1458804"/>
            <a:ext cx="5081686" cy="3807919"/>
          </a:xfrm>
          <a:prstGeom prst="rect">
            <a:avLst/>
          </a:prstGeom>
        </p:spPr>
        <p:txBody>
          <a:bodyPr anchor="ctr"/>
          <a:lstStyle>
            <a:lvl1pPr marL="0" indent="0" algn="ctr">
              <a:buNone/>
              <a:defRPr b="0"/>
            </a:lvl1pPr>
          </a:lstStyle>
          <a:p>
            <a:pPr lvl="0"/>
            <a:r>
              <a:rPr lang="fr-FR" dirty="0"/>
              <a:t>Glissez une image ici</a:t>
            </a:r>
          </a:p>
        </p:txBody>
      </p:sp>
    </p:spTree>
    <p:extLst>
      <p:ext uri="{BB962C8B-B14F-4D97-AF65-F5344CB8AC3E}">
        <p14:creationId xmlns:p14="http://schemas.microsoft.com/office/powerpoint/2010/main" val="2455355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82" b="1" i="0">
                <a:solidFill>
                  <a:srgbClr val="009159"/>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9/15/2025</a:t>
            </a:fld>
            <a:endParaRPr lang="en-US" dirty="0"/>
          </a:p>
        </p:txBody>
      </p:sp>
      <p:sp>
        <p:nvSpPr>
          <p:cNvPr id="6" name="Holder 6"/>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1516797">
              <a:spcBef>
                <a:spcPts val="18"/>
              </a:spcBef>
            </a:pPr>
            <a:fld id="{81D60167-4931-47E6-BA6A-407CBD079E47}" type="slidenum">
              <a:rPr lang="en-GB" b="1" smtClean="0"/>
              <a:pPr marL="1516797">
                <a:spcBef>
                  <a:spcPts val="18"/>
                </a:spcBef>
              </a:pPr>
              <a:t>‹N°›</a:t>
            </a:fld>
            <a:endParaRPr lang="en-GB" b="1" dirty="0"/>
          </a:p>
        </p:txBody>
      </p:sp>
    </p:spTree>
    <p:extLst>
      <p:ext uri="{BB962C8B-B14F-4D97-AF65-F5344CB8AC3E}">
        <p14:creationId xmlns:p14="http://schemas.microsoft.com/office/powerpoint/2010/main" val="63666659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re 2 lignes - Sous titre - Contenu avec 1 photo">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9" y="1975043"/>
            <a:ext cx="5400000" cy="4219280"/>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1048A6B9-E0AA-463B-ABD9-F027CDEE57A9}"/>
              </a:ext>
            </a:extLst>
          </p:cNvPr>
          <p:cNvSpPr>
            <a:spLocks noGrp="1"/>
          </p:cNvSpPr>
          <p:nvPr>
            <p:ph type="body" idx="1" hasCustomPrompt="1"/>
          </p:nvPr>
        </p:nvSpPr>
        <p:spPr>
          <a:xfrm>
            <a:off x="626266" y="1463869"/>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6DC23DEF-B25A-6348-B493-8A53AEDD1A53}"/>
              </a:ext>
            </a:extLst>
          </p:cNvPr>
          <p:cNvSpPr>
            <a:spLocks noGrp="1"/>
          </p:cNvSpPr>
          <p:nvPr>
            <p:ph type="title" hasCustomPrompt="1"/>
          </p:nvPr>
        </p:nvSpPr>
        <p:spPr>
          <a:xfrm>
            <a:off x="626267" y="563869"/>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6" name="Espace réservé du contenu 2">
            <a:extLst>
              <a:ext uri="{FF2B5EF4-FFF2-40B4-BE49-F238E27FC236}">
                <a16:creationId xmlns:a16="http://schemas.microsoft.com/office/drawing/2014/main" id="{89046AED-9F9D-4490-8AF5-74549CB7EB29}"/>
              </a:ext>
            </a:extLst>
          </p:cNvPr>
          <p:cNvSpPr>
            <a:spLocks noGrp="1"/>
          </p:cNvSpPr>
          <p:nvPr>
            <p:ph sz="quarter" idx="10" hasCustomPrompt="1"/>
          </p:nvPr>
        </p:nvSpPr>
        <p:spPr>
          <a:xfrm>
            <a:off x="6291619" y="1975043"/>
            <a:ext cx="5314647" cy="4219280"/>
          </a:xfrm>
          <a:prstGeom prst="rect">
            <a:avLst/>
          </a:prstGeom>
        </p:spPr>
        <p:txBody>
          <a:bodyPr anchor="ctr"/>
          <a:lstStyle>
            <a:lvl1pPr marL="0" indent="0" algn="ctr">
              <a:buNone/>
              <a:defRPr b="0"/>
            </a:lvl1pPr>
          </a:lstStyle>
          <a:p>
            <a:pPr lvl="0"/>
            <a:r>
              <a:rPr lang="fr-FR" dirty="0"/>
              <a:t>Image ou texte</a:t>
            </a:r>
          </a:p>
        </p:txBody>
      </p:sp>
    </p:spTree>
    <p:extLst>
      <p:ext uri="{BB962C8B-B14F-4D97-AF65-F5344CB8AC3E}">
        <p14:creationId xmlns:p14="http://schemas.microsoft.com/office/powerpoint/2010/main" val="241182053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tenu image n°4">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056000" y="27698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6300000" y="1672856"/>
            <a:ext cx="5580000" cy="432000"/>
          </a:xfrm>
          <a:prstGeom prst="rect">
            <a:avLst/>
          </a:prstGeom>
        </p:spPr>
        <p:txBody>
          <a:bodyPr anchor="ctr"/>
          <a:lstStyle>
            <a:lvl1pPr algn="l">
              <a:defRPr>
                <a:solidFill>
                  <a:schemeClr val="tx1"/>
                </a:solidFill>
              </a:defRPr>
            </a:lvl1pPr>
          </a:lstStyle>
          <a:p>
            <a:r>
              <a:rPr lang="fr-FR" noProof="0" dirty="0"/>
              <a:t>Titre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300000" y="2163600"/>
            <a:ext cx="5580000" cy="360000"/>
          </a:xfrm>
          <a:prstGeom prst="rect">
            <a:avLst/>
          </a:prstGeom>
        </p:spPr>
        <p:txBody>
          <a:bodyPr anchor="t">
            <a:noAutofit/>
          </a:bodyPr>
          <a:lstStyle>
            <a:lvl1pPr marL="0" indent="0" algn="just">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4" name="Espace réservé pour une image  2">
            <a:extLst>
              <a:ext uri="{FF2B5EF4-FFF2-40B4-BE49-F238E27FC236}">
                <a16:creationId xmlns:a16="http://schemas.microsoft.com/office/drawing/2014/main" id="{54F59045-1F7A-414F-BC7E-EE8CFCEE45FB}"/>
              </a:ext>
            </a:extLst>
          </p:cNvPr>
          <p:cNvSpPr>
            <a:spLocks noGrp="1"/>
          </p:cNvSpPr>
          <p:nvPr>
            <p:ph type="pic" idx="26" hasCustomPrompt="1"/>
          </p:nvPr>
        </p:nvSpPr>
        <p:spPr>
          <a:xfrm>
            <a:off x="6300000" y="27698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6" name="Espace réservé pour une image  2">
            <a:extLst>
              <a:ext uri="{FF2B5EF4-FFF2-40B4-BE49-F238E27FC236}">
                <a16:creationId xmlns:a16="http://schemas.microsoft.com/office/drawing/2014/main" id="{674A273D-4623-4C49-A828-A83EFDF74598}"/>
              </a:ext>
            </a:extLst>
          </p:cNvPr>
          <p:cNvSpPr>
            <a:spLocks noGrp="1"/>
          </p:cNvSpPr>
          <p:nvPr>
            <p:ph type="pic" idx="28" hasCustomPrompt="1"/>
          </p:nvPr>
        </p:nvSpPr>
        <p:spPr>
          <a:xfrm>
            <a:off x="6300000" y="4116020"/>
            <a:ext cx="648000" cy="648000"/>
          </a:xfrm>
          <a:prstGeom prst="rect">
            <a:avLst/>
          </a:prstGeom>
          <a:noFill/>
        </p:spPr>
        <p:txBody>
          <a:bodyPr anchor="ctr"/>
          <a:lstStyle>
            <a:lvl1pPr marL="0" indent="0" algn="ctr">
              <a:buNone/>
              <a:defRPr sz="11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a:t>
            </a:r>
          </a:p>
        </p:txBody>
      </p:sp>
      <p:sp>
        <p:nvSpPr>
          <p:cNvPr id="17" name="Espace réservé du texte 8">
            <a:extLst>
              <a:ext uri="{FF2B5EF4-FFF2-40B4-BE49-F238E27FC236}">
                <a16:creationId xmlns:a16="http://schemas.microsoft.com/office/drawing/2014/main" id="{92EFEBEE-EA85-4321-80B8-FA7E2B96DB5D}"/>
              </a:ext>
            </a:extLst>
          </p:cNvPr>
          <p:cNvSpPr>
            <a:spLocks noGrp="1"/>
          </p:cNvSpPr>
          <p:nvPr>
            <p:ph type="body" sz="quarter" idx="29" hasCustomPrompt="1"/>
          </p:nvPr>
        </p:nvSpPr>
        <p:spPr>
          <a:xfrm>
            <a:off x="7056000" y="4116020"/>
            <a:ext cx="4824000" cy="1188000"/>
          </a:xfrm>
          <a:prstGeom prst="rect">
            <a:avLst/>
          </a:prstGeom>
        </p:spPr>
        <p:txBody>
          <a:bodyPr>
            <a:noAutofit/>
          </a:bodyPr>
          <a:lstStyle>
            <a:lvl1pPr marL="0" indent="0" algn="just">
              <a:buNone/>
              <a:defRPr sz="1200"/>
            </a:lvl1pPr>
            <a:lvl2pPr marL="0" indent="0" algn="just">
              <a:spcBef>
                <a:spcPts val="600"/>
              </a:spcBef>
              <a:buNone/>
              <a:defRPr sz="1200"/>
            </a:lvl2pPr>
            <a:lvl3pPr marL="162000" algn="just">
              <a:spcBef>
                <a:spcPts val="400"/>
              </a:spcBef>
              <a:defRPr sz="1000"/>
            </a:lvl3pPr>
            <a:lvl4pPr marL="306000" algn="just">
              <a:spcBef>
                <a:spcPts val="300"/>
              </a:spcBef>
              <a:defRPr sz="1000"/>
            </a:lvl4pPr>
            <a:lvl5pPr marL="450000" algn="just">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3" name="Espace réservé du texte 8">
            <a:extLst>
              <a:ext uri="{FF2B5EF4-FFF2-40B4-BE49-F238E27FC236}">
                <a16:creationId xmlns:a16="http://schemas.microsoft.com/office/drawing/2014/main" id="{1809E2C5-F51D-4EE3-BF82-66D109BFCF8F}"/>
              </a:ext>
            </a:extLst>
          </p:cNvPr>
          <p:cNvSpPr>
            <a:spLocks noGrp="1"/>
          </p:cNvSpPr>
          <p:nvPr>
            <p:ph type="body" sz="quarter" idx="30" hasCustomPrompt="1"/>
          </p:nvPr>
        </p:nvSpPr>
        <p:spPr>
          <a:xfrm>
            <a:off x="0" y="560767"/>
            <a:ext cx="3046800" cy="5328000"/>
          </a:xfrm>
          <a:prstGeom prst="rect">
            <a:avLst/>
          </a:prstGeom>
          <a:solidFill>
            <a:schemeClr val="tx1"/>
          </a:solidFill>
        </p:spPr>
        <p:txBody>
          <a:bodyPr lIns="540000" tIns="720000" rIns="540000" bIns="720000">
            <a:noAutofit/>
          </a:bodyPr>
          <a:lstStyle>
            <a:lvl1pPr marL="0" indent="0" algn="just">
              <a:spcBef>
                <a:spcPts val="3000"/>
              </a:spcBef>
              <a:buNone/>
              <a:defRPr sz="2100">
                <a:solidFill>
                  <a:schemeClr val="bg1"/>
                </a:solidFill>
              </a:defRPr>
            </a:lvl1pPr>
            <a:lvl2pPr marL="0" indent="0" algn="just">
              <a:spcBef>
                <a:spcPts val="300"/>
              </a:spcBef>
              <a:buNone/>
              <a:defRPr sz="800" b="1">
                <a:solidFill>
                  <a:schemeClr val="bg1"/>
                </a:solidFill>
              </a:defRPr>
            </a:lvl2pPr>
            <a:lvl3pPr marL="0" indent="0" algn="just">
              <a:spcBef>
                <a:spcPts val="1800"/>
              </a:spcBef>
              <a:buClr>
                <a:schemeClr val="bg1"/>
              </a:buClr>
              <a:buNone/>
              <a:defRPr sz="800">
                <a:solidFill>
                  <a:schemeClr val="bg1"/>
                </a:solidFill>
              </a:defRPr>
            </a:lvl3pPr>
            <a:lvl4pPr marL="162000" indent="-162000" algn="just">
              <a:spcBef>
                <a:spcPts val="300"/>
              </a:spcBef>
              <a:buClr>
                <a:schemeClr val="bg1"/>
              </a:buClr>
              <a:buSzPct val="100000"/>
              <a:buFont typeface="Century Gothic" panose="020B0502020202020204" pitchFamily="34" charset="0"/>
              <a:buChar char="■"/>
              <a:defRPr sz="700">
                <a:solidFill>
                  <a:schemeClr val="bg1"/>
                </a:solidFill>
              </a:defRPr>
            </a:lvl4pPr>
            <a:lvl5pPr marL="306000" indent="-126000" algn="just">
              <a:spcBef>
                <a:spcPts val="300"/>
              </a:spcBef>
              <a:buSzPct val="80000"/>
              <a:buFont typeface="Century Gothic" panose="020B0502020202020204" pitchFamily="34" charset="0"/>
              <a:buChar char="□"/>
              <a:defRPr sz="700">
                <a:solidFill>
                  <a:schemeClr val="bg1"/>
                </a:solidFill>
              </a:defRPr>
            </a:lvl5pPr>
          </a:lstStyle>
          <a:p>
            <a:pPr lvl="0"/>
            <a:r>
              <a:rPr lang="fr-FR" noProof="0" dirty="0"/>
              <a:t>NN</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1" name="Espace réservé du contenu 2">
            <a:extLst>
              <a:ext uri="{FF2B5EF4-FFF2-40B4-BE49-F238E27FC236}">
                <a16:creationId xmlns:a16="http://schemas.microsoft.com/office/drawing/2014/main" id="{CE569D84-B495-43DC-90AB-9AD9EE54514C}"/>
              </a:ext>
            </a:extLst>
          </p:cNvPr>
          <p:cNvSpPr>
            <a:spLocks noGrp="1"/>
          </p:cNvSpPr>
          <p:nvPr>
            <p:ph sz="quarter" idx="31" hasCustomPrompt="1"/>
          </p:nvPr>
        </p:nvSpPr>
        <p:spPr>
          <a:xfrm>
            <a:off x="3046799" y="560767"/>
            <a:ext cx="3014589" cy="5328001"/>
          </a:xfrm>
          <a:prstGeom prst="rect">
            <a:avLst/>
          </a:prstGeom>
        </p:spPr>
        <p:txBody>
          <a:bodyPr anchor="ctr"/>
          <a:lstStyle>
            <a:lvl1pPr marL="0" indent="0" algn="ctr">
              <a:buNone/>
              <a:defRPr b="0"/>
            </a:lvl1pPr>
          </a:lstStyle>
          <a:p>
            <a:pPr lvl="0"/>
            <a:r>
              <a:rPr lang="fr-FR" dirty="0"/>
              <a:t>Insérer une image </a:t>
            </a:r>
          </a:p>
        </p:txBody>
      </p:sp>
    </p:spTree>
    <p:extLst>
      <p:ext uri="{BB962C8B-B14F-4D97-AF65-F5344CB8AC3E}">
        <p14:creationId xmlns:p14="http://schemas.microsoft.com/office/powerpoint/2010/main" val="2165260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181935733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FA36-3BE7-47B1-AE99-016EE9416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3EE67F-17F6-47B7-9B40-00AEC2B707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C82D8D-1231-4FE1-8F1E-0A96B504136F}"/>
              </a:ext>
            </a:extLst>
          </p:cNvPr>
          <p:cNvSpPr>
            <a:spLocks noGrp="1"/>
          </p:cNvSpPr>
          <p:nvPr>
            <p:ph type="dt" sz="half" idx="10"/>
          </p:nvPr>
        </p:nvSpPr>
        <p:spPr/>
        <p:txBody>
          <a:bodyPr/>
          <a:lstStyle/>
          <a:p>
            <a:fld id="{FC0F6A8E-5801-4824-B4E1-A27EB117B066}" type="datetimeFigureOut">
              <a:rPr lang="en-US" smtClean="0"/>
              <a:t>9/15/2025</a:t>
            </a:fld>
            <a:endParaRPr lang="en-US" dirty="0"/>
          </a:p>
        </p:txBody>
      </p:sp>
      <p:sp>
        <p:nvSpPr>
          <p:cNvPr id="5" name="Footer Placeholder 4">
            <a:extLst>
              <a:ext uri="{FF2B5EF4-FFF2-40B4-BE49-F238E27FC236}">
                <a16:creationId xmlns:a16="http://schemas.microsoft.com/office/drawing/2014/main" id="{3DDA6CBE-27FA-46A5-B097-A40358FD50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518EC-D1D0-47EC-9635-EEFFC190CE4D}"/>
              </a:ext>
            </a:extLst>
          </p:cNvPr>
          <p:cNvSpPr>
            <a:spLocks noGrp="1"/>
          </p:cNvSpPr>
          <p:nvPr>
            <p:ph type="sldNum" sz="quarter" idx="12"/>
          </p:nvPr>
        </p:nvSpPr>
        <p:spPr/>
        <p:txBody>
          <a:bodyPr/>
          <a:lstStyle/>
          <a:p>
            <a:fld id="{4246AC3E-C21E-4FA0-9286-0BD21DFF2C53}" type="slidenum">
              <a:rPr lang="en-US" smtClean="0"/>
              <a:t>‹N°›</a:t>
            </a:fld>
            <a:endParaRPr lang="en-US" dirty="0"/>
          </a:p>
        </p:txBody>
      </p:sp>
    </p:spTree>
    <p:extLst>
      <p:ext uri="{BB962C8B-B14F-4D97-AF65-F5344CB8AC3E}">
        <p14:creationId xmlns:p14="http://schemas.microsoft.com/office/powerpoint/2010/main" val="139413676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secHead">
  <p:cSld name="Intercalair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439565569"/>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4 contenus 4 imag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1777193" y="195082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exte 8">
            <a:extLst>
              <a:ext uri="{FF2B5EF4-FFF2-40B4-BE49-F238E27FC236}">
                <a16:creationId xmlns:a16="http://schemas.microsoft.com/office/drawing/2014/main" id="{822D3CDB-9DAA-4710-BDFD-946CEA4F6BCD}"/>
              </a:ext>
            </a:extLst>
          </p:cNvPr>
          <p:cNvSpPr>
            <a:spLocks noGrp="1"/>
          </p:cNvSpPr>
          <p:nvPr>
            <p:ph type="body" sz="quarter" idx="25" hasCustomPrompt="1"/>
          </p:nvPr>
        </p:nvSpPr>
        <p:spPr>
          <a:xfrm>
            <a:off x="3936000" y="411617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5" name="Espace réservé du texte 8">
            <a:extLst>
              <a:ext uri="{FF2B5EF4-FFF2-40B4-BE49-F238E27FC236}">
                <a16:creationId xmlns:a16="http://schemas.microsoft.com/office/drawing/2014/main" id="{95B880E5-11AD-471C-BA87-619BDCDB4F82}"/>
              </a:ext>
            </a:extLst>
          </p:cNvPr>
          <p:cNvSpPr>
            <a:spLocks noGrp="1"/>
          </p:cNvSpPr>
          <p:nvPr>
            <p:ph type="body" sz="quarter" idx="27" hasCustomPrompt="1"/>
          </p:nvPr>
        </p:nvSpPr>
        <p:spPr>
          <a:xfrm>
            <a:off x="6098381" y="195082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8" name="Espace réservé du texte 8">
            <a:extLst>
              <a:ext uri="{FF2B5EF4-FFF2-40B4-BE49-F238E27FC236}">
                <a16:creationId xmlns:a16="http://schemas.microsoft.com/office/drawing/2014/main" id="{91C0554B-651E-4CC3-9954-7318100752E8}"/>
              </a:ext>
            </a:extLst>
          </p:cNvPr>
          <p:cNvSpPr>
            <a:spLocks noGrp="1"/>
          </p:cNvSpPr>
          <p:nvPr>
            <p:ph type="body" sz="quarter" idx="30" hasCustomPrompt="1"/>
          </p:nvPr>
        </p:nvSpPr>
        <p:spPr>
          <a:xfrm>
            <a:off x="8258381" y="4116173"/>
            <a:ext cx="2160000" cy="2160000"/>
          </a:xfrm>
          <a:prstGeom prst="rect">
            <a:avLst/>
          </a:prstGeom>
        </p:spPr>
        <p:txBody>
          <a:bodyPr anchor="ctr">
            <a:noAutofit/>
          </a:bodyPr>
          <a:lstStyle>
            <a:lvl1pPr marL="0" indent="0" algn="ctr">
              <a:buNone/>
              <a:defRPr sz="1200"/>
            </a:lvl1pPr>
            <a:lvl2pPr marL="0" indent="0" algn="ctr">
              <a:spcBef>
                <a:spcPts val="600"/>
              </a:spcBef>
              <a:buNone/>
              <a:defRPr sz="1200"/>
            </a:lvl2pPr>
            <a:lvl3pPr marL="0" algn="ctr">
              <a:spcBef>
                <a:spcPts val="400"/>
              </a:spcBef>
              <a:defRPr sz="1000"/>
            </a:lvl3pPr>
            <a:lvl4pPr marL="0" algn="ctr">
              <a:spcBef>
                <a:spcPts val="300"/>
              </a:spcBef>
              <a:defRPr sz="1000"/>
            </a:lvl4pPr>
            <a:lvl5pPr marL="0" algn="ctr">
              <a:spcBef>
                <a:spcPts val="300"/>
              </a:spcBef>
              <a:defRPr sz="1000"/>
            </a:lvl5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19" name="Espace réservé du titre 1">
            <a:extLst>
              <a:ext uri="{FF2B5EF4-FFF2-40B4-BE49-F238E27FC236}">
                <a16:creationId xmlns:a16="http://schemas.microsoft.com/office/drawing/2014/main" id="{6AD5832E-45E0-DE4C-B97F-5EAC80BE7AFB}"/>
              </a:ext>
            </a:extLst>
          </p:cNvPr>
          <p:cNvSpPr>
            <a:spLocks noGrp="1"/>
          </p:cNvSpPr>
          <p:nvPr>
            <p:ph type="title" hasCustomPrompt="1"/>
          </p:nvPr>
        </p:nvSpPr>
        <p:spPr>
          <a:xfrm>
            <a:off x="626267" y="563868"/>
            <a:ext cx="10980000" cy="540000"/>
          </a:xfrm>
          <a:prstGeom prst="rect">
            <a:avLst/>
          </a:prstGeom>
        </p:spPr>
        <p:txBody>
          <a:bodyPr vert="horz" lIns="91440" tIns="45720" rIns="91440" bIns="45720" rtlCol="0" anchor="t">
            <a:noAutofit/>
          </a:bodyPr>
          <a:lstStyle>
            <a:lvl1pPr algn="ctr">
              <a:defRPr/>
            </a:lvl1pPr>
          </a:lstStyle>
          <a:p>
            <a:r>
              <a:rPr lang="fr-FR" noProof="0" dirty="0"/>
              <a:t>Titre</a:t>
            </a:r>
          </a:p>
        </p:txBody>
      </p:sp>
      <p:sp>
        <p:nvSpPr>
          <p:cNvPr id="3" name="Espace réservé du contenu 2">
            <a:extLst>
              <a:ext uri="{FF2B5EF4-FFF2-40B4-BE49-F238E27FC236}">
                <a16:creationId xmlns:a16="http://schemas.microsoft.com/office/drawing/2014/main" id="{A676B0DF-84E2-467E-866A-899A2CD819E0}"/>
              </a:ext>
            </a:extLst>
          </p:cNvPr>
          <p:cNvSpPr>
            <a:spLocks noGrp="1"/>
          </p:cNvSpPr>
          <p:nvPr>
            <p:ph sz="quarter" idx="31" hasCustomPrompt="1"/>
          </p:nvPr>
        </p:nvSpPr>
        <p:spPr>
          <a:xfrm>
            <a:off x="1776413" y="411717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0" name="Espace réservé du contenu 2">
            <a:extLst>
              <a:ext uri="{FF2B5EF4-FFF2-40B4-BE49-F238E27FC236}">
                <a16:creationId xmlns:a16="http://schemas.microsoft.com/office/drawing/2014/main" id="{622E5CD2-EE6E-4134-8A4B-A933B4A90AAB}"/>
              </a:ext>
            </a:extLst>
          </p:cNvPr>
          <p:cNvSpPr>
            <a:spLocks noGrp="1"/>
          </p:cNvSpPr>
          <p:nvPr>
            <p:ph sz="quarter" idx="32" hasCustomPrompt="1"/>
          </p:nvPr>
        </p:nvSpPr>
        <p:spPr>
          <a:xfrm>
            <a:off x="3933619" y="195082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1" name="Espace réservé du contenu 2">
            <a:extLst>
              <a:ext uri="{FF2B5EF4-FFF2-40B4-BE49-F238E27FC236}">
                <a16:creationId xmlns:a16="http://schemas.microsoft.com/office/drawing/2014/main" id="{1ACD7ABB-275C-4698-8666-48370705C7A1}"/>
              </a:ext>
            </a:extLst>
          </p:cNvPr>
          <p:cNvSpPr>
            <a:spLocks noGrp="1"/>
          </p:cNvSpPr>
          <p:nvPr>
            <p:ph sz="quarter" idx="33" hasCustomPrompt="1"/>
          </p:nvPr>
        </p:nvSpPr>
        <p:spPr>
          <a:xfrm>
            <a:off x="6090045" y="4117173"/>
            <a:ext cx="2157412" cy="2159000"/>
          </a:xfrm>
          <a:prstGeom prst="rect">
            <a:avLst/>
          </a:prstGeom>
        </p:spPr>
        <p:txBody>
          <a:bodyPr anchor="ctr"/>
          <a:lstStyle>
            <a:lvl1pPr marL="0" indent="0" algn="ctr">
              <a:buNone/>
              <a:defRPr b="0"/>
            </a:lvl1pPr>
          </a:lstStyle>
          <a:p>
            <a:pPr lvl="0"/>
            <a:r>
              <a:rPr lang="fr-FR" dirty="0"/>
              <a:t>Insérer une image</a:t>
            </a:r>
          </a:p>
        </p:txBody>
      </p:sp>
      <p:sp>
        <p:nvSpPr>
          <p:cNvPr id="22" name="Espace réservé du contenu 2">
            <a:extLst>
              <a:ext uri="{FF2B5EF4-FFF2-40B4-BE49-F238E27FC236}">
                <a16:creationId xmlns:a16="http://schemas.microsoft.com/office/drawing/2014/main" id="{068913FC-8DB6-43BC-BC0B-894785E24703}"/>
              </a:ext>
            </a:extLst>
          </p:cNvPr>
          <p:cNvSpPr>
            <a:spLocks noGrp="1"/>
          </p:cNvSpPr>
          <p:nvPr>
            <p:ph sz="quarter" idx="34" hasCustomPrompt="1"/>
          </p:nvPr>
        </p:nvSpPr>
        <p:spPr>
          <a:xfrm>
            <a:off x="8269305" y="1950823"/>
            <a:ext cx="2157412" cy="2159000"/>
          </a:xfrm>
          <a:prstGeom prst="rect">
            <a:avLst/>
          </a:prstGeom>
        </p:spPr>
        <p:txBody>
          <a:bodyPr anchor="ctr"/>
          <a:lstStyle>
            <a:lvl1pPr marL="0" indent="0" algn="ctr">
              <a:buNone/>
              <a:defRPr b="0"/>
            </a:lvl1pPr>
          </a:lstStyle>
          <a:p>
            <a:pPr lvl="0"/>
            <a:r>
              <a:rPr lang="fr-FR" dirty="0"/>
              <a:t>Insérer une image</a:t>
            </a:r>
          </a:p>
        </p:txBody>
      </p:sp>
    </p:spTree>
    <p:extLst>
      <p:ext uri="{BB962C8B-B14F-4D97-AF65-F5344CB8AC3E}">
        <p14:creationId xmlns:p14="http://schemas.microsoft.com/office/powerpoint/2010/main" val="40396963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Couverture Square Managemen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6" name="Image 5">
            <a:extLst>
              <a:ext uri="{FF2B5EF4-FFF2-40B4-BE49-F238E27FC236}">
                <a16:creationId xmlns:a16="http://schemas.microsoft.com/office/drawing/2014/main" id="{2774E35A-E978-A636-17FD-8572C434F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75" y="653675"/>
            <a:ext cx="2756514" cy="1017868"/>
          </a:xfrm>
          <a:prstGeom prst="rect">
            <a:avLst/>
          </a:prstGeom>
        </p:spPr>
      </p:pic>
      <p:cxnSp>
        <p:nvCxnSpPr>
          <p:cNvPr id="7" name="Connecteur droit 6">
            <a:extLst>
              <a:ext uri="{FF2B5EF4-FFF2-40B4-BE49-F238E27FC236}">
                <a16:creationId xmlns:a16="http://schemas.microsoft.com/office/drawing/2014/main" id="{74F4F341-EABD-6403-0390-D9938F94D247}"/>
              </a:ext>
            </a:extLst>
          </p:cNvPr>
          <p:cNvCxnSpPr>
            <a:cxnSpLocks/>
          </p:cNvCxnSpPr>
          <p:nvPr/>
        </p:nvCxnSpPr>
        <p:spPr>
          <a:xfrm>
            <a:off x="179998" y="4067352"/>
            <a:ext cx="5130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s-titre 2">
            <a:extLst>
              <a:ext uri="{FF2B5EF4-FFF2-40B4-BE49-F238E27FC236}">
                <a16:creationId xmlns:a16="http://schemas.microsoft.com/office/drawing/2014/main" id="{8254DDF4-EE7B-C664-EB7E-04449616FF69}"/>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10" name="Espace réservé du texte 10">
            <a:extLst>
              <a:ext uri="{FF2B5EF4-FFF2-40B4-BE49-F238E27FC236}">
                <a16:creationId xmlns:a16="http://schemas.microsoft.com/office/drawing/2014/main" id="{67D09329-7518-F04C-2D7A-0A1B6CE12243}"/>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cap="all" baseline="0">
                <a:solidFill>
                  <a:schemeClr val="bg2"/>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dirty="0"/>
              <a:t>TITRE</a:t>
            </a:r>
          </a:p>
        </p:txBody>
      </p:sp>
      <p:sp>
        <p:nvSpPr>
          <p:cNvPr id="3" name="Espace réservé du contenu 5">
            <a:extLst>
              <a:ext uri="{FF2B5EF4-FFF2-40B4-BE49-F238E27FC236}">
                <a16:creationId xmlns:a16="http://schemas.microsoft.com/office/drawing/2014/main" id="{5CB680AF-B33F-0168-84E2-FA2630BF3F11}"/>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spTree>
    <p:extLst>
      <p:ext uri="{BB962C8B-B14F-4D97-AF65-F5344CB8AC3E}">
        <p14:creationId xmlns:p14="http://schemas.microsoft.com/office/powerpoint/2010/main" val="3217224377"/>
      </p:ext>
    </p:extLst>
  </p:cSld>
  <p:clrMapOvr>
    <a:masterClrMapping/>
  </p:clrMapOvr>
  <p:hf hdr="0"/>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Sommai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BBDA9-56AD-3CB8-BC79-BC42B93C46F1}"/>
              </a:ext>
            </a:extLst>
          </p:cNvPr>
          <p:cNvSpPr/>
          <p:nvPr/>
        </p:nvSpPr>
        <p:spPr>
          <a:xfrm>
            <a:off x="-1" y="1414134"/>
            <a:ext cx="12192001" cy="4880339"/>
          </a:xfrm>
          <a:prstGeom prst="rect">
            <a:avLst/>
          </a:prstGeom>
          <a:solidFill>
            <a:schemeClr val="bg1">
              <a:lumMod val="95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75" tIns="41488" rIns="82975" bIns="41488" numCol="1" spcCol="0" rtlCol="0" fromWordArt="0" anchor="ctr" anchorCtr="0" forceAA="0" compatLnSpc="1">
            <a:prstTxWarp prst="textNoShape">
              <a:avLst/>
            </a:prstTxWarp>
            <a:noAutofit/>
          </a:bodyPr>
          <a:lstStyle/>
          <a:p>
            <a:pPr algn="ctr" defTabSz="946094" rtl="0"/>
            <a:endParaRPr lang="fr-FR" sz="998" dirty="0">
              <a:solidFill>
                <a:prstClr val="white"/>
              </a:solidFill>
              <a:latin typeface="Calibri"/>
            </a:endParaRPr>
          </a:p>
        </p:txBody>
      </p:sp>
      <p:sp>
        <p:nvSpPr>
          <p:cNvPr id="7" name="Espace réservé du texte 2">
            <a:extLst>
              <a:ext uri="{FF2B5EF4-FFF2-40B4-BE49-F238E27FC236}">
                <a16:creationId xmlns:a16="http://schemas.microsoft.com/office/drawing/2014/main" id="{58C739D8-367C-21E8-427A-D9BDDDF15954}"/>
              </a:ext>
            </a:extLst>
          </p:cNvPr>
          <p:cNvSpPr>
            <a:spLocks noGrp="1"/>
          </p:cNvSpPr>
          <p:nvPr>
            <p:ph type="body" idx="1" hasCustomPrompt="1"/>
          </p:nvPr>
        </p:nvSpPr>
        <p:spPr>
          <a:xfrm>
            <a:off x="630937" y="162503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8" name="Espace réservé du texte 10">
            <a:extLst>
              <a:ext uri="{FF2B5EF4-FFF2-40B4-BE49-F238E27FC236}">
                <a16:creationId xmlns:a16="http://schemas.microsoft.com/office/drawing/2014/main" id="{816E237B-D659-F472-4AD5-81898B985C80}"/>
              </a:ext>
            </a:extLst>
          </p:cNvPr>
          <p:cNvSpPr>
            <a:spLocks noGrp="1"/>
          </p:cNvSpPr>
          <p:nvPr>
            <p:ph type="body" sz="quarter" idx="13" hasCustomPrompt="1"/>
          </p:nvPr>
        </p:nvSpPr>
        <p:spPr>
          <a:xfrm>
            <a:off x="1512202" y="1625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9" name="Espace réservé du texte 2">
            <a:extLst>
              <a:ext uri="{FF2B5EF4-FFF2-40B4-BE49-F238E27FC236}">
                <a16:creationId xmlns:a16="http://schemas.microsoft.com/office/drawing/2014/main" id="{011C010F-FEB4-B095-7A7C-59DE3DA01BAE}"/>
              </a:ext>
            </a:extLst>
          </p:cNvPr>
          <p:cNvSpPr>
            <a:spLocks noGrp="1"/>
          </p:cNvSpPr>
          <p:nvPr>
            <p:ph type="body" idx="14" hasCustomPrompt="1"/>
          </p:nvPr>
        </p:nvSpPr>
        <p:spPr>
          <a:xfrm>
            <a:off x="630937" y="227446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0" name="Espace réservé du texte 10">
            <a:extLst>
              <a:ext uri="{FF2B5EF4-FFF2-40B4-BE49-F238E27FC236}">
                <a16:creationId xmlns:a16="http://schemas.microsoft.com/office/drawing/2014/main" id="{6D868B37-9D93-9DD0-3ECB-72EBE112138D}"/>
              </a:ext>
            </a:extLst>
          </p:cNvPr>
          <p:cNvSpPr>
            <a:spLocks noGrp="1"/>
          </p:cNvSpPr>
          <p:nvPr>
            <p:ph type="body" sz="quarter" idx="15" hasCustomPrompt="1"/>
          </p:nvPr>
        </p:nvSpPr>
        <p:spPr>
          <a:xfrm>
            <a:off x="1512202" y="227446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2" name="Espace réservé du texte 2">
            <a:extLst>
              <a:ext uri="{FF2B5EF4-FFF2-40B4-BE49-F238E27FC236}">
                <a16:creationId xmlns:a16="http://schemas.microsoft.com/office/drawing/2014/main" id="{E66EEE92-ED03-5E0E-2216-5481643E1E5B}"/>
              </a:ext>
            </a:extLst>
          </p:cNvPr>
          <p:cNvSpPr>
            <a:spLocks noGrp="1"/>
          </p:cNvSpPr>
          <p:nvPr>
            <p:ph type="body" idx="16" hasCustomPrompt="1"/>
          </p:nvPr>
        </p:nvSpPr>
        <p:spPr>
          <a:xfrm>
            <a:off x="630937" y="292390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3" name="Espace réservé du texte 10">
            <a:extLst>
              <a:ext uri="{FF2B5EF4-FFF2-40B4-BE49-F238E27FC236}">
                <a16:creationId xmlns:a16="http://schemas.microsoft.com/office/drawing/2014/main" id="{0B6B4AF0-E52E-007C-2C88-0BF62CB134C7}"/>
              </a:ext>
            </a:extLst>
          </p:cNvPr>
          <p:cNvSpPr>
            <a:spLocks noGrp="1"/>
          </p:cNvSpPr>
          <p:nvPr>
            <p:ph type="body" sz="quarter" idx="17" hasCustomPrompt="1"/>
          </p:nvPr>
        </p:nvSpPr>
        <p:spPr>
          <a:xfrm>
            <a:off x="1512202" y="292390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4" name="Espace réservé du texte 2">
            <a:extLst>
              <a:ext uri="{FF2B5EF4-FFF2-40B4-BE49-F238E27FC236}">
                <a16:creationId xmlns:a16="http://schemas.microsoft.com/office/drawing/2014/main" id="{C9A3D29D-1837-1DF8-54CB-16272C66A547}"/>
              </a:ext>
            </a:extLst>
          </p:cNvPr>
          <p:cNvSpPr>
            <a:spLocks noGrp="1"/>
          </p:cNvSpPr>
          <p:nvPr>
            <p:ph type="body" idx="18" hasCustomPrompt="1"/>
          </p:nvPr>
        </p:nvSpPr>
        <p:spPr>
          <a:xfrm>
            <a:off x="630937" y="357333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5" name="Espace réservé du texte 10">
            <a:extLst>
              <a:ext uri="{FF2B5EF4-FFF2-40B4-BE49-F238E27FC236}">
                <a16:creationId xmlns:a16="http://schemas.microsoft.com/office/drawing/2014/main" id="{988737A3-6059-059D-FDC2-1C3D4B92AF85}"/>
              </a:ext>
            </a:extLst>
          </p:cNvPr>
          <p:cNvSpPr>
            <a:spLocks noGrp="1"/>
          </p:cNvSpPr>
          <p:nvPr>
            <p:ph type="body" sz="quarter" idx="19" hasCustomPrompt="1"/>
          </p:nvPr>
        </p:nvSpPr>
        <p:spPr>
          <a:xfrm>
            <a:off x="1512202" y="357334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exte 2">
            <a:extLst>
              <a:ext uri="{FF2B5EF4-FFF2-40B4-BE49-F238E27FC236}">
                <a16:creationId xmlns:a16="http://schemas.microsoft.com/office/drawing/2014/main" id="{330C39E6-A581-EDD9-8C98-A148CE54B891}"/>
              </a:ext>
            </a:extLst>
          </p:cNvPr>
          <p:cNvSpPr>
            <a:spLocks noGrp="1"/>
          </p:cNvSpPr>
          <p:nvPr>
            <p:ph type="body" idx="20" hasCustomPrompt="1"/>
          </p:nvPr>
        </p:nvSpPr>
        <p:spPr>
          <a:xfrm>
            <a:off x="630937" y="422277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33" name="Espace réservé du texte 10">
            <a:extLst>
              <a:ext uri="{FF2B5EF4-FFF2-40B4-BE49-F238E27FC236}">
                <a16:creationId xmlns:a16="http://schemas.microsoft.com/office/drawing/2014/main" id="{23868736-A74F-4443-77B7-B4ED6AE676D1}"/>
              </a:ext>
            </a:extLst>
          </p:cNvPr>
          <p:cNvSpPr>
            <a:spLocks noGrp="1"/>
          </p:cNvSpPr>
          <p:nvPr>
            <p:ph type="body" sz="quarter" idx="21" hasCustomPrompt="1"/>
          </p:nvPr>
        </p:nvSpPr>
        <p:spPr>
          <a:xfrm>
            <a:off x="1512202" y="422277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4" name="Espace réservé du texte 2">
            <a:extLst>
              <a:ext uri="{FF2B5EF4-FFF2-40B4-BE49-F238E27FC236}">
                <a16:creationId xmlns:a16="http://schemas.microsoft.com/office/drawing/2014/main" id="{BDD72FE3-5B7F-7EC7-F455-E80B2B2B28F9}"/>
              </a:ext>
            </a:extLst>
          </p:cNvPr>
          <p:cNvSpPr>
            <a:spLocks noGrp="1"/>
          </p:cNvSpPr>
          <p:nvPr>
            <p:ph type="body" idx="22" hasCustomPrompt="1"/>
          </p:nvPr>
        </p:nvSpPr>
        <p:spPr>
          <a:xfrm>
            <a:off x="630937" y="487221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35" name="Espace réservé du texte 10">
            <a:extLst>
              <a:ext uri="{FF2B5EF4-FFF2-40B4-BE49-F238E27FC236}">
                <a16:creationId xmlns:a16="http://schemas.microsoft.com/office/drawing/2014/main" id="{737274B3-680C-CAE1-B61C-8E589EBBBB09}"/>
              </a:ext>
            </a:extLst>
          </p:cNvPr>
          <p:cNvSpPr>
            <a:spLocks noGrp="1"/>
          </p:cNvSpPr>
          <p:nvPr>
            <p:ph type="body" sz="quarter" idx="23" hasCustomPrompt="1"/>
          </p:nvPr>
        </p:nvSpPr>
        <p:spPr>
          <a:xfrm>
            <a:off x="1512202" y="487221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36" name="Espace réservé du texte 10">
            <a:extLst>
              <a:ext uri="{FF2B5EF4-FFF2-40B4-BE49-F238E27FC236}">
                <a16:creationId xmlns:a16="http://schemas.microsoft.com/office/drawing/2014/main" id="{0FA651EB-9101-A81E-87F1-D5B177E4470D}"/>
              </a:ext>
            </a:extLst>
          </p:cNvPr>
          <p:cNvSpPr>
            <a:spLocks noGrp="1"/>
          </p:cNvSpPr>
          <p:nvPr>
            <p:ph type="body" sz="quarter" idx="27" hasCustomPrompt="1"/>
          </p:nvPr>
        </p:nvSpPr>
        <p:spPr>
          <a:xfrm>
            <a:off x="5660793" y="1625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7" name="Espace réservé du texte 10">
            <a:extLst>
              <a:ext uri="{FF2B5EF4-FFF2-40B4-BE49-F238E27FC236}">
                <a16:creationId xmlns:a16="http://schemas.microsoft.com/office/drawing/2014/main" id="{128B39F8-0E9B-4426-6011-DCF510D1DB67}"/>
              </a:ext>
            </a:extLst>
          </p:cNvPr>
          <p:cNvSpPr>
            <a:spLocks noGrp="1"/>
          </p:cNvSpPr>
          <p:nvPr>
            <p:ph type="body" sz="quarter" idx="28" hasCustomPrompt="1"/>
          </p:nvPr>
        </p:nvSpPr>
        <p:spPr>
          <a:xfrm>
            <a:off x="5660793" y="227446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8" name="Espace réservé du texte 10">
            <a:extLst>
              <a:ext uri="{FF2B5EF4-FFF2-40B4-BE49-F238E27FC236}">
                <a16:creationId xmlns:a16="http://schemas.microsoft.com/office/drawing/2014/main" id="{88809D1E-676D-4360-713D-CFC12FE1C0DF}"/>
              </a:ext>
            </a:extLst>
          </p:cNvPr>
          <p:cNvSpPr>
            <a:spLocks noGrp="1"/>
          </p:cNvSpPr>
          <p:nvPr>
            <p:ph type="body" sz="quarter" idx="29" hasCustomPrompt="1"/>
          </p:nvPr>
        </p:nvSpPr>
        <p:spPr>
          <a:xfrm>
            <a:off x="5660793" y="292390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9" name="Espace réservé du texte 10">
            <a:extLst>
              <a:ext uri="{FF2B5EF4-FFF2-40B4-BE49-F238E27FC236}">
                <a16:creationId xmlns:a16="http://schemas.microsoft.com/office/drawing/2014/main" id="{3F757E90-B67D-3EC6-4788-B88EE598B4C5}"/>
              </a:ext>
            </a:extLst>
          </p:cNvPr>
          <p:cNvSpPr>
            <a:spLocks noGrp="1"/>
          </p:cNvSpPr>
          <p:nvPr>
            <p:ph type="body" sz="quarter" idx="30" hasCustomPrompt="1"/>
          </p:nvPr>
        </p:nvSpPr>
        <p:spPr>
          <a:xfrm>
            <a:off x="5660793" y="357334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0" name="Espace réservé du texte 10">
            <a:extLst>
              <a:ext uri="{FF2B5EF4-FFF2-40B4-BE49-F238E27FC236}">
                <a16:creationId xmlns:a16="http://schemas.microsoft.com/office/drawing/2014/main" id="{F634371F-ABBF-538D-02F1-863B30769735}"/>
              </a:ext>
            </a:extLst>
          </p:cNvPr>
          <p:cNvSpPr>
            <a:spLocks noGrp="1"/>
          </p:cNvSpPr>
          <p:nvPr>
            <p:ph type="body" sz="quarter" idx="31" hasCustomPrompt="1"/>
          </p:nvPr>
        </p:nvSpPr>
        <p:spPr>
          <a:xfrm>
            <a:off x="5660793" y="422277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1" name="Espace réservé du texte 10">
            <a:extLst>
              <a:ext uri="{FF2B5EF4-FFF2-40B4-BE49-F238E27FC236}">
                <a16:creationId xmlns:a16="http://schemas.microsoft.com/office/drawing/2014/main" id="{286478A7-3EFA-E2AE-3F50-85D695E4ED3B}"/>
              </a:ext>
            </a:extLst>
          </p:cNvPr>
          <p:cNvSpPr>
            <a:spLocks noGrp="1"/>
          </p:cNvSpPr>
          <p:nvPr>
            <p:ph type="body" sz="quarter" idx="32" hasCustomPrompt="1"/>
          </p:nvPr>
        </p:nvSpPr>
        <p:spPr>
          <a:xfrm>
            <a:off x="5660793" y="487221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2" name="Espace réservé du contenu 3">
            <a:extLst>
              <a:ext uri="{FF2B5EF4-FFF2-40B4-BE49-F238E27FC236}">
                <a16:creationId xmlns:a16="http://schemas.microsoft.com/office/drawing/2014/main" id="{49E1AAC8-3311-3167-F433-B181AFB2B7FB}"/>
              </a:ext>
            </a:extLst>
          </p:cNvPr>
          <p:cNvSpPr>
            <a:spLocks noGrp="1"/>
          </p:cNvSpPr>
          <p:nvPr>
            <p:ph sz="quarter" idx="33" hasCustomPrompt="1"/>
          </p:nvPr>
        </p:nvSpPr>
        <p:spPr>
          <a:xfrm>
            <a:off x="6524581" y="1625031"/>
            <a:ext cx="5253562" cy="4463659"/>
          </a:xfrm>
          <a:prstGeom prst="rect">
            <a:avLst/>
          </a:prstGeom>
        </p:spPr>
        <p:txBody>
          <a:bodyPr anchor="ctr"/>
          <a:lstStyle>
            <a:lvl1pPr marL="0" indent="0" algn="ctr">
              <a:buNone/>
              <a:defRPr b="0"/>
            </a:lvl1pPr>
          </a:lstStyle>
          <a:p>
            <a:pPr lvl="0"/>
            <a:r>
              <a:rPr lang="fr-FR" dirty="0"/>
              <a:t>Glissez une image ici</a:t>
            </a:r>
          </a:p>
        </p:txBody>
      </p:sp>
      <p:sp>
        <p:nvSpPr>
          <p:cNvPr id="3" name="Espace réservé du titre 1">
            <a:extLst>
              <a:ext uri="{FF2B5EF4-FFF2-40B4-BE49-F238E27FC236}">
                <a16:creationId xmlns:a16="http://schemas.microsoft.com/office/drawing/2014/main" id="{E2756C88-8595-5325-6220-A68CE37C8305}"/>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4" name="Connecteur droit 3">
            <a:extLst>
              <a:ext uri="{FF2B5EF4-FFF2-40B4-BE49-F238E27FC236}">
                <a16:creationId xmlns:a16="http://schemas.microsoft.com/office/drawing/2014/main" id="{DE7E7464-AAB4-956C-2454-43EFF13C6C91}"/>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Espace réservé du texte 2">
            <a:extLst>
              <a:ext uri="{FF2B5EF4-FFF2-40B4-BE49-F238E27FC236}">
                <a16:creationId xmlns:a16="http://schemas.microsoft.com/office/drawing/2014/main" id="{B4ACF17F-6BA2-1FA3-902B-C9596F297EA9}"/>
              </a:ext>
            </a:extLst>
          </p:cNvPr>
          <p:cNvSpPr>
            <a:spLocks noGrp="1"/>
          </p:cNvSpPr>
          <p:nvPr>
            <p:ph type="body" idx="34" hasCustomPrompt="1"/>
          </p:nvPr>
        </p:nvSpPr>
        <p:spPr>
          <a:xfrm>
            <a:off x="630937" y="552165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07</a:t>
            </a:r>
          </a:p>
        </p:txBody>
      </p:sp>
      <p:sp>
        <p:nvSpPr>
          <p:cNvPr id="11" name="Espace réservé du texte 10">
            <a:extLst>
              <a:ext uri="{FF2B5EF4-FFF2-40B4-BE49-F238E27FC236}">
                <a16:creationId xmlns:a16="http://schemas.microsoft.com/office/drawing/2014/main" id="{581537B7-BD6C-AD12-76E1-59699F8C9058}"/>
              </a:ext>
            </a:extLst>
          </p:cNvPr>
          <p:cNvSpPr>
            <a:spLocks noGrp="1"/>
          </p:cNvSpPr>
          <p:nvPr>
            <p:ph type="body" sz="quarter" idx="35" hasCustomPrompt="1"/>
          </p:nvPr>
        </p:nvSpPr>
        <p:spPr>
          <a:xfrm>
            <a:off x="1512202" y="55216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10">
            <a:extLst>
              <a:ext uri="{FF2B5EF4-FFF2-40B4-BE49-F238E27FC236}">
                <a16:creationId xmlns:a16="http://schemas.microsoft.com/office/drawing/2014/main" id="{7965BB5D-4CB2-FD55-EBA6-5475E64E25C0}"/>
              </a:ext>
            </a:extLst>
          </p:cNvPr>
          <p:cNvSpPr>
            <a:spLocks noGrp="1"/>
          </p:cNvSpPr>
          <p:nvPr>
            <p:ph type="body" sz="quarter" idx="36" hasCustomPrompt="1"/>
          </p:nvPr>
        </p:nvSpPr>
        <p:spPr>
          <a:xfrm>
            <a:off x="5660793" y="55216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Tree>
    <p:extLst>
      <p:ext uri="{BB962C8B-B14F-4D97-AF65-F5344CB8AC3E}">
        <p14:creationId xmlns:p14="http://schemas.microsoft.com/office/powerpoint/2010/main" val="3295773031"/>
      </p:ext>
    </p:extLst>
  </p:cSld>
  <p:clrMapOvr>
    <a:masterClrMapping/>
  </p:clrMapOvr>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2_Intercalaire Square Management">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037" y="1967019"/>
            <a:ext cx="2371097" cy="1613008"/>
          </a:xfrm>
          <a:prstGeom prst="rect">
            <a:avLst/>
          </a:prstGeom>
          <a:ln>
            <a:noFill/>
          </a:ln>
        </p:spPr>
        <p:txBody>
          <a:bodyPr lIns="0" rIns="0" anchor="ctr">
            <a:noAutofit/>
          </a:bodyPr>
          <a:lstStyle>
            <a:lvl1pPr algn="l">
              <a:defRPr sz="12000" b="0">
                <a:solidFill>
                  <a:schemeClr val="bg2"/>
                </a:solidFill>
              </a:defRPr>
            </a:lvl1pPr>
          </a:lstStyle>
          <a:p>
            <a:r>
              <a:rPr lang="fr-FR" noProof="0" dirty="0"/>
              <a:t>01</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037" y="3760788"/>
            <a:ext cx="9781507" cy="688207"/>
          </a:xfrm>
          <a:prstGeom prst="rect">
            <a:avLst/>
          </a:prstGeom>
          <a:ln>
            <a:noFill/>
          </a:ln>
        </p:spPr>
        <p:txBody>
          <a:bodyPr anchor="t">
            <a:noAutofit/>
          </a:bodyPr>
          <a:lstStyle>
            <a:lvl1pPr marL="0" indent="0" algn="l">
              <a:buNone/>
              <a:defRPr sz="3200" b="0"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 1 de la section</a:t>
            </a:r>
          </a:p>
        </p:txBody>
      </p:sp>
      <p:sp>
        <p:nvSpPr>
          <p:cNvPr id="12" name="Espace réservé du texte 2">
            <a:extLst>
              <a:ext uri="{FF2B5EF4-FFF2-40B4-BE49-F238E27FC236}">
                <a16:creationId xmlns:a16="http://schemas.microsoft.com/office/drawing/2014/main" id="{CA4F8F8E-AFAF-902F-1EA0-ECA4582D751D}"/>
              </a:ext>
            </a:extLst>
          </p:cNvPr>
          <p:cNvSpPr>
            <a:spLocks noGrp="1"/>
          </p:cNvSpPr>
          <p:nvPr>
            <p:ph type="body" idx="10" hasCustomPrompt="1"/>
          </p:nvPr>
        </p:nvSpPr>
        <p:spPr>
          <a:xfrm>
            <a:off x="2052304" y="4470261"/>
            <a:ext cx="8537240" cy="796901"/>
          </a:xfrm>
          <a:prstGeom prst="rect">
            <a:avLst/>
          </a:prstGeom>
          <a:ln>
            <a:noFill/>
          </a:ln>
        </p:spPr>
        <p:txBody>
          <a:bodyPr anchor="ctr">
            <a:noAutofit/>
          </a:bodyPr>
          <a:lstStyle>
            <a:lvl1pPr marL="0" indent="0" algn="l">
              <a:buNone/>
              <a:defRPr sz="28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 2 de la section</a:t>
            </a:r>
          </a:p>
        </p:txBody>
      </p:sp>
      <p:cxnSp>
        <p:nvCxnSpPr>
          <p:cNvPr id="7" name="Connecteur droit 6">
            <a:extLst>
              <a:ext uri="{FF2B5EF4-FFF2-40B4-BE49-F238E27FC236}">
                <a16:creationId xmlns:a16="http://schemas.microsoft.com/office/drawing/2014/main" id="{0324A079-2A92-3ED9-446F-0DC74E761573}"/>
              </a:ext>
            </a:extLst>
          </p:cNvPr>
          <p:cNvCxnSpPr>
            <a:cxnSpLocks/>
          </p:cNvCxnSpPr>
          <p:nvPr/>
        </p:nvCxnSpPr>
        <p:spPr>
          <a:xfrm>
            <a:off x="179998" y="4067352"/>
            <a:ext cx="5130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Espace réservé du texte 9">
            <a:extLst>
              <a:ext uri="{FF2B5EF4-FFF2-40B4-BE49-F238E27FC236}">
                <a16:creationId xmlns:a16="http://schemas.microsoft.com/office/drawing/2014/main" id="{3DAB2095-4286-F29C-503D-FDF3A3B096A1}"/>
              </a:ext>
            </a:extLst>
          </p:cNvPr>
          <p:cNvSpPr>
            <a:spLocks noGrp="1"/>
          </p:cNvSpPr>
          <p:nvPr>
            <p:ph type="body" sz="quarter" idx="12" hasCustomPrompt="1"/>
          </p:nvPr>
        </p:nvSpPr>
        <p:spPr>
          <a:xfrm>
            <a:off x="808037" y="4470261"/>
            <a:ext cx="1244267" cy="796901"/>
          </a:xfrm>
          <a:prstGeom prst="rect">
            <a:avLst/>
          </a:prstGeom>
        </p:spPr>
        <p:txBody>
          <a:bodyPr anchor="ctr"/>
          <a:lstStyle>
            <a:lvl1pPr marL="0" indent="0" algn="ctr">
              <a:buNone/>
              <a:defRPr sz="2800" b="1" i="0">
                <a:solidFill>
                  <a:schemeClr val="bg2"/>
                </a:solidFill>
              </a:defRPr>
            </a:lvl1pPr>
            <a:lvl2pPr algn="ctr">
              <a:defRPr/>
            </a:lvl2pPr>
            <a:lvl3pPr algn="ctr">
              <a:defRPr/>
            </a:lvl3pPr>
            <a:lvl4pPr algn="ctr">
              <a:defRPr/>
            </a:lvl4pPr>
            <a:lvl5pPr algn="ctr">
              <a:defRPr/>
            </a:lvl5pPr>
          </a:lstStyle>
          <a:p>
            <a:pPr lvl="0"/>
            <a:r>
              <a:rPr lang="fr-FR" dirty="0"/>
              <a:t>01.1</a:t>
            </a:r>
          </a:p>
        </p:txBody>
      </p:sp>
      <p:pic>
        <p:nvPicPr>
          <p:cNvPr id="4" name="Image 3">
            <a:extLst>
              <a:ext uri="{FF2B5EF4-FFF2-40B4-BE49-F238E27FC236}">
                <a16:creationId xmlns:a16="http://schemas.microsoft.com/office/drawing/2014/main" id="{CE44B6E2-D108-09AC-B948-9CBA54CD99DC}"/>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r="238" b="-1605"/>
          <a:stretch/>
        </p:blipFill>
        <p:spPr>
          <a:xfrm rot="19903086">
            <a:off x="10323507" y="-642781"/>
            <a:ext cx="3303041" cy="3366038"/>
          </a:xfrm>
          <a:prstGeom prst="rect">
            <a:avLst/>
          </a:prstGeom>
        </p:spPr>
      </p:pic>
      <p:pic>
        <p:nvPicPr>
          <p:cNvPr id="6" name="Image 5">
            <a:extLst>
              <a:ext uri="{FF2B5EF4-FFF2-40B4-BE49-F238E27FC236}">
                <a16:creationId xmlns:a16="http://schemas.microsoft.com/office/drawing/2014/main" id="{894D8837-31FF-F136-6FA8-BB74F138CE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2938735161"/>
      </p:ext>
    </p:extLst>
  </p:cSld>
  <p:clrMapOvr>
    <a:overrideClrMapping bg1="lt1" tx1="dk1" bg2="lt2" tx2="dk2" accent1="accent1" accent2="accent2" accent3="accent3" accent4="accent4" accent5="accent5" accent6="accent6" hlink="hlink" folHlink="folHlink"/>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Intercalaire Squar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p:nvSpPr>
        <p:spPr>
          <a:xfrm>
            <a:off x="180000" y="180000"/>
            <a:ext cx="11832000" cy="64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p:nvPicPr>
        <p:blipFill>
          <a:blip r:embed="rId2" cstate="print">
            <a:biLevel thresh="50000"/>
            <a:extLst>
              <a:ext uri="{28A0092B-C50C-407E-A947-70E740481C1C}">
                <a14:useLocalDpi xmlns:a14="http://schemas.microsoft.com/office/drawing/2010/main"/>
              </a:ext>
            </a:extLst>
          </a:blip>
          <a:srcRect/>
          <a:stretch/>
        </p:blipFill>
        <p:spPr>
          <a:xfrm>
            <a:off x="626367" y="6218301"/>
            <a:ext cx="344363" cy="344564"/>
          </a:xfrm>
          <a:prstGeom prst="rect">
            <a:avLst/>
          </a:prstGeom>
        </p:spPr>
      </p:pic>
      <p:cxnSp>
        <p:nvCxnSpPr>
          <p:cNvPr id="6" name="Connecteur droit 5">
            <a:extLst>
              <a:ext uri="{FF2B5EF4-FFF2-40B4-BE49-F238E27FC236}">
                <a16:creationId xmlns:a16="http://schemas.microsoft.com/office/drawing/2014/main" id="{2BF2569C-7654-059E-B8DE-6CC8B2EFD89D}"/>
              </a:ext>
            </a:extLst>
          </p:cNvPr>
          <p:cNvCxnSpPr>
            <a:cxnSpLocks/>
          </p:cNvCxnSpPr>
          <p:nvPr/>
        </p:nvCxnSpPr>
        <p:spPr>
          <a:xfrm>
            <a:off x="0" y="4067352"/>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852445"/>
      </p:ext>
    </p:extLst>
  </p:cSld>
  <p:clrMapOvr>
    <a:overrideClrMapping bg1="lt1" tx1="dk1" bg2="lt2" tx2="dk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3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2" name="Connecteur droit 1">
            <a:extLst>
              <a:ext uri="{FF2B5EF4-FFF2-40B4-BE49-F238E27FC236}">
                <a16:creationId xmlns:a16="http://schemas.microsoft.com/office/drawing/2014/main" id="{C968AD02-6F9B-6433-62CC-B7603AA81FF0}"/>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25741"/>
      </p:ext>
    </p:extLst>
  </p:cSld>
  <p:clrMapOvr>
    <a:masterClrMapping/>
  </p:clrMapOvr>
  <p:hf hdr="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4_Titre 1 ligne - Sous Titre - Not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3" name="Connecteur droit 2">
            <a:extLst>
              <a:ext uri="{FF2B5EF4-FFF2-40B4-BE49-F238E27FC236}">
                <a16:creationId xmlns:a16="http://schemas.microsoft.com/office/drawing/2014/main" id="{ED4BA355-7A0C-CF44-5CA8-17E8204DB35B}"/>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6DD6217-EE9C-4F73-E8F1-7D846C7D7C81}"/>
              </a:ext>
            </a:extLst>
          </p:cNvPr>
          <p:cNvSpPr txBox="1"/>
          <p:nvPr/>
        </p:nvSpPr>
        <p:spPr>
          <a:xfrm>
            <a:off x="747121" y="6435764"/>
            <a:ext cx="647331" cy="225136"/>
          </a:xfrm>
          <a:prstGeom prst="rect">
            <a:avLst/>
          </a:prstGeom>
        </p:spPr>
        <p:txBody>
          <a:bodyPr/>
          <a:lstStyle>
            <a:lvl1pPr lvl="0" indent="0" algn="just">
              <a:lnSpc>
                <a:spcPct val="100000"/>
              </a:lnSpc>
              <a:spcBef>
                <a:spcPts val="0"/>
              </a:spcBef>
              <a:buFont typeface="Wingdings" pitchFamily="2" charset="2"/>
              <a:buNone/>
              <a:defRPr sz="700" b="0" i="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just">
              <a:lnSpc>
                <a:spcPct val="100000"/>
              </a:lnSpc>
              <a:spcBef>
                <a:spcPts val="1100"/>
              </a:spcBef>
              <a:buFont typeface="Wingdings" pitchFamily="2" charset="2"/>
              <a:buNone/>
              <a:defRPr sz="800" b="0" i="0">
                <a:latin typeface="Verdana" panose="020B0604030504040204" pitchFamily="34" charset="0"/>
                <a:ea typeface="Verdana" panose="020B0604030504040204" pitchFamily="34" charset="0"/>
                <a:cs typeface="Verdana" panose="020B0604030504040204" pitchFamily="34" charset="0"/>
              </a:defRPr>
            </a:lvl2pPr>
            <a:lvl3pPr marL="273050" indent="-273050" algn="just">
              <a:lnSpc>
                <a:spcPct val="100000"/>
              </a:lnSpc>
              <a:spcBef>
                <a:spcPts val="800"/>
              </a:spcBef>
              <a:buFont typeface="Wingdings" pitchFamily="2" charset="2"/>
              <a:buChar char="§"/>
              <a:tabLst/>
              <a:defRPr sz="800" b="0" i="0">
                <a:latin typeface="Verdana" panose="020B0604030504040204" pitchFamily="34" charset="0"/>
                <a:ea typeface="Verdana" panose="020B0604030504040204" pitchFamily="34" charset="0"/>
                <a:cs typeface="Verdana" panose="020B0604030504040204" pitchFamily="34" charset="0"/>
              </a:defRPr>
            </a:lvl3pPr>
            <a:lvl4pPr marL="447675" indent="-268288" algn="just">
              <a:lnSpc>
                <a:spcPct val="100000"/>
              </a:lnSpc>
              <a:spcBef>
                <a:spcPts val="500"/>
              </a:spcBef>
              <a:buSzPct val="100000"/>
              <a:buFont typeface="Lucida Grande" panose="020B0600040502020204" pitchFamily="34" charset="0"/>
              <a:buChar char="▫"/>
              <a:tabLst/>
              <a:defRPr sz="800" b="0" i="0">
                <a:latin typeface="Verdana" panose="020B0604030504040204" pitchFamily="34" charset="0"/>
                <a:ea typeface="Verdana" panose="020B0604030504040204" pitchFamily="34" charset="0"/>
                <a:cs typeface="Verdana" panose="020B0604030504040204" pitchFamily="34" charset="0"/>
              </a:defRPr>
            </a:lvl4pPr>
            <a:lvl5pPr marL="622300" indent="-265113" algn="just">
              <a:lnSpc>
                <a:spcPct val="100000"/>
              </a:lnSpc>
              <a:spcBef>
                <a:spcPts val="500"/>
              </a:spcBef>
              <a:buFont typeface="Police système"/>
              <a:buChar char="-"/>
              <a:tabLst/>
              <a:defRPr sz="800" b="0" i="0">
                <a:latin typeface="Verdana" panose="020B0604030504040204" pitchFamily="34" charset="0"/>
                <a:ea typeface="Verdana" panose="020B0604030504040204" pitchFamily="34" charset="0"/>
                <a:cs typeface="Verdana" panose="020B0604030504040204" pitchFamily="34" charset="0"/>
              </a:defRPr>
            </a:lvl5pPr>
            <a:lvl6pPr marL="804863"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6pPr>
            <a:lvl7pPr marL="979488"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7pPr>
            <a:lvl8pPr marL="1155700" indent="-266700">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8pPr>
            <a:lvl9pPr marL="1347788" indent="-276225">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9pPr>
          </a:lstStyle>
          <a:p>
            <a:pPr lvl="0" algn="l"/>
            <a:r>
              <a:rPr lang="fr-FR" sz="800" dirty="0"/>
              <a:t>Notes :</a:t>
            </a:r>
          </a:p>
        </p:txBody>
      </p:sp>
      <p:sp>
        <p:nvSpPr>
          <p:cNvPr id="4" name="Espace réservé du texte 3">
            <a:extLst>
              <a:ext uri="{FF2B5EF4-FFF2-40B4-BE49-F238E27FC236}">
                <a16:creationId xmlns:a16="http://schemas.microsoft.com/office/drawing/2014/main" id="{9B3E3476-F8F7-D905-E609-46A03A04DC42}"/>
              </a:ext>
            </a:extLst>
          </p:cNvPr>
          <p:cNvSpPr>
            <a:spLocks noGrp="1"/>
          </p:cNvSpPr>
          <p:nvPr>
            <p:ph type="body" sz="quarter" idx="10"/>
          </p:nvPr>
        </p:nvSpPr>
        <p:spPr>
          <a:xfrm>
            <a:off x="1200960" y="6435763"/>
            <a:ext cx="9250842" cy="204524"/>
          </a:xfrm>
          <a:prstGeom prst="rect">
            <a:avLst/>
          </a:prstGeom>
        </p:spPr>
        <p:txBody>
          <a:bodyPr/>
          <a:lstStyle>
            <a:lvl1pPr marL="0" indent="0" algn="l">
              <a:buNone/>
              <a:defRPr sz="800" b="0">
                <a:solidFill>
                  <a:schemeClr val="bg1">
                    <a:lumMod val="50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1663674079"/>
      </p:ext>
    </p:extLst>
  </p:cSld>
  <p:clrMapOvr>
    <a:masterClrMapping/>
  </p:clrMapOvr>
  <p:hf hdr="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Référenc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sp>
        <p:nvSpPr>
          <p:cNvPr id="13" name="Rectangle 12">
            <a:extLst>
              <a:ext uri="{FF2B5EF4-FFF2-40B4-BE49-F238E27FC236}">
                <a16:creationId xmlns:a16="http://schemas.microsoft.com/office/drawing/2014/main" id="{5FC6655C-FAD7-A798-3DA2-AFA8C3B132EC}"/>
              </a:ext>
            </a:extLst>
          </p:cNvPr>
          <p:cNvSpPr/>
          <p:nvPr/>
        </p:nvSpPr>
        <p:spPr>
          <a:xfrm>
            <a:off x="0" y="3795824"/>
            <a:ext cx="12192000" cy="2546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indent="0" algn="ctr" defTabSz="414772">
              <a:buFont typeface="Arial" panose="020B0604020202020204" pitchFamily="34" charset="0"/>
              <a:buNone/>
            </a:pPr>
            <a:endParaRPr lang="en-US" sz="1270" dirty="0">
              <a:solidFill>
                <a:prstClr val="white"/>
              </a:solidFill>
              <a:latin typeface="Bitter Medium" pitchFamily="2" charset="0"/>
            </a:endParaRPr>
          </a:p>
        </p:txBody>
      </p:sp>
      <p:sp>
        <p:nvSpPr>
          <p:cNvPr id="34" name="Espace réservé du texte 33">
            <a:extLst>
              <a:ext uri="{FF2B5EF4-FFF2-40B4-BE49-F238E27FC236}">
                <a16:creationId xmlns:a16="http://schemas.microsoft.com/office/drawing/2014/main" id="{D9EB79C1-A733-6920-0413-87BA3A481736}"/>
              </a:ext>
            </a:extLst>
          </p:cNvPr>
          <p:cNvSpPr>
            <a:spLocks noGrp="1"/>
          </p:cNvSpPr>
          <p:nvPr>
            <p:ph type="body" sz="quarter" idx="10" hasCustomPrompt="1"/>
          </p:nvPr>
        </p:nvSpPr>
        <p:spPr>
          <a:xfrm>
            <a:off x="635073"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36" name="Espace réservé du texte 35">
            <a:extLst>
              <a:ext uri="{FF2B5EF4-FFF2-40B4-BE49-F238E27FC236}">
                <a16:creationId xmlns:a16="http://schemas.microsoft.com/office/drawing/2014/main" id="{0413A884-E458-AD7A-72F9-7924EC87E260}"/>
              </a:ext>
            </a:extLst>
          </p:cNvPr>
          <p:cNvSpPr>
            <a:spLocks noGrp="1"/>
          </p:cNvSpPr>
          <p:nvPr>
            <p:ph type="body" sz="quarter" idx="11"/>
          </p:nvPr>
        </p:nvSpPr>
        <p:spPr>
          <a:xfrm>
            <a:off x="635000"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7" name="Espace réservé du texte 33">
            <a:extLst>
              <a:ext uri="{FF2B5EF4-FFF2-40B4-BE49-F238E27FC236}">
                <a16:creationId xmlns:a16="http://schemas.microsoft.com/office/drawing/2014/main" id="{A067A486-A023-F516-F5C7-D8E5F9BA064E}"/>
              </a:ext>
            </a:extLst>
          </p:cNvPr>
          <p:cNvSpPr>
            <a:spLocks noGrp="1"/>
          </p:cNvSpPr>
          <p:nvPr>
            <p:ph type="body" sz="quarter" idx="12" hasCustomPrompt="1"/>
          </p:nvPr>
        </p:nvSpPr>
        <p:spPr>
          <a:xfrm>
            <a:off x="6597055"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38" name="Espace réservé du texte 35">
            <a:extLst>
              <a:ext uri="{FF2B5EF4-FFF2-40B4-BE49-F238E27FC236}">
                <a16:creationId xmlns:a16="http://schemas.microsoft.com/office/drawing/2014/main" id="{D722CC59-DCC3-0177-6AB8-26617C1A0F49}"/>
              </a:ext>
            </a:extLst>
          </p:cNvPr>
          <p:cNvSpPr>
            <a:spLocks noGrp="1"/>
          </p:cNvSpPr>
          <p:nvPr>
            <p:ph type="body" sz="quarter" idx="13"/>
          </p:nvPr>
        </p:nvSpPr>
        <p:spPr>
          <a:xfrm>
            <a:off x="6596982"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9" name="Espace réservé du texte 33">
            <a:extLst>
              <a:ext uri="{FF2B5EF4-FFF2-40B4-BE49-F238E27FC236}">
                <a16:creationId xmlns:a16="http://schemas.microsoft.com/office/drawing/2014/main" id="{92911F22-FD84-520B-5598-B1C6C12D7E95}"/>
              </a:ext>
            </a:extLst>
          </p:cNvPr>
          <p:cNvSpPr>
            <a:spLocks noGrp="1"/>
          </p:cNvSpPr>
          <p:nvPr>
            <p:ph type="body" sz="quarter" idx="14" hasCustomPrompt="1"/>
          </p:nvPr>
        </p:nvSpPr>
        <p:spPr>
          <a:xfrm>
            <a:off x="6597055"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40" name="Espace réservé du texte 35">
            <a:extLst>
              <a:ext uri="{FF2B5EF4-FFF2-40B4-BE49-F238E27FC236}">
                <a16:creationId xmlns:a16="http://schemas.microsoft.com/office/drawing/2014/main" id="{885FBE5B-9F76-4A99-CCCB-D00008210A45}"/>
              </a:ext>
            </a:extLst>
          </p:cNvPr>
          <p:cNvSpPr>
            <a:spLocks noGrp="1"/>
          </p:cNvSpPr>
          <p:nvPr>
            <p:ph type="body" sz="quarter" idx="15"/>
          </p:nvPr>
        </p:nvSpPr>
        <p:spPr>
          <a:xfrm>
            <a:off x="6596982"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1" name="Espace réservé du texte 33">
            <a:extLst>
              <a:ext uri="{FF2B5EF4-FFF2-40B4-BE49-F238E27FC236}">
                <a16:creationId xmlns:a16="http://schemas.microsoft.com/office/drawing/2014/main" id="{67815956-24A9-2AAA-BCC3-5D588CDF90A2}"/>
              </a:ext>
            </a:extLst>
          </p:cNvPr>
          <p:cNvSpPr>
            <a:spLocks noGrp="1"/>
          </p:cNvSpPr>
          <p:nvPr>
            <p:ph type="body" sz="quarter" idx="16" hasCustomPrompt="1"/>
          </p:nvPr>
        </p:nvSpPr>
        <p:spPr>
          <a:xfrm>
            <a:off x="635073"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42" name="Espace réservé du texte 35">
            <a:extLst>
              <a:ext uri="{FF2B5EF4-FFF2-40B4-BE49-F238E27FC236}">
                <a16:creationId xmlns:a16="http://schemas.microsoft.com/office/drawing/2014/main" id="{0B688176-8D39-5F5F-D8F9-89CB3F87C095}"/>
              </a:ext>
            </a:extLst>
          </p:cNvPr>
          <p:cNvSpPr>
            <a:spLocks noGrp="1"/>
          </p:cNvSpPr>
          <p:nvPr>
            <p:ph type="body" sz="quarter" idx="17"/>
          </p:nvPr>
        </p:nvSpPr>
        <p:spPr>
          <a:xfrm>
            <a:off x="635000"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6" name="Espace réservé pour une image  45">
            <a:extLst>
              <a:ext uri="{FF2B5EF4-FFF2-40B4-BE49-F238E27FC236}">
                <a16:creationId xmlns:a16="http://schemas.microsoft.com/office/drawing/2014/main" id="{B22CCE9A-B3E8-8D03-79A5-31CFE0CA3A70}"/>
              </a:ext>
            </a:extLst>
          </p:cNvPr>
          <p:cNvSpPr>
            <a:spLocks noGrp="1"/>
          </p:cNvSpPr>
          <p:nvPr>
            <p:ph type="pic" sz="quarter" idx="18"/>
          </p:nvPr>
        </p:nvSpPr>
        <p:spPr>
          <a:xfrm>
            <a:off x="2251075"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7" name="Espace réservé pour une image  45">
            <a:extLst>
              <a:ext uri="{FF2B5EF4-FFF2-40B4-BE49-F238E27FC236}">
                <a16:creationId xmlns:a16="http://schemas.microsoft.com/office/drawing/2014/main" id="{90AD1571-8302-1692-B8D7-D508EDB4542D}"/>
              </a:ext>
            </a:extLst>
          </p:cNvPr>
          <p:cNvSpPr>
            <a:spLocks noGrp="1"/>
          </p:cNvSpPr>
          <p:nvPr>
            <p:ph type="pic" sz="quarter" idx="19"/>
          </p:nvPr>
        </p:nvSpPr>
        <p:spPr>
          <a:xfrm>
            <a:off x="8213057"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8" name="Espace réservé pour une image  45">
            <a:extLst>
              <a:ext uri="{FF2B5EF4-FFF2-40B4-BE49-F238E27FC236}">
                <a16:creationId xmlns:a16="http://schemas.microsoft.com/office/drawing/2014/main" id="{4EA43885-3075-E554-474F-ACA3FB20A50E}"/>
              </a:ext>
            </a:extLst>
          </p:cNvPr>
          <p:cNvSpPr>
            <a:spLocks noGrp="1"/>
          </p:cNvSpPr>
          <p:nvPr>
            <p:ph type="pic" sz="quarter" idx="20"/>
          </p:nvPr>
        </p:nvSpPr>
        <p:spPr>
          <a:xfrm>
            <a:off x="8213057" y="394769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9" name="Espace réservé pour une image  45">
            <a:extLst>
              <a:ext uri="{FF2B5EF4-FFF2-40B4-BE49-F238E27FC236}">
                <a16:creationId xmlns:a16="http://schemas.microsoft.com/office/drawing/2014/main" id="{48955079-F43C-52FA-B807-D1A470734F38}"/>
              </a:ext>
            </a:extLst>
          </p:cNvPr>
          <p:cNvSpPr>
            <a:spLocks noGrp="1"/>
          </p:cNvSpPr>
          <p:nvPr>
            <p:ph type="pic" sz="quarter" idx="21"/>
          </p:nvPr>
        </p:nvSpPr>
        <p:spPr>
          <a:xfrm>
            <a:off x="2251075" y="3947697"/>
            <a:ext cx="1817688" cy="602457"/>
          </a:xfrm>
          <a:prstGeom prst="rect">
            <a:avLst/>
          </a:prstGeom>
        </p:spPr>
        <p:txBody>
          <a:bodyPr/>
          <a:lstStyle>
            <a:lvl1pPr marL="0" indent="0" algn="ctr">
              <a:buNone/>
              <a:defRPr sz="1000" b="0"/>
            </a:lvl1pPr>
          </a:lstStyle>
          <a:p>
            <a:r>
              <a:rPr lang="fr-FR" dirty="0"/>
              <a:t>Cliquez sur l'icône pour ajouter une image</a:t>
            </a:r>
          </a:p>
        </p:txBody>
      </p:sp>
      <p:cxnSp>
        <p:nvCxnSpPr>
          <p:cNvPr id="2" name="Connecteur droit 1">
            <a:extLst>
              <a:ext uri="{FF2B5EF4-FFF2-40B4-BE49-F238E27FC236}">
                <a16:creationId xmlns:a16="http://schemas.microsoft.com/office/drawing/2014/main" id="{2EAEAE65-41FB-9FD9-C676-F5689C5C2C4A}"/>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35344"/>
      </p:ext>
    </p:extLst>
  </p:cSld>
  <p:clrMapOvr>
    <a:masterClrMapping/>
  </p:clrMapOvr>
  <p:hf hdr="0"/>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1_DC FR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AE8F1-C79E-9E39-B4A8-39A69DBA901A}"/>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7" name="Connecteur droit 6">
            <a:extLst>
              <a:ext uri="{FF2B5EF4-FFF2-40B4-BE49-F238E27FC236}">
                <a16:creationId xmlns:a16="http://schemas.microsoft.com/office/drawing/2014/main" id="{035CBD63-4577-38A0-1BEF-0FC8B90849B3}"/>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56C39981-6FCE-F150-F658-B94F1E0C8BEC}"/>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8B23AB3-3600-7C30-693F-5821BD4857C5}"/>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6F6AA9B2-522E-790C-3424-BD0E4296D58F}"/>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0130834F-4D01-8F06-9CAC-86D9A2BC1084}"/>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CB7E1-2270-F380-CDFB-625BC42CD8DE}"/>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13" name="Rectangle 12">
            <a:extLst>
              <a:ext uri="{FF2B5EF4-FFF2-40B4-BE49-F238E27FC236}">
                <a16:creationId xmlns:a16="http://schemas.microsoft.com/office/drawing/2014/main" id="{7D0F8FC8-4F16-CBB4-ADD1-E9D75B1E2F6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4" name="Rectangle 13">
            <a:extLst>
              <a:ext uri="{FF2B5EF4-FFF2-40B4-BE49-F238E27FC236}">
                <a16:creationId xmlns:a16="http://schemas.microsoft.com/office/drawing/2014/main" id="{2C7F81F1-F0AF-43DD-9B6A-DCB8B613AEA4}"/>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15" name="Rectangle 14">
            <a:extLst>
              <a:ext uri="{FF2B5EF4-FFF2-40B4-BE49-F238E27FC236}">
                <a16:creationId xmlns:a16="http://schemas.microsoft.com/office/drawing/2014/main" id="{6B7497B1-9FD9-6A3D-AE97-A0273B7A6949}"/>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16" name="Rectangle 15">
            <a:extLst>
              <a:ext uri="{FF2B5EF4-FFF2-40B4-BE49-F238E27FC236}">
                <a16:creationId xmlns:a16="http://schemas.microsoft.com/office/drawing/2014/main" id="{CD3F645B-298C-4503-A34D-19278A6D6D3D}"/>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17" name="Rectangle 16">
            <a:extLst>
              <a:ext uri="{FF2B5EF4-FFF2-40B4-BE49-F238E27FC236}">
                <a16:creationId xmlns:a16="http://schemas.microsoft.com/office/drawing/2014/main" id="{71102F4B-C05F-9121-DC21-118FCE069080}"/>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18" name="Connecteur droit 17">
            <a:extLst>
              <a:ext uri="{FF2B5EF4-FFF2-40B4-BE49-F238E27FC236}">
                <a16:creationId xmlns:a16="http://schemas.microsoft.com/office/drawing/2014/main" id="{CE4D018B-6996-0361-A9C4-18D3094CFBF1}"/>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7BA1690-87BA-275B-5232-6AB83D7EBE26}"/>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A355BA3-F15B-7D8E-5602-C63912EB30DB}"/>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AF0B6453-DB24-A00A-8DA4-E1C3F3471DD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62E37F3-DB15-AC82-7877-7BEACD580861}"/>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73C04EF-8F57-E93D-B3FE-D0E6E3B1491B}"/>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24" name="Rectangle 23">
            <a:extLst>
              <a:ext uri="{FF2B5EF4-FFF2-40B4-BE49-F238E27FC236}">
                <a16:creationId xmlns:a16="http://schemas.microsoft.com/office/drawing/2014/main" id="{C0A6FB7B-3390-EEB9-5C48-F80172813A9A}"/>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5" name="Espace réservé du texte 17">
            <a:extLst>
              <a:ext uri="{FF2B5EF4-FFF2-40B4-BE49-F238E27FC236}">
                <a16:creationId xmlns:a16="http://schemas.microsoft.com/office/drawing/2014/main" id="{49530D68-FBFE-C3FA-0CF6-90735905FF96}"/>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texte 15">
            <a:extLst>
              <a:ext uri="{FF2B5EF4-FFF2-40B4-BE49-F238E27FC236}">
                <a16:creationId xmlns:a16="http://schemas.microsoft.com/office/drawing/2014/main" id="{32998627-6AF6-D077-DD7F-766CAC7C05D9}"/>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7" name="Espace réservé du texte 13">
            <a:extLst>
              <a:ext uri="{FF2B5EF4-FFF2-40B4-BE49-F238E27FC236}">
                <a16:creationId xmlns:a16="http://schemas.microsoft.com/office/drawing/2014/main" id="{FEC0E84F-44D7-DA2A-4F2A-9F0D0A5A43F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texte 11">
            <a:extLst>
              <a:ext uri="{FF2B5EF4-FFF2-40B4-BE49-F238E27FC236}">
                <a16:creationId xmlns:a16="http://schemas.microsoft.com/office/drawing/2014/main" id="{904EB988-1EE7-90EF-ECDE-3F45EC659B9B}"/>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9">
            <a:extLst>
              <a:ext uri="{FF2B5EF4-FFF2-40B4-BE49-F238E27FC236}">
                <a16:creationId xmlns:a16="http://schemas.microsoft.com/office/drawing/2014/main" id="{51273E44-3868-C60C-F929-10761A4306FC}"/>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0" name="Espace réservé du texte 7">
            <a:extLst>
              <a:ext uri="{FF2B5EF4-FFF2-40B4-BE49-F238E27FC236}">
                <a16:creationId xmlns:a16="http://schemas.microsoft.com/office/drawing/2014/main" id="{72AD98CD-657C-9B2C-4F3B-8F7F01EDE62F}"/>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Espace réservé du texte 5">
            <a:extLst>
              <a:ext uri="{FF2B5EF4-FFF2-40B4-BE49-F238E27FC236}">
                <a16:creationId xmlns:a16="http://schemas.microsoft.com/office/drawing/2014/main" id="{C653A835-F215-EE84-0FB6-974656C7BAD9}"/>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2" name="Espace réservé du texte 3">
            <a:extLst>
              <a:ext uri="{FF2B5EF4-FFF2-40B4-BE49-F238E27FC236}">
                <a16:creationId xmlns:a16="http://schemas.microsoft.com/office/drawing/2014/main" id="{6C98CD38-D99E-1CDD-9E3F-258F60669D89}"/>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33" name="Image 32">
            <a:extLst>
              <a:ext uri="{FF2B5EF4-FFF2-40B4-BE49-F238E27FC236}">
                <a16:creationId xmlns:a16="http://schemas.microsoft.com/office/drawing/2014/main" id="{BBA8E1C5-6956-B5BF-5A8A-34BEF04D9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
        <p:nvSpPr>
          <p:cNvPr id="34" name="Rôle interne ou titre">
            <a:extLst>
              <a:ext uri="{FF2B5EF4-FFF2-40B4-BE49-F238E27FC236}">
                <a16:creationId xmlns:a16="http://schemas.microsoft.com/office/drawing/2014/main" id="{89CB2EB7-64CE-1992-2E7D-BB951AFC4A3D}"/>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5" name="Années d'expérience">
            <a:extLst>
              <a:ext uri="{FF2B5EF4-FFF2-40B4-BE49-F238E27FC236}">
                <a16:creationId xmlns:a16="http://schemas.microsoft.com/office/drawing/2014/main" id="{6D4A469F-C494-D510-789F-FD6B686B22F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6" name="Grade">
            <a:extLst>
              <a:ext uri="{FF2B5EF4-FFF2-40B4-BE49-F238E27FC236}">
                <a16:creationId xmlns:a16="http://schemas.microsoft.com/office/drawing/2014/main" id="{1AFDB1A8-DCA2-4C7C-8A2B-DFB5379ED12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7" name="Nom et prénom">
            <a:extLst>
              <a:ext uri="{FF2B5EF4-FFF2-40B4-BE49-F238E27FC236}">
                <a16:creationId xmlns:a16="http://schemas.microsoft.com/office/drawing/2014/main" id="{0D51A9B5-B8A7-4593-3239-0BBA99DF48A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38" name="Photo consultant">
            <a:extLst>
              <a:ext uri="{FF2B5EF4-FFF2-40B4-BE49-F238E27FC236}">
                <a16:creationId xmlns:a16="http://schemas.microsoft.com/office/drawing/2014/main" id="{EFA8B04A-20F9-C178-5DA0-2B20F9A2B6E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57276116"/>
      </p:ext>
    </p:extLst>
  </p:cSld>
  <p:clrMapOvr>
    <a:masterClrMapping/>
  </p:clrMapOvr>
  <p:hf hdr="0"/>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2_DC FR Square Management_p.2">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D64FF4-3845-CDEA-18B1-EA85D3CFFC5A}"/>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24" name="Freeform 29">
            <a:extLst>
              <a:ext uri="{FF2B5EF4-FFF2-40B4-BE49-F238E27FC236}">
                <a16:creationId xmlns:a16="http://schemas.microsoft.com/office/drawing/2014/main" id="{462922DA-94B8-A743-D981-09B2ED488B9D}"/>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5" name="Connecteur droit 24">
            <a:extLst>
              <a:ext uri="{FF2B5EF4-FFF2-40B4-BE49-F238E27FC236}">
                <a16:creationId xmlns:a16="http://schemas.microsoft.com/office/drawing/2014/main" id="{57064D99-A278-799A-790E-76E5707372CD}"/>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reeform 21">
            <a:extLst>
              <a:ext uri="{FF2B5EF4-FFF2-40B4-BE49-F238E27FC236}">
                <a16:creationId xmlns:a16="http://schemas.microsoft.com/office/drawing/2014/main" id="{051D50D7-683E-AE24-7416-D4EA9DB3E193}"/>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9" name="Connecteur droit 28">
            <a:extLst>
              <a:ext uri="{FF2B5EF4-FFF2-40B4-BE49-F238E27FC236}">
                <a16:creationId xmlns:a16="http://schemas.microsoft.com/office/drawing/2014/main" id="{5C5A38A2-089B-EA9D-B691-88F913BBF4ED}"/>
              </a:ext>
            </a:extLst>
          </p:cNvPr>
          <p:cNvCxnSpPr>
            <a:cxnSpLocks/>
          </p:cNvCxnSpPr>
          <p:nvPr/>
        </p:nvCxnSpPr>
        <p:spPr>
          <a:xfrm>
            <a:off x="3344559"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6AC1E906-E752-9C5D-B68E-32E579EEC0AE}"/>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ACDB9BC-07A0-92F1-B087-0A3B83090486}"/>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35" name="Rectangle 34">
            <a:extLst>
              <a:ext uri="{FF2B5EF4-FFF2-40B4-BE49-F238E27FC236}">
                <a16:creationId xmlns:a16="http://schemas.microsoft.com/office/drawing/2014/main" id="{3B07BED9-2ED9-DA20-6BB3-C1C0A5DAF840}"/>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40" name="Connecteur droit 39">
            <a:extLst>
              <a:ext uri="{FF2B5EF4-FFF2-40B4-BE49-F238E27FC236}">
                <a16:creationId xmlns:a16="http://schemas.microsoft.com/office/drawing/2014/main" id="{49DD61FA-F12A-6F63-0094-049086A3EB5C}"/>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Espace réservé du texte 4">
            <a:extLst>
              <a:ext uri="{FF2B5EF4-FFF2-40B4-BE49-F238E27FC236}">
                <a16:creationId xmlns:a16="http://schemas.microsoft.com/office/drawing/2014/main" id="{E3DBAD66-2592-7F0B-A273-37B598FF134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2" name="Espace réservé du texte 2">
            <a:extLst>
              <a:ext uri="{FF2B5EF4-FFF2-40B4-BE49-F238E27FC236}">
                <a16:creationId xmlns:a16="http://schemas.microsoft.com/office/drawing/2014/main" id="{0E400223-15F8-A52C-CA41-B5E8FC430D90}"/>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3" name="Rectangle 42">
            <a:extLst>
              <a:ext uri="{FF2B5EF4-FFF2-40B4-BE49-F238E27FC236}">
                <a16:creationId xmlns:a16="http://schemas.microsoft.com/office/drawing/2014/main" id="{98A97822-E56D-CE0C-B88E-F879EBD1CDA3}"/>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4" name="Image 43">
            <a:extLst>
              <a:ext uri="{FF2B5EF4-FFF2-40B4-BE49-F238E27FC236}">
                <a16:creationId xmlns:a16="http://schemas.microsoft.com/office/drawing/2014/main" id="{17EBA4E2-2CAF-484F-24CB-B4064D95E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
        <p:nvSpPr>
          <p:cNvPr id="45" name="Rôle interne ou titre">
            <a:extLst>
              <a:ext uri="{FF2B5EF4-FFF2-40B4-BE49-F238E27FC236}">
                <a16:creationId xmlns:a16="http://schemas.microsoft.com/office/drawing/2014/main" id="{14A42252-54C7-1207-519A-BFA9F85031B7}"/>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46" name="Années d'expérience">
            <a:extLst>
              <a:ext uri="{FF2B5EF4-FFF2-40B4-BE49-F238E27FC236}">
                <a16:creationId xmlns:a16="http://schemas.microsoft.com/office/drawing/2014/main" id="{C8747D30-C8A6-D64E-8837-331789FEB0F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47" name="Grade">
            <a:extLst>
              <a:ext uri="{FF2B5EF4-FFF2-40B4-BE49-F238E27FC236}">
                <a16:creationId xmlns:a16="http://schemas.microsoft.com/office/drawing/2014/main" id="{BA46877F-165E-D78E-76DD-9AA60D5D1A6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8" name="Nom et prénom">
            <a:extLst>
              <a:ext uri="{FF2B5EF4-FFF2-40B4-BE49-F238E27FC236}">
                <a16:creationId xmlns:a16="http://schemas.microsoft.com/office/drawing/2014/main" id="{C4052746-E610-FDDB-7825-A68E0C7F651D}"/>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49" name="Photo consultant">
            <a:extLst>
              <a:ext uri="{FF2B5EF4-FFF2-40B4-BE49-F238E27FC236}">
                <a16:creationId xmlns:a16="http://schemas.microsoft.com/office/drawing/2014/main" id="{36AA634A-691C-EA26-9556-2A75BDF2AD0F}"/>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50" name="Mois">
            <a:extLst>
              <a:ext uri="{FF2B5EF4-FFF2-40B4-BE49-F238E27FC236}">
                <a16:creationId xmlns:a16="http://schemas.microsoft.com/office/drawing/2014/main" id="{8B68DE23-8B55-9147-C71B-9AAFDBC5300C}"/>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1" name="Rôle">
            <a:extLst>
              <a:ext uri="{FF2B5EF4-FFF2-40B4-BE49-F238E27FC236}">
                <a16:creationId xmlns:a16="http://schemas.microsoft.com/office/drawing/2014/main" id="{ADB015DD-774D-20BC-9061-AFDE0E01416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52" name="Nom du projet">
            <a:extLst>
              <a:ext uri="{FF2B5EF4-FFF2-40B4-BE49-F238E27FC236}">
                <a16:creationId xmlns:a16="http://schemas.microsoft.com/office/drawing/2014/main" id="{FCB22B8E-2B56-F7F2-948A-6762BAA13545}"/>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sp>
        <p:nvSpPr>
          <p:cNvPr id="53" name="Direction">
            <a:extLst>
              <a:ext uri="{FF2B5EF4-FFF2-40B4-BE49-F238E27FC236}">
                <a16:creationId xmlns:a16="http://schemas.microsoft.com/office/drawing/2014/main" id="{8B1BCE67-19CC-7C17-2DEA-6575CF6A9FBF}"/>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54" name="Nom du client">
            <a:extLst>
              <a:ext uri="{FF2B5EF4-FFF2-40B4-BE49-F238E27FC236}">
                <a16:creationId xmlns:a16="http://schemas.microsoft.com/office/drawing/2014/main" id="{DA4C20A0-74E9-5C20-0AAA-25B4E1EAF704}"/>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1026005391"/>
      </p:ext>
    </p:extLst>
  </p:cSld>
  <p:clrMapOvr>
    <a:masterClrMapping/>
  </p:clrMapOvr>
  <p:hf hdr="0"/>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1_DC ENG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61A01B-E8C6-D215-B8B8-ED5F3B81476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 name="Connecteur droit 3">
            <a:extLst>
              <a:ext uri="{FF2B5EF4-FFF2-40B4-BE49-F238E27FC236}">
                <a16:creationId xmlns:a16="http://schemas.microsoft.com/office/drawing/2014/main" id="{1E127A3C-13D6-1A17-527D-88A560C3DAFB}"/>
              </a:ext>
            </a:extLst>
          </p:cNvPr>
          <p:cNvCxnSpPr>
            <a:cxnSpLocks/>
          </p:cNvCxnSpPr>
          <p:nvPr/>
        </p:nvCxnSpPr>
        <p:spPr>
          <a:xfrm>
            <a:off x="233228" y="4657802"/>
            <a:ext cx="2268967" cy="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B0330689-5BFE-60FE-5AD6-557D49C1B592}"/>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83EC1F8-9095-9E12-4DAE-A45D8BA09248}"/>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0C0F42E3-C622-887D-1F2A-EA348F1C654D}"/>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08DD374-9DF5-240B-88EF-73AA66EB646B}"/>
              </a:ext>
            </a:extLst>
          </p:cNvPr>
          <p:cNvCxnSpPr>
            <a:cxnSpLocks/>
          </p:cNvCxnSpPr>
          <p:nvPr/>
        </p:nvCxnSpPr>
        <p:spPr>
          <a:xfrm>
            <a:off x="9266274" y="4511730"/>
            <a:ext cx="105682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430AC12-85E6-9F16-B219-DF31842D718C}"/>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a:t>
            </a:r>
          </a:p>
        </p:txBody>
      </p:sp>
      <p:sp>
        <p:nvSpPr>
          <p:cNvPr id="10" name="Rectangle 9">
            <a:extLst>
              <a:ext uri="{FF2B5EF4-FFF2-40B4-BE49-F238E27FC236}">
                <a16:creationId xmlns:a16="http://schemas.microsoft.com/office/drawing/2014/main" id="{F3A06FF4-6D8F-FD15-696B-57838539203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1" name="Rectangle 10">
            <a:extLst>
              <a:ext uri="{FF2B5EF4-FFF2-40B4-BE49-F238E27FC236}">
                <a16:creationId xmlns:a16="http://schemas.microsoft.com/office/drawing/2014/main" id="{FA7CBA6B-9130-6ADB-40E6-4795AF707A09}"/>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SECTORS / CLIENTS</a:t>
            </a:r>
          </a:p>
        </p:txBody>
      </p:sp>
      <p:sp>
        <p:nvSpPr>
          <p:cNvPr id="12" name="Rectangle 11">
            <a:extLst>
              <a:ext uri="{FF2B5EF4-FFF2-40B4-BE49-F238E27FC236}">
                <a16:creationId xmlns:a16="http://schemas.microsoft.com/office/drawing/2014/main" id="{76219397-584B-F356-FE27-40F95025279D}"/>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TOOLS</a:t>
            </a:r>
          </a:p>
        </p:txBody>
      </p:sp>
      <p:sp>
        <p:nvSpPr>
          <p:cNvPr id="13" name="Rectangle 12">
            <a:extLst>
              <a:ext uri="{FF2B5EF4-FFF2-40B4-BE49-F238E27FC236}">
                <a16:creationId xmlns:a16="http://schemas.microsoft.com/office/drawing/2014/main" id="{04DFD488-FD36-1144-5E16-FAF2880A5A09}"/>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LANGUAGES</a:t>
            </a:r>
          </a:p>
        </p:txBody>
      </p:sp>
      <p:sp>
        <p:nvSpPr>
          <p:cNvPr id="14" name="Rectangle 13">
            <a:extLst>
              <a:ext uri="{FF2B5EF4-FFF2-40B4-BE49-F238E27FC236}">
                <a16:creationId xmlns:a16="http://schemas.microsoft.com/office/drawing/2014/main" id="{1DE22E80-6E86-B511-A29D-EACF024A60F3}"/>
              </a:ext>
            </a:extLst>
          </p:cNvPr>
          <p:cNvSpPr/>
          <p:nvPr/>
        </p:nvSpPr>
        <p:spPr>
          <a:xfrm>
            <a:off x="151340" y="4426647"/>
            <a:ext cx="2591860" cy="231156"/>
          </a:xfrm>
          <a:prstGeom prst="rect">
            <a:avLst/>
          </a:prstGeom>
        </p:spPr>
        <p:txBody>
          <a:bodyPr wrap="square">
            <a:noAutofit/>
          </a:bodyPr>
          <a:lstStyle/>
          <a:p>
            <a:pPr lvl="0"/>
            <a:r>
              <a:rPr lang="fr-FR" sz="1000" b="1" spc="200" baseline="0" noProof="0" dirty="0">
                <a:latin typeface="+mj-lt"/>
              </a:rPr>
              <a:t>EDUCATION &amp; TRAINING</a:t>
            </a:r>
          </a:p>
        </p:txBody>
      </p:sp>
      <p:cxnSp>
        <p:nvCxnSpPr>
          <p:cNvPr id="15" name="Connecteur droit 14">
            <a:extLst>
              <a:ext uri="{FF2B5EF4-FFF2-40B4-BE49-F238E27FC236}">
                <a16:creationId xmlns:a16="http://schemas.microsoft.com/office/drawing/2014/main" id="{04197556-74FD-62E3-A9B8-85077830754B}"/>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5C09495-94D7-1AEB-7AFC-3A6F10934E10}"/>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81DD0047-D72A-B76F-58AD-3B492787EF66}"/>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52AB0FB8-408D-5A7E-BB27-9A1E8CFDAE0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16B64D1-25D6-9014-B50B-E8217B690865}"/>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2A327-71D2-B15B-62C6-686A4CC3A2F4}"/>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METHODOLOGY</a:t>
            </a:r>
          </a:p>
        </p:txBody>
      </p:sp>
      <p:sp>
        <p:nvSpPr>
          <p:cNvPr id="21" name="Rectangle 20">
            <a:extLst>
              <a:ext uri="{FF2B5EF4-FFF2-40B4-BE49-F238E27FC236}">
                <a16:creationId xmlns:a16="http://schemas.microsoft.com/office/drawing/2014/main" id="{52ECF4A9-19BA-072C-C97D-9C43F3F8EF94}"/>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PROFESSIONS</a:t>
            </a:r>
          </a:p>
        </p:txBody>
      </p:sp>
      <p:sp>
        <p:nvSpPr>
          <p:cNvPr id="22" name="Espace réservé du texte 17">
            <a:extLst>
              <a:ext uri="{FF2B5EF4-FFF2-40B4-BE49-F238E27FC236}">
                <a16:creationId xmlns:a16="http://schemas.microsoft.com/office/drawing/2014/main" id="{C16D539C-8F7E-823C-4965-59FE43DFF8FE}"/>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3" name="Espace réservé du texte 15">
            <a:extLst>
              <a:ext uri="{FF2B5EF4-FFF2-40B4-BE49-F238E27FC236}">
                <a16:creationId xmlns:a16="http://schemas.microsoft.com/office/drawing/2014/main" id="{B3475CCF-C24A-B7BC-1FAE-B5D048A38834}"/>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4" name="Espace réservé du texte 13">
            <a:extLst>
              <a:ext uri="{FF2B5EF4-FFF2-40B4-BE49-F238E27FC236}">
                <a16:creationId xmlns:a16="http://schemas.microsoft.com/office/drawing/2014/main" id="{1FC39760-2D65-67FC-6FA6-66172D74947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5" name="Espace réservé du texte 11">
            <a:extLst>
              <a:ext uri="{FF2B5EF4-FFF2-40B4-BE49-F238E27FC236}">
                <a16:creationId xmlns:a16="http://schemas.microsoft.com/office/drawing/2014/main" id="{B1756FDE-B5C1-96F2-BD1A-DB8510910379}"/>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texte 9">
            <a:extLst>
              <a:ext uri="{FF2B5EF4-FFF2-40B4-BE49-F238E27FC236}">
                <a16:creationId xmlns:a16="http://schemas.microsoft.com/office/drawing/2014/main" id="{4001DF2E-66EB-0443-1DB3-0283A57C79A9}"/>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7" name="Espace réservé du texte 7">
            <a:extLst>
              <a:ext uri="{FF2B5EF4-FFF2-40B4-BE49-F238E27FC236}">
                <a16:creationId xmlns:a16="http://schemas.microsoft.com/office/drawing/2014/main" id="{37FA5C7E-E3CF-4A2E-C83B-F3D1D1DDB385}"/>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texte 5">
            <a:extLst>
              <a:ext uri="{FF2B5EF4-FFF2-40B4-BE49-F238E27FC236}">
                <a16:creationId xmlns:a16="http://schemas.microsoft.com/office/drawing/2014/main" id="{D7099AFF-0D6C-0AC1-C317-1B080BA17CA6}"/>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3">
            <a:extLst>
              <a:ext uri="{FF2B5EF4-FFF2-40B4-BE49-F238E27FC236}">
                <a16:creationId xmlns:a16="http://schemas.microsoft.com/office/drawing/2014/main" id="{A0AF34BB-AD62-DAC3-59D6-7405D60C52C6}"/>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30" name="Image 29">
            <a:extLst>
              <a:ext uri="{FF2B5EF4-FFF2-40B4-BE49-F238E27FC236}">
                <a16:creationId xmlns:a16="http://schemas.microsoft.com/office/drawing/2014/main" id="{34C21984-2DF0-F0F9-3D59-BAACB9666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
        <p:nvSpPr>
          <p:cNvPr id="31" name="Rôle interne ou titre">
            <a:extLst>
              <a:ext uri="{FF2B5EF4-FFF2-40B4-BE49-F238E27FC236}">
                <a16:creationId xmlns:a16="http://schemas.microsoft.com/office/drawing/2014/main" id="{E12C8D2B-3B7F-FA20-0E1D-D43F2A093D9F}"/>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2" name="Années d'expérience">
            <a:extLst>
              <a:ext uri="{FF2B5EF4-FFF2-40B4-BE49-F238E27FC236}">
                <a16:creationId xmlns:a16="http://schemas.microsoft.com/office/drawing/2014/main" id="{0BF10C25-B399-CED9-1429-35DA9B0703A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3" name="Grade">
            <a:extLst>
              <a:ext uri="{FF2B5EF4-FFF2-40B4-BE49-F238E27FC236}">
                <a16:creationId xmlns:a16="http://schemas.microsoft.com/office/drawing/2014/main" id="{169F18C7-D0DB-327E-2F60-7F61EA17E2AB}"/>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4" name="Nom et prénom">
            <a:extLst>
              <a:ext uri="{FF2B5EF4-FFF2-40B4-BE49-F238E27FC236}">
                <a16:creationId xmlns:a16="http://schemas.microsoft.com/office/drawing/2014/main" id="{0151C845-A5EB-33AD-E223-C0237C136A4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35" name="Photo consultant">
            <a:extLst>
              <a:ext uri="{FF2B5EF4-FFF2-40B4-BE49-F238E27FC236}">
                <a16:creationId xmlns:a16="http://schemas.microsoft.com/office/drawing/2014/main" id="{055DE140-9CDA-56BF-B820-9D13593DCB2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190604032"/>
      </p:ext>
    </p:extLst>
  </p:cSld>
  <p:clrMapOvr>
    <a:masterClrMapping/>
  </p:clrMapOvr>
  <p:hf hdr="0"/>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2_DC ENG Square Management_p.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9B02F-D6EB-43C8-7A12-395C27C369C7}"/>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36" name="Freeform 29">
            <a:extLst>
              <a:ext uri="{FF2B5EF4-FFF2-40B4-BE49-F238E27FC236}">
                <a16:creationId xmlns:a16="http://schemas.microsoft.com/office/drawing/2014/main" id="{DE70B27B-A938-FAA6-ED4E-3AE1B3E263AF}"/>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7" name="Connecteur droit 36">
            <a:extLst>
              <a:ext uri="{FF2B5EF4-FFF2-40B4-BE49-F238E27FC236}">
                <a16:creationId xmlns:a16="http://schemas.microsoft.com/office/drawing/2014/main" id="{6DEE392C-864E-30ED-BF0F-F7A857F67F1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F03265E2-C569-CC45-BF3E-7D34AEFDC068}"/>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9" name="Connecteur droit 38">
            <a:extLst>
              <a:ext uri="{FF2B5EF4-FFF2-40B4-BE49-F238E27FC236}">
                <a16:creationId xmlns:a16="http://schemas.microsoft.com/office/drawing/2014/main" id="{250251A5-CF1D-2BD5-324A-6F54A15D3CD5}"/>
              </a:ext>
            </a:extLst>
          </p:cNvPr>
          <p:cNvCxnSpPr>
            <a:cxnSpLocks/>
          </p:cNvCxnSpPr>
          <p:nvPr/>
        </p:nvCxnSpPr>
        <p:spPr>
          <a:xfrm>
            <a:off x="3344559" y="2775049"/>
            <a:ext cx="1181911"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5DD8CE85-46B8-535C-F2D8-73520C33CE86}"/>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5EBADED-97EB-CE14-116B-10FF0A9C3124}"/>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a:t>
            </a:r>
          </a:p>
        </p:txBody>
      </p:sp>
      <p:sp>
        <p:nvSpPr>
          <p:cNvPr id="42" name="Rectangle 41">
            <a:extLst>
              <a:ext uri="{FF2B5EF4-FFF2-40B4-BE49-F238E27FC236}">
                <a16:creationId xmlns:a16="http://schemas.microsoft.com/office/drawing/2014/main" id="{2FA61B88-0A7F-DD26-A119-B8BC39FB0F9A}"/>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ASSIGNMENT</a:t>
            </a:r>
          </a:p>
        </p:txBody>
      </p:sp>
      <p:cxnSp>
        <p:nvCxnSpPr>
          <p:cNvPr id="43" name="Connecteur droit 42">
            <a:extLst>
              <a:ext uri="{FF2B5EF4-FFF2-40B4-BE49-F238E27FC236}">
                <a16:creationId xmlns:a16="http://schemas.microsoft.com/office/drawing/2014/main" id="{990635EC-24F3-24AA-6780-2AF85FAFF6F3}"/>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Espace réservé du texte 4">
            <a:extLst>
              <a:ext uri="{FF2B5EF4-FFF2-40B4-BE49-F238E27FC236}">
                <a16:creationId xmlns:a16="http://schemas.microsoft.com/office/drawing/2014/main" id="{CE2B7F1E-7D6A-A066-54CC-2D6D3ECE71D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5" name="Espace réservé du texte 2">
            <a:extLst>
              <a:ext uri="{FF2B5EF4-FFF2-40B4-BE49-F238E27FC236}">
                <a16:creationId xmlns:a16="http://schemas.microsoft.com/office/drawing/2014/main" id="{46D737F8-52D5-36B3-8B19-DF629BA4AA1B}"/>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6" name="Rectangle 45">
            <a:extLst>
              <a:ext uri="{FF2B5EF4-FFF2-40B4-BE49-F238E27FC236}">
                <a16:creationId xmlns:a16="http://schemas.microsoft.com/office/drawing/2014/main" id="{AB213689-6C34-16FE-8D24-5A84346D1D0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7" name="Image 46">
            <a:extLst>
              <a:ext uri="{FF2B5EF4-FFF2-40B4-BE49-F238E27FC236}">
                <a16:creationId xmlns:a16="http://schemas.microsoft.com/office/drawing/2014/main" id="{186D897A-2A12-DE6F-F45C-E029FAB50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cxnSp>
        <p:nvCxnSpPr>
          <p:cNvPr id="48" name="Connecteur droit 47">
            <a:extLst>
              <a:ext uri="{FF2B5EF4-FFF2-40B4-BE49-F238E27FC236}">
                <a16:creationId xmlns:a16="http://schemas.microsoft.com/office/drawing/2014/main" id="{D130BF15-A322-64F6-902F-3D1F9510E876}"/>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DA152E4C-52E0-9702-0348-195D71B439ED}"/>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4C50D8C-6203-0CC8-BD51-60FDE920D2F0}"/>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Mois">
            <a:extLst>
              <a:ext uri="{FF2B5EF4-FFF2-40B4-BE49-F238E27FC236}">
                <a16:creationId xmlns:a16="http://schemas.microsoft.com/office/drawing/2014/main" id="{471A76B2-267F-5847-F9B7-2F35612479B8}"/>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2" name="Rôle">
            <a:extLst>
              <a:ext uri="{FF2B5EF4-FFF2-40B4-BE49-F238E27FC236}">
                <a16:creationId xmlns:a16="http://schemas.microsoft.com/office/drawing/2014/main" id="{9AEC9BE0-E193-E712-90DB-9AFCEC67BB8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53" name="Nom du projet">
            <a:extLst>
              <a:ext uri="{FF2B5EF4-FFF2-40B4-BE49-F238E27FC236}">
                <a16:creationId xmlns:a16="http://schemas.microsoft.com/office/drawing/2014/main" id="{06C65F82-21AD-B849-C62F-45C3714FEDA4}"/>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sp>
        <p:nvSpPr>
          <p:cNvPr id="54" name="Direction">
            <a:extLst>
              <a:ext uri="{FF2B5EF4-FFF2-40B4-BE49-F238E27FC236}">
                <a16:creationId xmlns:a16="http://schemas.microsoft.com/office/drawing/2014/main" id="{31ABE430-5361-AF04-12AD-C1D9738A4812}"/>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55" name="Nom du client">
            <a:extLst>
              <a:ext uri="{FF2B5EF4-FFF2-40B4-BE49-F238E27FC236}">
                <a16:creationId xmlns:a16="http://schemas.microsoft.com/office/drawing/2014/main" id="{63D93690-73D0-6020-C1D3-53D36AD33C80}"/>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113917996"/>
      </p:ext>
    </p:extLst>
  </p:cSld>
  <p:clrMapOvr>
    <a:masterClrMapping/>
  </p:clrMapOvr>
  <p:hf hdr="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33392CD-2193-534A-B7C7-E1D6A4CD61B4}"/>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331828412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1_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0" name="Image 9">
            <a:extLst>
              <a:ext uri="{FF2B5EF4-FFF2-40B4-BE49-F238E27FC236}">
                <a16:creationId xmlns:a16="http://schemas.microsoft.com/office/drawing/2014/main" id="{6114B201-2FD7-9E41-942B-BE0FEC45D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56" y="2715068"/>
            <a:ext cx="2756514" cy="1017868"/>
          </a:xfrm>
          <a:prstGeom prst="rect">
            <a:avLst/>
          </a:prstGeom>
        </p:spPr>
      </p:pic>
      <p:sp>
        <p:nvSpPr>
          <p:cNvPr id="7" name="Ellipse 6">
            <a:extLst>
              <a:ext uri="{FF2B5EF4-FFF2-40B4-BE49-F238E27FC236}">
                <a16:creationId xmlns:a16="http://schemas.microsoft.com/office/drawing/2014/main" id="{9670F99D-21B3-BF25-2B40-75F5313262BD}"/>
              </a:ext>
            </a:extLst>
          </p:cNvPr>
          <p:cNvSpPr/>
          <p:nvPr/>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2" name="Groupe 11">
            <a:extLst>
              <a:ext uri="{FF2B5EF4-FFF2-40B4-BE49-F238E27FC236}">
                <a16:creationId xmlns:a16="http://schemas.microsoft.com/office/drawing/2014/main" id="{4CBDA099-4DFC-4DBF-6721-2123179C542D}"/>
              </a:ext>
            </a:extLst>
          </p:cNvPr>
          <p:cNvGrpSpPr/>
          <p:nvPr/>
        </p:nvGrpSpPr>
        <p:grpSpPr>
          <a:xfrm>
            <a:off x="866828" y="5302580"/>
            <a:ext cx="216000" cy="216000"/>
            <a:chOff x="866828" y="5302580"/>
            <a:chExt cx="216000" cy="216000"/>
          </a:xfrm>
        </p:grpSpPr>
        <p:sp>
          <p:nvSpPr>
            <p:cNvPr id="14" name="Ellipse 13">
              <a:extLst>
                <a:ext uri="{FF2B5EF4-FFF2-40B4-BE49-F238E27FC236}">
                  <a16:creationId xmlns:a16="http://schemas.microsoft.com/office/drawing/2014/main" id="{13DC3E0B-E066-ECD4-291F-77651FA50F59}"/>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6" name="Image 15">
              <a:extLst>
                <a:ext uri="{FF2B5EF4-FFF2-40B4-BE49-F238E27FC236}">
                  <a16:creationId xmlns:a16="http://schemas.microsoft.com/office/drawing/2014/main" id="{C1E12F44-9057-4CEF-E14D-7D89A6BBBD77}"/>
                </a:ext>
              </a:extLst>
            </p:cNvPr>
            <p:cNvPicPr>
              <a:picLocks noChangeAspect="1"/>
            </p:cNvPicPr>
            <p:nvPr/>
          </p:nvPicPr>
          <p:blipFill rotWithShape="1">
            <a:blip r:embed="rId5">
              <a:extLst>
                <a:ext uri="{28A0092B-C50C-407E-A947-70E740481C1C}">
                  <a14:useLocalDpi xmlns:a14="http://schemas.microsoft.com/office/drawing/2010/main" val="0"/>
                </a:ext>
              </a:extLst>
            </a:blip>
            <a:srcRect l="22457" t="17640" r="19076" b="23346"/>
            <a:stretch/>
          </p:blipFill>
          <p:spPr>
            <a:xfrm>
              <a:off x="909973" y="5345119"/>
              <a:ext cx="129710" cy="130923"/>
            </a:xfrm>
            <a:prstGeom prst="rect">
              <a:avLst/>
            </a:prstGeom>
          </p:spPr>
        </p:pic>
      </p:grpSp>
      <p:pic>
        <p:nvPicPr>
          <p:cNvPr id="2" name="Picture 2" descr="Twitter X - Logo Illustration par Chamus Cat · Creative Fabrica">
            <a:extLst>
              <a:ext uri="{FF2B5EF4-FFF2-40B4-BE49-F238E27FC236}">
                <a16:creationId xmlns:a16="http://schemas.microsoft.com/office/drawing/2014/main" id="{F3D18641-57A2-CF23-0D5A-634A5B0E8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6F913BB8-EF01-6FF9-BFA9-33EF815ED1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4" name="ZoneTexte 3">
            <a:extLst>
              <a:ext uri="{FF2B5EF4-FFF2-40B4-BE49-F238E27FC236}">
                <a16:creationId xmlns:a16="http://schemas.microsoft.com/office/drawing/2014/main" id="{30333734-2678-2D60-BC7F-56CCF5042F7B}"/>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6" name="Image 5">
            <a:extLst>
              <a:ext uri="{FF2B5EF4-FFF2-40B4-BE49-F238E27FC236}">
                <a16:creationId xmlns:a16="http://schemas.microsoft.com/office/drawing/2014/main" id="{F4428D1F-1836-384E-D9D7-86E717993A2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8" name="Image 7">
            <a:extLst>
              <a:ext uri="{FF2B5EF4-FFF2-40B4-BE49-F238E27FC236}">
                <a16:creationId xmlns:a16="http://schemas.microsoft.com/office/drawing/2014/main" id="{D264018C-CC2B-C5C6-E4BC-1847A70CEE8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1" name="ZoneTexte 10">
            <a:extLst>
              <a:ext uri="{FF2B5EF4-FFF2-40B4-BE49-F238E27FC236}">
                <a16:creationId xmlns:a16="http://schemas.microsoft.com/office/drawing/2014/main" id="{552B6426-2579-7E18-20A2-A436B30C2674}"/>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3" name="Image 12">
            <a:extLst>
              <a:ext uri="{FF2B5EF4-FFF2-40B4-BE49-F238E27FC236}">
                <a16:creationId xmlns:a16="http://schemas.microsoft.com/office/drawing/2014/main" id="{E051B09F-79CD-73B3-A395-E2DC5632A4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7556" y="2715068"/>
            <a:ext cx="2756514" cy="1017868"/>
          </a:xfrm>
          <a:prstGeom prst="rect">
            <a:avLst/>
          </a:prstGeom>
        </p:spPr>
      </p:pic>
    </p:spTree>
    <p:extLst>
      <p:ext uri="{BB962C8B-B14F-4D97-AF65-F5344CB8AC3E}">
        <p14:creationId xmlns:p14="http://schemas.microsoft.com/office/powerpoint/2010/main" val="2063892105"/>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DC Square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5" name="Image 4">
            <a:extLst>
              <a:ext uri="{FF2B5EF4-FFF2-40B4-BE49-F238E27FC236}">
                <a16:creationId xmlns:a16="http://schemas.microsoft.com/office/drawing/2014/main" id="{5CD54773-69E1-5DB5-5BFC-B77FA97549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59278090"/>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Tree>
    <p:extLst>
      <p:ext uri="{BB962C8B-B14F-4D97-AF65-F5344CB8AC3E}">
        <p14:creationId xmlns:p14="http://schemas.microsoft.com/office/powerpoint/2010/main" val="372036185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userDrawn="1"/>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userDrawn="1"/>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userDrawn="1"/>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18" name="Espace réservé du titre 1">
            <a:extLst>
              <a:ext uri="{FF2B5EF4-FFF2-40B4-BE49-F238E27FC236}">
                <a16:creationId xmlns:a16="http://schemas.microsoft.com/office/drawing/2014/main" id="{1391EDAF-6E77-66F0-7436-48EC2D04A326}"/>
              </a:ext>
            </a:extLst>
          </p:cNvPr>
          <p:cNvSpPr>
            <a:spLocks noGrp="1"/>
          </p:cNvSpPr>
          <p:nvPr>
            <p:ph type="title" hasCustomPrompt="1"/>
          </p:nvPr>
        </p:nvSpPr>
        <p:spPr>
          <a:xfrm>
            <a:off x="606000" y="563867"/>
            <a:ext cx="10980000" cy="540000"/>
          </a:xfrm>
          <a:prstGeom prst="rect">
            <a:avLst/>
          </a:prstGeom>
        </p:spPr>
        <p:txBody>
          <a:bodyPr vert="horz" lIns="91440" tIns="45720" rIns="91440" bIns="45720" rtlCol="0" anchor="t">
            <a:noAutofit/>
          </a:bodyPr>
          <a:lstStyle>
            <a:lvl1pPr>
              <a:defRPr lang="fr-FR" sz="2600" noProof="0" dirty="0"/>
            </a:lvl1pPr>
          </a:lstStyle>
          <a:p>
            <a:pPr lvl="0"/>
            <a:r>
              <a:rPr lang="fr-FR" noProof="0" dirty="0"/>
              <a:t>Titre</a:t>
            </a:r>
          </a:p>
        </p:txBody>
      </p:sp>
    </p:spTree>
    <p:extLst>
      <p:ext uri="{BB962C8B-B14F-4D97-AF65-F5344CB8AC3E}">
        <p14:creationId xmlns:p14="http://schemas.microsoft.com/office/powerpoint/2010/main" val="4934395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1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Tree>
    <p:extLst>
      <p:ext uri="{BB962C8B-B14F-4D97-AF65-F5344CB8AC3E}">
        <p14:creationId xmlns:p14="http://schemas.microsoft.com/office/powerpoint/2010/main" val="3785993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0_Couverture Squa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970B8E4-850C-F7C6-46F2-A1351609A5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4" name="Image 3">
            <a:extLst>
              <a:ext uri="{FF2B5EF4-FFF2-40B4-BE49-F238E27FC236}">
                <a16:creationId xmlns:a16="http://schemas.microsoft.com/office/drawing/2014/main" id="{535D4659-3835-844D-FED0-C13FB785E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0975" y="653675"/>
            <a:ext cx="2756514" cy="1017868"/>
          </a:xfrm>
          <a:prstGeom prst="rect">
            <a:avLst/>
          </a:prstGeom>
        </p:spPr>
      </p:pic>
      <p:cxnSp>
        <p:nvCxnSpPr>
          <p:cNvPr id="6" name="Connecteur droit 5">
            <a:extLst>
              <a:ext uri="{FF2B5EF4-FFF2-40B4-BE49-F238E27FC236}">
                <a16:creationId xmlns:a16="http://schemas.microsoft.com/office/drawing/2014/main" id="{D2DDEBAD-2976-FE77-50BC-B3639B7DD418}"/>
              </a:ext>
            </a:extLst>
          </p:cNvPr>
          <p:cNvCxnSpPr>
            <a:cxnSpLocks/>
          </p:cNvCxnSpPr>
          <p:nvPr userDrawn="1"/>
        </p:nvCxnSpPr>
        <p:spPr>
          <a:xfrm>
            <a:off x="0" y="4067352"/>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ous-titre 2">
            <a:extLst>
              <a:ext uri="{FF2B5EF4-FFF2-40B4-BE49-F238E27FC236}">
                <a16:creationId xmlns:a16="http://schemas.microsoft.com/office/drawing/2014/main" id="{ABCB0BB9-7BDC-9580-A60B-3A97FDEE072C}"/>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u texte 10">
            <a:extLst>
              <a:ext uri="{FF2B5EF4-FFF2-40B4-BE49-F238E27FC236}">
                <a16:creationId xmlns:a16="http://schemas.microsoft.com/office/drawing/2014/main" id="{3501517C-B8E7-8F06-36FE-A6BF29678C17}"/>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b="1" cap="all" baseline="0">
                <a:solidFill>
                  <a:schemeClr val="bg2"/>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dirty="0"/>
              <a:t>TITRE</a:t>
            </a:r>
          </a:p>
        </p:txBody>
      </p:sp>
    </p:spTree>
    <p:extLst>
      <p:ext uri="{BB962C8B-B14F-4D97-AF65-F5344CB8AC3E}">
        <p14:creationId xmlns:p14="http://schemas.microsoft.com/office/powerpoint/2010/main" val="40701117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C Square_p.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BEAC8-B13D-88BB-FD76-E45A0E211EA6}"/>
              </a:ext>
            </a:extLst>
          </p:cNvPr>
          <p:cNvSpPr/>
          <p:nvPr userDrawn="1"/>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4" name="Connecteur droit 43">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1FABF35A-FF74-46EC-9EE2-5AD0C5004039}"/>
              </a:ext>
            </a:extLst>
          </p:cNvPr>
          <p:cNvCxnSpPr>
            <a:cxnSpLocks/>
          </p:cNvCxnSpPr>
          <p:nvPr userDrawn="1"/>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3CF71A9-2CE7-42F2-B488-DBEF175DE77A}"/>
              </a:ext>
            </a:extLst>
          </p:cNvPr>
          <p:cNvCxnSpPr>
            <a:cxnSpLocks/>
          </p:cNvCxnSpPr>
          <p:nvPr userDrawn="1"/>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AD76F9C0-CDC7-446C-8CAC-F762296D27FE}"/>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E7326F7-F07C-4ABB-AA21-1D7E5627C160}"/>
              </a:ext>
            </a:extLst>
          </p:cNvPr>
          <p:cNvSpPr/>
          <p:nvPr userDrawn="1"/>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1" name="Rectangle 70">
            <a:extLst>
              <a:ext uri="{FF2B5EF4-FFF2-40B4-BE49-F238E27FC236}">
                <a16:creationId xmlns:a16="http://schemas.microsoft.com/office/drawing/2014/main" id="{A664271A-1023-40AB-9ABC-48B3606233F8}"/>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2" name="Rectangle 71">
            <a:extLst>
              <a:ext uri="{FF2B5EF4-FFF2-40B4-BE49-F238E27FC236}">
                <a16:creationId xmlns:a16="http://schemas.microsoft.com/office/drawing/2014/main" id="{A8F04BF8-A3C8-4E8F-B878-3B438DC30E91}"/>
              </a:ext>
            </a:extLst>
          </p:cNvPr>
          <p:cNvSpPr/>
          <p:nvPr userDrawn="1"/>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3" name="Rectangle 72">
            <a:extLst>
              <a:ext uri="{FF2B5EF4-FFF2-40B4-BE49-F238E27FC236}">
                <a16:creationId xmlns:a16="http://schemas.microsoft.com/office/drawing/2014/main" id="{B46943C2-7865-4E85-9219-059859A55C65}"/>
              </a:ext>
            </a:extLst>
          </p:cNvPr>
          <p:cNvSpPr/>
          <p:nvPr userDrawn="1"/>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75" name="Rectangle 74">
            <a:extLst>
              <a:ext uri="{FF2B5EF4-FFF2-40B4-BE49-F238E27FC236}">
                <a16:creationId xmlns:a16="http://schemas.microsoft.com/office/drawing/2014/main" id="{B632BA62-7683-4BF6-A0C2-23A08C837FD8}"/>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91" name="Rectangle 90">
            <a:extLst>
              <a:ext uri="{FF2B5EF4-FFF2-40B4-BE49-F238E27FC236}">
                <a16:creationId xmlns:a16="http://schemas.microsoft.com/office/drawing/2014/main" id="{90FE2AEF-B174-4593-862E-A8F638D1F341}"/>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37" name="Connecteur droit 36">
            <a:extLst>
              <a:ext uri="{FF2B5EF4-FFF2-40B4-BE49-F238E27FC236}">
                <a16:creationId xmlns:a16="http://schemas.microsoft.com/office/drawing/2014/main" id="{A7DCE605-30D7-4713-91F0-1FD881B37697}"/>
              </a:ext>
            </a:extLst>
          </p:cNvPr>
          <p:cNvCxnSpPr>
            <a:cxnSpLocks/>
          </p:cNvCxnSpPr>
          <p:nvPr userDrawn="1"/>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CFD086D-381E-4F05-AA58-21424D1805E5}"/>
              </a:ext>
            </a:extLst>
          </p:cNvPr>
          <p:cNvCxnSpPr>
            <a:cxnSpLocks/>
          </p:cNvCxnSpPr>
          <p:nvPr userDrawn="1"/>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6C8D447-FCDD-4D59-9B68-80FA7C92DE66}"/>
              </a:ext>
            </a:extLst>
          </p:cNvPr>
          <p:cNvCxnSpPr>
            <a:cxnSpLocks/>
          </p:cNvCxnSpPr>
          <p:nvPr userDrawn="1"/>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5E4E73-E307-4FCB-8B22-83EA1FDAD451}"/>
              </a:ext>
            </a:extLst>
          </p:cNvPr>
          <p:cNvCxnSpPr>
            <a:cxnSpLocks/>
          </p:cNvCxnSpPr>
          <p:nvPr userDrawn="1"/>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BF793003-00D9-4B13-80FD-3DF7EF706072}"/>
              </a:ext>
            </a:extLst>
          </p:cNvPr>
          <p:cNvCxnSpPr>
            <a:cxnSpLocks/>
          </p:cNvCxnSpPr>
          <p:nvPr userDrawn="1"/>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CD89EDF-3003-4F02-8D5C-545D5FDE0824}"/>
              </a:ext>
            </a:extLst>
          </p:cNvPr>
          <p:cNvSpPr/>
          <p:nvPr userDrawn="1"/>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3" name="Rectangle 62">
            <a:extLst>
              <a:ext uri="{FF2B5EF4-FFF2-40B4-BE49-F238E27FC236}">
                <a16:creationId xmlns:a16="http://schemas.microsoft.com/office/drawing/2014/main" id="{78885E83-E80D-46B5-9FC5-EB6FC02AF147}"/>
              </a:ext>
            </a:extLst>
          </p:cNvPr>
          <p:cNvSpPr/>
          <p:nvPr userDrawn="1"/>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57377C7D-325B-3343-A50C-6ED08733459A}"/>
              </a:ext>
            </a:extLst>
          </p:cNvPr>
          <p:cNvSpPr>
            <a:spLocks noGrp="1"/>
          </p:cNvSpPr>
          <p:nvPr>
            <p:ph type="body" sz="quarter" idx="27"/>
          </p:nvPr>
        </p:nvSpPr>
        <p:spPr>
          <a:xfrm>
            <a:off x="6291263" y="5775985"/>
            <a:ext cx="5624512" cy="95799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15">
            <a:extLst>
              <a:ext uri="{FF2B5EF4-FFF2-40B4-BE49-F238E27FC236}">
                <a16:creationId xmlns:a16="http://schemas.microsoft.com/office/drawing/2014/main" id="{AE216182-1E3F-764B-81E8-CD1052881154}"/>
              </a:ext>
            </a:extLst>
          </p:cNvPr>
          <p:cNvSpPr>
            <a:spLocks noGrp="1"/>
          </p:cNvSpPr>
          <p:nvPr>
            <p:ph type="body" sz="quarter" idx="26"/>
          </p:nvPr>
        </p:nvSpPr>
        <p:spPr>
          <a:xfrm>
            <a:off x="9163049" y="4612530"/>
            <a:ext cx="2781298" cy="848604"/>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8" name="Espace réservé du texte 13">
            <a:extLst>
              <a:ext uri="{FF2B5EF4-FFF2-40B4-BE49-F238E27FC236}">
                <a16:creationId xmlns:a16="http://schemas.microsoft.com/office/drawing/2014/main" id="{9D96C686-FF4D-C440-B2CD-507CD05F20D8}"/>
              </a:ext>
            </a:extLst>
          </p:cNvPr>
          <p:cNvSpPr>
            <a:spLocks noGrp="1"/>
          </p:cNvSpPr>
          <p:nvPr>
            <p:ph type="body" sz="quarter" idx="25"/>
          </p:nvPr>
        </p:nvSpPr>
        <p:spPr>
          <a:xfrm>
            <a:off x="9163049" y="2758148"/>
            <a:ext cx="2781299" cy="141000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du texte 11">
            <a:extLst>
              <a:ext uri="{FF2B5EF4-FFF2-40B4-BE49-F238E27FC236}">
                <a16:creationId xmlns:a16="http://schemas.microsoft.com/office/drawing/2014/main" id="{3BF72CEA-A5DD-E94F-8A4F-52F53E54D483}"/>
              </a:ext>
            </a:extLst>
          </p:cNvPr>
          <p:cNvSpPr>
            <a:spLocks noGrp="1"/>
          </p:cNvSpPr>
          <p:nvPr>
            <p:ph type="body" sz="quarter" idx="24"/>
          </p:nvPr>
        </p:nvSpPr>
        <p:spPr>
          <a:xfrm>
            <a:off x="6291263" y="2758148"/>
            <a:ext cx="2613025" cy="2702986"/>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0" name="Espace réservé du texte 9">
            <a:extLst>
              <a:ext uri="{FF2B5EF4-FFF2-40B4-BE49-F238E27FC236}">
                <a16:creationId xmlns:a16="http://schemas.microsoft.com/office/drawing/2014/main" id="{9BBD136B-BBB6-D248-818F-5FA526ACABEB}"/>
              </a:ext>
            </a:extLst>
          </p:cNvPr>
          <p:cNvSpPr>
            <a:spLocks noGrp="1"/>
          </p:cNvSpPr>
          <p:nvPr>
            <p:ph type="body" sz="quarter" idx="23"/>
          </p:nvPr>
        </p:nvSpPr>
        <p:spPr>
          <a:xfrm>
            <a:off x="3128521" y="4940730"/>
            <a:ext cx="2862671" cy="1793247"/>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1" name="Espace réservé du texte 7">
            <a:extLst>
              <a:ext uri="{FF2B5EF4-FFF2-40B4-BE49-F238E27FC236}">
                <a16:creationId xmlns:a16="http://schemas.microsoft.com/office/drawing/2014/main" id="{84362C3C-AB1D-AE4F-8533-181DA80B39C1}"/>
              </a:ext>
            </a:extLst>
          </p:cNvPr>
          <p:cNvSpPr>
            <a:spLocks noGrp="1"/>
          </p:cNvSpPr>
          <p:nvPr>
            <p:ph type="body" sz="quarter" idx="22"/>
          </p:nvPr>
        </p:nvSpPr>
        <p:spPr>
          <a:xfrm>
            <a:off x="3128521" y="2935421"/>
            <a:ext cx="2862671" cy="171349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2" name="Espace réservé du texte 5">
            <a:extLst>
              <a:ext uri="{FF2B5EF4-FFF2-40B4-BE49-F238E27FC236}">
                <a16:creationId xmlns:a16="http://schemas.microsoft.com/office/drawing/2014/main" id="{7F324BF2-4109-2047-93D8-A8EF25F82230}"/>
              </a:ext>
            </a:extLst>
          </p:cNvPr>
          <p:cNvSpPr>
            <a:spLocks noGrp="1"/>
          </p:cNvSpPr>
          <p:nvPr>
            <p:ph type="body" sz="quarter" idx="21"/>
          </p:nvPr>
        </p:nvSpPr>
        <p:spPr>
          <a:xfrm>
            <a:off x="150813" y="4772024"/>
            <a:ext cx="2685771" cy="196195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3">
            <a:extLst>
              <a:ext uri="{FF2B5EF4-FFF2-40B4-BE49-F238E27FC236}">
                <a16:creationId xmlns:a16="http://schemas.microsoft.com/office/drawing/2014/main" id="{9EBFCE2A-4568-9D45-A4EB-00D1E02D1441}"/>
              </a:ext>
            </a:extLst>
          </p:cNvPr>
          <p:cNvSpPr>
            <a:spLocks noGrp="1"/>
          </p:cNvSpPr>
          <p:nvPr>
            <p:ph type="body" sz="quarter" idx="20"/>
          </p:nvPr>
        </p:nvSpPr>
        <p:spPr>
          <a:xfrm>
            <a:off x="3128522" y="214313"/>
            <a:ext cx="8815828" cy="196287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4" name="Image 3">
            <a:extLst>
              <a:ext uri="{FF2B5EF4-FFF2-40B4-BE49-F238E27FC236}">
                <a16:creationId xmlns:a16="http://schemas.microsoft.com/office/drawing/2014/main" id="{90535B8B-01C1-900D-99C0-EE83C4092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Tree>
    <p:extLst>
      <p:ext uri="{BB962C8B-B14F-4D97-AF65-F5344CB8AC3E}">
        <p14:creationId xmlns:p14="http://schemas.microsoft.com/office/powerpoint/2010/main" val="719489098"/>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guide id="5" pos="3863">
          <p15:clr>
            <a:srgbClr val="FBAE40"/>
          </p15:clr>
        </p15:guide>
        <p15:guide id="6" orient="horz" pos="363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C Square_p.2">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30E7028-75DE-4D7F-9969-8F736185506E}"/>
              </a:ext>
            </a:extLst>
          </p:cNvPr>
          <p:cNvSpPr/>
          <p:nvPr userDrawn="1"/>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84" name="Freeform 29">
            <a:extLst>
              <a:ext uri="{FF2B5EF4-FFF2-40B4-BE49-F238E27FC236}">
                <a16:creationId xmlns:a16="http://schemas.microsoft.com/office/drawing/2014/main" id="{62794DAF-7490-4D49-833E-B7BE855895F3}"/>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85" name="Connecteur droit 84">
            <a:extLst>
              <a:ext uri="{FF2B5EF4-FFF2-40B4-BE49-F238E27FC236}">
                <a16:creationId xmlns:a16="http://schemas.microsoft.com/office/drawing/2014/main" id="{63E8AD26-675A-4716-B410-4BBBDA370CFD}"/>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Freeform 21">
            <a:extLst>
              <a:ext uri="{FF2B5EF4-FFF2-40B4-BE49-F238E27FC236}">
                <a16:creationId xmlns:a16="http://schemas.microsoft.com/office/drawing/2014/main" id="{195DAEB0-A5E5-4C31-AEEC-1E5D246FBAA1}"/>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94" name="Connecteur droit 93">
            <a:extLst>
              <a:ext uri="{FF2B5EF4-FFF2-40B4-BE49-F238E27FC236}">
                <a16:creationId xmlns:a16="http://schemas.microsoft.com/office/drawing/2014/main" id="{3D3E3821-F0E5-4437-990A-CA1106470A27}"/>
              </a:ext>
            </a:extLst>
          </p:cNvPr>
          <p:cNvCxnSpPr>
            <a:cxnSpLocks/>
          </p:cNvCxnSpPr>
          <p:nvPr userDrawn="1"/>
        </p:nvCxnSpPr>
        <p:spPr>
          <a:xfrm>
            <a:off x="3344559"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A36DC1D3-6A74-4542-8030-9E8918EDCFEA}"/>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B545EA7-37C5-4234-9CCE-324662766EBE}"/>
              </a:ext>
            </a:extLst>
          </p:cNvPr>
          <p:cNvSpPr/>
          <p:nvPr userDrawn="1"/>
        </p:nvSpPr>
        <p:spPr>
          <a:xfrm>
            <a:off x="3246090"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97" name="Rectangle 96">
            <a:extLst>
              <a:ext uri="{FF2B5EF4-FFF2-40B4-BE49-F238E27FC236}">
                <a16:creationId xmlns:a16="http://schemas.microsoft.com/office/drawing/2014/main" id="{1E2D7D0C-29EE-4BE9-AB6A-BF45F5729D4E}"/>
              </a:ext>
            </a:extLst>
          </p:cNvPr>
          <p:cNvSpPr/>
          <p:nvPr userDrawn="1"/>
        </p:nvSpPr>
        <p:spPr>
          <a:xfrm>
            <a:off x="3246090"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29" name="Connecteur droit 28">
            <a:extLst>
              <a:ext uri="{FF2B5EF4-FFF2-40B4-BE49-F238E27FC236}">
                <a16:creationId xmlns:a16="http://schemas.microsoft.com/office/drawing/2014/main" id="{558F2B5A-7C24-4D67-A10A-FAA3FE010D5A}"/>
              </a:ext>
            </a:extLst>
          </p:cNvPr>
          <p:cNvCxnSpPr>
            <a:cxnSpLocks/>
          </p:cNvCxnSpPr>
          <p:nvPr userDrawn="1"/>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Espace réservé du texte 4">
            <a:extLst>
              <a:ext uri="{FF2B5EF4-FFF2-40B4-BE49-F238E27FC236}">
                <a16:creationId xmlns:a16="http://schemas.microsoft.com/office/drawing/2014/main" id="{3B162ECB-17BD-CB4A-88F1-623F6E72E81B}"/>
              </a:ext>
            </a:extLst>
          </p:cNvPr>
          <p:cNvSpPr>
            <a:spLocks noGrp="1"/>
          </p:cNvSpPr>
          <p:nvPr>
            <p:ph type="body" sz="quarter" idx="15"/>
          </p:nvPr>
        </p:nvSpPr>
        <p:spPr>
          <a:xfrm>
            <a:off x="3246090" y="2861233"/>
            <a:ext cx="8502307" cy="378142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2">
            <a:extLst>
              <a:ext uri="{FF2B5EF4-FFF2-40B4-BE49-F238E27FC236}">
                <a16:creationId xmlns:a16="http://schemas.microsoft.com/office/drawing/2014/main" id="{8F8DC4CB-981D-8A49-9CB8-3E2C61993EAB}"/>
              </a:ext>
            </a:extLst>
          </p:cNvPr>
          <p:cNvSpPr>
            <a:spLocks noGrp="1"/>
          </p:cNvSpPr>
          <p:nvPr>
            <p:ph type="body" sz="quarter" idx="14"/>
          </p:nvPr>
        </p:nvSpPr>
        <p:spPr>
          <a:xfrm>
            <a:off x="3245745" y="1442008"/>
            <a:ext cx="8502652" cy="777875"/>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 name="Rectangle 2">
            <a:extLst>
              <a:ext uri="{FF2B5EF4-FFF2-40B4-BE49-F238E27FC236}">
                <a16:creationId xmlns:a16="http://schemas.microsoft.com/office/drawing/2014/main" id="{FC24DEF8-214D-672D-DE34-66F439F35A4B}"/>
              </a:ext>
            </a:extLst>
          </p:cNvPr>
          <p:cNvSpPr/>
          <p:nvPr userDrawn="1"/>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 name="Image 3">
            <a:extLst>
              <a:ext uri="{FF2B5EF4-FFF2-40B4-BE49-F238E27FC236}">
                <a16:creationId xmlns:a16="http://schemas.microsoft.com/office/drawing/2014/main" id="{26A6E147-0258-459A-DB1A-F2D66B59C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621" y="259470"/>
            <a:ext cx="1347030" cy="497403"/>
          </a:xfrm>
          <a:prstGeom prst="rect">
            <a:avLst/>
          </a:prstGeom>
        </p:spPr>
      </p:pic>
    </p:spTree>
    <p:extLst>
      <p:ext uri="{BB962C8B-B14F-4D97-AF65-F5344CB8AC3E}">
        <p14:creationId xmlns:p14="http://schemas.microsoft.com/office/powerpoint/2010/main" val="3499170332"/>
      </p:ext>
    </p:extLst>
  </p:cSld>
  <p:clrMapOvr>
    <a:masterClrMapping/>
  </p:clrMapOvr>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63F6562-D7C1-4BE1-3D35-F2A01AACB6F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4" name="ZoneTexte 3">
            <a:extLst>
              <a:ext uri="{FF2B5EF4-FFF2-40B4-BE49-F238E27FC236}">
                <a16:creationId xmlns:a16="http://schemas.microsoft.com/office/drawing/2014/main" id="{7834FD92-5AF7-AE2B-EF0F-AAEB4171B8AA}"/>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6" name="ZoneTexte 5">
            <a:extLst>
              <a:ext uri="{FF2B5EF4-FFF2-40B4-BE49-F238E27FC236}">
                <a16:creationId xmlns:a16="http://schemas.microsoft.com/office/drawing/2014/main" id="{7DC98FB5-2992-4A6A-9EA2-05CD6277548D}"/>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7" name="Image 6">
            <a:extLst>
              <a:ext uri="{FF2B5EF4-FFF2-40B4-BE49-F238E27FC236}">
                <a16:creationId xmlns:a16="http://schemas.microsoft.com/office/drawing/2014/main" id="{0785A9E5-7CA7-6C64-D8B3-3BB0F4372C6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7556" y="2715068"/>
            <a:ext cx="2756514" cy="1017868"/>
          </a:xfrm>
          <a:prstGeom prst="rect">
            <a:avLst/>
          </a:prstGeom>
        </p:spPr>
      </p:pic>
      <p:sp>
        <p:nvSpPr>
          <p:cNvPr id="8" name="Ellipse 7">
            <a:extLst>
              <a:ext uri="{FF2B5EF4-FFF2-40B4-BE49-F238E27FC236}">
                <a16:creationId xmlns:a16="http://schemas.microsoft.com/office/drawing/2014/main" id="{5A71381F-F7B6-48DE-E760-58BA268DDF35}"/>
              </a:ext>
            </a:extLst>
          </p:cNvPr>
          <p:cNvSpPr/>
          <p:nvPr userDrawn="1"/>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0" name="Groupe 9">
            <a:extLst>
              <a:ext uri="{FF2B5EF4-FFF2-40B4-BE49-F238E27FC236}">
                <a16:creationId xmlns:a16="http://schemas.microsoft.com/office/drawing/2014/main" id="{E8BF0C5A-7009-9612-73A6-DC83BF032922}"/>
              </a:ext>
            </a:extLst>
          </p:cNvPr>
          <p:cNvGrpSpPr/>
          <p:nvPr userDrawn="1"/>
        </p:nvGrpSpPr>
        <p:grpSpPr>
          <a:xfrm>
            <a:off x="866828" y="5302580"/>
            <a:ext cx="216000" cy="216000"/>
            <a:chOff x="866828" y="5302580"/>
            <a:chExt cx="216000" cy="216000"/>
          </a:xfrm>
        </p:grpSpPr>
        <p:sp>
          <p:nvSpPr>
            <p:cNvPr id="11" name="Ellipse 10">
              <a:extLst>
                <a:ext uri="{FF2B5EF4-FFF2-40B4-BE49-F238E27FC236}">
                  <a16:creationId xmlns:a16="http://schemas.microsoft.com/office/drawing/2014/main" id="{23CB01E7-5074-8B97-24EC-61E4E097C1B0}"/>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3" name="Image 12">
              <a:extLst>
                <a:ext uri="{FF2B5EF4-FFF2-40B4-BE49-F238E27FC236}">
                  <a16:creationId xmlns:a16="http://schemas.microsoft.com/office/drawing/2014/main" id="{A91DF005-C620-B9EC-527D-8AC494FAB197}"/>
                </a:ext>
              </a:extLst>
            </p:cNvPr>
            <p:cNvPicPr>
              <a:picLocks noChangeAspect="1"/>
            </p:cNvPicPr>
            <p:nvPr/>
          </p:nvPicPr>
          <p:blipFill rotWithShape="1">
            <a:blip r:embed="rId5">
              <a:extLst>
                <a:ext uri="{28A0092B-C50C-407E-A947-70E740481C1C}">
                  <a14:useLocalDpi xmlns:a14="http://schemas.microsoft.com/office/drawing/2010/main" val="0"/>
                </a:ext>
              </a:extLst>
            </a:blip>
            <a:srcRect l="22457" t="17640" r="19076" b="23346"/>
            <a:stretch/>
          </p:blipFill>
          <p:spPr>
            <a:xfrm>
              <a:off x="909973" y="5345119"/>
              <a:ext cx="129710" cy="130923"/>
            </a:xfrm>
            <a:prstGeom prst="rect">
              <a:avLst/>
            </a:prstGeom>
          </p:spPr>
        </p:pic>
      </p:grpSp>
      <p:pic>
        <p:nvPicPr>
          <p:cNvPr id="15" name="Picture 2" descr="Twitter X - Logo Illustration par Chamus Cat · Creative Fabrica">
            <a:extLst>
              <a:ext uri="{FF2B5EF4-FFF2-40B4-BE49-F238E27FC236}">
                <a16:creationId xmlns:a16="http://schemas.microsoft.com/office/drawing/2014/main" id="{5103A5C6-0E7D-3428-5000-123177E64CB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7133"/>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re 1 ligne - Sous titre - Sourc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5" name="ZoneTexte 4">
            <a:extLst>
              <a:ext uri="{FF2B5EF4-FFF2-40B4-BE49-F238E27FC236}">
                <a16:creationId xmlns:a16="http://schemas.microsoft.com/office/drawing/2014/main" id="{021E4E8E-4EA3-B81D-88B0-029F8003234C}"/>
              </a:ext>
            </a:extLst>
          </p:cNvPr>
          <p:cNvSpPr txBox="1"/>
          <p:nvPr/>
        </p:nvSpPr>
        <p:spPr>
          <a:xfrm>
            <a:off x="938511" y="6274026"/>
            <a:ext cx="647331" cy="225138"/>
          </a:xfrm>
          <a:prstGeom prst="rect">
            <a:avLst/>
          </a:prstGeom>
        </p:spPr>
        <p:txBody>
          <a:bodyPr/>
          <a:lstStyle>
            <a:lvl1pPr lvl="0" indent="0" algn="just">
              <a:lnSpc>
                <a:spcPct val="100000"/>
              </a:lnSpc>
              <a:spcBef>
                <a:spcPts val="0"/>
              </a:spcBef>
              <a:buFont typeface="Wingdings" pitchFamily="2" charset="2"/>
              <a:buNone/>
              <a:defRPr sz="700" b="0" i="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just">
              <a:lnSpc>
                <a:spcPct val="100000"/>
              </a:lnSpc>
              <a:spcBef>
                <a:spcPts val="1100"/>
              </a:spcBef>
              <a:buFont typeface="Wingdings" pitchFamily="2" charset="2"/>
              <a:buNone/>
              <a:defRPr sz="800" b="0" i="0">
                <a:latin typeface="Verdana" panose="020B0604030504040204" pitchFamily="34" charset="0"/>
                <a:ea typeface="Verdana" panose="020B0604030504040204" pitchFamily="34" charset="0"/>
                <a:cs typeface="Verdana" panose="020B0604030504040204" pitchFamily="34" charset="0"/>
              </a:defRPr>
            </a:lvl2pPr>
            <a:lvl3pPr marL="273050" indent="-273050" algn="just">
              <a:lnSpc>
                <a:spcPct val="100000"/>
              </a:lnSpc>
              <a:spcBef>
                <a:spcPts val="800"/>
              </a:spcBef>
              <a:buFont typeface="Wingdings" pitchFamily="2" charset="2"/>
              <a:buChar char="§"/>
              <a:tabLst/>
              <a:defRPr sz="800" b="0" i="0">
                <a:latin typeface="Verdana" panose="020B0604030504040204" pitchFamily="34" charset="0"/>
                <a:ea typeface="Verdana" panose="020B0604030504040204" pitchFamily="34" charset="0"/>
                <a:cs typeface="Verdana" panose="020B0604030504040204" pitchFamily="34" charset="0"/>
              </a:defRPr>
            </a:lvl3pPr>
            <a:lvl4pPr marL="447675" indent="-268288" algn="just">
              <a:lnSpc>
                <a:spcPct val="100000"/>
              </a:lnSpc>
              <a:spcBef>
                <a:spcPts val="500"/>
              </a:spcBef>
              <a:buSzPct val="100000"/>
              <a:buFont typeface="Lucida Grande" panose="020B0600040502020204" pitchFamily="34" charset="0"/>
              <a:buChar char="▫"/>
              <a:tabLst/>
              <a:defRPr sz="800" b="0" i="0">
                <a:latin typeface="Verdana" panose="020B0604030504040204" pitchFamily="34" charset="0"/>
                <a:ea typeface="Verdana" panose="020B0604030504040204" pitchFamily="34" charset="0"/>
                <a:cs typeface="Verdana" panose="020B0604030504040204" pitchFamily="34" charset="0"/>
              </a:defRPr>
            </a:lvl4pPr>
            <a:lvl5pPr marL="622300" indent="-265113" algn="just">
              <a:lnSpc>
                <a:spcPct val="100000"/>
              </a:lnSpc>
              <a:spcBef>
                <a:spcPts val="500"/>
              </a:spcBef>
              <a:buFont typeface="Police système"/>
              <a:buChar char="-"/>
              <a:tabLst/>
              <a:defRPr sz="800" b="0" i="0">
                <a:latin typeface="Verdana" panose="020B0604030504040204" pitchFamily="34" charset="0"/>
                <a:ea typeface="Verdana" panose="020B0604030504040204" pitchFamily="34" charset="0"/>
                <a:cs typeface="Verdana" panose="020B0604030504040204" pitchFamily="34" charset="0"/>
              </a:defRPr>
            </a:lvl5pPr>
            <a:lvl6pPr marL="804863"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6pPr>
            <a:lvl7pPr marL="979488"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7pPr>
            <a:lvl8pPr marL="1155700" indent="-266700">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8pPr>
            <a:lvl9pPr marL="1347788" indent="-276225">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9pPr>
          </a:lstStyle>
          <a:p>
            <a:pPr lvl="0" algn="l"/>
            <a:r>
              <a:rPr lang="fr-FR" sz="900" dirty="0"/>
              <a:t>Notes :</a:t>
            </a:r>
          </a:p>
        </p:txBody>
      </p:sp>
      <p:sp>
        <p:nvSpPr>
          <p:cNvPr id="4" name="Espace réservé du texte 3">
            <a:extLst>
              <a:ext uri="{FF2B5EF4-FFF2-40B4-BE49-F238E27FC236}">
                <a16:creationId xmlns:a16="http://schemas.microsoft.com/office/drawing/2014/main" id="{234BC0F2-8F4F-0482-EF58-4B04D4678B66}"/>
              </a:ext>
            </a:extLst>
          </p:cNvPr>
          <p:cNvSpPr>
            <a:spLocks noGrp="1"/>
          </p:cNvSpPr>
          <p:nvPr>
            <p:ph type="body" sz="quarter" idx="10"/>
          </p:nvPr>
        </p:nvSpPr>
        <p:spPr>
          <a:xfrm>
            <a:off x="1436982" y="6274026"/>
            <a:ext cx="8535987" cy="225425"/>
          </a:xfrm>
          <a:prstGeom prst="rect">
            <a:avLst/>
          </a:prstGeom>
        </p:spPr>
        <p:txBody>
          <a:bodyPr/>
          <a:lstStyle>
            <a:lvl1pPr marL="0" indent="0">
              <a:buNone/>
              <a:defRPr sz="900" b="0">
                <a:solidFill>
                  <a:schemeClr val="bg1">
                    <a:lumMod val="50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323172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re 1 ligne">
    <p:spTree>
      <p:nvGrpSpPr>
        <p:cNvPr id="1" name=""/>
        <p:cNvGrpSpPr/>
        <p:nvPr/>
      </p:nvGrpSpPr>
      <p:grpSpPr>
        <a:xfrm>
          <a:off x="0" y="0"/>
          <a:ext cx="0" cy="0"/>
          <a:chOff x="0" y="0"/>
          <a:chExt cx="0" cy="0"/>
        </a:xfrm>
      </p:grpSpPr>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Tree>
    <p:extLst>
      <p:ext uri="{BB962C8B-B14F-4D97-AF65-F5344CB8AC3E}">
        <p14:creationId xmlns:p14="http://schemas.microsoft.com/office/powerpoint/2010/main" val="310791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Intercalaire Square Management">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037" y="1967019"/>
            <a:ext cx="2371097" cy="1613008"/>
          </a:xfrm>
          <a:prstGeom prst="rect">
            <a:avLst/>
          </a:prstGeom>
          <a:ln>
            <a:noFill/>
          </a:ln>
        </p:spPr>
        <p:txBody>
          <a:bodyPr lIns="0" rIns="0" anchor="ctr">
            <a:noAutofit/>
          </a:bodyPr>
          <a:lstStyle>
            <a:lvl1pPr algn="l">
              <a:defRPr sz="12000" b="0">
                <a:solidFill>
                  <a:schemeClr val="bg2"/>
                </a:solidFill>
              </a:defRPr>
            </a:lvl1pPr>
          </a:lstStyle>
          <a:p>
            <a:r>
              <a:rPr lang="fr-FR" noProof="0" dirty="0"/>
              <a:t>01</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037" y="3760788"/>
            <a:ext cx="9781507" cy="688207"/>
          </a:xfrm>
          <a:prstGeom prst="rect">
            <a:avLst/>
          </a:prstGeom>
          <a:ln>
            <a:noFill/>
          </a:ln>
        </p:spPr>
        <p:txBody>
          <a:bodyPr anchor="t">
            <a:noAutofit/>
          </a:bodyPr>
          <a:lstStyle>
            <a:lvl1pPr marL="0" indent="0" algn="l">
              <a:buNone/>
              <a:defRPr sz="3200" b="0"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 1 de la section</a:t>
            </a:r>
          </a:p>
        </p:txBody>
      </p:sp>
      <p:sp>
        <p:nvSpPr>
          <p:cNvPr id="12" name="Espace réservé du texte 2">
            <a:extLst>
              <a:ext uri="{FF2B5EF4-FFF2-40B4-BE49-F238E27FC236}">
                <a16:creationId xmlns:a16="http://schemas.microsoft.com/office/drawing/2014/main" id="{CA4F8F8E-AFAF-902F-1EA0-ECA4582D751D}"/>
              </a:ext>
            </a:extLst>
          </p:cNvPr>
          <p:cNvSpPr>
            <a:spLocks noGrp="1"/>
          </p:cNvSpPr>
          <p:nvPr>
            <p:ph type="body" idx="10" hasCustomPrompt="1"/>
          </p:nvPr>
        </p:nvSpPr>
        <p:spPr>
          <a:xfrm>
            <a:off x="2052304" y="4470261"/>
            <a:ext cx="8537240" cy="796901"/>
          </a:xfrm>
          <a:prstGeom prst="rect">
            <a:avLst/>
          </a:prstGeom>
          <a:ln>
            <a:noFill/>
          </a:ln>
        </p:spPr>
        <p:txBody>
          <a:bodyPr anchor="ctr">
            <a:noAutofit/>
          </a:bodyPr>
          <a:lstStyle>
            <a:lvl1pPr marL="0" indent="0" algn="l">
              <a:buNone/>
              <a:defRPr sz="28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 2 de la section</a:t>
            </a:r>
          </a:p>
        </p:txBody>
      </p:sp>
      <p:cxnSp>
        <p:nvCxnSpPr>
          <p:cNvPr id="7" name="Connecteur droit 6">
            <a:extLst>
              <a:ext uri="{FF2B5EF4-FFF2-40B4-BE49-F238E27FC236}">
                <a16:creationId xmlns:a16="http://schemas.microsoft.com/office/drawing/2014/main" id="{0324A079-2A92-3ED9-446F-0DC74E761573}"/>
              </a:ext>
            </a:extLst>
          </p:cNvPr>
          <p:cNvCxnSpPr>
            <a:cxnSpLocks/>
          </p:cNvCxnSpPr>
          <p:nvPr/>
        </p:nvCxnSpPr>
        <p:spPr>
          <a:xfrm>
            <a:off x="179998" y="4067352"/>
            <a:ext cx="5130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Espace réservé du texte 9">
            <a:extLst>
              <a:ext uri="{FF2B5EF4-FFF2-40B4-BE49-F238E27FC236}">
                <a16:creationId xmlns:a16="http://schemas.microsoft.com/office/drawing/2014/main" id="{3DAB2095-4286-F29C-503D-FDF3A3B096A1}"/>
              </a:ext>
            </a:extLst>
          </p:cNvPr>
          <p:cNvSpPr>
            <a:spLocks noGrp="1"/>
          </p:cNvSpPr>
          <p:nvPr>
            <p:ph type="body" sz="quarter" idx="12" hasCustomPrompt="1"/>
          </p:nvPr>
        </p:nvSpPr>
        <p:spPr>
          <a:xfrm>
            <a:off x="808037" y="4470261"/>
            <a:ext cx="1244267" cy="796901"/>
          </a:xfrm>
          <a:prstGeom prst="rect">
            <a:avLst/>
          </a:prstGeom>
        </p:spPr>
        <p:txBody>
          <a:bodyPr anchor="ctr"/>
          <a:lstStyle>
            <a:lvl1pPr marL="0" indent="0" algn="ctr">
              <a:buNone/>
              <a:defRPr sz="2800" b="1" i="0">
                <a:solidFill>
                  <a:schemeClr val="bg2"/>
                </a:solidFill>
              </a:defRPr>
            </a:lvl1pPr>
            <a:lvl2pPr algn="ctr">
              <a:defRPr/>
            </a:lvl2pPr>
            <a:lvl3pPr algn="ctr">
              <a:defRPr/>
            </a:lvl3pPr>
            <a:lvl4pPr algn="ctr">
              <a:defRPr/>
            </a:lvl4pPr>
            <a:lvl5pPr algn="ctr">
              <a:defRPr/>
            </a:lvl5pPr>
          </a:lstStyle>
          <a:p>
            <a:pPr lvl="0"/>
            <a:r>
              <a:rPr lang="fr-FR" dirty="0"/>
              <a:t>01.1</a:t>
            </a:r>
          </a:p>
        </p:txBody>
      </p:sp>
      <p:pic>
        <p:nvPicPr>
          <p:cNvPr id="4" name="Image 3">
            <a:extLst>
              <a:ext uri="{FF2B5EF4-FFF2-40B4-BE49-F238E27FC236}">
                <a16:creationId xmlns:a16="http://schemas.microsoft.com/office/drawing/2014/main" id="{CE44B6E2-D108-09AC-B948-9CBA54CD99DC}"/>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r="238" b="-1605"/>
          <a:stretch/>
        </p:blipFill>
        <p:spPr>
          <a:xfrm rot="19903086">
            <a:off x="10323507" y="-642781"/>
            <a:ext cx="3303041" cy="3366038"/>
          </a:xfrm>
          <a:prstGeom prst="rect">
            <a:avLst/>
          </a:prstGeom>
        </p:spPr>
      </p:pic>
      <p:pic>
        <p:nvPicPr>
          <p:cNvPr id="6" name="Image 5">
            <a:extLst>
              <a:ext uri="{FF2B5EF4-FFF2-40B4-BE49-F238E27FC236}">
                <a16:creationId xmlns:a16="http://schemas.microsoft.com/office/drawing/2014/main" id="{894D8837-31FF-F136-6FA8-BB74F138CE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2298225158"/>
      </p:ext>
    </p:extLst>
  </p:cSld>
  <p:clrMapOvr>
    <a:overrideClrMapping bg1="lt1" tx1="dk1" bg2="lt2" tx2="dk2" accent1="accent1" accent2="accent2" accent3="accent3" accent4="accent4" accent5="accent5" accent6="accent6" hlink="hlink" folHlink="folHlink"/>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re 1 ligne - Source">
    <p:spTree>
      <p:nvGrpSpPr>
        <p:cNvPr id="1" name=""/>
        <p:cNvGrpSpPr/>
        <p:nvPr/>
      </p:nvGrpSpPr>
      <p:grpSpPr>
        <a:xfrm>
          <a:off x="0" y="0"/>
          <a:ext cx="0" cy="0"/>
          <a:chOff x="0" y="0"/>
          <a:chExt cx="0" cy="0"/>
        </a:xfrm>
      </p:grpSpPr>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2" name="ZoneTexte 1">
            <a:extLst>
              <a:ext uri="{FF2B5EF4-FFF2-40B4-BE49-F238E27FC236}">
                <a16:creationId xmlns:a16="http://schemas.microsoft.com/office/drawing/2014/main" id="{90FA70E6-F261-F9B8-D9F3-A404B12CF0B9}"/>
              </a:ext>
            </a:extLst>
          </p:cNvPr>
          <p:cNvSpPr txBox="1"/>
          <p:nvPr/>
        </p:nvSpPr>
        <p:spPr>
          <a:xfrm>
            <a:off x="938511" y="6274026"/>
            <a:ext cx="647331" cy="225138"/>
          </a:xfrm>
          <a:prstGeom prst="rect">
            <a:avLst/>
          </a:prstGeom>
        </p:spPr>
        <p:txBody>
          <a:bodyPr/>
          <a:lstStyle>
            <a:lvl1pPr lvl="0" indent="0" algn="just">
              <a:lnSpc>
                <a:spcPct val="100000"/>
              </a:lnSpc>
              <a:spcBef>
                <a:spcPts val="0"/>
              </a:spcBef>
              <a:buFont typeface="Wingdings" pitchFamily="2" charset="2"/>
              <a:buNone/>
              <a:defRPr sz="700" b="0" i="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just">
              <a:lnSpc>
                <a:spcPct val="100000"/>
              </a:lnSpc>
              <a:spcBef>
                <a:spcPts val="1100"/>
              </a:spcBef>
              <a:buFont typeface="Wingdings" pitchFamily="2" charset="2"/>
              <a:buNone/>
              <a:defRPr sz="800" b="0" i="0">
                <a:latin typeface="Verdana" panose="020B0604030504040204" pitchFamily="34" charset="0"/>
                <a:ea typeface="Verdana" panose="020B0604030504040204" pitchFamily="34" charset="0"/>
                <a:cs typeface="Verdana" panose="020B0604030504040204" pitchFamily="34" charset="0"/>
              </a:defRPr>
            </a:lvl2pPr>
            <a:lvl3pPr marL="273050" indent="-273050" algn="just">
              <a:lnSpc>
                <a:spcPct val="100000"/>
              </a:lnSpc>
              <a:spcBef>
                <a:spcPts val="800"/>
              </a:spcBef>
              <a:buFont typeface="Wingdings" pitchFamily="2" charset="2"/>
              <a:buChar char="§"/>
              <a:tabLst/>
              <a:defRPr sz="800" b="0" i="0">
                <a:latin typeface="Verdana" panose="020B0604030504040204" pitchFamily="34" charset="0"/>
                <a:ea typeface="Verdana" panose="020B0604030504040204" pitchFamily="34" charset="0"/>
                <a:cs typeface="Verdana" panose="020B0604030504040204" pitchFamily="34" charset="0"/>
              </a:defRPr>
            </a:lvl3pPr>
            <a:lvl4pPr marL="447675" indent="-268288" algn="just">
              <a:lnSpc>
                <a:spcPct val="100000"/>
              </a:lnSpc>
              <a:spcBef>
                <a:spcPts val="500"/>
              </a:spcBef>
              <a:buSzPct val="100000"/>
              <a:buFont typeface="Lucida Grande" panose="020B0600040502020204" pitchFamily="34" charset="0"/>
              <a:buChar char="▫"/>
              <a:tabLst/>
              <a:defRPr sz="800" b="0" i="0">
                <a:latin typeface="Verdana" panose="020B0604030504040204" pitchFamily="34" charset="0"/>
                <a:ea typeface="Verdana" panose="020B0604030504040204" pitchFamily="34" charset="0"/>
                <a:cs typeface="Verdana" panose="020B0604030504040204" pitchFamily="34" charset="0"/>
              </a:defRPr>
            </a:lvl4pPr>
            <a:lvl5pPr marL="622300" indent="-265113" algn="just">
              <a:lnSpc>
                <a:spcPct val="100000"/>
              </a:lnSpc>
              <a:spcBef>
                <a:spcPts val="500"/>
              </a:spcBef>
              <a:buFont typeface="Police système"/>
              <a:buChar char="-"/>
              <a:tabLst/>
              <a:defRPr sz="800" b="0" i="0">
                <a:latin typeface="Verdana" panose="020B0604030504040204" pitchFamily="34" charset="0"/>
                <a:ea typeface="Verdana" panose="020B0604030504040204" pitchFamily="34" charset="0"/>
                <a:cs typeface="Verdana" panose="020B0604030504040204" pitchFamily="34" charset="0"/>
              </a:defRPr>
            </a:lvl5pPr>
            <a:lvl6pPr marL="804863"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6pPr>
            <a:lvl7pPr marL="979488"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7pPr>
            <a:lvl8pPr marL="1155700" indent="-266700">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8pPr>
            <a:lvl9pPr marL="1347788" indent="-276225">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9pPr>
          </a:lstStyle>
          <a:p>
            <a:pPr lvl="0" algn="l"/>
            <a:r>
              <a:rPr lang="fr-FR" sz="900" dirty="0"/>
              <a:t>Notes :</a:t>
            </a:r>
          </a:p>
        </p:txBody>
      </p:sp>
      <p:sp>
        <p:nvSpPr>
          <p:cNvPr id="3" name="Espace réservé du texte 3">
            <a:extLst>
              <a:ext uri="{FF2B5EF4-FFF2-40B4-BE49-F238E27FC236}">
                <a16:creationId xmlns:a16="http://schemas.microsoft.com/office/drawing/2014/main" id="{C8A1C5EE-CE1C-0048-1DEB-982351265315}"/>
              </a:ext>
            </a:extLst>
          </p:cNvPr>
          <p:cNvSpPr>
            <a:spLocks noGrp="1"/>
          </p:cNvSpPr>
          <p:nvPr>
            <p:ph type="body" sz="quarter" idx="10"/>
          </p:nvPr>
        </p:nvSpPr>
        <p:spPr>
          <a:xfrm>
            <a:off x="1436982" y="6274026"/>
            <a:ext cx="8535987" cy="225425"/>
          </a:xfrm>
          <a:prstGeom prst="rect">
            <a:avLst/>
          </a:prstGeom>
        </p:spPr>
        <p:txBody>
          <a:bodyPr/>
          <a:lstStyle>
            <a:lvl1pPr marL="0" indent="0">
              <a:buNone/>
              <a:defRPr sz="900" b="0">
                <a:solidFill>
                  <a:schemeClr val="bg1">
                    <a:lumMod val="50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2517086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Titre 1 ligne - Sous titre -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5" name="Espace réservé du texte 2">
            <a:extLst>
              <a:ext uri="{FF2B5EF4-FFF2-40B4-BE49-F238E27FC236}">
                <a16:creationId xmlns:a16="http://schemas.microsoft.com/office/drawing/2014/main" id="{52070AF4-C64D-4863-94F3-98AB3C92612F}"/>
              </a:ext>
            </a:extLst>
          </p:cNvPr>
          <p:cNvSpPr>
            <a:spLocks noGrp="1"/>
          </p:cNvSpPr>
          <p:nvPr>
            <p:ph idx="10" hasCustomPrompt="1"/>
          </p:nvPr>
        </p:nvSpPr>
        <p:spPr>
          <a:xfrm>
            <a:off x="618318" y="1658498"/>
            <a:ext cx="10979998" cy="4093977"/>
          </a:xfrm>
          <a:prstGeom prst="rect">
            <a:avLst/>
          </a:prstGeom>
        </p:spPr>
        <p:txBody>
          <a:bodyPr vert="horz" lIns="90000" tIns="45720" rIns="91440" bIns="45720" rtlCol="0">
            <a:noAutofit/>
          </a:bodyPr>
          <a:lstStyle>
            <a:lvl1pPr>
              <a:lnSpc>
                <a:spcPct val="100000"/>
              </a:lnSpc>
              <a:defRPr sz="1200" b="0"/>
            </a:lvl1pPr>
            <a:lvl2pPr>
              <a:lnSpc>
                <a:spcPct val="100000"/>
              </a:lnSpc>
              <a:defRPr sz="1200" b="0"/>
            </a:lvl2pPr>
            <a:lvl3pPr>
              <a:lnSpc>
                <a:spcPct val="100000"/>
              </a:lnSpc>
              <a:defRPr b="0"/>
            </a:lvl3pPr>
            <a:lvl4pPr>
              <a:lnSpc>
                <a:spcPct val="100000"/>
              </a:lnSpc>
              <a:defRPr b="0"/>
            </a:lvl4pPr>
            <a:lvl5pPr>
              <a:lnSpc>
                <a:spcPct val="100000"/>
              </a:lnSpc>
              <a:defRPr b="0"/>
            </a:lvl5pPr>
            <a:lvl6pPr>
              <a:lnSpc>
                <a:spcPct val="100000"/>
              </a:lnSpc>
              <a:defRPr b="0"/>
            </a:lvl6pPr>
            <a:lvl7pPr>
              <a:lnSpc>
                <a:spcPct val="100000"/>
              </a:lnSpc>
              <a:defRPr b="0"/>
            </a:lvl7pPr>
            <a:lvl8pPr>
              <a:lnSpc>
                <a:spcPct val="100000"/>
              </a:lnSpc>
              <a:defRPr b="0"/>
            </a:lvl8pPr>
            <a:lvl9pPr>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Tree>
    <p:extLst>
      <p:ext uri="{BB962C8B-B14F-4D97-AF65-F5344CB8AC3E}">
        <p14:creationId xmlns:p14="http://schemas.microsoft.com/office/powerpoint/2010/main" val="31327451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Titre 1 ligne - Sous titre - Contenu 2">
    <p:spTree>
      <p:nvGrpSpPr>
        <p:cNvPr id="1" name=""/>
        <p:cNvGrpSpPr/>
        <p:nvPr/>
      </p:nvGrpSpPr>
      <p:grpSpPr>
        <a:xfrm>
          <a:off x="0" y="0"/>
          <a:ext cx="0" cy="0"/>
          <a:chOff x="0" y="0"/>
          <a:chExt cx="0" cy="0"/>
        </a:xfrm>
      </p:grpSpPr>
      <p:sp>
        <p:nvSpPr>
          <p:cNvPr id="2" name="Espace réservé du texte 2">
            <a:extLst>
              <a:ext uri="{FF2B5EF4-FFF2-40B4-BE49-F238E27FC236}">
                <a16:creationId xmlns:a16="http://schemas.microsoft.com/office/drawing/2014/main" id="{EBDE9BD6-9594-C014-3A38-FBF6A7276464}"/>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3" name="Espace réservé du titre 1">
            <a:extLst>
              <a:ext uri="{FF2B5EF4-FFF2-40B4-BE49-F238E27FC236}">
                <a16:creationId xmlns:a16="http://schemas.microsoft.com/office/drawing/2014/main" id="{CCCA4314-7576-20E7-FBF5-A53B0824F0BE}"/>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8" name="Espace réservé du texte 8">
            <a:extLst>
              <a:ext uri="{FF2B5EF4-FFF2-40B4-BE49-F238E27FC236}">
                <a16:creationId xmlns:a16="http://schemas.microsoft.com/office/drawing/2014/main" id="{DEB01954-2507-E64E-478A-CEAFD59F6EAE}"/>
              </a:ext>
            </a:extLst>
          </p:cNvPr>
          <p:cNvSpPr>
            <a:spLocks noGrp="1"/>
          </p:cNvSpPr>
          <p:nvPr>
            <p:ph type="body" sz="quarter" idx="14" hasCustomPrompt="1"/>
          </p:nvPr>
        </p:nvSpPr>
        <p:spPr>
          <a:xfrm>
            <a:off x="6206266" y="1658498"/>
            <a:ext cx="5392049" cy="4093981"/>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8">
            <a:extLst>
              <a:ext uri="{FF2B5EF4-FFF2-40B4-BE49-F238E27FC236}">
                <a16:creationId xmlns:a16="http://schemas.microsoft.com/office/drawing/2014/main" id="{52E35F74-0816-6EB8-1772-A428B8727D8A}"/>
              </a:ext>
            </a:extLst>
          </p:cNvPr>
          <p:cNvSpPr>
            <a:spLocks noGrp="1"/>
          </p:cNvSpPr>
          <p:nvPr>
            <p:ph type="body" sz="quarter" idx="13" hasCustomPrompt="1"/>
          </p:nvPr>
        </p:nvSpPr>
        <p:spPr>
          <a:xfrm>
            <a:off x="618315" y="1658498"/>
            <a:ext cx="5407954" cy="4093981"/>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Tree>
    <p:extLst>
      <p:ext uri="{BB962C8B-B14F-4D97-AF65-F5344CB8AC3E}">
        <p14:creationId xmlns:p14="http://schemas.microsoft.com/office/powerpoint/2010/main" val="998049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 Références">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CCCA4314-7576-20E7-FBF5-A53B0824F0BE}"/>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8" name="Espace réservé du texte 8">
            <a:extLst>
              <a:ext uri="{FF2B5EF4-FFF2-40B4-BE49-F238E27FC236}">
                <a16:creationId xmlns:a16="http://schemas.microsoft.com/office/drawing/2014/main" id="{18DC6FE3-C8C7-AA2E-DF01-B33D53903D1C}"/>
              </a:ext>
            </a:extLst>
          </p:cNvPr>
          <p:cNvSpPr>
            <a:spLocks noGrp="1"/>
          </p:cNvSpPr>
          <p:nvPr>
            <p:ph type="body" sz="quarter" idx="13" hasCustomPrompt="1"/>
          </p:nvPr>
        </p:nvSpPr>
        <p:spPr>
          <a:xfrm>
            <a:off x="635652" y="2584723"/>
            <a:ext cx="5049692" cy="1019714"/>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10" name="Espace réservé du texte 2">
            <a:extLst>
              <a:ext uri="{FF2B5EF4-FFF2-40B4-BE49-F238E27FC236}">
                <a16:creationId xmlns:a16="http://schemas.microsoft.com/office/drawing/2014/main" id="{433572EA-9312-5A00-53F6-92AAE645044B}"/>
              </a:ext>
            </a:extLst>
          </p:cNvPr>
          <p:cNvSpPr>
            <a:spLocks noGrp="1"/>
          </p:cNvSpPr>
          <p:nvPr>
            <p:ph type="body" idx="14" hasCustomPrompt="1"/>
          </p:nvPr>
        </p:nvSpPr>
        <p:spPr>
          <a:xfrm>
            <a:off x="635652" y="2252923"/>
            <a:ext cx="5049692" cy="278636"/>
          </a:xfrm>
          <a:prstGeom prst="rect">
            <a:avLst/>
          </a:prstGeom>
        </p:spPr>
        <p:txBody>
          <a:bodyPr anchor="ctr">
            <a:noAutofit/>
          </a:bodyPr>
          <a:lstStyle>
            <a:lvl1pPr marL="0" indent="0" algn="ctr">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11" name="Espace réservé du texte 8">
            <a:extLst>
              <a:ext uri="{FF2B5EF4-FFF2-40B4-BE49-F238E27FC236}">
                <a16:creationId xmlns:a16="http://schemas.microsoft.com/office/drawing/2014/main" id="{BB9DDBC8-4202-D302-2C26-FEEA68996214}"/>
              </a:ext>
            </a:extLst>
          </p:cNvPr>
          <p:cNvSpPr>
            <a:spLocks noGrp="1"/>
          </p:cNvSpPr>
          <p:nvPr>
            <p:ph type="body" sz="quarter" idx="28" hasCustomPrompt="1"/>
          </p:nvPr>
        </p:nvSpPr>
        <p:spPr>
          <a:xfrm>
            <a:off x="6526681" y="2584723"/>
            <a:ext cx="5049692" cy="1019714"/>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12" name="Espace réservé du texte 2">
            <a:extLst>
              <a:ext uri="{FF2B5EF4-FFF2-40B4-BE49-F238E27FC236}">
                <a16:creationId xmlns:a16="http://schemas.microsoft.com/office/drawing/2014/main" id="{771026C7-E88C-8115-7333-2D29E05FA653}"/>
              </a:ext>
            </a:extLst>
          </p:cNvPr>
          <p:cNvSpPr>
            <a:spLocks noGrp="1"/>
          </p:cNvSpPr>
          <p:nvPr>
            <p:ph type="body" idx="29" hasCustomPrompt="1"/>
          </p:nvPr>
        </p:nvSpPr>
        <p:spPr>
          <a:xfrm>
            <a:off x="6526681" y="2252923"/>
            <a:ext cx="5049692" cy="278636"/>
          </a:xfrm>
          <a:prstGeom prst="rect">
            <a:avLst/>
          </a:prstGeom>
        </p:spPr>
        <p:txBody>
          <a:bodyPr anchor="ctr">
            <a:noAutofit/>
          </a:bodyPr>
          <a:lstStyle>
            <a:lvl1pPr marL="0" indent="0" algn="ctr">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15" name="Espace réservé du contenu 2">
            <a:extLst>
              <a:ext uri="{FF2B5EF4-FFF2-40B4-BE49-F238E27FC236}">
                <a16:creationId xmlns:a16="http://schemas.microsoft.com/office/drawing/2014/main" id="{31947514-BA03-CC7E-932F-54EB85FFB158}"/>
              </a:ext>
            </a:extLst>
          </p:cNvPr>
          <p:cNvSpPr>
            <a:spLocks noGrp="1"/>
          </p:cNvSpPr>
          <p:nvPr>
            <p:ph sz="quarter" idx="34" hasCustomPrompt="1"/>
          </p:nvPr>
        </p:nvSpPr>
        <p:spPr>
          <a:xfrm>
            <a:off x="2015672" y="137115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16" name="Rectangle 15">
            <a:extLst>
              <a:ext uri="{FF2B5EF4-FFF2-40B4-BE49-F238E27FC236}">
                <a16:creationId xmlns:a16="http://schemas.microsoft.com/office/drawing/2014/main" id="{5FC6655C-FAD7-A798-3DA2-AFA8C3B132EC}"/>
              </a:ext>
            </a:extLst>
          </p:cNvPr>
          <p:cNvSpPr/>
          <p:nvPr/>
        </p:nvSpPr>
        <p:spPr>
          <a:xfrm>
            <a:off x="0" y="3889069"/>
            <a:ext cx="12192000" cy="23059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4772"/>
            <a:endParaRPr lang="en-US" sz="1270" dirty="0">
              <a:solidFill>
                <a:prstClr val="white"/>
              </a:solidFill>
              <a:latin typeface="Bitter Medium" pitchFamily="2" charset="0"/>
            </a:endParaRPr>
          </a:p>
        </p:txBody>
      </p:sp>
      <p:sp>
        <p:nvSpPr>
          <p:cNvPr id="25" name="Espace réservé du contenu 2">
            <a:extLst>
              <a:ext uri="{FF2B5EF4-FFF2-40B4-BE49-F238E27FC236}">
                <a16:creationId xmlns:a16="http://schemas.microsoft.com/office/drawing/2014/main" id="{85DA12F4-199B-333A-0CED-1674DF863FDD}"/>
              </a:ext>
            </a:extLst>
          </p:cNvPr>
          <p:cNvSpPr>
            <a:spLocks noGrp="1"/>
          </p:cNvSpPr>
          <p:nvPr>
            <p:ph sz="quarter" idx="35" hasCustomPrompt="1"/>
          </p:nvPr>
        </p:nvSpPr>
        <p:spPr>
          <a:xfrm>
            <a:off x="2015672" y="389179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26" name="Espace réservé du contenu 2">
            <a:extLst>
              <a:ext uri="{FF2B5EF4-FFF2-40B4-BE49-F238E27FC236}">
                <a16:creationId xmlns:a16="http://schemas.microsoft.com/office/drawing/2014/main" id="{C678B6E5-7A3F-A1CD-8079-016737EF8812}"/>
              </a:ext>
            </a:extLst>
          </p:cNvPr>
          <p:cNvSpPr>
            <a:spLocks noGrp="1"/>
          </p:cNvSpPr>
          <p:nvPr>
            <p:ph sz="quarter" idx="36" hasCustomPrompt="1"/>
          </p:nvPr>
        </p:nvSpPr>
        <p:spPr>
          <a:xfrm>
            <a:off x="7906701" y="137115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27" name="Espace réservé du contenu 2">
            <a:extLst>
              <a:ext uri="{FF2B5EF4-FFF2-40B4-BE49-F238E27FC236}">
                <a16:creationId xmlns:a16="http://schemas.microsoft.com/office/drawing/2014/main" id="{AF5B10ED-41BD-8E0C-C53D-DF95288D5414}"/>
              </a:ext>
            </a:extLst>
          </p:cNvPr>
          <p:cNvSpPr>
            <a:spLocks noGrp="1"/>
          </p:cNvSpPr>
          <p:nvPr>
            <p:ph sz="quarter" idx="37" hasCustomPrompt="1"/>
          </p:nvPr>
        </p:nvSpPr>
        <p:spPr>
          <a:xfrm>
            <a:off x="7906701" y="389179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28" name="Espace réservé du texte 8">
            <a:extLst>
              <a:ext uri="{FF2B5EF4-FFF2-40B4-BE49-F238E27FC236}">
                <a16:creationId xmlns:a16="http://schemas.microsoft.com/office/drawing/2014/main" id="{75835F91-95DD-46FB-9014-A1CE730CC085}"/>
              </a:ext>
            </a:extLst>
          </p:cNvPr>
          <p:cNvSpPr>
            <a:spLocks noGrp="1"/>
          </p:cNvSpPr>
          <p:nvPr>
            <p:ph type="body" sz="quarter" idx="38" hasCustomPrompt="1"/>
          </p:nvPr>
        </p:nvSpPr>
        <p:spPr>
          <a:xfrm>
            <a:off x="635652" y="5108184"/>
            <a:ext cx="5049692" cy="1019714"/>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29" name="Espace réservé du texte 2">
            <a:extLst>
              <a:ext uri="{FF2B5EF4-FFF2-40B4-BE49-F238E27FC236}">
                <a16:creationId xmlns:a16="http://schemas.microsoft.com/office/drawing/2014/main" id="{4507120E-1193-CABC-F2E2-666D53197A63}"/>
              </a:ext>
            </a:extLst>
          </p:cNvPr>
          <p:cNvSpPr>
            <a:spLocks noGrp="1"/>
          </p:cNvSpPr>
          <p:nvPr>
            <p:ph type="body" idx="39" hasCustomPrompt="1"/>
          </p:nvPr>
        </p:nvSpPr>
        <p:spPr>
          <a:xfrm>
            <a:off x="635652" y="4776384"/>
            <a:ext cx="5049692" cy="278636"/>
          </a:xfrm>
          <a:prstGeom prst="rect">
            <a:avLst/>
          </a:prstGeom>
        </p:spPr>
        <p:txBody>
          <a:bodyPr anchor="ctr">
            <a:noAutofit/>
          </a:bodyPr>
          <a:lstStyle>
            <a:lvl1pPr marL="0" indent="0" algn="ctr">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30" name="Espace réservé du texte 8">
            <a:extLst>
              <a:ext uri="{FF2B5EF4-FFF2-40B4-BE49-F238E27FC236}">
                <a16:creationId xmlns:a16="http://schemas.microsoft.com/office/drawing/2014/main" id="{FB14DC42-19C3-34D9-1EEF-C9926CE96442}"/>
              </a:ext>
            </a:extLst>
          </p:cNvPr>
          <p:cNvSpPr>
            <a:spLocks noGrp="1"/>
          </p:cNvSpPr>
          <p:nvPr>
            <p:ph type="body" sz="quarter" idx="40" hasCustomPrompt="1"/>
          </p:nvPr>
        </p:nvSpPr>
        <p:spPr>
          <a:xfrm>
            <a:off x="6526681" y="5108184"/>
            <a:ext cx="5049692" cy="1019714"/>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31" name="Espace réservé du texte 2">
            <a:extLst>
              <a:ext uri="{FF2B5EF4-FFF2-40B4-BE49-F238E27FC236}">
                <a16:creationId xmlns:a16="http://schemas.microsoft.com/office/drawing/2014/main" id="{8438E1E3-52D7-66E7-703F-EF11E360A213}"/>
              </a:ext>
            </a:extLst>
          </p:cNvPr>
          <p:cNvSpPr>
            <a:spLocks noGrp="1"/>
          </p:cNvSpPr>
          <p:nvPr>
            <p:ph type="body" idx="41" hasCustomPrompt="1"/>
          </p:nvPr>
        </p:nvSpPr>
        <p:spPr>
          <a:xfrm>
            <a:off x="6526681" y="4776384"/>
            <a:ext cx="5049692" cy="278636"/>
          </a:xfrm>
          <a:prstGeom prst="rect">
            <a:avLst/>
          </a:prstGeom>
        </p:spPr>
        <p:txBody>
          <a:bodyPr anchor="ctr">
            <a:noAutofit/>
          </a:bodyPr>
          <a:lstStyle>
            <a:lvl1pPr marL="0" indent="0" algn="ctr">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44" name="Espace réservé du texte 2">
            <a:extLst>
              <a:ext uri="{FF2B5EF4-FFF2-40B4-BE49-F238E27FC236}">
                <a16:creationId xmlns:a16="http://schemas.microsoft.com/office/drawing/2014/main" id="{61AA341C-22C7-D12B-7E77-C93D6ED7D622}"/>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Tree>
    <p:extLst>
      <p:ext uri="{BB962C8B-B14F-4D97-AF65-F5344CB8AC3E}">
        <p14:creationId xmlns:p14="http://schemas.microsoft.com/office/powerpoint/2010/main" val="4100405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DC FR Square Management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49"/>
            <a:ext cx="2685771" cy="1866335"/>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 name="Titre Langues">
            <a:extLst>
              <a:ext uri="{FF2B5EF4-FFF2-40B4-BE49-F238E27FC236}">
                <a16:creationId xmlns:a16="http://schemas.microsoft.com/office/drawing/2014/main" id="{95B99AE3-75E4-0FD6-B2C1-E2B82E33E2CA}"/>
              </a:ext>
            </a:extLst>
          </p:cNvPr>
          <p:cNvSpPr/>
          <p:nvPr/>
        </p:nvSpPr>
        <p:spPr>
          <a:xfrm>
            <a:off x="8992053" y="4426646"/>
            <a:ext cx="2612933" cy="246221"/>
          </a:xfrm>
          <a:prstGeom prst="rect">
            <a:avLst/>
          </a:prstGeom>
        </p:spPr>
        <p:txBody>
          <a:bodyPr wrap="square">
            <a:noAutofit/>
          </a:bodyPr>
          <a:lstStyle/>
          <a:p>
            <a:pPr lvl="0"/>
            <a:r>
              <a:rPr lang="fr-FR" sz="1000" b="1" spc="200" baseline="0" noProof="0" dirty="0">
                <a:latin typeface="+mj-lt"/>
              </a:rPr>
              <a:t>LANGUES</a:t>
            </a:r>
          </a:p>
        </p:txBody>
      </p:sp>
      <p:pic>
        <p:nvPicPr>
          <p:cNvPr id="6" name="Image 5">
            <a:extLst>
              <a:ext uri="{FF2B5EF4-FFF2-40B4-BE49-F238E27FC236}">
                <a16:creationId xmlns:a16="http://schemas.microsoft.com/office/drawing/2014/main" id="{20670380-4E0F-886D-9B65-CCFA23F33E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4" name="Texte Méthodologie">
            <a:extLst>
              <a:ext uri="{FF2B5EF4-FFF2-40B4-BE49-F238E27FC236}">
                <a16:creationId xmlns:a16="http://schemas.microsoft.com/office/drawing/2014/main" id="{598CFCDE-FD2E-220A-9173-7EDB951AB41E}"/>
              </a:ext>
            </a:extLst>
          </p:cNvPr>
          <p:cNvSpPr>
            <a:spLocks noGrp="1"/>
          </p:cNvSpPr>
          <p:nvPr>
            <p:ph type="body" sz="quarter" idx="50" hasCustomPrompt="1"/>
          </p:nvPr>
        </p:nvSpPr>
        <p:spPr>
          <a:xfrm>
            <a:off x="3128522" y="5051852"/>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 name="Titre Méthodologie">
            <a:extLst>
              <a:ext uri="{FF2B5EF4-FFF2-40B4-BE49-F238E27FC236}">
                <a16:creationId xmlns:a16="http://schemas.microsoft.com/office/drawing/2014/main" id="{0476A27A-EBF1-D342-070B-457257F60F38}"/>
              </a:ext>
            </a:extLst>
          </p:cNvPr>
          <p:cNvSpPr/>
          <p:nvPr/>
        </p:nvSpPr>
        <p:spPr>
          <a:xfrm>
            <a:off x="3128522" y="4816125"/>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Tree>
    <p:extLst>
      <p:ext uri="{BB962C8B-B14F-4D97-AF65-F5344CB8AC3E}">
        <p14:creationId xmlns:p14="http://schemas.microsoft.com/office/powerpoint/2010/main" val="3268710755"/>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DC FR Square Management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0" name="Picto Mission">
            <a:extLst>
              <a:ext uri="{FF2B5EF4-FFF2-40B4-BE49-F238E27FC236}">
                <a16:creationId xmlns:a16="http://schemas.microsoft.com/office/drawing/2014/main" id="{FEB29BE3-B67E-4A21-AF9F-2B5C535ADEDA}"/>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63E09D52-97C0-1D6B-4938-DF91B9494F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2" name="Texte Mission">
            <a:extLst>
              <a:ext uri="{FF2B5EF4-FFF2-40B4-BE49-F238E27FC236}">
                <a16:creationId xmlns:a16="http://schemas.microsoft.com/office/drawing/2014/main" id="{352252C1-5DE1-AE3A-1D4C-045F2CDF8DCB}"/>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 name="Rectangle Mission">
            <a:extLst>
              <a:ext uri="{FF2B5EF4-FFF2-40B4-BE49-F238E27FC236}">
                <a16:creationId xmlns:a16="http://schemas.microsoft.com/office/drawing/2014/main" id="{067E78E9-CF77-10DA-80F1-670897D949F9}"/>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4" name="Mois">
            <a:extLst>
              <a:ext uri="{FF2B5EF4-FFF2-40B4-BE49-F238E27FC236}">
                <a16:creationId xmlns:a16="http://schemas.microsoft.com/office/drawing/2014/main" id="{7FDD5BA6-7763-4137-69B0-D59C73BE5431}"/>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 name="Rôle">
            <a:extLst>
              <a:ext uri="{FF2B5EF4-FFF2-40B4-BE49-F238E27FC236}">
                <a16:creationId xmlns:a16="http://schemas.microsoft.com/office/drawing/2014/main" id="{4596FE84-ADDE-437A-F34A-30DAE6D6E888}"/>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6" name="Nom du projet">
            <a:extLst>
              <a:ext uri="{FF2B5EF4-FFF2-40B4-BE49-F238E27FC236}">
                <a16:creationId xmlns:a16="http://schemas.microsoft.com/office/drawing/2014/main" id="{FE97AE83-888C-CE09-F9E1-AFA4D9BF4FBB}"/>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7" name="Trait vertical mission">
            <a:extLst>
              <a:ext uri="{FF2B5EF4-FFF2-40B4-BE49-F238E27FC236}">
                <a16:creationId xmlns:a16="http://schemas.microsoft.com/office/drawing/2014/main" id="{A557DC2E-899F-8572-67A5-0B67648DF5A9}"/>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irection">
            <a:extLst>
              <a:ext uri="{FF2B5EF4-FFF2-40B4-BE49-F238E27FC236}">
                <a16:creationId xmlns:a16="http://schemas.microsoft.com/office/drawing/2014/main" id="{05941A91-9FBD-331A-400D-47289F9BB53D}"/>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9" name="Nom du client">
            <a:extLst>
              <a:ext uri="{FF2B5EF4-FFF2-40B4-BE49-F238E27FC236}">
                <a16:creationId xmlns:a16="http://schemas.microsoft.com/office/drawing/2014/main" id="{C8FB0077-26EF-509D-5EBE-69ACE898BA63}"/>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184989111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C ENG Square Management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8" y="4656013"/>
            <a:ext cx="1080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576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TOOLS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SECTORS / CLIENTS</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METHODOLOGY</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49"/>
            <a:ext cx="2685771" cy="1866335"/>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7" y="4657802"/>
            <a:ext cx="2268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p:nvSpPr>
        <p:spPr>
          <a:xfrm>
            <a:off x="151339" y="4426646"/>
            <a:ext cx="2524953" cy="246221"/>
          </a:xfrm>
          <a:prstGeom prst="rect">
            <a:avLst/>
          </a:prstGeom>
        </p:spPr>
        <p:txBody>
          <a:bodyPr wrap="square">
            <a:noAutofit/>
          </a:bodyPr>
          <a:lstStyle/>
          <a:p>
            <a:pPr lvl="0"/>
            <a:r>
              <a:rPr lang="fr-FR" sz="1000" b="1" spc="200" baseline="0" noProof="0" dirty="0">
                <a:latin typeface="+mj-lt"/>
              </a:rPr>
              <a:t>EDUCATION &amp; TRAINING</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 name="Titre Langues">
            <a:extLst>
              <a:ext uri="{FF2B5EF4-FFF2-40B4-BE49-F238E27FC236}">
                <a16:creationId xmlns:a16="http://schemas.microsoft.com/office/drawing/2014/main" id="{95B99AE3-75E4-0FD6-B2C1-E2B82E33E2CA}"/>
              </a:ext>
            </a:extLst>
          </p:cNvPr>
          <p:cNvSpPr/>
          <p:nvPr/>
        </p:nvSpPr>
        <p:spPr>
          <a:xfrm>
            <a:off x="8992053" y="4426646"/>
            <a:ext cx="2612933" cy="246221"/>
          </a:xfrm>
          <a:prstGeom prst="rect">
            <a:avLst/>
          </a:prstGeom>
        </p:spPr>
        <p:txBody>
          <a:bodyPr wrap="square">
            <a:noAutofit/>
          </a:bodyPr>
          <a:lstStyle/>
          <a:p>
            <a:pPr lvl="0"/>
            <a:r>
              <a:rPr lang="fr-FR" sz="1000" b="1" spc="200" baseline="0" noProof="0" dirty="0">
                <a:latin typeface="+mj-lt"/>
              </a:rPr>
              <a:t>LANGUAGES</a:t>
            </a:r>
          </a:p>
        </p:txBody>
      </p:sp>
      <p:pic>
        <p:nvPicPr>
          <p:cNvPr id="6" name="Image 5">
            <a:extLst>
              <a:ext uri="{FF2B5EF4-FFF2-40B4-BE49-F238E27FC236}">
                <a16:creationId xmlns:a16="http://schemas.microsoft.com/office/drawing/2014/main" id="{20670380-4E0F-886D-9B65-CCFA23F33E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4" name="Texte Méthodologie">
            <a:extLst>
              <a:ext uri="{FF2B5EF4-FFF2-40B4-BE49-F238E27FC236}">
                <a16:creationId xmlns:a16="http://schemas.microsoft.com/office/drawing/2014/main" id="{598CFCDE-FD2E-220A-9173-7EDB951AB41E}"/>
              </a:ext>
            </a:extLst>
          </p:cNvPr>
          <p:cNvSpPr>
            <a:spLocks noGrp="1"/>
          </p:cNvSpPr>
          <p:nvPr>
            <p:ph type="body" sz="quarter" idx="50" hasCustomPrompt="1"/>
          </p:nvPr>
        </p:nvSpPr>
        <p:spPr>
          <a:xfrm>
            <a:off x="3128522" y="5051852"/>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 name="Titre Méthodologie">
            <a:extLst>
              <a:ext uri="{FF2B5EF4-FFF2-40B4-BE49-F238E27FC236}">
                <a16:creationId xmlns:a16="http://schemas.microsoft.com/office/drawing/2014/main" id="{0476A27A-EBF1-D342-070B-457257F60F38}"/>
              </a:ext>
            </a:extLst>
          </p:cNvPr>
          <p:cNvSpPr/>
          <p:nvPr/>
        </p:nvSpPr>
        <p:spPr>
          <a:xfrm>
            <a:off x="3128522" y="4816125"/>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BUSINESS</a:t>
            </a:r>
          </a:p>
        </p:txBody>
      </p:sp>
    </p:spTree>
    <p:extLst>
      <p:ext uri="{BB962C8B-B14F-4D97-AF65-F5344CB8AC3E}">
        <p14:creationId xmlns:p14="http://schemas.microsoft.com/office/powerpoint/2010/main" val="2224314253"/>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DC ENG Square Management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0" name="Picto Mission">
            <a:extLst>
              <a:ext uri="{FF2B5EF4-FFF2-40B4-BE49-F238E27FC236}">
                <a16:creationId xmlns:a16="http://schemas.microsoft.com/office/drawing/2014/main" id="{FEB29BE3-B67E-4A21-AF9F-2B5C535ADEDA}"/>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ASSIGNMENT</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pic>
        <p:nvPicPr>
          <p:cNvPr id="26" name="Image 25">
            <a:extLst>
              <a:ext uri="{FF2B5EF4-FFF2-40B4-BE49-F238E27FC236}">
                <a16:creationId xmlns:a16="http://schemas.microsoft.com/office/drawing/2014/main" id="{63E09D52-97C0-1D6B-4938-DF91B9494F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2" name="Texte Mission">
            <a:extLst>
              <a:ext uri="{FF2B5EF4-FFF2-40B4-BE49-F238E27FC236}">
                <a16:creationId xmlns:a16="http://schemas.microsoft.com/office/drawing/2014/main" id="{352252C1-5DE1-AE3A-1D4C-045F2CDF8DCB}"/>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 name="Rectangle Mission">
            <a:extLst>
              <a:ext uri="{FF2B5EF4-FFF2-40B4-BE49-F238E27FC236}">
                <a16:creationId xmlns:a16="http://schemas.microsoft.com/office/drawing/2014/main" id="{067E78E9-CF77-10DA-80F1-670897D949F9}"/>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4" name="Mois">
            <a:extLst>
              <a:ext uri="{FF2B5EF4-FFF2-40B4-BE49-F238E27FC236}">
                <a16:creationId xmlns:a16="http://schemas.microsoft.com/office/drawing/2014/main" id="{7FDD5BA6-7763-4137-69B0-D59C73BE5431}"/>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 name="Rôle">
            <a:extLst>
              <a:ext uri="{FF2B5EF4-FFF2-40B4-BE49-F238E27FC236}">
                <a16:creationId xmlns:a16="http://schemas.microsoft.com/office/drawing/2014/main" id="{4596FE84-ADDE-437A-F34A-30DAE6D6E888}"/>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6" name="Nom du projet">
            <a:extLst>
              <a:ext uri="{FF2B5EF4-FFF2-40B4-BE49-F238E27FC236}">
                <a16:creationId xmlns:a16="http://schemas.microsoft.com/office/drawing/2014/main" id="{FE97AE83-888C-CE09-F9E1-AFA4D9BF4FBB}"/>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7" name="Trait vertical mission">
            <a:extLst>
              <a:ext uri="{FF2B5EF4-FFF2-40B4-BE49-F238E27FC236}">
                <a16:creationId xmlns:a16="http://schemas.microsoft.com/office/drawing/2014/main" id="{A557DC2E-899F-8572-67A5-0B67648DF5A9}"/>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irection">
            <a:extLst>
              <a:ext uri="{FF2B5EF4-FFF2-40B4-BE49-F238E27FC236}">
                <a16:creationId xmlns:a16="http://schemas.microsoft.com/office/drawing/2014/main" id="{05941A91-9FBD-331A-400D-47289F9BB53D}"/>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9" name="Nom du client">
            <a:extLst>
              <a:ext uri="{FF2B5EF4-FFF2-40B4-BE49-F238E27FC236}">
                <a16:creationId xmlns:a16="http://schemas.microsoft.com/office/drawing/2014/main" id="{C8FB0077-26EF-509D-5EBE-69ACE898BA63}"/>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57294524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C FR Circle_p.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9152D7-45A3-8372-BC95-2A9E2E93CF69}"/>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90" name="Titre Publications">
            <a:extLst>
              <a:ext uri="{FF2B5EF4-FFF2-40B4-BE49-F238E27FC236}">
                <a16:creationId xmlns:a16="http://schemas.microsoft.com/office/drawing/2014/main" id="{424EB343-41ED-469B-BE48-EB5D7356BA10}"/>
              </a:ext>
            </a:extLst>
          </p:cNvPr>
          <p:cNvSpPr/>
          <p:nvPr/>
        </p:nvSpPr>
        <p:spPr>
          <a:xfrm>
            <a:off x="6084382" y="5597963"/>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7" name="Trait Vertical 2">
            <a:extLst>
              <a:ext uri="{FF2B5EF4-FFF2-40B4-BE49-F238E27FC236}">
                <a16:creationId xmlns:a16="http://schemas.microsoft.com/office/drawing/2014/main" id="{E7F8BB62-6537-4D30-9B4D-3EA6CF3C5FB9}"/>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Trait Vertical 1">
            <a:extLst>
              <a:ext uri="{FF2B5EF4-FFF2-40B4-BE49-F238E27FC236}">
                <a16:creationId xmlns:a16="http://schemas.microsoft.com/office/drawing/2014/main" id="{A008DD6F-151E-45C1-856F-16FF4000B7C2}"/>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Trait Horizontal 1">
            <a:extLst>
              <a:ext uri="{FF2B5EF4-FFF2-40B4-BE49-F238E27FC236}">
                <a16:creationId xmlns:a16="http://schemas.microsoft.com/office/drawing/2014/main" id="{B0A21BC2-D1C8-4C4F-83A0-8F152701DFC9}"/>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Texte Publications">
            <a:extLst>
              <a:ext uri="{FF2B5EF4-FFF2-40B4-BE49-F238E27FC236}">
                <a16:creationId xmlns:a16="http://schemas.microsoft.com/office/drawing/2014/main" id="{6D6D6041-B6BB-4861-B6D9-08A0139324F3}"/>
              </a:ext>
            </a:extLst>
          </p:cNvPr>
          <p:cNvSpPr>
            <a:spLocks noGrp="1"/>
          </p:cNvSpPr>
          <p:nvPr>
            <p:ph type="body" sz="quarter" idx="43"/>
          </p:nvPr>
        </p:nvSpPr>
        <p:spPr>
          <a:xfrm>
            <a:off x="6084383" y="5898280"/>
            <a:ext cx="5574210"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5" name="Trait Publications">
            <a:extLst>
              <a:ext uri="{FF2B5EF4-FFF2-40B4-BE49-F238E27FC236}">
                <a16:creationId xmlns:a16="http://schemas.microsoft.com/office/drawing/2014/main" id="{ADC67C7A-A1BE-4798-B8C6-A82DA599586C}"/>
              </a:ext>
            </a:extLst>
          </p:cNvPr>
          <p:cNvCxnSpPr>
            <a:cxnSpLocks/>
          </p:cNvCxnSpPr>
          <p:nvPr/>
        </p:nvCxnSpPr>
        <p:spPr>
          <a:xfrm>
            <a:off x="6201950" y="5820944"/>
            <a:ext cx="135267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47" name="Trait Langues">
            <a:extLst>
              <a:ext uri="{FF2B5EF4-FFF2-40B4-BE49-F238E27FC236}">
                <a16:creationId xmlns:a16="http://schemas.microsoft.com/office/drawing/2014/main" id="{6042422A-EA21-45C4-8689-C0370808F46F}"/>
              </a:ext>
            </a:extLst>
          </p:cNvPr>
          <p:cNvCxnSpPr>
            <a:cxnSpLocks/>
          </p:cNvCxnSpPr>
          <p:nvPr/>
        </p:nvCxnSpPr>
        <p:spPr>
          <a:xfrm>
            <a:off x="9090429" y="4656013"/>
            <a:ext cx="82573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cxnSp>
        <p:nvCxnSpPr>
          <p:cNvPr id="41" name="Trait Outils">
            <a:extLst>
              <a:ext uri="{FF2B5EF4-FFF2-40B4-BE49-F238E27FC236}">
                <a16:creationId xmlns:a16="http://schemas.microsoft.com/office/drawing/2014/main" id="{24C31035-01CD-41EF-9EE0-A2C4F0175B36}"/>
              </a:ext>
            </a:extLst>
          </p:cNvPr>
          <p:cNvCxnSpPr>
            <a:cxnSpLocks/>
          </p:cNvCxnSpPr>
          <p:nvPr/>
        </p:nvCxnSpPr>
        <p:spPr>
          <a:xfrm>
            <a:off x="9090429" y="2761173"/>
            <a:ext cx="663171"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8" name="Titre Outils">
            <a:extLst>
              <a:ext uri="{FF2B5EF4-FFF2-40B4-BE49-F238E27FC236}">
                <a16:creationId xmlns:a16="http://schemas.microsoft.com/office/drawing/2014/main" id="{CC628D92-A459-4BDC-8943-7F8BB8A258AA}"/>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cxnSp>
        <p:nvCxnSpPr>
          <p:cNvPr id="84" name="Trait Secteurs/Clients">
            <a:extLst>
              <a:ext uri="{FF2B5EF4-FFF2-40B4-BE49-F238E27FC236}">
                <a16:creationId xmlns:a16="http://schemas.microsoft.com/office/drawing/2014/main" id="{9241D23E-F634-40FB-B6DD-A7BC16861A6E}"/>
              </a:ext>
            </a:extLst>
          </p:cNvPr>
          <p:cNvCxnSpPr>
            <a:cxnSpLocks/>
          </p:cNvCxnSpPr>
          <p:nvPr/>
        </p:nvCxnSpPr>
        <p:spPr>
          <a:xfrm>
            <a:off x="6175781" y="2761173"/>
            <a:ext cx="196237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7" name="Titre Secteurs/Clients">
            <a:extLst>
              <a:ext uri="{FF2B5EF4-FFF2-40B4-BE49-F238E27FC236}">
                <a16:creationId xmlns:a16="http://schemas.microsoft.com/office/drawing/2014/main" id="{E35D5646-3582-4901-8804-E88EE7E4009B}"/>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53" name="Titre Méthodologie">
            <a:extLst>
              <a:ext uri="{FF2B5EF4-FFF2-40B4-BE49-F238E27FC236}">
                <a16:creationId xmlns:a16="http://schemas.microsoft.com/office/drawing/2014/main" id="{CB02D648-0547-4592-BEBD-99F156F1F4E0}"/>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39" name="Trait Expertise">
            <a:extLst>
              <a:ext uri="{FF2B5EF4-FFF2-40B4-BE49-F238E27FC236}">
                <a16:creationId xmlns:a16="http://schemas.microsoft.com/office/drawing/2014/main" id="{F06E8588-1286-4338-8F63-710D787C69C4}"/>
              </a:ext>
            </a:extLst>
          </p:cNvPr>
          <p:cNvCxnSpPr>
            <a:cxnSpLocks/>
          </p:cNvCxnSpPr>
          <p:nvPr/>
        </p:nvCxnSpPr>
        <p:spPr>
          <a:xfrm>
            <a:off x="3246090" y="2761173"/>
            <a:ext cx="112271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6" name="Titre Expertise">
            <a:extLst>
              <a:ext uri="{FF2B5EF4-FFF2-40B4-BE49-F238E27FC236}">
                <a16:creationId xmlns:a16="http://schemas.microsoft.com/office/drawing/2014/main" id="{98ADB726-5651-4421-A1A4-AA34896205AD}"/>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4" name="Biographie">
            <a:extLst>
              <a:ext uri="{FF2B5EF4-FFF2-40B4-BE49-F238E27FC236}">
                <a16:creationId xmlns:a16="http://schemas.microsoft.com/office/drawing/2014/main" id="{88786FEA-2B90-454E-AD6E-7C473FC1C67B}"/>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cxnSp>
        <p:nvCxnSpPr>
          <p:cNvPr id="37" name="Trait Formations">
            <a:extLst>
              <a:ext uri="{FF2B5EF4-FFF2-40B4-BE49-F238E27FC236}">
                <a16:creationId xmlns:a16="http://schemas.microsoft.com/office/drawing/2014/main" id="{79B99503-E101-4349-9569-AE39574B2E3B}"/>
              </a:ext>
            </a:extLst>
          </p:cNvPr>
          <p:cNvCxnSpPr>
            <a:cxnSpLocks/>
          </p:cNvCxnSpPr>
          <p:nvPr/>
        </p:nvCxnSpPr>
        <p:spPr>
          <a:xfrm>
            <a:off x="245004" y="4657802"/>
            <a:ext cx="120110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38" name="Titre Formation">
            <a:extLst>
              <a:ext uri="{FF2B5EF4-FFF2-40B4-BE49-F238E27FC236}">
                <a16:creationId xmlns:a16="http://schemas.microsoft.com/office/drawing/2014/main" id="{B9976683-B296-4579-87EC-35CE5D26BE7A}"/>
              </a:ext>
            </a:extLst>
          </p:cNvPr>
          <p:cNvSpPr/>
          <p:nvPr/>
        </p:nvSpPr>
        <p:spPr>
          <a:xfrm>
            <a:off x="152133" y="4426646"/>
            <a:ext cx="1980000" cy="246221"/>
          </a:xfrm>
          <a:prstGeom prst="rect">
            <a:avLst/>
          </a:prstGeom>
        </p:spPr>
        <p:txBody>
          <a:bodyPr wrap="square">
            <a:noAutofit/>
          </a:bodyPr>
          <a:lstStyle/>
          <a:p>
            <a:pPr lvl="0"/>
            <a:r>
              <a:rPr lang="fr-FR" sz="1000" b="1" spc="200" baseline="0" noProof="0" dirty="0">
                <a:latin typeface="+mj-lt"/>
              </a:rPr>
              <a:t>FORMATIONS</a:t>
            </a:r>
          </a:p>
        </p:txBody>
      </p:sp>
      <p:sp>
        <p:nvSpPr>
          <p:cNvPr id="61" name="Rôle interne ou titre">
            <a:extLst>
              <a:ext uri="{FF2B5EF4-FFF2-40B4-BE49-F238E27FC236}">
                <a16:creationId xmlns:a16="http://schemas.microsoft.com/office/drawing/2014/main" id="{CB96EE62-0591-453C-844D-3840BB46F6C1}"/>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0" name="Années d'expérience">
            <a:extLst>
              <a:ext uri="{FF2B5EF4-FFF2-40B4-BE49-F238E27FC236}">
                <a16:creationId xmlns:a16="http://schemas.microsoft.com/office/drawing/2014/main" id="{9474A15E-A2D1-43C3-A4ED-478BDF4D670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9" name="Grade">
            <a:extLst>
              <a:ext uri="{FF2B5EF4-FFF2-40B4-BE49-F238E27FC236}">
                <a16:creationId xmlns:a16="http://schemas.microsoft.com/office/drawing/2014/main" id="{BAF6209B-ED7E-4B4E-B269-8343DF50DE48}"/>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58" name="Nom et prénom">
            <a:extLst>
              <a:ext uri="{FF2B5EF4-FFF2-40B4-BE49-F238E27FC236}">
                <a16:creationId xmlns:a16="http://schemas.microsoft.com/office/drawing/2014/main" id="{851964CA-E49D-45CA-8006-D10C8171BB1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66" name="Photo Consultant">
            <a:extLst>
              <a:ext uri="{FF2B5EF4-FFF2-40B4-BE49-F238E27FC236}">
                <a16:creationId xmlns:a16="http://schemas.microsoft.com/office/drawing/2014/main" id="{CF77CEC3-FE66-410F-AB7A-1DE6A16762B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6" name="Titre Langues">
            <a:extLst>
              <a:ext uri="{FF2B5EF4-FFF2-40B4-BE49-F238E27FC236}">
                <a16:creationId xmlns:a16="http://schemas.microsoft.com/office/drawing/2014/main" id="{7C6781A3-D96A-C570-AFA6-49F73425CD2D}"/>
              </a:ext>
            </a:extLst>
          </p:cNvPr>
          <p:cNvSpPr/>
          <p:nvPr/>
        </p:nvSpPr>
        <p:spPr>
          <a:xfrm>
            <a:off x="8992053" y="4426646"/>
            <a:ext cx="2612933" cy="246221"/>
          </a:xfrm>
          <a:prstGeom prst="rect">
            <a:avLst/>
          </a:prstGeom>
        </p:spPr>
        <p:txBody>
          <a:bodyPr wrap="square">
            <a:noAutofit/>
          </a:bodyPr>
          <a:lstStyle/>
          <a:p>
            <a:pPr lvl="0"/>
            <a:r>
              <a:rPr lang="fr-FR" sz="1000" b="1" spc="200" baseline="0" noProof="0" dirty="0">
                <a:latin typeface="+mj-lt"/>
              </a:rPr>
              <a:t>LANGUES</a:t>
            </a:r>
          </a:p>
        </p:txBody>
      </p:sp>
      <p:sp>
        <p:nvSpPr>
          <p:cNvPr id="7" name="Texte Langues">
            <a:extLst>
              <a:ext uri="{FF2B5EF4-FFF2-40B4-BE49-F238E27FC236}">
                <a16:creationId xmlns:a16="http://schemas.microsoft.com/office/drawing/2014/main" id="{376CC42C-1538-66B9-719F-8BD5C0882492}"/>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sp>
        <p:nvSpPr>
          <p:cNvPr id="8" name="Texte Outils">
            <a:extLst>
              <a:ext uri="{FF2B5EF4-FFF2-40B4-BE49-F238E27FC236}">
                <a16:creationId xmlns:a16="http://schemas.microsoft.com/office/drawing/2014/main" id="{89114F29-918A-C450-E271-F01332D6A386}"/>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sp>
        <p:nvSpPr>
          <p:cNvPr id="9" name="Texte Secteurs/clients">
            <a:extLst>
              <a:ext uri="{FF2B5EF4-FFF2-40B4-BE49-F238E27FC236}">
                <a16:creationId xmlns:a16="http://schemas.microsoft.com/office/drawing/2014/main" id="{C8B684CD-A397-B0BD-CD47-45BCC27E0F8C}"/>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10" name="Texte Méthodologie">
            <a:extLst>
              <a:ext uri="{FF2B5EF4-FFF2-40B4-BE49-F238E27FC236}">
                <a16:creationId xmlns:a16="http://schemas.microsoft.com/office/drawing/2014/main" id="{8408775D-D27E-B8B8-8076-EA8257DCB8F6}"/>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13" name="Texte Formations">
            <a:extLst>
              <a:ext uri="{FF2B5EF4-FFF2-40B4-BE49-F238E27FC236}">
                <a16:creationId xmlns:a16="http://schemas.microsoft.com/office/drawing/2014/main" id="{54CB5749-9E24-B791-B84B-C9410835CD81}"/>
              </a:ext>
            </a:extLst>
          </p:cNvPr>
          <p:cNvSpPr>
            <a:spLocks noGrp="1"/>
          </p:cNvSpPr>
          <p:nvPr>
            <p:ph type="body" sz="quarter" idx="44"/>
          </p:nvPr>
        </p:nvSpPr>
        <p:spPr>
          <a:xfrm>
            <a:off x="151339" y="4814549"/>
            <a:ext cx="2685771" cy="1866335"/>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sp>
        <p:nvSpPr>
          <p:cNvPr id="11" name="Texte Méthodologie">
            <a:extLst>
              <a:ext uri="{FF2B5EF4-FFF2-40B4-BE49-F238E27FC236}">
                <a16:creationId xmlns:a16="http://schemas.microsoft.com/office/drawing/2014/main" id="{1B64D57F-EB68-1A79-722D-F724F0422D6B}"/>
              </a:ext>
            </a:extLst>
          </p:cNvPr>
          <p:cNvSpPr>
            <a:spLocks noGrp="1"/>
          </p:cNvSpPr>
          <p:nvPr>
            <p:ph type="body" sz="quarter" idx="50" hasCustomPrompt="1"/>
          </p:nvPr>
        </p:nvSpPr>
        <p:spPr>
          <a:xfrm>
            <a:off x="3128522" y="5051852"/>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14" name="Titre Méthodologie">
            <a:extLst>
              <a:ext uri="{FF2B5EF4-FFF2-40B4-BE49-F238E27FC236}">
                <a16:creationId xmlns:a16="http://schemas.microsoft.com/office/drawing/2014/main" id="{DC6D0E15-589F-0BD2-DD27-BCBF61FD8ED9}"/>
              </a:ext>
            </a:extLst>
          </p:cNvPr>
          <p:cNvSpPr/>
          <p:nvPr/>
        </p:nvSpPr>
        <p:spPr>
          <a:xfrm>
            <a:off x="3128522" y="4816125"/>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pic>
        <p:nvPicPr>
          <p:cNvPr id="17" name="Image 17" descr="Une image contenant Graphique, Police, graphisme, capture d’écran&#10;&#10;Description générée automatiquement">
            <a:extLst>
              <a:ext uri="{FF2B5EF4-FFF2-40B4-BE49-F238E27FC236}">
                <a16:creationId xmlns:a16="http://schemas.microsoft.com/office/drawing/2014/main" id="{17B57596-A1FE-EC40-CA0D-D86BCDA7E9E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4431" y="287850"/>
            <a:ext cx="1169853" cy="467941"/>
          </a:xfrm>
          <a:prstGeom prst="rect">
            <a:avLst/>
          </a:prstGeom>
        </p:spPr>
      </p:pic>
    </p:spTree>
    <p:extLst>
      <p:ext uri="{BB962C8B-B14F-4D97-AF65-F5344CB8AC3E}">
        <p14:creationId xmlns:p14="http://schemas.microsoft.com/office/powerpoint/2010/main" val="1677547409"/>
      </p:ext>
    </p:extLst>
  </p:cSld>
  <p:clrMapOvr>
    <a:masterClrMapping/>
  </p:clrMapOvr>
  <p:extLst>
    <p:ext uri="{DCECCB84-F9BA-43D5-87BE-67443E8EF086}">
      <p15:sldGuideLst xmlns:p15="http://schemas.microsoft.com/office/powerpoint/2012/main">
        <p15:guide id="3" orient="horz" pos="368">
          <p15:clr>
            <a:srgbClr val="FBAE40"/>
          </p15:clr>
        </p15:guide>
        <p15:guide id="4" pos="14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C FR Circle_p.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2A8E6E-A6F1-3D2C-3FFB-C33325BF2070}"/>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cxnSp>
        <p:nvCxnSpPr>
          <p:cNvPr id="114" name="Trait Mission">
            <a:extLst>
              <a:ext uri="{FF2B5EF4-FFF2-40B4-BE49-F238E27FC236}">
                <a16:creationId xmlns:a16="http://schemas.microsoft.com/office/drawing/2014/main" id="{194CC234-68A7-4FDD-8048-BA5A6738A3C9}"/>
              </a:ext>
            </a:extLst>
          </p:cNvPr>
          <p:cNvCxnSpPr>
            <a:cxnSpLocks/>
          </p:cNvCxnSpPr>
          <p:nvPr/>
        </p:nvCxnSpPr>
        <p:spPr>
          <a:xfrm>
            <a:off x="3419933" y="2775049"/>
            <a:ext cx="917398"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3" name="Picto Mission">
            <a:extLst>
              <a:ext uri="{FF2B5EF4-FFF2-40B4-BE49-F238E27FC236}">
                <a16:creationId xmlns:a16="http://schemas.microsoft.com/office/drawing/2014/main" id="{9648CC67-6926-4FB1-9AF1-C83E047C2826}"/>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8" name="Titre Mission">
            <a:extLst>
              <a:ext uri="{FF2B5EF4-FFF2-40B4-BE49-F238E27FC236}">
                <a16:creationId xmlns:a16="http://schemas.microsoft.com/office/drawing/2014/main" id="{A1AC6747-69F7-4A32-80BF-66F1A3CE5209}"/>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10" name="Texte Contexte">
            <a:extLst>
              <a:ext uri="{FF2B5EF4-FFF2-40B4-BE49-F238E27FC236}">
                <a16:creationId xmlns:a16="http://schemas.microsoft.com/office/drawing/2014/main" id="{849F4013-2E14-4531-B966-E3D84C4583D9}"/>
              </a:ext>
            </a:extLst>
          </p:cNvPr>
          <p:cNvSpPr>
            <a:spLocks noGrp="1"/>
          </p:cNvSpPr>
          <p:nvPr>
            <p:ph type="body" sz="quarter" idx="51"/>
          </p:nvPr>
        </p:nvSpPr>
        <p:spPr>
          <a:xfrm>
            <a:off x="3246090"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115" name="Trait Contexte">
            <a:extLst>
              <a:ext uri="{FF2B5EF4-FFF2-40B4-BE49-F238E27FC236}">
                <a16:creationId xmlns:a16="http://schemas.microsoft.com/office/drawing/2014/main" id="{2C4917F4-7779-427A-AD2F-5679DEE6DBF6}"/>
              </a:ext>
            </a:extLst>
          </p:cNvPr>
          <p:cNvCxnSpPr>
            <a:cxnSpLocks/>
          </p:cNvCxnSpPr>
          <p:nvPr/>
        </p:nvCxnSpPr>
        <p:spPr>
          <a:xfrm>
            <a:off x="3417298" y="1351781"/>
            <a:ext cx="92003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111" name="Picto Contexte">
            <a:extLst>
              <a:ext uri="{FF2B5EF4-FFF2-40B4-BE49-F238E27FC236}">
                <a16:creationId xmlns:a16="http://schemas.microsoft.com/office/drawing/2014/main" id="{1B11B351-6D6C-49F6-AE0A-CBBD5D90AE70}"/>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107" name="Titre Contexte">
            <a:extLst>
              <a:ext uri="{FF2B5EF4-FFF2-40B4-BE49-F238E27FC236}">
                <a16:creationId xmlns:a16="http://schemas.microsoft.com/office/drawing/2014/main" id="{AD5F6137-3914-4F54-A9E7-7C17D64C2CA2}"/>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119" name="Rôle interne ou titre">
            <a:extLst>
              <a:ext uri="{FF2B5EF4-FFF2-40B4-BE49-F238E27FC236}">
                <a16:creationId xmlns:a16="http://schemas.microsoft.com/office/drawing/2014/main" id="{77D125DE-4E50-4260-B7E4-85FC6705B065}"/>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18" name="Années d'expérience">
            <a:extLst>
              <a:ext uri="{FF2B5EF4-FFF2-40B4-BE49-F238E27FC236}">
                <a16:creationId xmlns:a16="http://schemas.microsoft.com/office/drawing/2014/main" id="{863F1D3C-E570-4329-8E07-B5093A5D4E1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117" name="Grade">
            <a:extLst>
              <a:ext uri="{FF2B5EF4-FFF2-40B4-BE49-F238E27FC236}">
                <a16:creationId xmlns:a16="http://schemas.microsoft.com/office/drawing/2014/main" id="{16D00162-8169-4F3D-B465-67F36D2D1AC5}"/>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116" name="Nom et prénom">
            <a:extLst>
              <a:ext uri="{FF2B5EF4-FFF2-40B4-BE49-F238E27FC236}">
                <a16:creationId xmlns:a16="http://schemas.microsoft.com/office/drawing/2014/main" id="{979590E6-7392-419B-8EB1-87D3F6FB94BA}"/>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20" name="Photo Consultant">
            <a:extLst>
              <a:ext uri="{FF2B5EF4-FFF2-40B4-BE49-F238E27FC236}">
                <a16:creationId xmlns:a16="http://schemas.microsoft.com/office/drawing/2014/main" id="{8908A094-757C-46F9-AB97-877BEF2C7032}"/>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3" name="Texte Mission">
            <a:extLst>
              <a:ext uri="{FF2B5EF4-FFF2-40B4-BE49-F238E27FC236}">
                <a16:creationId xmlns:a16="http://schemas.microsoft.com/office/drawing/2014/main" id="{758C1789-CA8C-5500-3F01-F97C3E009648}"/>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11" name="Rectangle Mission">
            <a:extLst>
              <a:ext uri="{FF2B5EF4-FFF2-40B4-BE49-F238E27FC236}">
                <a16:creationId xmlns:a16="http://schemas.microsoft.com/office/drawing/2014/main" id="{FDA3636C-E1FF-8CCC-E4A7-5395E00B615A}"/>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12" name="Mois">
            <a:extLst>
              <a:ext uri="{FF2B5EF4-FFF2-40B4-BE49-F238E27FC236}">
                <a16:creationId xmlns:a16="http://schemas.microsoft.com/office/drawing/2014/main" id="{B749611F-DFA3-E28F-A607-C730DE99E2A5}"/>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13" name="Rôle">
            <a:extLst>
              <a:ext uri="{FF2B5EF4-FFF2-40B4-BE49-F238E27FC236}">
                <a16:creationId xmlns:a16="http://schemas.microsoft.com/office/drawing/2014/main" id="{CE24DEB5-713E-79BA-9B3B-C54464527D91}"/>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14" name="Nom du projet">
            <a:extLst>
              <a:ext uri="{FF2B5EF4-FFF2-40B4-BE49-F238E27FC236}">
                <a16:creationId xmlns:a16="http://schemas.microsoft.com/office/drawing/2014/main" id="{7B82AFCA-BCBB-371B-0A25-6B08FFE6ADC7}"/>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15" name="Trait vertical mission">
            <a:extLst>
              <a:ext uri="{FF2B5EF4-FFF2-40B4-BE49-F238E27FC236}">
                <a16:creationId xmlns:a16="http://schemas.microsoft.com/office/drawing/2014/main" id="{A8697F9E-A7F4-AB4F-E122-2B5178A4C74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Direction">
            <a:extLst>
              <a:ext uri="{FF2B5EF4-FFF2-40B4-BE49-F238E27FC236}">
                <a16:creationId xmlns:a16="http://schemas.microsoft.com/office/drawing/2014/main" id="{CB60AA87-7DCF-1B44-F2A3-520D587E5C81}"/>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17" name="Nom du client">
            <a:extLst>
              <a:ext uri="{FF2B5EF4-FFF2-40B4-BE49-F238E27FC236}">
                <a16:creationId xmlns:a16="http://schemas.microsoft.com/office/drawing/2014/main" id="{7E7225FF-CDBB-BC8E-3FB9-9EC4DCF3AE88}"/>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pic>
        <p:nvPicPr>
          <p:cNvPr id="5" name="Image 17" descr="Une image contenant Graphique, Police, graphisme, capture d’écran&#10;&#10;Description générée automatiquement">
            <a:extLst>
              <a:ext uri="{FF2B5EF4-FFF2-40B4-BE49-F238E27FC236}">
                <a16:creationId xmlns:a16="http://schemas.microsoft.com/office/drawing/2014/main" id="{6114B60C-64C1-A6C1-47AD-7936CB56710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4431" y="287850"/>
            <a:ext cx="1169853" cy="467941"/>
          </a:xfrm>
          <a:prstGeom prst="rect">
            <a:avLst/>
          </a:prstGeom>
        </p:spPr>
      </p:pic>
    </p:spTree>
    <p:extLst>
      <p:ext uri="{BB962C8B-B14F-4D97-AF65-F5344CB8AC3E}">
        <p14:creationId xmlns:p14="http://schemas.microsoft.com/office/powerpoint/2010/main" val="39825634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2" name="Connecteur droit 1">
            <a:extLst>
              <a:ext uri="{FF2B5EF4-FFF2-40B4-BE49-F238E27FC236}">
                <a16:creationId xmlns:a16="http://schemas.microsoft.com/office/drawing/2014/main" id="{C968AD02-6F9B-6433-62CC-B7603AA81FF0}"/>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64114"/>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C ENG Circle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8" y="4656013"/>
            <a:ext cx="108000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57600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TOOLS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SECTORS / CLIENTS</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METHODOLOGY</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49"/>
            <a:ext cx="2685771" cy="1866335"/>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7" y="4657802"/>
            <a:ext cx="2268000"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p:nvSpPr>
        <p:spPr>
          <a:xfrm>
            <a:off x="151339" y="4426646"/>
            <a:ext cx="2524953" cy="246221"/>
          </a:xfrm>
          <a:prstGeom prst="rect">
            <a:avLst/>
          </a:prstGeom>
        </p:spPr>
        <p:txBody>
          <a:bodyPr wrap="square">
            <a:noAutofit/>
          </a:bodyPr>
          <a:lstStyle/>
          <a:p>
            <a:pPr lvl="0"/>
            <a:r>
              <a:rPr lang="fr-FR" sz="1000" b="1" spc="200" baseline="0" noProof="0" dirty="0">
                <a:latin typeface="+mj-lt"/>
              </a:rPr>
              <a:t>EDUCATION &amp; TRAINING</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 name="Titre Langues">
            <a:extLst>
              <a:ext uri="{FF2B5EF4-FFF2-40B4-BE49-F238E27FC236}">
                <a16:creationId xmlns:a16="http://schemas.microsoft.com/office/drawing/2014/main" id="{95B99AE3-75E4-0FD6-B2C1-E2B82E33E2CA}"/>
              </a:ext>
            </a:extLst>
          </p:cNvPr>
          <p:cNvSpPr/>
          <p:nvPr/>
        </p:nvSpPr>
        <p:spPr>
          <a:xfrm>
            <a:off x="8992053" y="4426646"/>
            <a:ext cx="2612933" cy="246221"/>
          </a:xfrm>
          <a:prstGeom prst="rect">
            <a:avLst/>
          </a:prstGeom>
        </p:spPr>
        <p:txBody>
          <a:bodyPr wrap="square">
            <a:noAutofit/>
          </a:bodyPr>
          <a:lstStyle/>
          <a:p>
            <a:pPr lvl="0"/>
            <a:r>
              <a:rPr lang="fr-FR" sz="1000" b="1" spc="200" baseline="0" noProof="0" dirty="0">
                <a:latin typeface="+mj-lt"/>
              </a:rPr>
              <a:t>LANGUAGES</a:t>
            </a:r>
          </a:p>
        </p:txBody>
      </p:sp>
      <p:sp>
        <p:nvSpPr>
          <p:cNvPr id="4" name="Texte Méthodologie">
            <a:extLst>
              <a:ext uri="{FF2B5EF4-FFF2-40B4-BE49-F238E27FC236}">
                <a16:creationId xmlns:a16="http://schemas.microsoft.com/office/drawing/2014/main" id="{598CFCDE-FD2E-220A-9173-7EDB951AB41E}"/>
              </a:ext>
            </a:extLst>
          </p:cNvPr>
          <p:cNvSpPr>
            <a:spLocks noGrp="1"/>
          </p:cNvSpPr>
          <p:nvPr>
            <p:ph type="body" sz="quarter" idx="50" hasCustomPrompt="1"/>
          </p:nvPr>
        </p:nvSpPr>
        <p:spPr>
          <a:xfrm>
            <a:off x="3128522" y="5051852"/>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5" name="Titre Méthodologie">
            <a:extLst>
              <a:ext uri="{FF2B5EF4-FFF2-40B4-BE49-F238E27FC236}">
                <a16:creationId xmlns:a16="http://schemas.microsoft.com/office/drawing/2014/main" id="{0476A27A-EBF1-D342-070B-457257F60F38}"/>
              </a:ext>
            </a:extLst>
          </p:cNvPr>
          <p:cNvSpPr/>
          <p:nvPr/>
        </p:nvSpPr>
        <p:spPr>
          <a:xfrm>
            <a:off x="3128522" y="4816125"/>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BUSINESS</a:t>
            </a:r>
          </a:p>
        </p:txBody>
      </p:sp>
      <p:pic>
        <p:nvPicPr>
          <p:cNvPr id="3" name="Image 17" descr="Une image contenant Graphique, Police, graphisme, capture d’écran&#10;&#10;Description générée automatiquement">
            <a:extLst>
              <a:ext uri="{FF2B5EF4-FFF2-40B4-BE49-F238E27FC236}">
                <a16:creationId xmlns:a16="http://schemas.microsoft.com/office/drawing/2014/main" id="{9FAB6BD9-2E84-B65C-C0ED-5939F99664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4431" y="287850"/>
            <a:ext cx="1169853" cy="467941"/>
          </a:xfrm>
          <a:prstGeom prst="rect">
            <a:avLst/>
          </a:prstGeom>
        </p:spPr>
      </p:pic>
    </p:spTree>
    <p:extLst>
      <p:ext uri="{BB962C8B-B14F-4D97-AF65-F5344CB8AC3E}">
        <p14:creationId xmlns:p14="http://schemas.microsoft.com/office/powerpoint/2010/main" val="2853930777"/>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DC ENG Circle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0" name="Picto Mission">
            <a:extLst>
              <a:ext uri="{FF2B5EF4-FFF2-40B4-BE49-F238E27FC236}">
                <a16:creationId xmlns:a16="http://schemas.microsoft.com/office/drawing/2014/main" id="{FEB29BE3-B67E-4A21-AF9F-2B5C535ADEDA}"/>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p:nvCxnSpPr>
        <p:spPr>
          <a:xfrm>
            <a:off x="3419933" y="2775049"/>
            <a:ext cx="917398"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ASSIGNMENT</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p:nvCxnSpPr>
        <p:spPr>
          <a:xfrm>
            <a:off x="3417298" y="1351781"/>
            <a:ext cx="920033" cy="0"/>
          </a:xfrm>
          <a:prstGeom prst="line">
            <a:avLst/>
          </a:prstGeom>
          <a:ln w="25400">
            <a:solidFill>
              <a:srgbClr val="E93363"/>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 name="Texte Mission">
            <a:extLst>
              <a:ext uri="{FF2B5EF4-FFF2-40B4-BE49-F238E27FC236}">
                <a16:creationId xmlns:a16="http://schemas.microsoft.com/office/drawing/2014/main" id="{352252C1-5DE1-AE3A-1D4C-045F2CDF8DCB}"/>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Arial" panose="020B0604020202020204" pitchFamily="34" charset="0"/>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 name="Rectangle Mission">
            <a:extLst>
              <a:ext uri="{FF2B5EF4-FFF2-40B4-BE49-F238E27FC236}">
                <a16:creationId xmlns:a16="http://schemas.microsoft.com/office/drawing/2014/main" id="{067E78E9-CF77-10DA-80F1-670897D949F9}"/>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4" name="Mois">
            <a:extLst>
              <a:ext uri="{FF2B5EF4-FFF2-40B4-BE49-F238E27FC236}">
                <a16:creationId xmlns:a16="http://schemas.microsoft.com/office/drawing/2014/main" id="{7FDD5BA6-7763-4137-69B0-D59C73BE5431}"/>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 name="Rôle">
            <a:extLst>
              <a:ext uri="{FF2B5EF4-FFF2-40B4-BE49-F238E27FC236}">
                <a16:creationId xmlns:a16="http://schemas.microsoft.com/office/drawing/2014/main" id="{4596FE84-ADDE-437A-F34A-30DAE6D6E888}"/>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6" name="Nom du projet">
            <a:extLst>
              <a:ext uri="{FF2B5EF4-FFF2-40B4-BE49-F238E27FC236}">
                <a16:creationId xmlns:a16="http://schemas.microsoft.com/office/drawing/2014/main" id="{FE97AE83-888C-CE09-F9E1-AFA4D9BF4FBB}"/>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7" name="Trait vertical mission">
            <a:extLst>
              <a:ext uri="{FF2B5EF4-FFF2-40B4-BE49-F238E27FC236}">
                <a16:creationId xmlns:a16="http://schemas.microsoft.com/office/drawing/2014/main" id="{A557DC2E-899F-8572-67A5-0B67648DF5A9}"/>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irection">
            <a:extLst>
              <a:ext uri="{FF2B5EF4-FFF2-40B4-BE49-F238E27FC236}">
                <a16:creationId xmlns:a16="http://schemas.microsoft.com/office/drawing/2014/main" id="{05941A91-9FBD-331A-400D-47289F9BB53D}"/>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9" name="Nom du client">
            <a:extLst>
              <a:ext uri="{FF2B5EF4-FFF2-40B4-BE49-F238E27FC236}">
                <a16:creationId xmlns:a16="http://schemas.microsoft.com/office/drawing/2014/main" id="{C8FB0077-26EF-509D-5EBE-69ACE898BA63}"/>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pic>
        <p:nvPicPr>
          <p:cNvPr id="10" name="Image 17" descr="Une image contenant Graphique, Police, graphisme, capture d’écran&#10;&#10;Description générée automatiquement">
            <a:extLst>
              <a:ext uri="{FF2B5EF4-FFF2-40B4-BE49-F238E27FC236}">
                <a16:creationId xmlns:a16="http://schemas.microsoft.com/office/drawing/2014/main" id="{0E9223C1-BFE2-9976-F357-4E680053328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4431" y="287850"/>
            <a:ext cx="1169853" cy="467941"/>
          </a:xfrm>
          <a:prstGeom prst="rect">
            <a:avLst/>
          </a:prstGeom>
        </p:spPr>
      </p:pic>
    </p:spTree>
    <p:extLst>
      <p:ext uri="{BB962C8B-B14F-4D97-AF65-F5344CB8AC3E}">
        <p14:creationId xmlns:p14="http://schemas.microsoft.com/office/powerpoint/2010/main" val="3481448443"/>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DC FR SM Research Center">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948901" y="847103"/>
            <a:ext cx="9024852"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948901" y="306118"/>
            <a:ext cx="9024852"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2" name="Rectangle 1">
            <a:extLst>
              <a:ext uri="{FF2B5EF4-FFF2-40B4-BE49-F238E27FC236}">
                <a16:creationId xmlns:a16="http://schemas.microsoft.com/office/drawing/2014/main" id="{AFB70B82-F3D5-6AAC-0C61-E8E16AF4762B}"/>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3" name="Photo consultant">
            <a:extLst>
              <a:ext uri="{FF2B5EF4-FFF2-40B4-BE49-F238E27FC236}">
                <a16:creationId xmlns:a16="http://schemas.microsoft.com/office/drawing/2014/main" id="{43CA4E0A-BA1B-6526-57AE-D2087E753159}"/>
              </a:ext>
            </a:extLst>
          </p:cNvPr>
          <p:cNvSpPr>
            <a:spLocks noGrp="1"/>
          </p:cNvSpPr>
          <p:nvPr>
            <p:ph type="pic" idx="10" hasCustomPrompt="1"/>
          </p:nvPr>
        </p:nvSpPr>
        <p:spPr>
          <a:xfrm>
            <a:off x="51516" y="1023937"/>
            <a:ext cx="785612" cy="590550"/>
          </a:xfrm>
          <a:prstGeom prst="rect">
            <a:avLst/>
          </a:prstGeom>
          <a:solidFill>
            <a:schemeClr val="bg1">
              <a:lumMod val="95000"/>
            </a:schemeClr>
          </a:solidFill>
        </p:spPr>
        <p:txBody>
          <a:bodyPr wrap="square" anchor="ctr">
            <a:noAutofit/>
          </a:bodyPr>
          <a:lstStyle>
            <a:lvl1pPr marL="0" indent="0" algn="ctr">
              <a:buNone/>
              <a:defRPr sz="8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 du domaine d’excellence</a:t>
            </a:r>
          </a:p>
        </p:txBody>
      </p:sp>
      <p:pic>
        <p:nvPicPr>
          <p:cNvPr id="4" name="Image 3">
            <a:extLst>
              <a:ext uri="{FF2B5EF4-FFF2-40B4-BE49-F238E27FC236}">
                <a16:creationId xmlns:a16="http://schemas.microsoft.com/office/drawing/2014/main" id="{E2AB3460-10BB-AA64-815E-79E6D8FEEAA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8247" y="260014"/>
            <a:ext cx="1892777" cy="511822"/>
          </a:xfrm>
          <a:prstGeom prst="rect">
            <a:avLst/>
          </a:prstGeom>
        </p:spPr>
      </p:pic>
      <p:sp>
        <p:nvSpPr>
          <p:cNvPr id="5" name="Espace réservé du texte 2">
            <a:extLst>
              <a:ext uri="{FF2B5EF4-FFF2-40B4-BE49-F238E27FC236}">
                <a16:creationId xmlns:a16="http://schemas.microsoft.com/office/drawing/2014/main" id="{A369D037-2533-DA7D-3467-CF80CE1A84E5}"/>
              </a:ext>
            </a:extLst>
          </p:cNvPr>
          <p:cNvSpPr>
            <a:spLocks noGrp="1"/>
          </p:cNvSpPr>
          <p:nvPr>
            <p:ph type="body" sz="quarter" idx="45" hasCustomPrompt="1"/>
          </p:nvPr>
        </p:nvSpPr>
        <p:spPr>
          <a:xfrm>
            <a:off x="899466" y="1023937"/>
            <a:ext cx="1892778" cy="590550"/>
          </a:xfrm>
          <a:prstGeom prst="rect">
            <a:avLst/>
          </a:prstGeom>
        </p:spPr>
        <p:txBody>
          <a:bodyPr anchor="ctr"/>
          <a:lstStyle>
            <a:lvl1pPr marL="0" indent="0">
              <a:buNone/>
              <a:defRPr sz="1000">
                <a:solidFill>
                  <a:schemeClr val="bg2"/>
                </a:solidFill>
              </a:defRPr>
            </a:lvl1pPr>
          </a:lstStyle>
          <a:p>
            <a:pPr lvl="0"/>
            <a:r>
              <a:rPr lang="fr-FR" dirty="0"/>
              <a:t>DOMAINE D’EXCELLENCE</a:t>
            </a:r>
          </a:p>
        </p:txBody>
      </p:sp>
      <p:sp>
        <p:nvSpPr>
          <p:cNvPr id="6" name="Espace réservé du texte 8">
            <a:extLst>
              <a:ext uri="{FF2B5EF4-FFF2-40B4-BE49-F238E27FC236}">
                <a16:creationId xmlns:a16="http://schemas.microsoft.com/office/drawing/2014/main" id="{0A052206-624F-9AC5-76F3-D067C14F9739}"/>
              </a:ext>
            </a:extLst>
          </p:cNvPr>
          <p:cNvSpPr>
            <a:spLocks noGrp="1"/>
          </p:cNvSpPr>
          <p:nvPr>
            <p:ph type="body" sz="quarter" idx="47" hasCustomPrompt="1"/>
          </p:nvPr>
        </p:nvSpPr>
        <p:spPr>
          <a:xfrm>
            <a:off x="150813" y="4441069"/>
            <a:ext cx="2686050" cy="2239815"/>
          </a:xfrm>
          <a:prstGeom prst="rect">
            <a:avLst/>
          </a:prstGeom>
        </p:spPr>
        <p:txBody>
          <a:bodyPr/>
          <a:lstStyle>
            <a:lvl1pPr marL="0" indent="0">
              <a:buNone/>
              <a:defRPr sz="900" b="0">
                <a:latin typeface="+mj-lt"/>
              </a:defRPr>
            </a:lvl1pPr>
          </a:lstStyle>
          <a:p>
            <a:pPr lvl="0"/>
            <a:r>
              <a:rPr lang="fr-FR" dirty="0"/>
              <a:t>Présentation générale du chercheur</a:t>
            </a:r>
          </a:p>
        </p:txBody>
      </p:sp>
      <p:sp>
        <p:nvSpPr>
          <p:cNvPr id="7" name="Rôle interne ou titre">
            <a:extLst>
              <a:ext uri="{FF2B5EF4-FFF2-40B4-BE49-F238E27FC236}">
                <a16:creationId xmlns:a16="http://schemas.microsoft.com/office/drawing/2014/main" id="{D0E2B7D8-885D-280B-6CA0-63FFBC02FBC9}"/>
              </a:ext>
            </a:extLst>
          </p:cNvPr>
          <p:cNvSpPr>
            <a:spLocks noGrp="1"/>
          </p:cNvSpPr>
          <p:nvPr>
            <p:ph type="body" idx="39" hasCustomPrompt="1"/>
          </p:nvPr>
        </p:nvSpPr>
        <p:spPr>
          <a:xfrm>
            <a:off x="150813" y="3769930"/>
            <a:ext cx="2694910" cy="503432"/>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9" name="Photo consultant">
            <a:extLst>
              <a:ext uri="{FF2B5EF4-FFF2-40B4-BE49-F238E27FC236}">
                <a16:creationId xmlns:a16="http://schemas.microsoft.com/office/drawing/2014/main" id="{2D0842A4-B18F-1C9C-909B-1AC58CDF8674}"/>
              </a:ext>
            </a:extLst>
          </p:cNvPr>
          <p:cNvSpPr>
            <a:spLocks noGrp="1"/>
          </p:cNvSpPr>
          <p:nvPr>
            <p:ph type="pic" idx="48"/>
          </p:nvPr>
        </p:nvSpPr>
        <p:spPr>
          <a:xfrm>
            <a:off x="150813" y="1738226"/>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cxnSp>
        <p:nvCxnSpPr>
          <p:cNvPr id="13" name="Google Shape;2237;g24e0fc4f76c_0_102">
            <a:extLst>
              <a:ext uri="{FF2B5EF4-FFF2-40B4-BE49-F238E27FC236}">
                <a16:creationId xmlns:a16="http://schemas.microsoft.com/office/drawing/2014/main" id="{87EF25EA-C44C-C405-E9A8-18CBA2D60F01}"/>
              </a:ext>
            </a:extLst>
          </p:cNvPr>
          <p:cNvCxnSpPr>
            <a:cxnSpLocks/>
          </p:cNvCxnSpPr>
          <p:nvPr/>
        </p:nvCxnSpPr>
        <p:spPr>
          <a:xfrm>
            <a:off x="3128521" y="1587300"/>
            <a:ext cx="8845200" cy="0"/>
          </a:xfrm>
          <a:prstGeom prst="straightConnector1">
            <a:avLst/>
          </a:prstGeom>
          <a:noFill/>
          <a:ln w="25400" cap="flat" cmpd="sng">
            <a:solidFill>
              <a:srgbClr val="D8D8D8"/>
            </a:solidFill>
            <a:prstDash val="solid"/>
            <a:miter lim="800000"/>
            <a:headEnd type="none" w="sm" len="sm"/>
            <a:tailEnd type="none" w="sm" len="sm"/>
          </a:ln>
        </p:spPr>
      </p:cxnSp>
      <p:cxnSp>
        <p:nvCxnSpPr>
          <p:cNvPr id="14" name="Trait Outils">
            <a:extLst>
              <a:ext uri="{FF2B5EF4-FFF2-40B4-BE49-F238E27FC236}">
                <a16:creationId xmlns:a16="http://schemas.microsoft.com/office/drawing/2014/main" id="{C1D70459-5431-EC97-74A7-A95871DEA400}"/>
              </a:ext>
            </a:extLst>
          </p:cNvPr>
          <p:cNvCxnSpPr>
            <a:cxnSpLocks/>
          </p:cNvCxnSpPr>
          <p:nvPr/>
        </p:nvCxnSpPr>
        <p:spPr>
          <a:xfrm>
            <a:off x="3128523" y="1984995"/>
            <a:ext cx="193856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re Outils">
            <a:extLst>
              <a:ext uri="{FF2B5EF4-FFF2-40B4-BE49-F238E27FC236}">
                <a16:creationId xmlns:a16="http://schemas.microsoft.com/office/drawing/2014/main" id="{691832DB-D323-0831-4983-55850C63875F}"/>
              </a:ext>
            </a:extLst>
          </p:cNvPr>
          <p:cNvSpPr/>
          <p:nvPr/>
        </p:nvSpPr>
        <p:spPr>
          <a:xfrm>
            <a:off x="3033101" y="1752509"/>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Verdana"/>
                <a:ea typeface="Verdana"/>
                <a:cs typeface="Verdana"/>
                <a:sym typeface="Verdana"/>
              </a:rPr>
              <a:t>PARTENAIRE ACADÉMIQUE</a:t>
            </a:r>
            <a:endParaRPr lang="fr-FR" sz="1200" b="0" i="0" u="none" strike="noStrike" cap="none" dirty="0">
              <a:solidFill>
                <a:srgbClr val="000000"/>
              </a:solidFill>
              <a:latin typeface="Arial"/>
              <a:ea typeface="Arial"/>
              <a:cs typeface="Arial"/>
              <a:sym typeface="Arial"/>
            </a:endParaRPr>
          </a:p>
        </p:txBody>
      </p:sp>
      <p:cxnSp>
        <p:nvCxnSpPr>
          <p:cNvPr id="16" name="Trait Outils">
            <a:extLst>
              <a:ext uri="{FF2B5EF4-FFF2-40B4-BE49-F238E27FC236}">
                <a16:creationId xmlns:a16="http://schemas.microsoft.com/office/drawing/2014/main" id="{0CD7E5ED-661F-3E6C-7740-5572EF2D3648}"/>
              </a:ext>
            </a:extLst>
          </p:cNvPr>
          <p:cNvCxnSpPr>
            <a:cxnSpLocks/>
          </p:cNvCxnSpPr>
          <p:nvPr/>
        </p:nvCxnSpPr>
        <p:spPr>
          <a:xfrm>
            <a:off x="3128523" y="3338874"/>
            <a:ext cx="203099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re Outils">
            <a:extLst>
              <a:ext uri="{FF2B5EF4-FFF2-40B4-BE49-F238E27FC236}">
                <a16:creationId xmlns:a16="http://schemas.microsoft.com/office/drawing/2014/main" id="{8377BE1C-608F-18BC-2CE1-05C198009027}"/>
              </a:ext>
            </a:extLst>
          </p:cNvPr>
          <p:cNvSpPr/>
          <p:nvPr/>
        </p:nvSpPr>
        <p:spPr>
          <a:xfrm>
            <a:off x="3033101" y="3106388"/>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Verdana"/>
                <a:ea typeface="Verdana"/>
                <a:cs typeface="Verdana"/>
                <a:sym typeface="Verdana"/>
              </a:rPr>
              <a:t>PARUTIONS/PUBLICATIONS</a:t>
            </a:r>
            <a:endParaRPr lang="fr-FR" sz="1200" b="0" i="0" u="none" strike="noStrike" cap="none" dirty="0">
              <a:solidFill>
                <a:srgbClr val="000000"/>
              </a:solidFill>
              <a:latin typeface="Arial"/>
              <a:ea typeface="Arial"/>
              <a:cs typeface="Arial"/>
              <a:sym typeface="Arial"/>
            </a:endParaRPr>
          </a:p>
        </p:txBody>
      </p:sp>
      <p:sp>
        <p:nvSpPr>
          <p:cNvPr id="18" name="Google Shape;2243;g24e0fc4f76c_0_102">
            <a:extLst>
              <a:ext uri="{FF2B5EF4-FFF2-40B4-BE49-F238E27FC236}">
                <a16:creationId xmlns:a16="http://schemas.microsoft.com/office/drawing/2014/main" id="{65CFCD75-1775-417E-E658-DF0F8060E9E2}"/>
              </a:ext>
            </a:extLst>
          </p:cNvPr>
          <p:cNvSpPr txBox="1">
            <a:spLocks noGrp="1"/>
          </p:cNvSpPr>
          <p:nvPr>
            <p:ph type="body" idx="2"/>
          </p:nvPr>
        </p:nvSpPr>
        <p:spPr>
          <a:xfrm>
            <a:off x="3128521" y="3424496"/>
            <a:ext cx="2887009" cy="3256388"/>
          </a:xfrm>
          <a:prstGeom prst="rect">
            <a:avLst/>
          </a:prstGeom>
          <a:noFill/>
          <a:ln>
            <a:noFill/>
          </a:ln>
        </p:spPr>
        <p:txBody>
          <a:bodyPr spcFirstLastPara="1" wrap="square" lIns="91425" tIns="45700" rIns="91425" bIns="45700" anchor="t" anchorCtr="0">
            <a:noAutofit/>
          </a:bodyPr>
          <a:lstStyle>
            <a:lvl1pPr marL="171450" marR="0" lvl="0" indent="-171450" algn="l" rtl="0">
              <a:lnSpc>
                <a:spcPct val="100000"/>
              </a:lnSpc>
              <a:spcBef>
                <a:spcPts val="0"/>
              </a:spcBef>
              <a:spcAft>
                <a:spcPts val="0"/>
              </a:spcAft>
              <a:buClr>
                <a:schemeClr val="dk1"/>
              </a:buClr>
              <a:buSzPct val="100000"/>
              <a:buFont typeface="Arial" panose="020B0604020202020204" pitchFamily="34" charset="0"/>
              <a:buChar char="•"/>
              <a:defRPr sz="900" b="0" i="0" u="none" strike="noStrike" cap="none">
                <a:solidFill>
                  <a:schemeClr val="dk1"/>
                </a:solidFill>
                <a:latin typeface="+mj-lt"/>
                <a:ea typeface="Verdana"/>
                <a:cs typeface="Verdana"/>
                <a:sym typeface="Verdana"/>
              </a:defRPr>
            </a:lvl1pPr>
            <a:lvl2pPr marL="914400" marR="0" lvl="1" indent="-298450" algn="just" rtl="0">
              <a:lnSpc>
                <a:spcPct val="100000"/>
              </a:lnSpc>
              <a:spcBef>
                <a:spcPts val="3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100"/>
              <a:buFont typeface="Noto Sans Symbols"/>
              <a:buNone/>
              <a:defRPr sz="1100" b="0"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5pPr>
            <a:lvl6pPr marL="2743200" marR="0" lvl="5"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pPr lvl="0"/>
            <a:r>
              <a:rPr lang="fr-FR"/>
              <a:t>Cliquez pour modifier les styles du texte du masque</a:t>
            </a:r>
          </a:p>
        </p:txBody>
      </p:sp>
      <p:cxnSp>
        <p:nvCxnSpPr>
          <p:cNvPr id="20" name="Trait Outils">
            <a:extLst>
              <a:ext uri="{FF2B5EF4-FFF2-40B4-BE49-F238E27FC236}">
                <a16:creationId xmlns:a16="http://schemas.microsoft.com/office/drawing/2014/main" id="{3890A741-7C72-0322-DFF3-B1255158CC3C}"/>
              </a:ext>
            </a:extLst>
          </p:cNvPr>
          <p:cNvCxnSpPr>
            <a:cxnSpLocks/>
          </p:cNvCxnSpPr>
          <p:nvPr/>
        </p:nvCxnSpPr>
        <p:spPr>
          <a:xfrm>
            <a:off x="6375003" y="1988537"/>
            <a:ext cx="1620475"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itre Outils">
            <a:extLst>
              <a:ext uri="{FF2B5EF4-FFF2-40B4-BE49-F238E27FC236}">
                <a16:creationId xmlns:a16="http://schemas.microsoft.com/office/drawing/2014/main" id="{0C683799-0475-3259-EEBC-5E11EFFAF653}"/>
              </a:ext>
            </a:extLst>
          </p:cNvPr>
          <p:cNvSpPr/>
          <p:nvPr/>
        </p:nvSpPr>
        <p:spPr>
          <a:xfrm>
            <a:off x="6279581" y="1756051"/>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Verdana"/>
                <a:ea typeface="Verdana"/>
                <a:cs typeface="Verdana"/>
                <a:sym typeface="Verdana"/>
              </a:rPr>
              <a:t>CONTEXTE &amp; TRAVAUX</a:t>
            </a:r>
            <a:endParaRPr lang="fr-FR" sz="1200" b="0" i="0" u="none" strike="noStrike" cap="none" dirty="0">
              <a:solidFill>
                <a:srgbClr val="000000"/>
              </a:solidFill>
              <a:latin typeface="Arial"/>
              <a:ea typeface="Arial"/>
              <a:cs typeface="Arial"/>
              <a:sym typeface="Arial"/>
            </a:endParaRPr>
          </a:p>
        </p:txBody>
      </p:sp>
      <p:cxnSp>
        <p:nvCxnSpPr>
          <p:cNvPr id="23" name="Trait Outils">
            <a:extLst>
              <a:ext uri="{FF2B5EF4-FFF2-40B4-BE49-F238E27FC236}">
                <a16:creationId xmlns:a16="http://schemas.microsoft.com/office/drawing/2014/main" id="{00ACA09E-211D-1CEC-C7BD-2E36AAFDE4FA}"/>
              </a:ext>
            </a:extLst>
          </p:cNvPr>
          <p:cNvCxnSpPr>
            <a:cxnSpLocks/>
          </p:cNvCxnSpPr>
          <p:nvPr/>
        </p:nvCxnSpPr>
        <p:spPr>
          <a:xfrm>
            <a:off x="6367910" y="5075530"/>
            <a:ext cx="1080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itre Outils">
            <a:extLst>
              <a:ext uri="{FF2B5EF4-FFF2-40B4-BE49-F238E27FC236}">
                <a16:creationId xmlns:a16="http://schemas.microsoft.com/office/drawing/2014/main" id="{92DA3400-6A6D-6F60-334C-59024A8876E8}"/>
              </a:ext>
            </a:extLst>
          </p:cNvPr>
          <p:cNvSpPr/>
          <p:nvPr/>
        </p:nvSpPr>
        <p:spPr>
          <a:xfrm>
            <a:off x="6272488" y="4843044"/>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Verdana"/>
                <a:ea typeface="Verdana"/>
                <a:cs typeface="Verdana"/>
                <a:sym typeface="Verdana"/>
              </a:rPr>
              <a:t>APPLICATIONS</a:t>
            </a:r>
            <a:endParaRPr lang="fr-FR" sz="1200" b="0" i="0" u="none" strike="noStrike" cap="none" dirty="0">
              <a:solidFill>
                <a:srgbClr val="000000"/>
              </a:solidFill>
              <a:latin typeface="Arial"/>
              <a:ea typeface="Arial"/>
              <a:cs typeface="Arial"/>
              <a:sym typeface="Arial"/>
            </a:endParaRPr>
          </a:p>
        </p:txBody>
      </p:sp>
      <p:sp>
        <p:nvSpPr>
          <p:cNvPr id="32" name="Espace réservé du texte 31">
            <a:extLst>
              <a:ext uri="{FF2B5EF4-FFF2-40B4-BE49-F238E27FC236}">
                <a16:creationId xmlns:a16="http://schemas.microsoft.com/office/drawing/2014/main" id="{2404BDFC-0FA2-2AEE-BAEC-A03F6B9273DA}"/>
              </a:ext>
            </a:extLst>
          </p:cNvPr>
          <p:cNvSpPr>
            <a:spLocks noGrp="1"/>
          </p:cNvSpPr>
          <p:nvPr>
            <p:ph type="body" sz="quarter" idx="53" hasCustomPrompt="1"/>
          </p:nvPr>
        </p:nvSpPr>
        <p:spPr>
          <a:xfrm>
            <a:off x="150813" y="3039104"/>
            <a:ext cx="2694910" cy="660040"/>
          </a:xfrm>
          <a:prstGeom prst="rect">
            <a:avLst/>
          </a:prstGeom>
        </p:spPr>
        <p:txBody>
          <a:bodyPr/>
          <a:lstStyle>
            <a:lvl1pPr marL="0" indent="0">
              <a:spcBef>
                <a:spcPts val="0"/>
              </a:spcBef>
              <a:buNone/>
              <a:defRPr sz="1800" b="1"/>
            </a:lvl1pPr>
            <a:lvl2pPr marL="0" indent="0">
              <a:spcBef>
                <a:spcPts val="0"/>
              </a:spcBef>
              <a:buNone/>
              <a:defRPr sz="1800" b="1"/>
            </a:lvl2pPr>
          </a:lstStyle>
          <a:p>
            <a:pPr lvl="0"/>
            <a:r>
              <a:rPr lang="fr-FR" dirty="0"/>
              <a:t>Prénom            NOM</a:t>
            </a:r>
          </a:p>
        </p:txBody>
      </p:sp>
      <p:cxnSp>
        <p:nvCxnSpPr>
          <p:cNvPr id="33" name="Google Shape;2236;g24e0fc4f76c_0_102">
            <a:extLst>
              <a:ext uri="{FF2B5EF4-FFF2-40B4-BE49-F238E27FC236}">
                <a16:creationId xmlns:a16="http://schemas.microsoft.com/office/drawing/2014/main" id="{E0104185-287E-FB7D-DCC0-496B97C6338D}"/>
              </a:ext>
            </a:extLst>
          </p:cNvPr>
          <p:cNvCxnSpPr>
            <a:cxnSpLocks/>
          </p:cNvCxnSpPr>
          <p:nvPr/>
        </p:nvCxnSpPr>
        <p:spPr>
          <a:xfrm>
            <a:off x="6195266" y="1803992"/>
            <a:ext cx="0" cy="4876892"/>
          </a:xfrm>
          <a:prstGeom prst="straightConnector1">
            <a:avLst/>
          </a:prstGeom>
          <a:noFill/>
          <a:ln w="25400" cap="flat" cmpd="sng">
            <a:solidFill>
              <a:srgbClr val="D8D8D8"/>
            </a:solidFill>
            <a:prstDash val="solid"/>
            <a:miter lim="800000"/>
            <a:headEnd type="none" w="sm" len="sm"/>
            <a:tailEnd type="none" w="sm" len="sm"/>
          </a:ln>
        </p:spPr>
      </p:cxnSp>
      <p:cxnSp>
        <p:nvCxnSpPr>
          <p:cNvPr id="8" name="Google Shape;2249;g24e0fc4f76c_0_102">
            <a:extLst>
              <a:ext uri="{FF2B5EF4-FFF2-40B4-BE49-F238E27FC236}">
                <a16:creationId xmlns:a16="http://schemas.microsoft.com/office/drawing/2014/main" id="{300AD39B-3A94-4B0F-9202-5646A89038AC}"/>
              </a:ext>
            </a:extLst>
          </p:cNvPr>
          <p:cNvCxnSpPr/>
          <p:nvPr/>
        </p:nvCxnSpPr>
        <p:spPr>
          <a:xfrm>
            <a:off x="252622" y="4357215"/>
            <a:ext cx="1270500" cy="0"/>
          </a:xfrm>
          <a:prstGeom prst="straightConnector1">
            <a:avLst/>
          </a:prstGeom>
          <a:noFill/>
          <a:ln w="25400" cap="flat" cmpd="sng">
            <a:solidFill>
              <a:schemeClr val="lt2"/>
            </a:solidFill>
            <a:prstDash val="solid"/>
            <a:miter lim="800000"/>
            <a:headEnd type="none" w="sm" len="sm"/>
            <a:tailEnd type="none" w="sm" len="sm"/>
          </a:ln>
        </p:spPr>
      </p:cxnSp>
      <p:sp>
        <p:nvSpPr>
          <p:cNvPr id="11" name="Espace réservé du texte 8">
            <a:extLst>
              <a:ext uri="{FF2B5EF4-FFF2-40B4-BE49-F238E27FC236}">
                <a16:creationId xmlns:a16="http://schemas.microsoft.com/office/drawing/2014/main" id="{9B23E4B1-3857-7B8C-DED6-53935E673A10}"/>
              </a:ext>
            </a:extLst>
          </p:cNvPr>
          <p:cNvSpPr>
            <a:spLocks noGrp="1"/>
          </p:cNvSpPr>
          <p:nvPr>
            <p:ph type="body" sz="quarter" idx="50" hasCustomPrompt="1"/>
          </p:nvPr>
        </p:nvSpPr>
        <p:spPr>
          <a:xfrm>
            <a:off x="6375001" y="2068906"/>
            <a:ext cx="5598749" cy="2715649"/>
          </a:xfrm>
          <a:prstGeom prst="rect">
            <a:avLst/>
          </a:prstGeom>
        </p:spPr>
        <p:txBody>
          <a:bodyPr/>
          <a:lstStyle>
            <a:lvl1pPr marL="0" indent="0">
              <a:spcBef>
                <a:spcPts val="0"/>
              </a:spcBef>
              <a:buFont typeface="Arial" panose="020B0604020202020204" pitchFamily="34" charset="0"/>
              <a:buNone/>
              <a:defRPr sz="900" b="0">
                <a:latin typeface="+mj-lt"/>
              </a:defRPr>
            </a:lvl1pPr>
          </a:lstStyle>
          <a:p>
            <a:pPr lvl="0"/>
            <a:r>
              <a:rPr lang="fr-FR" dirty="0"/>
              <a:t>Décrire les travaux</a:t>
            </a:r>
          </a:p>
        </p:txBody>
      </p:sp>
      <p:sp>
        <p:nvSpPr>
          <p:cNvPr id="19" name="Photo consultant">
            <a:extLst>
              <a:ext uri="{FF2B5EF4-FFF2-40B4-BE49-F238E27FC236}">
                <a16:creationId xmlns:a16="http://schemas.microsoft.com/office/drawing/2014/main" id="{C795620E-8CC1-07EF-F75C-85CC19D21644}"/>
              </a:ext>
            </a:extLst>
          </p:cNvPr>
          <p:cNvSpPr>
            <a:spLocks noGrp="1"/>
          </p:cNvSpPr>
          <p:nvPr>
            <p:ph type="pic" idx="52"/>
          </p:nvPr>
        </p:nvSpPr>
        <p:spPr>
          <a:xfrm>
            <a:off x="3128521" y="2068908"/>
            <a:ext cx="2887009" cy="885023"/>
          </a:xfrm>
          <a:prstGeom prst="rect">
            <a:avLst/>
          </a:prstGeom>
          <a:no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28" name="Espace réservé du texte 8">
            <a:extLst>
              <a:ext uri="{FF2B5EF4-FFF2-40B4-BE49-F238E27FC236}">
                <a16:creationId xmlns:a16="http://schemas.microsoft.com/office/drawing/2014/main" id="{F706F46B-E239-65A4-12E4-897547F689E4}"/>
              </a:ext>
            </a:extLst>
          </p:cNvPr>
          <p:cNvSpPr>
            <a:spLocks noGrp="1"/>
          </p:cNvSpPr>
          <p:nvPr>
            <p:ph type="body" sz="quarter" idx="54" hasCustomPrompt="1"/>
          </p:nvPr>
        </p:nvSpPr>
        <p:spPr>
          <a:xfrm>
            <a:off x="6375001" y="5164755"/>
            <a:ext cx="5598749" cy="1516127"/>
          </a:xfrm>
          <a:prstGeom prst="rect">
            <a:avLst/>
          </a:prstGeom>
          <a:solidFill>
            <a:schemeClr val="bg1"/>
          </a:solidFill>
        </p:spPr>
        <p:txBody>
          <a:bodyPr/>
          <a:lstStyle>
            <a:lvl1pPr marL="171450" indent="-171450">
              <a:spcBef>
                <a:spcPts val="0"/>
              </a:spcBef>
              <a:buFont typeface="Arial" panose="020B0604020202020204" pitchFamily="34" charset="0"/>
              <a:buChar char="•"/>
              <a:defRPr sz="900" b="0">
                <a:latin typeface="+mj-lt"/>
              </a:defRPr>
            </a:lvl1pPr>
          </a:lstStyle>
          <a:p>
            <a:pPr lvl="0"/>
            <a:r>
              <a:rPr lang="fr-FR" dirty="0"/>
              <a:t>Décrire le(s) champs d’application</a:t>
            </a:r>
          </a:p>
        </p:txBody>
      </p:sp>
    </p:spTree>
    <p:extLst>
      <p:ext uri="{BB962C8B-B14F-4D97-AF65-F5344CB8AC3E}">
        <p14:creationId xmlns:p14="http://schemas.microsoft.com/office/powerpoint/2010/main" val="1691085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C ENG SM Research Center">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948901" y="847103"/>
            <a:ext cx="9024852"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948901" y="306118"/>
            <a:ext cx="9024852" cy="539015"/>
          </a:xfrm>
          <a:prstGeom prst="rect">
            <a:avLst/>
          </a:prstGeom>
        </p:spPr>
        <p:txBody>
          <a:bodyPr vert="horz" lIns="91440" tIns="45720" rIns="91440" bIns="45720" rtlCol="0" anchor="t">
            <a:noAutofit/>
          </a:bodyPr>
          <a:lstStyle>
            <a:lvl1pPr>
              <a:defRPr sz="2400"/>
            </a:lvl1pPr>
          </a:lstStyle>
          <a:p>
            <a:r>
              <a:rPr lang="fr-FR" noProof="0" dirty="0"/>
              <a:t>Titre</a:t>
            </a:r>
          </a:p>
        </p:txBody>
      </p:sp>
      <p:sp>
        <p:nvSpPr>
          <p:cNvPr id="27" name="Rectangle 26">
            <a:extLst>
              <a:ext uri="{FF2B5EF4-FFF2-40B4-BE49-F238E27FC236}">
                <a16:creationId xmlns:a16="http://schemas.microsoft.com/office/drawing/2014/main" id="{2881DEA0-5B49-84BD-436A-B88A5AED8480}"/>
              </a:ext>
            </a:extLst>
          </p:cNvPr>
          <p:cNvSpPr/>
          <p:nvPr/>
        </p:nvSpPr>
        <p:spPr>
          <a:xfrm>
            <a:off x="0" y="0"/>
            <a:ext cx="2948901"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sp>
        <p:nvSpPr>
          <p:cNvPr id="28" name="Photo consultant">
            <a:extLst>
              <a:ext uri="{FF2B5EF4-FFF2-40B4-BE49-F238E27FC236}">
                <a16:creationId xmlns:a16="http://schemas.microsoft.com/office/drawing/2014/main" id="{8BA8D200-DD2E-13E7-159D-A844A7EA7BAF}"/>
              </a:ext>
            </a:extLst>
          </p:cNvPr>
          <p:cNvSpPr>
            <a:spLocks noGrp="1"/>
          </p:cNvSpPr>
          <p:nvPr>
            <p:ph type="pic" idx="10" hasCustomPrompt="1"/>
          </p:nvPr>
        </p:nvSpPr>
        <p:spPr>
          <a:xfrm>
            <a:off x="51516" y="1023937"/>
            <a:ext cx="785612" cy="590550"/>
          </a:xfrm>
          <a:prstGeom prst="rect">
            <a:avLst/>
          </a:prstGeom>
          <a:solidFill>
            <a:schemeClr val="bg1">
              <a:lumMod val="95000"/>
            </a:schemeClr>
          </a:solidFill>
        </p:spPr>
        <p:txBody>
          <a:bodyPr wrap="square" anchor="ctr">
            <a:noAutofit/>
          </a:bodyPr>
          <a:lstStyle>
            <a:lvl1pPr marL="0" indent="0" algn="ctr">
              <a:buNone/>
              <a:defRPr sz="8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Picto du domaine d’excellence</a:t>
            </a:r>
          </a:p>
        </p:txBody>
      </p:sp>
      <p:pic>
        <p:nvPicPr>
          <p:cNvPr id="29" name="Image 28">
            <a:extLst>
              <a:ext uri="{FF2B5EF4-FFF2-40B4-BE49-F238E27FC236}">
                <a16:creationId xmlns:a16="http://schemas.microsoft.com/office/drawing/2014/main" id="{BDACB855-60EB-EB34-20AC-282C36FA97B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8247" y="260014"/>
            <a:ext cx="1892777" cy="511822"/>
          </a:xfrm>
          <a:prstGeom prst="rect">
            <a:avLst/>
          </a:prstGeom>
        </p:spPr>
      </p:pic>
      <p:sp>
        <p:nvSpPr>
          <p:cNvPr id="30" name="Espace réservé du texte 2">
            <a:extLst>
              <a:ext uri="{FF2B5EF4-FFF2-40B4-BE49-F238E27FC236}">
                <a16:creationId xmlns:a16="http://schemas.microsoft.com/office/drawing/2014/main" id="{E6384C77-4B73-4956-C263-E0EDB0D7D981}"/>
              </a:ext>
            </a:extLst>
          </p:cNvPr>
          <p:cNvSpPr>
            <a:spLocks noGrp="1"/>
          </p:cNvSpPr>
          <p:nvPr>
            <p:ph type="body" sz="quarter" idx="45" hasCustomPrompt="1"/>
          </p:nvPr>
        </p:nvSpPr>
        <p:spPr>
          <a:xfrm>
            <a:off x="899466" y="1023937"/>
            <a:ext cx="1892778" cy="590550"/>
          </a:xfrm>
          <a:prstGeom prst="rect">
            <a:avLst/>
          </a:prstGeom>
        </p:spPr>
        <p:txBody>
          <a:bodyPr anchor="ctr"/>
          <a:lstStyle>
            <a:lvl1pPr marL="0" indent="0">
              <a:buNone/>
              <a:defRPr sz="1000">
                <a:solidFill>
                  <a:schemeClr val="bg2"/>
                </a:solidFill>
              </a:defRPr>
            </a:lvl1pPr>
          </a:lstStyle>
          <a:p>
            <a:pPr lvl="0"/>
            <a:r>
              <a:rPr lang="fr-FR" dirty="0"/>
              <a:t>DOMAINE D’EXCELLENCE</a:t>
            </a:r>
          </a:p>
        </p:txBody>
      </p:sp>
      <p:sp>
        <p:nvSpPr>
          <p:cNvPr id="34" name="Photo consultant">
            <a:extLst>
              <a:ext uri="{FF2B5EF4-FFF2-40B4-BE49-F238E27FC236}">
                <a16:creationId xmlns:a16="http://schemas.microsoft.com/office/drawing/2014/main" id="{C5BE5F45-E563-5B34-1539-2278D13A7581}"/>
              </a:ext>
            </a:extLst>
          </p:cNvPr>
          <p:cNvSpPr>
            <a:spLocks noGrp="1"/>
          </p:cNvSpPr>
          <p:nvPr>
            <p:ph type="pic" idx="48"/>
          </p:nvPr>
        </p:nvSpPr>
        <p:spPr>
          <a:xfrm>
            <a:off x="150813" y="1738226"/>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cxnSp>
        <p:nvCxnSpPr>
          <p:cNvPr id="36" name="Google Shape;2237;g24e0fc4f76c_0_102">
            <a:extLst>
              <a:ext uri="{FF2B5EF4-FFF2-40B4-BE49-F238E27FC236}">
                <a16:creationId xmlns:a16="http://schemas.microsoft.com/office/drawing/2014/main" id="{EF85DF70-25D7-89EC-3B2E-D09B60A77F8A}"/>
              </a:ext>
            </a:extLst>
          </p:cNvPr>
          <p:cNvCxnSpPr>
            <a:cxnSpLocks/>
          </p:cNvCxnSpPr>
          <p:nvPr/>
        </p:nvCxnSpPr>
        <p:spPr>
          <a:xfrm>
            <a:off x="3128521" y="1587300"/>
            <a:ext cx="8845232" cy="0"/>
          </a:xfrm>
          <a:prstGeom prst="straightConnector1">
            <a:avLst/>
          </a:prstGeom>
          <a:noFill/>
          <a:ln w="25400" cap="flat" cmpd="sng">
            <a:solidFill>
              <a:srgbClr val="D8D8D8"/>
            </a:solidFill>
            <a:prstDash val="solid"/>
            <a:miter lim="800000"/>
            <a:headEnd type="none" w="sm" len="sm"/>
            <a:tailEnd type="none" w="sm" len="sm"/>
          </a:ln>
        </p:spPr>
      </p:cxnSp>
      <p:cxnSp>
        <p:nvCxnSpPr>
          <p:cNvPr id="37" name="Trait Outils">
            <a:extLst>
              <a:ext uri="{FF2B5EF4-FFF2-40B4-BE49-F238E27FC236}">
                <a16:creationId xmlns:a16="http://schemas.microsoft.com/office/drawing/2014/main" id="{3E7666D9-1C61-F5B8-8EE3-354BAFC0B651}"/>
              </a:ext>
            </a:extLst>
          </p:cNvPr>
          <p:cNvCxnSpPr>
            <a:cxnSpLocks/>
          </p:cNvCxnSpPr>
          <p:nvPr/>
        </p:nvCxnSpPr>
        <p:spPr>
          <a:xfrm>
            <a:off x="3128523" y="1984995"/>
            <a:ext cx="1938567"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itre Outils">
            <a:extLst>
              <a:ext uri="{FF2B5EF4-FFF2-40B4-BE49-F238E27FC236}">
                <a16:creationId xmlns:a16="http://schemas.microsoft.com/office/drawing/2014/main" id="{59EAE9A6-F777-CA54-E10C-05AB4ACCC5F2}"/>
              </a:ext>
            </a:extLst>
          </p:cNvPr>
          <p:cNvSpPr/>
          <p:nvPr/>
        </p:nvSpPr>
        <p:spPr>
          <a:xfrm>
            <a:off x="3033101" y="1752509"/>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mn-lt"/>
                <a:ea typeface="Verdana"/>
                <a:cs typeface="Verdana"/>
                <a:sym typeface="Verdana"/>
              </a:rPr>
              <a:t>ACADEMIC PARTNER</a:t>
            </a:r>
            <a:endParaRPr lang="fr-FR" sz="1200" b="0" i="0" u="none" strike="noStrike" cap="none" dirty="0">
              <a:solidFill>
                <a:srgbClr val="000000"/>
              </a:solidFill>
              <a:latin typeface="Arial"/>
              <a:ea typeface="Arial"/>
              <a:cs typeface="Arial"/>
              <a:sym typeface="Arial"/>
            </a:endParaRPr>
          </a:p>
        </p:txBody>
      </p:sp>
      <p:cxnSp>
        <p:nvCxnSpPr>
          <p:cNvPr id="39" name="Trait Outils">
            <a:extLst>
              <a:ext uri="{FF2B5EF4-FFF2-40B4-BE49-F238E27FC236}">
                <a16:creationId xmlns:a16="http://schemas.microsoft.com/office/drawing/2014/main" id="{32A5ABCF-2029-78C3-EF6F-C550BC5C3306}"/>
              </a:ext>
            </a:extLst>
          </p:cNvPr>
          <p:cNvCxnSpPr>
            <a:cxnSpLocks/>
          </p:cNvCxnSpPr>
          <p:nvPr/>
        </p:nvCxnSpPr>
        <p:spPr>
          <a:xfrm>
            <a:off x="3128523" y="3338874"/>
            <a:ext cx="203099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Titre Outils">
            <a:extLst>
              <a:ext uri="{FF2B5EF4-FFF2-40B4-BE49-F238E27FC236}">
                <a16:creationId xmlns:a16="http://schemas.microsoft.com/office/drawing/2014/main" id="{3AB2E459-8254-7250-0F0D-821975B5BED3}"/>
              </a:ext>
            </a:extLst>
          </p:cNvPr>
          <p:cNvSpPr/>
          <p:nvPr/>
        </p:nvSpPr>
        <p:spPr>
          <a:xfrm>
            <a:off x="3033101" y="3106388"/>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Verdana"/>
                <a:ea typeface="Verdana"/>
                <a:cs typeface="Verdana"/>
                <a:sym typeface="Verdana"/>
              </a:rPr>
              <a:t>RELEASES / PUBLICATIONS</a:t>
            </a:r>
            <a:endParaRPr lang="fr-FR" sz="1200" b="0" i="0" u="none" strike="noStrike" cap="none" dirty="0">
              <a:solidFill>
                <a:srgbClr val="000000"/>
              </a:solidFill>
              <a:latin typeface="Arial"/>
              <a:ea typeface="Arial"/>
              <a:cs typeface="Arial"/>
              <a:sym typeface="Arial"/>
            </a:endParaRPr>
          </a:p>
        </p:txBody>
      </p:sp>
      <p:sp>
        <p:nvSpPr>
          <p:cNvPr id="41" name="Google Shape;2243;g24e0fc4f76c_0_102">
            <a:extLst>
              <a:ext uri="{FF2B5EF4-FFF2-40B4-BE49-F238E27FC236}">
                <a16:creationId xmlns:a16="http://schemas.microsoft.com/office/drawing/2014/main" id="{05E3641A-8A10-5CF3-8DC5-0E8D4887B6B9}"/>
              </a:ext>
            </a:extLst>
          </p:cNvPr>
          <p:cNvSpPr txBox="1">
            <a:spLocks noGrp="1"/>
          </p:cNvSpPr>
          <p:nvPr>
            <p:ph type="body" idx="2"/>
          </p:nvPr>
        </p:nvSpPr>
        <p:spPr>
          <a:xfrm>
            <a:off x="3128521" y="3424496"/>
            <a:ext cx="2887009" cy="3256385"/>
          </a:xfrm>
          <a:prstGeom prst="rect">
            <a:avLst/>
          </a:prstGeom>
          <a:noFill/>
          <a:ln>
            <a:noFill/>
          </a:ln>
        </p:spPr>
        <p:txBody>
          <a:bodyPr spcFirstLastPara="1" wrap="square" lIns="91425" tIns="45700" rIns="91425" bIns="45700" anchor="t" anchorCtr="0">
            <a:noAutofit/>
          </a:bodyPr>
          <a:lstStyle>
            <a:lvl1pPr marL="171450" marR="0" lvl="0" indent="-171450" algn="l" rtl="0">
              <a:lnSpc>
                <a:spcPct val="100000"/>
              </a:lnSpc>
              <a:spcBef>
                <a:spcPts val="0"/>
              </a:spcBef>
              <a:spcAft>
                <a:spcPts val="0"/>
              </a:spcAft>
              <a:buClr>
                <a:schemeClr val="dk1"/>
              </a:buClr>
              <a:buSzPct val="100000"/>
              <a:buFont typeface="Arial" panose="020B0604020202020204" pitchFamily="34" charset="0"/>
              <a:buChar char="•"/>
              <a:defRPr sz="900" b="0" i="0" u="none" strike="noStrike" cap="none">
                <a:solidFill>
                  <a:schemeClr val="dk1"/>
                </a:solidFill>
                <a:latin typeface="+mj-lt"/>
                <a:ea typeface="Verdana"/>
                <a:cs typeface="Verdana"/>
                <a:sym typeface="Verdana"/>
              </a:defRPr>
            </a:lvl1pPr>
            <a:lvl2pPr marL="914400" marR="0" lvl="1" indent="-298450" algn="just" rtl="0">
              <a:lnSpc>
                <a:spcPct val="100000"/>
              </a:lnSpc>
              <a:spcBef>
                <a:spcPts val="300"/>
              </a:spcBef>
              <a:spcAft>
                <a:spcPts val="0"/>
              </a:spcAft>
              <a:buClr>
                <a:schemeClr val="dk1"/>
              </a:buClr>
              <a:buSzPts val="1100"/>
              <a:buFont typeface="Noto Sans Symbols"/>
              <a:buChar char="▪"/>
              <a:defRPr sz="1100" b="0" i="0" u="none" strike="noStrike" cap="none">
                <a:solidFill>
                  <a:schemeClr val="dk1"/>
                </a:solidFill>
                <a:latin typeface="Verdana"/>
                <a:ea typeface="Verdana"/>
                <a:cs typeface="Verdana"/>
                <a:sym typeface="Verdana"/>
              </a:defRPr>
            </a:lvl2pPr>
            <a:lvl3pPr marL="1371600" marR="0" lvl="2" indent="-228600" algn="just" rtl="0">
              <a:lnSpc>
                <a:spcPct val="100000"/>
              </a:lnSpc>
              <a:spcBef>
                <a:spcPts val="800"/>
              </a:spcBef>
              <a:spcAft>
                <a:spcPts val="0"/>
              </a:spcAft>
              <a:buClr>
                <a:schemeClr val="dk1"/>
              </a:buClr>
              <a:buSzPts val="1100"/>
              <a:buFont typeface="Noto Sans Symbols"/>
              <a:buNone/>
              <a:defRPr sz="1100" b="0" i="0" u="none" strike="noStrike" cap="none">
                <a:solidFill>
                  <a:schemeClr val="dk1"/>
                </a:solidFill>
                <a:latin typeface="Verdana"/>
                <a:ea typeface="Verdana"/>
                <a:cs typeface="Verdana"/>
                <a:sym typeface="Verdana"/>
              </a:defRPr>
            </a:lvl3pPr>
            <a:lvl4pPr marL="1828800" marR="0" lvl="3" indent="-228600" algn="just" rtl="0">
              <a:lnSpc>
                <a:spcPct val="100000"/>
              </a:lnSpc>
              <a:spcBef>
                <a:spcPts val="50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4pPr>
            <a:lvl5pPr marL="2286000" marR="0" lvl="4" indent="-228600" algn="just" rtl="0">
              <a:lnSpc>
                <a:spcPct val="100000"/>
              </a:lnSpc>
              <a:spcBef>
                <a:spcPts val="500"/>
              </a:spcBef>
              <a:spcAft>
                <a:spcPts val="0"/>
              </a:spcAft>
              <a:buClr>
                <a:schemeClr val="dk1"/>
              </a:buClr>
              <a:buSzPts val="1100"/>
              <a:buFont typeface="Arial"/>
              <a:buNone/>
              <a:defRPr sz="1100" b="0" i="0" u="none" strike="noStrike" cap="none">
                <a:solidFill>
                  <a:schemeClr val="dk1"/>
                </a:solidFill>
                <a:latin typeface="Verdana"/>
                <a:ea typeface="Verdana"/>
                <a:cs typeface="Verdana"/>
                <a:sym typeface="Verdana"/>
              </a:defRPr>
            </a:lvl5pPr>
            <a:lvl6pPr marL="2743200" marR="0" lvl="5"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6pPr>
            <a:lvl7pPr marL="3200400" marR="0" lvl="6" indent="-298450" algn="just"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7pPr>
            <a:lvl8pPr marL="3657600" marR="0" lvl="7"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8pPr>
            <a:lvl9pPr marL="4114800" marR="0" lvl="8"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9pPr>
          </a:lstStyle>
          <a:p>
            <a:pPr lvl="0"/>
            <a:r>
              <a:rPr lang="fr-FR"/>
              <a:t>Cliquez pour modifier les styles du texte du masque</a:t>
            </a:r>
          </a:p>
        </p:txBody>
      </p:sp>
      <p:cxnSp>
        <p:nvCxnSpPr>
          <p:cNvPr id="42" name="Google Shape;2236;g24e0fc4f76c_0_102">
            <a:extLst>
              <a:ext uri="{FF2B5EF4-FFF2-40B4-BE49-F238E27FC236}">
                <a16:creationId xmlns:a16="http://schemas.microsoft.com/office/drawing/2014/main" id="{3D7B4F81-31F4-9479-2912-CF3884E9160F}"/>
              </a:ext>
            </a:extLst>
          </p:cNvPr>
          <p:cNvCxnSpPr>
            <a:cxnSpLocks/>
          </p:cNvCxnSpPr>
          <p:nvPr/>
        </p:nvCxnSpPr>
        <p:spPr>
          <a:xfrm>
            <a:off x="6195266" y="1803989"/>
            <a:ext cx="0" cy="4876892"/>
          </a:xfrm>
          <a:prstGeom prst="straightConnector1">
            <a:avLst/>
          </a:prstGeom>
          <a:noFill/>
          <a:ln w="25400" cap="flat" cmpd="sng">
            <a:solidFill>
              <a:srgbClr val="D8D8D8"/>
            </a:solidFill>
            <a:prstDash val="solid"/>
            <a:miter lim="800000"/>
            <a:headEnd type="none" w="sm" len="sm"/>
            <a:tailEnd type="none" w="sm" len="sm"/>
          </a:ln>
        </p:spPr>
      </p:cxnSp>
      <p:cxnSp>
        <p:nvCxnSpPr>
          <p:cNvPr id="43" name="Trait Outils">
            <a:extLst>
              <a:ext uri="{FF2B5EF4-FFF2-40B4-BE49-F238E27FC236}">
                <a16:creationId xmlns:a16="http://schemas.microsoft.com/office/drawing/2014/main" id="{9681E9B4-6FA3-ADC2-3738-D3D8C8C383FB}"/>
              </a:ext>
            </a:extLst>
          </p:cNvPr>
          <p:cNvCxnSpPr>
            <a:cxnSpLocks/>
          </p:cNvCxnSpPr>
          <p:nvPr/>
        </p:nvCxnSpPr>
        <p:spPr>
          <a:xfrm>
            <a:off x="6375003" y="1988537"/>
            <a:ext cx="1620475"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itre Outils">
            <a:extLst>
              <a:ext uri="{FF2B5EF4-FFF2-40B4-BE49-F238E27FC236}">
                <a16:creationId xmlns:a16="http://schemas.microsoft.com/office/drawing/2014/main" id="{67C197EC-09CD-0691-C38D-7CF867273F17}"/>
              </a:ext>
            </a:extLst>
          </p:cNvPr>
          <p:cNvSpPr/>
          <p:nvPr/>
        </p:nvSpPr>
        <p:spPr>
          <a:xfrm>
            <a:off x="6279581" y="1756051"/>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mn-lt"/>
                <a:ea typeface="Verdana"/>
                <a:cs typeface="Verdana"/>
                <a:sym typeface="Verdana"/>
              </a:rPr>
              <a:t>CONTEXT &amp; WORK</a:t>
            </a:r>
            <a:endParaRPr lang="fr-FR" sz="1200" b="0" i="0" u="none" strike="noStrike" cap="none" dirty="0">
              <a:solidFill>
                <a:srgbClr val="000000"/>
              </a:solidFill>
              <a:latin typeface="Arial"/>
              <a:ea typeface="Arial"/>
              <a:cs typeface="Arial"/>
              <a:sym typeface="Arial"/>
            </a:endParaRPr>
          </a:p>
        </p:txBody>
      </p:sp>
      <p:cxnSp>
        <p:nvCxnSpPr>
          <p:cNvPr id="46" name="Trait Outils">
            <a:extLst>
              <a:ext uri="{FF2B5EF4-FFF2-40B4-BE49-F238E27FC236}">
                <a16:creationId xmlns:a16="http://schemas.microsoft.com/office/drawing/2014/main" id="{F9639637-3B3D-0762-32C6-E7BE8F55C1F8}"/>
              </a:ext>
            </a:extLst>
          </p:cNvPr>
          <p:cNvCxnSpPr>
            <a:cxnSpLocks/>
          </p:cNvCxnSpPr>
          <p:nvPr/>
        </p:nvCxnSpPr>
        <p:spPr>
          <a:xfrm>
            <a:off x="6367910" y="5075530"/>
            <a:ext cx="10800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itre Outils">
            <a:extLst>
              <a:ext uri="{FF2B5EF4-FFF2-40B4-BE49-F238E27FC236}">
                <a16:creationId xmlns:a16="http://schemas.microsoft.com/office/drawing/2014/main" id="{33B3BA69-ED82-33D5-8662-F2117E30D00E}"/>
              </a:ext>
            </a:extLst>
          </p:cNvPr>
          <p:cNvSpPr/>
          <p:nvPr/>
        </p:nvSpPr>
        <p:spPr>
          <a:xfrm>
            <a:off x="6272488" y="4843044"/>
            <a:ext cx="2612933" cy="196761"/>
          </a:xfrm>
          <a:prstGeom prst="rect">
            <a:avLst/>
          </a:prstGeom>
        </p:spPr>
        <p:txBody>
          <a:bodyPr wrap="square">
            <a:noAutofit/>
          </a:bodyPr>
          <a:lstStyle/>
          <a:p>
            <a:pPr marL="0" marR="0" lvl="0" indent="0" algn="l" rtl="0">
              <a:lnSpc>
                <a:spcPct val="100000"/>
              </a:lnSpc>
              <a:spcBef>
                <a:spcPts val="0"/>
              </a:spcBef>
              <a:spcAft>
                <a:spcPts val="0"/>
              </a:spcAft>
              <a:buClr>
                <a:srgbClr val="000000"/>
              </a:buClr>
              <a:buSzPts val="1100"/>
              <a:buFont typeface="Arial"/>
              <a:buNone/>
            </a:pPr>
            <a:r>
              <a:rPr lang="fr-FR" sz="1000" b="1" i="0" u="none" strike="noStrike" cap="none" dirty="0">
                <a:solidFill>
                  <a:schemeClr val="dk1"/>
                </a:solidFill>
                <a:latin typeface="+mn-lt"/>
                <a:ea typeface="Verdana"/>
                <a:cs typeface="Verdana"/>
                <a:sym typeface="Verdana"/>
              </a:rPr>
              <a:t>APPLICATIONS</a:t>
            </a:r>
            <a:endParaRPr lang="fr-FR" sz="1200" b="0" i="0" u="none" strike="noStrike" cap="none" dirty="0">
              <a:solidFill>
                <a:srgbClr val="000000"/>
              </a:solidFill>
              <a:latin typeface="Arial"/>
              <a:ea typeface="Arial"/>
              <a:cs typeface="Arial"/>
              <a:sym typeface="Arial"/>
            </a:endParaRPr>
          </a:p>
        </p:txBody>
      </p:sp>
      <p:sp>
        <p:nvSpPr>
          <p:cNvPr id="6" name="Espace réservé du texte 8">
            <a:extLst>
              <a:ext uri="{FF2B5EF4-FFF2-40B4-BE49-F238E27FC236}">
                <a16:creationId xmlns:a16="http://schemas.microsoft.com/office/drawing/2014/main" id="{A16F057E-0D00-C08E-7FBB-D5E848AC954C}"/>
              </a:ext>
            </a:extLst>
          </p:cNvPr>
          <p:cNvSpPr>
            <a:spLocks noGrp="1"/>
          </p:cNvSpPr>
          <p:nvPr>
            <p:ph type="body" sz="quarter" idx="54" hasCustomPrompt="1"/>
          </p:nvPr>
        </p:nvSpPr>
        <p:spPr>
          <a:xfrm>
            <a:off x="6375001" y="5164755"/>
            <a:ext cx="5598749" cy="1516126"/>
          </a:xfrm>
          <a:prstGeom prst="rect">
            <a:avLst/>
          </a:prstGeom>
          <a:solidFill>
            <a:schemeClr val="bg1"/>
          </a:solidFill>
        </p:spPr>
        <p:txBody>
          <a:bodyPr/>
          <a:lstStyle>
            <a:lvl1pPr marL="171450" indent="-171450">
              <a:spcBef>
                <a:spcPts val="0"/>
              </a:spcBef>
              <a:buFont typeface="Arial" panose="020B0604020202020204" pitchFamily="34" charset="0"/>
              <a:buChar char="•"/>
              <a:defRPr sz="900" b="0">
                <a:latin typeface="+mj-lt"/>
              </a:defRPr>
            </a:lvl1pPr>
          </a:lstStyle>
          <a:p>
            <a:pPr lvl="0"/>
            <a:r>
              <a:rPr lang="fr-FR" dirty="0"/>
              <a:t>Décrire le(s) champs d’application</a:t>
            </a:r>
          </a:p>
        </p:txBody>
      </p:sp>
      <p:sp>
        <p:nvSpPr>
          <p:cNvPr id="4" name="Espace réservé du texte 8">
            <a:extLst>
              <a:ext uri="{FF2B5EF4-FFF2-40B4-BE49-F238E27FC236}">
                <a16:creationId xmlns:a16="http://schemas.microsoft.com/office/drawing/2014/main" id="{9D78B901-2AE0-390A-49A7-5E85485EAB57}"/>
              </a:ext>
            </a:extLst>
          </p:cNvPr>
          <p:cNvSpPr>
            <a:spLocks noGrp="1"/>
          </p:cNvSpPr>
          <p:nvPr>
            <p:ph type="body" sz="quarter" idx="50" hasCustomPrompt="1"/>
          </p:nvPr>
        </p:nvSpPr>
        <p:spPr>
          <a:xfrm>
            <a:off x="6375001" y="2068906"/>
            <a:ext cx="5598749" cy="2715649"/>
          </a:xfrm>
          <a:prstGeom prst="rect">
            <a:avLst/>
          </a:prstGeom>
        </p:spPr>
        <p:txBody>
          <a:bodyPr/>
          <a:lstStyle>
            <a:lvl1pPr marL="0" indent="0">
              <a:spcBef>
                <a:spcPts val="0"/>
              </a:spcBef>
              <a:buFont typeface="Arial" panose="020B0604020202020204" pitchFamily="34" charset="0"/>
              <a:buNone/>
              <a:defRPr sz="900" b="0">
                <a:latin typeface="+mj-lt"/>
              </a:defRPr>
            </a:lvl1pPr>
          </a:lstStyle>
          <a:p>
            <a:pPr lvl="0"/>
            <a:r>
              <a:rPr lang="fr-FR" dirty="0"/>
              <a:t>Décrire les travaux</a:t>
            </a:r>
          </a:p>
        </p:txBody>
      </p:sp>
      <p:sp>
        <p:nvSpPr>
          <p:cNvPr id="8" name="Photo consultant">
            <a:extLst>
              <a:ext uri="{FF2B5EF4-FFF2-40B4-BE49-F238E27FC236}">
                <a16:creationId xmlns:a16="http://schemas.microsoft.com/office/drawing/2014/main" id="{CCC8FD3D-0699-4F2C-C733-045223A820A0}"/>
              </a:ext>
            </a:extLst>
          </p:cNvPr>
          <p:cNvSpPr>
            <a:spLocks noGrp="1"/>
          </p:cNvSpPr>
          <p:nvPr>
            <p:ph type="pic" idx="52"/>
          </p:nvPr>
        </p:nvSpPr>
        <p:spPr>
          <a:xfrm>
            <a:off x="3128521" y="2068908"/>
            <a:ext cx="2887009" cy="885023"/>
          </a:xfrm>
          <a:prstGeom prst="rect">
            <a:avLst/>
          </a:prstGeom>
          <a:no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9" name="Espace réservé du texte 8">
            <a:extLst>
              <a:ext uri="{FF2B5EF4-FFF2-40B4-BE49-F238E27FC236}">
                <a16:creationId xmlns:a16="http://schemas.microsoft.com/office/drawing/2014/main" id="{7D1B3B2A-3731-4D88-AA35-061DC1B9EE4D}"/>
              </a:ext>
            </a:extLst>
          </p:cNvPr>
          <p:cNvSpPr>
            <a:spLocks noGrp="1"/>
          </p:cNvSpPr>
          <p:nvPr>
            <p:ph type="body" sz="quarter" idx="47" hasCustomPrompt="1"/>
          </p:nvPr>
        </p:nvSpPr>
        <p:spPr>
          <a:xfrm>
            <a:off x="150813" y="4441069"/>
            <a:ext cx="2686050" cy="2239815"/>
          </a:xfrm>
          <a:prstGeom prst="rect">
            <a:avLst/>
          </a:prstGeom>
        </p:spPr>
        <p:txBody>
          <a:bodyPr/>
          <a:lstStyle>
            <a:lvl1pPr marL="0" indent="0">
              <a:buNone/>
              <a:defRPr sz="900" b="0">
                <a:latin typeface="+mj-lt"/>
              </a:defRPr>
            </a:lvl1pPr>
          </a:lstStyle>
          <a:p>
            <a:pPr lvl="0"/>
            <a:r>
              <a:rPr lang="fr-FR" dirty="0"/>
              <a:t>Présentation générale du chercheur</a:t>
            </a:r>
          </a:p>
        </p:txBody>
      </p:sp>
      <p:sp>
        <p:nvSpPr>
          <p:cNvPr id="11" name="Rôle interne ou titre">
            <a:extLst>
              <a:ext uri="{FF2B5EF4-FFF2-40B4-BE49-F238E27FC236}">
                <a16:creationId xmlns:a16="http://schemas.microsoft.com/office/drawing/2014/main" id="{215D20C6-7904-CF9E-0E21-69427B7417B5}"/>
              </a:ext>
            </a:extLst>
          </p:cNvPr>
          <p:cNvSpPr>
            <a:spLocks noGrp="1"/>
          </p:cNvSpPr>
          <p:nvPr>
            <p:ph type="body" idx="39" hasCustomPrompt="1"/>
          </p:nvPr>
        </p:nvSpPr>
        <p:spPr>
          <a:xfrm>
            <a:off x="150813" y="3769930"/>
            <a:ext cx="2694910" cy="503432"/>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13" name="Espace réservé du texte 31">
            <a:extLst>
              <a:ext uri="{FF2B5EF4-FFF2-40B4-BE49-F238E27FC236}">
                <a16:creationId xmlns:a16="http://schemas.microsoft.com/office/drawing/2014/main" id="{A79D4A2D-D0C6-423F-9B9A-5636B7F73CA0}"/>
              </a:ext>
            </a:extLst>
          </p:cNvPr>
          <p:cNvSpPr>
            <a:spLocks noGrp="1"/>
          </p:cNvSpPr>
          <p:nvPr>
            <p:ph type="body" sz="quarter" idx="53" hasCustomPrompt="1"/>
          </p:nvPr>
        </p:nvSpPr>
        <p:spPr>
          <a:xfrm>
            <a:off x="150813" y="3039104"/>
            <a:ext cx="2694910" cy="660040"/>
          </a:xfrm>
          <a:prstGeom prst="rect">
            <a:avLst/>
          </a:prstGeom>
        </p:spPr>
        <p:txBody>
          <a:bodyPr/>
          <a:lstStyle>
            <a:lvl1pPr marL="0" indent="0">
              <a:spcBef>
                <a:spcPts val="0"/>
              </a:spcBef>
              <a:buNone/>
              <a:defRPr sz="1800" b="1"/>
            </a:lvl1pPr>
            <a:lvl2pPr marL="0" indent="0">
              <a:spcBef>
                <a:spcPts val="0"/>
              </a:spcBef>
              <a:buNone/>
              <a:defRPr sz="1800" b="1"/>
            </a:lvl2pPr>
          </a:lstStyle>
          <a:p>
            <a:pPr lvl="0"/>
            <a:r>
              <a:rPr lang="fr-FR" dirty="0"/>
              <a:t>Prénom            NOM</a:t>
            </a:r>
          </a:p>
        </p:txBody>
      </p:sp>
      <p:cxnSp>
        <p:nvCxnSpPr>
          <p:cNvPr id="14" name="Google Shape;2249;g24e0fc4f76c_0_102">
            <a:extLst>
              <a:ext uri="{FF2B5EF4-FFF2-40B4-BE49-F238E27FC236}">
                <a16:creationId xmlns:a16="http://schemas.microsoft.com/office/drawing/2014/main" id="{034404F4-9488-1561-3674-00A7AB2BCB42}"/>
              </a:ext>
            </a:extLst>
          </p:cNvPr>
          <p:cNvCxnSpPr/>
          <p:nvPr/>
        </p:nvCxnSpPr>
        <p:spPr>
          <a:xfrm>
            <a:off x="252622" y="4357215"/>
            <a:ext cx="1270500" cy="0"/>
          </a:xfrm>
          <a:prstGeom prst="straightConnector1">
            <a:avLst/>
          </a:prstGeom>
          <a:noFill/>
          <a:ln w="25400" cap="flat" cmpd="sng">
            <a:solidFill>
              <a:schemeClr val="lt2"/>
            </a:solidFill>
            <a:prstDash val="solid"/>
            <a:miter lim="800000"/>
            <a:headEnd type="none" w="sm" len="sm"/>
            <a:tailEnd type="none" w="sm" len="sm"/>
          </a:ln>
        </p:spPr>
      </p:cxnSp>
    </p:spTree>
    <p:extLst>
      <p:ext uri="{BB962C8B-B14F-4D97-AF65-F5344CB8AC3E}">
        <p14:creationId xmlns:p14="http://schemas.microsoft.com/office/powerpoint/2010/main" val="71373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72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0" name="Image 9">
            <a:extLst>
              <a:ext uri="{FF2B5EF4-FFF2-40B4-BE49-F238E27FC236}">
                <a16:creationId xmlns:a16="http://schemas.microsoft.com/office/drawing/2014/main" id="{6114B201-2FD7-9E41-942B-BE0FEC45D5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
        <p:nvSpPr>
          <p:cNvPr id="7" name="Ellipse 6">
            <a:extLst>
              <a:ext uri="{FF2B5EF4-FFF2-40B4-BE49-F238E27FC236}">
                <a16:creationId xmlns:a16="http://schemas.microsoft.com/office/drawing/2014/main" id="{9670F99D-21B3-BF25-2B40-75F5313262BD}"/>
              </a:ext>
            </a:extLst>
          </p:cNvPr>
          <p:cNvSpPr/>
          <p:nvPr/>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2" name="Groupe 11">
            <a:extLst>
              <a:ext uri="{FF2B5EF4-FFF2-40B4-BE49-F238E27FC236}">
                <a16:creationId xmlns:a16="http://schemas.microsoft.com/office/drawing/2014/main" id="{4CBDA099-4DFC-4DBF-6721-2123179C542D}"/>
              </a:ext>
            </a:extLst>
          </p:cNvPr>
          <p:cNvGrpSpPr/>
          <p:nvPr/>
        </p:nvGrpSpPr>
        <p:grpSpPr>
          <a:xfrm>
            <a:off x="866828" y="5302580"/>
            <a:ext cx="216000" cy="216000"/>
            <a:chOff x="866828" y="5302580"/>
            <a:chExt cx="216000" cy="216000"/>
          </a:xfrm>
        </p:grpSpPr>
        <p:sp>
          <p:nvSpPr>
            <p:cNvPr id="14" name="Ellipse 13">
              <a:extLst>
                <a:ext uri="{FF2B5EF4-FFF2-40B4-BE49-F238E27FC236}">
                  <a16:creationId xmlns:a16="http://schemas.microsoft.com/office/drawing/2014/main" id="{13DC3E0B-E066-ECD4-291F-77651FA50F59}"/>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6" name="Image 15">
              <a:extLst>
                <a:ext uri="{FF2B5EF4-FFF2-40B4-BE49-F238E27FC236}">
                  <a16:creationId xmlns:a16="http://schemas.microsoft.com/office/drawing/2014/main" id="{C1E12F44-9057-4CEF-E14D-7D89A6BBBD7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457" t="17640" r="19076" b="23346"/>
            <a:stretch/>
          </p:blipFill>
          <p:spPr>
            <a:xfrm>
              <a:off x="909973" y="5345119"/>
              <a:ext cx="129710" cy="130923"/>
            </a:xfrm>
            <a:prstGeom prst="rect">
              <a:avLst/>
            </a:prstGeom>
          </p:spPr>
        </p:pic>
      </p:grpSp>
      <p:pic>
        <p:nvPicPr>
          <p:cNvPr id="2" name="Picture 2" descr="Twitter X - Logo Illustration par Chamus Cat · Creative Fabrica">
            <a:extLst>
              <a:ext uri="{FF2B5EF4-FFF2-40B4-BE49-F238E27FC236}">
                <a16:creationId xmlns:a16="http://schemas.microsoft.com/office/drawing/2014/main" id="{F3D18641-57A2-CF23-0D5A-634A5B0E824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07552"/>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uverture Square Managemen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6" name="Image 5">
            <a:extLst>
              <a:ext uri="{FF2B5EF4-FFF2-40B4-BE49-F238E27FC236}">
                <a16:creationId xmlns:a16="http://schemas.microsoft.com/office/drawing/2014/main" id="{2774E35A-E978-A636-17FD-8572C434FB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975" y="653675"/>
            <a:ext cx="2756514" cy="1017868"/>
          </a:xfrm>
          <a:prstGeom prst="rect">
            <a:avLst/>
          </a:prstGeom>
        </p:spPr>
      </p:pic>
      <p:cxnSp>
        <p:nvCxnSpPr>
          <p:cNvPr id="7" name="Connecteur droit 6">
            <a:extLst>
              <a:ext uri="{FF2B5EF4-FFF2-40B4-BE49-F238E27FC236}">
                <a16:creationId xmlns:a16="http://schemas.microsoft.com/office/drawing/2014/main" id="{74F4F341-EABD-6403-0390-D9938F94D247}"/>
              </a:ext>
            </a:extLst>
          </p:cNvPr>
          <p:cNvCxnSpPr>
            <a:cxnSpLocks/>
          </p:cNvCxnSpPr>
          <p:nvPr/>
        </p:nvCxnSpPr>
        <p:spPr>
          <a:xfrm>
            <a:off x="179998" y="4067352"/>
            <a:ext cx="5130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s-titre 2">
            <a:extLst>
              <a:ext uri="{FF2B5EF4-FFF2-40B4-BE49-F238E27FC236}">
                <a16:creationId xmlns:a16="http://schemas.microsoft.com/office/drawing/2014/main" id="{8254DDF4-EE7B-C664-EB7E-04449616FF69}"/>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a:t>Sous-titres</a:t>
            </a:r>
          </a:p>
        </p:txBody>
      </p:sp>
      <p:sp>
        <p:nvSpPr>
          <p:cNvPr id="10" name="Espace réservé du texte 10">
            <a:extLst>
              <a:ext uri="{FF2B5EF4-FFF2-40B4-BE49-F238E27FC236}">
                <a16:creationId xmlns:a16="http://schemas.microsoft.com/office/drawing/2014/main" id="{67D09329-7518-F04C-2D7A-0A1B6CE12243}"/>
              </a:ext>
            </a:extLst>
          </p:cNvPr>
          <p:cNvSpPr>
            <a:spLocks noGrp="1"/>
          </p:cNvSpPr>
          <p:nvPr>
            <p:ph type="body" sz="quarter" idx="13" hasCustomPrompt="1"/>
          </p:nvPr>
        </p:nvSpPr>
        <p:spPr>
          <a:xfrm>
            <a:off x="808038" y="3760788"/>
            <a:ext cx="7921625" cy="1788334"/>
          </a:xfrm>
          <a:prstGeom prst="rect">
            <a:avLst/>
          </a:prstGeom>
        </p:spPr>
        <p:txBody>
          <a:bodyPr/>
          <a:lstStyle>
            <a:lvl1pPr marL="0" indent="0" algn="l">
              <a:buNone/>
              <a:defRPr sz="2800" cap="all" baseline="0">
                <a:solidFill>
                  <a:schemeClr val="bg2"/>
                </a:solidFill>
              </a:defRPr>
            </a:lvl1pPr>
            <a:lvl2pPr marL="0" indent="0">
              <a:buNone/>
              <a:defRPr>
                <a:solidFill>
                  <a:schemeClr val="bg1"/>
                </a:solidFill>
              </a:defRPr>
            </a:lvl2pPr>
            <a:lvl3pPr marL="0" indent="0">
              <a:buNone/>
              <a:defRPr>
                <a:solidFill>
                  <a:schemeClr val="bg1"/>
                </a:solidFill>
              </a:defRPr>
            </a:lvl3pPr>
            <a:lvl4pPr marL="179387" indent="0">
              <a:buNone/>
              <a:defRPr>
                <a:solidFill>
                  <a:schemeClr val="bg1"/>
                </a:solidFill>
              </a:defRPr>
            </a:lvl4pPr>
            <a:lvl5pPr marL="357187" indent="0">
              <a:buNone/>
              <a:defRPr>
                <a:solidFill>
                  <a:schemeClr val="bg1"/>
                </a:solidFill>
              </a:defRPr>
            </a:lvl5pPr>
          </a:lstStyle>
          <a:p>
            <a:pPr lvl="0"/>
            <a:r>
              <a:rPr lang="fr-FR"/>
              <a:t>TITRE</a:t>
            </a:r>
          </a:p>
        </p:txBody>
      </p:sp>
      <p:sp>
        <p:nvSpPr>
          <p:cNvPr id="3" name="Espace réservé du contenu 5">
            <a:extLst>
              <a:ext uri="{FF2B5EF4-FFF2-40B4-BE49-F238E27FC236}">
                <a16:creationId xmlns:a16="http://schemas.microsoft.com/office/drawing/2014/main" id="{5CB680AF-B33F-0168-84E2-FA2630BF3F11}"/>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a:t>Logo client</a:t>
            </a:r>
          </a:p>
        </p:txBody>
      </p:sp>
    </p:spTree>
    <p:extLst>
      <p:ext uri="{BB962C8B-B14F-4D97-AF65-F5344CB8AC3E}">
        <p14:creationId xmlns:p14="http://schemas.microsoft.com/office/powerpoint/2010/main" val="2058081577"/>
      </p:ext>
    </p:extLst>
  </p:cSld>
  <p:clrMapOvr>
    <a:masterClrMapping/>
  </p:clrMapOvr>
  <p:hf hdr="0"/>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Sommai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BBDA9-56AD-3CB8-BC79-BC42B93C46F1}"/>
              </a:ext>
            </a:extLst>
          </p:cNvPr>
          <p:cNvSpPr/>
          <p:nvPr/>
        </p:nvSpPr>
        <p:spPr>
          <a:xfrm>
            <a:off x="-1" y="1414134"/>
            <a:ext cx="12192001" cy="4880339"/>
          </a:xfrm>
          <a:prstGeom prst="rect">
            <a:avLst/>
          </a:prstGeom>
          <a:solidFill>
            <a:schemeClr val="bg1">
              <a:lumMod val="95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75" tIns="41488" rIns="82975" bIns="41488" numCol="1" spcCol="0" rtlCol="0" fromWordArt="0" anchor="ctr" anchorCtr="0" forceAA="0" compatLnSpc="1">
            <a:prstTxWarp prst="textNoShape">
              <a:avLst/>
            </a:prstTxWarp>
            <a:noAutofit/>
          </a:bodyPr>
          <a:lstStyle/>
          <a:p>
            <a:pPr algn="ctr" defTabSz="946094" rtl="0"/>
            <a:endParaRPr lang="fr-FR" sz="998" dirty="0">
              <a:solidFill>
                <a:prstClr val="white"/>
              </a:solidFill>
              <a:latin typeface="Calibri"/>
            </a:endParaRPr>
          </a:p>
        </p:txBody>
      </p:sp>
      <p:sp>
        <p:nvSpPr>
          <p:cNvPr id="7" name="Espace réservé du texte 2">
            <a:extLst>
              <a:ext uri="{FF2B5EF4-FFF2-40B4-BE49-F238E27FC236}">
                <a16:creationId xmlns:a16="http://schemas.microsoft.com/office/drawing/2014/main" id="{58C739D8-367C-21E8-427A-D9BDDDF15954}"/>
              </a:ext>
            </a:extLst>
          </p:cNvPr>
          <p:cNvSpPr>
            <a:spLocks noGrp="1"/>
          </p:cNvSpPr>
          <p:nvPr>
            <p:ph type="body" idx="1" hasCustomPrompt="1"/>
          </p:nvPr>
        </p:nvSpPr>
        <p:spPr>
          <a:xfrm>
            <a:off x="630937" y="162503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01</a:t>
            </a:r>
          </a:p>
        </p:txBody>
      </p:sp>
      <p:sp>
        <p:nvSpPr>
          <p:cNvPr id="8" name="Espace réservé du texte 10">
            <a:extLst>
              <a:ext uri="{FF2B5EF4-FFF2-40B4-BE49-F238E27FC236}">
                <a16:creationId xmlns:a16="http://schemas.microsoft.com/office/drawing/2014/main" id="{816E237B-D659-F472-4AD5-81898B985C80}"/>
              </a:ext>
            </a:extLst>
          </p:cNvPr>
          <p:cNvSpPr>
            <a:spLocks noGrp="1"/>
          </p:cNvSpPr>
          <p:nvPr>
            <p:ph type="body" sz="quarter" idx="13" hasCustomPrompt="1"/>
          </p:nvPr>
        </p:nvSpPr>
        <p:spPr>
          <a:xfrm>
            <a:off x="1512202" y="1625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9" name="Espace réservé du texte 2">
            <a:extLst>
              <a:ext uri="{FF2B5EF4-FFF2-40B4-BE49-F238E27FC236}">
                <a16:creationId xmlns:a16="http://schemas.microsoft.com/office/drawing/2014/main" id="{011C010F-FEB4-B095-7A7C-59DE3DA01BAE}"/>
              </a:ext>
            </a:extLst>
          </p:cNvPr>
          <p:cNvSpPr>
            <a:spLocks noGrp="1"/>
          </p:cNvSpPr>
          <p:nvPr>
            <p:ph type="body" idx="14" hasCustomPrompt="1"/>
          </p:nvPr>
        </p:nvSpPr>
        <p:spPr>
          <a:xfrm>
            <a:off x="630937" y="227446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02</a:t>
            </a:r>
          </a:p>
        </p:txBody>
      </p:sp>
      <p:sp>
        <p:nvSpPr>
          <p:cNvPr id="10" name="Espace réservé du texte 10">
            <a:extLst>
              <a:ext uri="{FF2B5EF4-FFF2-40B4-BE49-F238E27FC236}">
                <a16:creationId xmlns:a16="http://schemas.microsoft.com/office/drawing/2014/main" id="{6D868B37-9D93-9DD0-3ECB-72EBE112138D}"/>
              </a:ext>
            </a:extLst>
          </p:cNvPr>
          <p:cNvSpPr>
            <a:spLocks noGrp="1"/>
          </p:cNvSpPr>
          <p:nvPr>
            <p:ph type="body" sz="quarter" idx="15" hasCustomPrompt="1"/>
          </p:nvPr>
        </p:nvSpPr>
        <p:spPr>
          <a:xfrm>
            <a:off x="1512202" y="227446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12" name="Espace réservé du texte 2">
            <a:extLst>
              <a:ext uri="{FF2B5EF4-FFF2-40B4-BE49-F238E27FC236}">
                <a16:creationId xmlns:a16="http://schemas.microsoft.com/office/drawing/2014/main" id="{E66EEE92-ED03-5E0E-2216-5481643E1E5B}"/>
              </a:ext>
            </a:extLst>
          </p:cNvPr>
          <p:cNvSpPr>
            <a:spLocks noGrp="1"/>
          </p:cNvSpPr>
          <p:nvPr>
            <p:ph type="body" idx="16" hasCustomPrompt="1"/>
          </p:nvPr>
        </p:nvSpPr>
        <p:spPr>
          <a:xfrm>
            <a:off x="630937" y="292390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03</a:t>
            </a:r>
          </a:p>
        </p:txBody>
      </p:sp>
      <p:sp>
        <p:nvSpPr>
          <p:cNvPr id="13" name="Espace réservé du texte 10">
            <a:extLst>
              <a:ext uri="{FF2B5EF4-FFF2-40B4-BE49-F238E27FC236}">
                <a16:creationId xmlns:a16="http://schemas.microsoft.com/office/drawing/2014/main" id="{0B6B4AF0-E52E-007C-2C88-0BF62CB134C7}"/>
              </a:ext>
            </a:extLst>
          </p:cNvPr>
          <p:cNvSpPr>
            <a:spLocks noGrp="1"/>
          </p:cNvSpPr>
          <p:nvPr>
            <p:ph type="body" sz="quarter" idx="17" hasCustomPrompt="1"/>
          </p:nvPr>
        </p:nvSpPr>
        <p:spPr>
          <a:xfrm>
            <a:off x="1512202" y="292390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14" name="Espace réservé du texte 2">
            <a:extLst>
              <a:ext uri="{FF2B5EF4-FFF2-40B4-BE49-F238E27FC236}">
                <a16:creationId xmlns:a16="http://schemas.microsoft.com/office/drawing/2014/main" id="{C9A3D29D-1837-1DF8-54CB-16272C66A547}"/>
              </a:ext>
            </a:extLst>
          </p:cNvPr>
          <p:cNvSpPr>
            <a:spLocks noGrp="1"/>
          </p:cNvSpPr>
          <p:nvPr>
            <p:ph type="body" idx="18" hasCustomPrompt="1"/>
          </p:nvPr>
        </p:nvSpPr>
        <p:spPr>
          <a:xfrm>
            <a:off x="630937" y="357333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04</a:t>
            </a:r>
          </a:p>
        </p:txBody>
      </p:sp>
      <p:sp>
        <p:nvSpPr>
          <p:cNvPr id="25" name="Espace réservé du texte 10">
            <a:extLst>
              <a:ext uri="{FF2B5EF4-FFF2-40B4-BE49-F238E27FC236}">
                <a16:creationId xmlns:a16="http://schemas.microsoft.com/office/drawing/2014/main" id="{988737A3-6059-059D-FDC2-1C3D4B92AF85}"/>
              </a:ext>
            </a:extLst>
          </p:cNvPr>
          <p:cNvSpPr>
            <a:spLocks noGrp="1"/>
          </p:cNvSpPr>
          <p:nvPr>
            <p:ph type="body" sz="quarter" idx="19" hasCustomPrompt="1"/>
          </p:nvPr>
        </p:nvSpPr>
        <p:spPr>
          <a:xfrm>
            <a:off x="1512202" y="357334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26" name="Espace réservé du texte 2">
            <a:extLst>
              <a:ext uri="{FF2B5EF4-FFF2-40B4-BE49-F238E27FC236}">
                <a16:creationId xmlns:a16="http://schemas.microsoft.com/office/drawing/2014/main" id="{330C39E6-A581-EDD9-8C98-A148CE54B891}"/>
              </a:ext>
            </a:extLst>
          </p:cNvPr>
          <p:cNvSpPr>
            <a:spLocks noGrp="1"/>
          </p:cNvSpPr>
          <p:nvPr>
            <p:ph type="body" idx="20" hasCustomPrompt="1"/>
          </p:nvPr>
        </p:nvSpPr>
        <p:spPr>
          <a:xfrm>
            <a:off x="630937" y="422277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05</a:t>
            </a:r>
          </a:p>
        </p:txBody>
      </p:sp>
      <p:sp>
        <p:nvSpPr>
          <p:cNvPr id="33" name="Espace réservé du texte 10">
            <a:extLst>
              <a:ext uri="{FF2B5EF4-FFF2-40B4-BE49-F238E27FC236}">
                <a16:creationId xmlns:a16="http://schemas.microsoft.com/office/drawing/2014/main" id="{23868736-A74F-4443-77B7-B4ED6AE676D1}"/>
              </a:ext>
            </a:extLst>
          </p:cNvPr>
          <p:cNvSpPr>
            <a:spLocks noGrp="1"/>
          </p:cNvSpPr>
          <p:nvPr>
            <p:ph type="body" sz="quarter" idx="21" hasCustomPrompt="1"/>
          </p:nvPr>
        </p:nvSpPr>
        <p:spPr>
          <a:xfrm>
            <a:off x="1512202" y="422277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34" name="Espace réservé du texte 2">
            <a:extLst>
              <a:ext uri="{FF2B5EF4-FFF2-40B4-BE49-F238E27FC236}">
                <a16:creationId xmlns:a16="http://schemas.microsoft.com/office/drawing/2014/main" id="{BDD72FE3-5B7F-7EC7-F455-E80B2B2B28F9}"/>
              </a:ext>
            </a:extLst>
          </p:cNvPr>
          <p:cNvSpPr>
            <a:spLocks noGrp="1"/>
          </p:cNvSpPr>
          <p:nvPr>
            <p:ph type="body" idx="22" hasCustomPrompt="1"/>
          </p:nvPr>
        </p:nvSpPr>
        <p:spPr>
          <a:xfrm>
            <a:off x="630937" y="487221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06</a:t>
            </a:r>
          </a:p>
        </p:txBody>
      </p:sp>
      <p:sp>
        <p:nvSpPr>
          <p:cNvPr id="35" name="Espace réservé du texte 10">
            <a:extLst>
              <a:ext uri="{FF2B5EF4-FFF2-40B4-BE49-F238E27FC236}">
                <a16:creationId xmlns:a16="http://schemas.microsoft.com/office/drawing/2014/main" id="{737274B3-680C-CAE1-B61C-8E589EBBBB09}"/>
              </a:ext>
            </a:extLst>
          </p:cNvPr>
          <p:cNvSpPr>
            <a:spLocks noGrp="1"/>
          </p:cNvSpPr>
          <p:nvPr>
            <p:ph type="body" sz="quarter" idx="23" hasCustomPrompt="1"/>
          </p:nvPr>
        </p:nvSpPr>
        <p:spPr>
          <a:xfrm>
            <a:off x="1512202" y="487221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36" name="Espace réservé du texte 10">
            <a:extLst>
              <a:ext uri="{FF2B5EF4-FFF2-40B4-BE49-F238E27FC236}">
                <a16:creationId xmlns:a16="http://schemas.microsoft.com/office/drawing/2014/main" id="{0FA651EB-9101-A81E-87F1-D5B177E4470D}"/>
              </a:ext>
            </a:extLst>
          </p:cNvPr>
          <p:cNvSpPr>
            <a:spLocks noGrp="1"/>
          </p:cNvSpPr>
          <p:nvPr>
            <p:ph type="body" sz="quarter" idx="27" hasCustomPrompt="1"/>
          </p:nvPr>
        </p:nvSpPr>
        <p:spPr>
          <a:xfrm>
            <a:off x="5660793" y="1625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37" name="Espace réservé du texte 10">
            <a:extLst>
              <a:ext uri="{FF2B5EF4-FFF2-40B4-BE49-F238E27FC236}">
                <a16:creationId xmlns:a16="http://schemas.microsoft.com/office/drawing/2014/main" id="{128B39F8-0E9B-4426-6011-DCF510D1DB67}"/>
              </a:ext>
            </a:extLst>
          </p:cNvPr>
          <p:cNvSpPr>
            <a:spLocks noGrp="1"/>
          </p:cNvSpPr>
          <p:nvPr>
            <p:ph type="body" sz="quarter" idx="28" hasCustomPrompt="1"/>
          </p:nvPr>
        </p:nvSpPr>
        <p:spPr>
          <a:xfrm>
            <a:off x="5660793" y="227446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38" name="Espace réservé du texte 10">
            <a:extLst>
              <a:ext uri="{FF2B5EF4-FFF2-40B4-BE49-F238E27FC236}">
                <a16:creationId xmlns:a16="http://schemas.microsoft.com/office/drawing/2014/main" id="{88809D1E-676D-4360-713D-CFC12FE1C0DF}"/>
              </a:ext>
            </a:extLst>
          </p:cNvPr>
          <p:cNvSpPr>
            <a:spLocks noGrp="1"/>
          </p:cNvSpPr>
          <p:nvPr>
            <p:ph type="body" sz="quarter" idx="29" hasCustomPrompt="1"/>
          </p:nvPr>
        </p:nvSpPr>
        <p:spPr>
          <a:xfrm>
            <a:off x="5660793" y="292390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39" name="Espace réservé du texte 10">
            <a:extLst>
              <a:ext uri="{FF2B5EF4-FFF2-40B4-BE49-F238E27FC236}">
                <a16:creationId xmlns:a16="http://schemas.microsoft.com/office/drawing/2014/main" id="{3F757E90-B67D-3EC6-4788-B88EE598B4C5}"/>
              </a:ext>
            </a:extLst>
          </p:cNvPr>
          <p:cNvSpPr>
            <a:spLocks noGrp="1"/>
          </p:cNvSpPr>
          <p:nvPr>
            <p:ph type="body" sz="quarter" idx="30" hasCustomPrompt="1"/>
          </p:nvPr>
        </p:nvSpPr>
        <p:spPr>
          <a:xfrm>
            <a:off x="5660793" y="357334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40" name="Espace réservé du texte 10">
            <a:extLst>
              <a:ext uri="{FF2B5EF4-FFF2-40B4-BE49-F238E27FC236}">
                <a16:creationId xmlns:a16="http://schemas.microsoft.com/office/drawing/2014/main" id="{F634371F-ABBF-538D-02F1-863B30769735}"/>
              </a:ext>
            </a:extLst>
          </p:cNvPr>
          <p:cNvSpPr>
            <a:spLocks noGrp="1"/>
          </p:cNvSpPr>
          <p:nvPr>
            <p:ph type="body" sz="quarter" idx="31" hasCustomPrompt="1"/>
          </p:nvPr>
        </p:nvSpPr>
        <p:spPr>
          <a:xfrm>
            <a:off x="5660793" y="422277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41" name="Espace réservé du texte 10">
            <a:extLst>
              <a:ext uri="{FF2B5EF4-FFF2-40B4-BE49-F238E27FC236}">
                <a16:creationId xmlns:a16="http://schemas.microsoft.com/office/drawing/2014/main" id="{286478A7-3EFA-E2AE-3F50-85D695E4ED3B}"/>
              </a:ext>
            </a:extLst>
          </p:cNvPr>
          <p:cNvSpPr>
            <a:spLocks noGrp="1"/>
          </p:cNvSpPr>
          <p:nvPr>
            <p:ph type="body" sz="quarter" idx="32" hasCustomPrompt="1"/>
          </p:nvPr>
        </p:nvSpPr>
        <p:spPr>
          <a:xfrm>
            <a:off x="5660793" y="487221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
        <p:nvSpPr>
          <p:cNvPr id="42" name="Espace réservé du contenu 3">
            <a:extLst>
              <a:ext uri="{FF2B5EF4-FFF2-40B4-BE49-F238E27FC236}">
                <a16:creationId xmlns:a16="http://schemas.microsoft.com/office/drawing/2014/main" id="{49E1AAC8-3311-3167-F433-B181AFB2B7FB}"/>
              </a:ext>
            </a:extLst>
          </p:cNvPr>
          <p:cNvSpPr>
            <a:spLocks noGrp="1"/>
          </p:cNvSpPr>
          <p:nvPr>
            <p:ph sz="quarter" idx="33" hasCustomPrompt="1"/>
          </p:nvPr>
        </p:nvSpPr>
        <p:spPr>
          <a:xfrm>
            <a:off x="6524581" y="1625031"/>
            <a:ext cx="5253562" cy="4463659"/>
          </a:xfrm>
          <a:prstGeom prst="rect">
            <a:avLst/>
          </a:prstGeom>
        </p:spPr>
        <p:txBody>
          <a:bodyPr anchor="ctr"/>
          <a:lstStyle>
            <a:lvl1pPr marL="0" indent="0" algn="ctr">
              <a:buNone/>
              <a:defRPr b="0"/>
            </a:lvl1pPr>
          </a:lstStyle>
          <a:p>
            <a:pPr lvl="0"/>
            <a:r>
              <a:rPr lang="fr-FR"/>
              <a:t>Glissez une image ici</a:t>
            </a:r>
          </a:p>
        </p:txBody>
      </p:sp>
      <p:sp>
        <p:nvSpPr>
          <p:cNvPr id="3" name="Espace réservé du titre 1">
            <a:extLst>
              <a:ext uri="{FF2B5EF4-FFF2-40B4-BE49-F238E27FC236}">
                <a16:creationId xmlns:a16="http://schemas.microsoft.com/office/drawing/2014/main" id="{E2756C88-8595-5325-6220-A68CE37C8305}"/>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a:t>Titre</a:t>
            </a:r>
          </a:p>
        </p:txBody>
      </p:sp>
      <p:cxnSp>
        <p:nvCxnSpPr>
          <p:cNvPr id="4" name="Connecteur droit 3">
            <a:extLst>
              <a:ext uri="{FF2B5EF4-FFF2-40B4-BE49-F238E27FC236}">
                <a16:creationId xmlns:a16="http://schemas.microsoft.com/office/drawing/2014/main" id="{DE7E7464-AAB4-956C-2454-43EFF13C6C91}"/>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Espace réservé du texte 2">
            <a:extLst>
              <a:ext uri="{FF2B5EF4-FFF2-40B4-BE49-F238E27FC236}">
                <a16:creationId xmlns:a16="http://schemas.microsoft.com/office/drawing/2014/main" id="{B4ACF17F-6BA2-1FA3-902B-C9596F297EA9}"/>
              </a:ext>
            </a:extLst>
          </p:cNvPr>
          <p:cNvSpPr>
            <a:spLocks noGrp="1"/>
          </p:cNvSpPr>
          <p:nvPr>
            <p:ph type="body" idx="34" hasCustomPrompt="1"/>
          </p:nvPr>
        </p:nvSpPr>
        <p:spPr>
          <a:xfrm>
            <a:off x="630937" y="5521651"/>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07</a:t>
            </a:r>
          </a:p>
        </p:txBody>
      </p:sp>
      <p:sp>
        <p:nvSpPr>
          <p:cNvPr id="11" name="Espace réservé du texte 10">
            <a:extLst>
              <a:ext uri="{FF2B5EF4-FFF2-40B4-BE49-F238E27FC236}">
                <a16:creationId xmlns:a16="http://schemas.microsoft.com/office/drawing/2014/main" id="{581537B7-BD6C-AD12-76E1-59699F8C9058}"/>
              </a:ext>
            </a:extLst>
          </p:cNvPr>
          <p:cNvSpPr>
            <a:spLocks noGrp="1"/>
          </p:cNvSpPr>
          <p:nvPr>
            <p:ph type="body" sz="quarter" idx="35" hasCustomPrompt="1"/>
          </p:nvPr>
        </p:nvSpPr>
        <p:spPr>
          <a:xfrm>
            <a:off x="1512202" y="55216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Titre</a:t>
            </a:r>
          </a:p>
        </p:txBody>
      </p:sp>
      <p:sp>
        <p:nvSpPr>
          <p:cNvPr id="15" name="Espace réservé du texte 10">
            <a:extLst>
              <a:ext uri="{FF2B5EF4-FFF2-40B4-BE49-F238E27FC236}">
                <a16:creationId xmlns:a16="http://schemas.microsoft.com/office/drawing/2014/main" id="{7965BB5D-4CB2-FD55-EBA6-5475E64E25C0}"/>
              </a:ext>
            </a:extLst>
          </p:cNvPr>
          <p:cNvSpPr>
            <a:spLocks noGrp="1"/>
          </p:cNvSpPr>
          <p:nvPr>
            <p:ph type="body" sz="quarter" idx="36" hasCustomPrompt="1"/>
          </p:nvPr>
        </p:nvSpPr>
        <p:spPr>
          <a:xfrm>
            <a:off x="5660793" y="55216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a:t>NN</a:t>
            </a:r>
          </a:p>
        </p:txBody>
      </p:sp>
    </p:spTree>
    <p:extLst>
      <p:ext uri="{BB962C8B-B14F-4D97-AF65-F5344CB8AC3E}">
        <p14:creationId xmlns:p14="http://schemas.microsoft.com/office/powerpoint/2010/main" val="2467259182"/>
      </p:ext>
    </p:extLst>
  </p:cSld>
  <p:clrMapOvr>
    <a:masterClrMapping/>
  </p:clrMapOvr>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Intercalaire Square Management">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037" y="1967019"/>
            <a:ext cx="2371097" cy="1613008"/>
          </a:xfrm>
          <a:prstGeom prst="rect">
            <a:avLst/>
          </a:prstGeom>
          <a:ln>
            <a:noFill/>
          </a:ln>
        </p:spPr>
        <p:txBody>
          <a:bodyPr lIns="0" rIns="0" anchor="ctr">
            <a:noAutofit/>
          </a:bodyPr>
          <a:lstStyle>
            <a:lvl1pPr algn="l">
              <a:defRPr sz="12000" b="0">
                <a:solidFill>
                  <a:schemeClr val="bg2"/>
                </a:solidFill>
              </a:defRPr>
            </a:lvl1pPr>
          </a:lstStyle>
          <a:p>
            <a:r>
              <a:rPr lang="fr-FR" noProof="0"/>
              <a:t>01</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037" y="3760788"/>
            <a:ext cx="9781507" cy="688207"/>
          </a:xfrm>
          <a:prstGeom prst="rect">
            <a:avLst/>
          </a:prstGeom>
          <a:ln>
            <a:noFill/>
          </a:ln>
        </p:spPr>
        <p:txBody>
          <a:bodyPr anchor="t">
            <a:noAutofit/>
          </a:bodyPr>
          <a:lstStyle>
            <a:lvl1pPr marL="0" indent="0" algn="l">
              <a:buNone/>
              <a:defRPr sz="3200" b="0"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Titre 1 de la section</a:t>
            </a:r>
          </a:p>
        </p:txBody>
      </p:sp>
      <p:sp>
        <p:nvSpPr>
          <p:cNvPr id="12" name="Espace réservé du texte 2">
            <a:extLst>
              <a:ext uri="{FF2B5EF4-FFF2-40B4-BE49-F238E27FC236}">
                <a16:creationId xmlns:a16="http://schemas.microsoft.com/office/drawing/2014/main" id="{CA4F8F8E-AFAF-902F-1EA0-ECA4582D751D}"/>
              </a:ext>
            </a:extLst>
          </p:cNvPr>
          <p:cNvSpPr>
            <a:spLocks noGrp="1"/>
          </p:cNvSpPr>
          <p:nvPr>
            <p:ph type="body" idx="10" hasCustomPrompt="1"/>
          </p:nvPr>
        </p:nvSpPr>
        <p:spPr>
          <a:xfrm>
            <a:off x="2052304" y="4470261"/>
            <a:ext cx="8537240" cy="796901"/>
          </a:xfrm>
          <a:prstGeom prst="rect">
            <a:avLst/>
          </a:prstGeom>
          <a:ln>
            <a:noFill/>
          </a:ln>
        </p:spPr>
        <p:txBody>
          <a:bodyPr anchor="ctr">
            <a:noAutofit/>
          </a:bodyPr>
          <a:lstStyle>
            <a:lvl1pPr marL="0" indent="0" algn="l">
              <a:buNone/>
              <a:defRPr sz="2800" b="1" cap="all" baseline="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a:t>Titre 2 de la section</a:t>
            </a:r>
          </a:p>
        </p:txBody>
      </p:sp>
      <p:cxnSp>
        <p:nvCxnSpPr>
          <p:cNvPr id="7" name="Connecteur droit 6">
            <a:extLst>
              <a:ext uri="{FF2B5EF4-FFF2-40B4-BE49-F238E27FC236}">
                <a16:creationId xmlns:a16="http://schemas.microsoft.com/office/drawing/2014/main" id="{0324A079-2A92-3ED9-446F-0DC74E761573}"/>
              </a:ext>
            </a:extLst>
          </p:cNvPr>
          <p:cNvCxnSpPr>
            <a:cxnSpLocks/>
          </p:cNvCxnSpPr>
          <p:nvPr/>
        </p:nvCxnSpPr>
        <p:spPr>
          <a:xfrm>
            <a:off x="179998" y="4067352"/>
            <a:ext cx="5130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Espace réservé du texte 9">
            <a:extLst>
              <a:ext uri="{FF2B5EF4-FFF2-40B4-BE49-F238E27FC236}">
                <a16:creationId xmlns:a16="http://schemas.microsoft.com/office/drawing/2014/main" id="{3DAB2095-4286-F29C-503D-FDF3A3B096A1}"/>
              </a:ext>
            </a:extLst>
          </p:cNvPr>
          <p:cNvSpPr>
            <a:spLocks noGrp="1"/>
          </p:cNvSpPr>
          <p:nvPr>
            <p:ph type="body" sz="quarter" idx="12" hasCustomPrompt="1"/>
          </p:nvPr>
        </p:nvSpPr>
        <p:spPr>
          <a:xfrm>
            <a:off x="808037" y="4470261"/>
            <a:ext cx="1244267" cy="796901"/>
          </a:xfrm>
          <a:prstGeom prst="rect">
            <a:avLst/>
          </a:prstGeom>
        </p:spPr>
        <p:txBody>
          <a:bodyPr anchor="ctr"/>
          <a:lstStyle>
            <a:lvl1pPr marL="0" indent="0" algn="ctr">
              <a:buNone/>
              <a:defRPr sz="2800" b="1" i="0">
                <a:solidFill>
                  <a:schemeClr val="bg2"/>
                </a:solidFill>
              </a:defRPr>
            </a:lvl1pPr>
            <a:lvl2pPr algn="ctr">
              <a:defRPr/>
            </a:lvl2pPr>
            <a:lvl3pPr algn="ctr">
              <a:defRPr/>
            </a:lvl3pPr>
            <a:lvl4pPr algn="ctr">
              <a:defRPr/>
            </a:lvl4pPr>
            <a:lvl5pPr algn="ctr">
              <a:defRPr/>
            </a:lvl5pPr>
          </a:lstStyle>
          <a:p>
            <a:pPr lvl="0"/>
            <a:r>
              <a:rPr lang="fr-FR"/>
              <a:t>01.1</a:t>
            </a:r>
          </a:p>
        </p:txBody>
      </p:sp>
      <p:pic>
        <p:nvPicPr>
          <p:cNvPr id="4" name="Image 3">
            <a:extLst>
              <a:ext uri="{FF2B5EF4-FFF2-40B4-BE49-F238E27FC236}">
                <a16:creationId xmlns:a16="http://schemas.microsoft.com/office/drawing/2014/main" id="{CE44B6E2-D108-09AC-B948-9CBA54CD99DC}"/>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r="238" b="-1605"/>
          <a:stretch/>
        </p:blipFill>
        <p:spPr>
          <a:xfrm rot="19903086">
            <a:off x="10323507" y="-642781"/>
            <a:ext cx="3303041" cy="3366038"/>
          </a:xfrm>
          <a:prstGeom prst="rect">
            <a:avLst/>
          </a:prstGeom>
        </p:spPr>
      </p:pic>
      <p:pic>
        <p:nvPicPr>
          <p:cNvPr id="6" name="Image 5">
            <a:extLst>
              <a:ext uri="{FF2B5EF4-FFF2-40B4-BE49-F238E27FC236}">
                <a16:creationId xmlns:a16="http://schemas.microsoft.com/office/drawing/2014/main" id="{894D8837-31FF-F136-6FA8-BB74F138CE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2315805841"/>
      </p:ext>
    </p:extLst>
  </p:cSld>
  <p:clrMapOvr>
    <a:overrideClrMapping bg1="lt1" tx1="dk1" bg2="lt2" tx2="dk2" accent1="accent1" accent2="accent2" accent3="accent3" accent4="accent4" accent5="accent5" accent6="accent6" hlink="hlink" folHlink="folHlink"/>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a:t>Titre</a:t>
            </a:r>
          </a:p>
        </p:txBody>
      </p:sp>
      <p:cxnSp>
        <p:nvCxnSpPr>
          <p:cNvPr id="2" name="Connecteur droit 1">
            <a:extLst>
              <a:ext uri="{FF2B5EF4-FFF2-40B4-BE49-F238E27FC236}">
                <a16:creationId xmlns:a16="http://schemas.microsoft.com/office/drawing/2014/main" id="{C968AD02-6F9B-6433-62CC-B7603AA81FF0}"/>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71134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re 1 ligne - Sous Titre - Not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cxnSp>
        <p:nvCxnSpPr>
          <p:cNvPr id="3" name="Connecteur droit 2">
            <a:extLst>
              <a:ext uri="{FF2B5EF4-FFF2-40B4-BE49-F238E27FC236}">
                <a16:creationId xmlns:a16="http://schemas.microsoft.com/office/drawing/2014/main" id="{ED4BA355-7A0C-CF44-5CA8-17E8204DB35B}"/>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6DD6217-EE9C-4F73-E8F1-7D846C7D7C81}"/>
              </a:ext>
            </a:extLst>
          </p:cNvPr>
          <p:cNvSpPr txBox="1"/>
          <p:nvPr/>
        </p:nvSpPr>
        <p:spPr>
          <a:xfrm>
            <a:off x="747121" y="6435764"/>
            <a:ext cx="647331" cy="225136"/>
          </a:xfrm>
          <a:prstGeom prst="rect">
            <a:avLst/>
          </a:prstGeom>
        </p:spPr>
        <p:txBody>
          <a:bodyPr/>
          <a:lstStyle>
            <a:lvl1pPr lvl="0" indent="0" algn="just">
              <a:lnSpc>
                <a:spcPct val="100000"/>
              </a:lnSpc>
              <a:spcBef>
                <a:spcPts val="0"/>
              </a:spcBef>
              <a:buFont typeface="Wingdings" pitchFamily="2" charset="2"/>
              <a:buNone/>
              <a:defRPr sz="700" b="0" i="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just">
              <a:lnSpc>
                <a:spcPct val="100000"/>
              </a:lnSpc>
              <a:spcBef>
                <a:spcPts val="1100"/>
              </a:spcBef>
              <a:buFont typeface="Wingdings" pitchFamily="2" charset="2"/>
              <a:buNone/>
              <a:defRPr sz="800" b="0" i="0">
                <a:latin typeface="Verdana" panose="020B0604030504040204" pitchFamily="34" charset="0"/>
                <a:ea typeface="Verdana" panose="020B0604030504040204" pitchFamily="34" charset="0"/>
                <a:cs typeface="Verdana" panose="020B0604030504040204" pitchFamily="34" charset="0"/>
              </a:defRPr>
            </a:lvl2pPr>
            <a:lvl3pPr marL="273050" indent="-273050" algn="just">
              <a:lnSpc>
                <a:spcPct val="100000"/>
              </a:lnSpc>
              <a:spcBef>
                <a:spcPts val="800"/>
              </a:spcBef>
              <a:buFont typeface="Wingdings" pitchFamily="2" charset="2"/>
              <a:buChar char="§"/>
              <a:tabLst/>
              <a:defRPr sz="800" b="0" i="0">
                <a:latin typeface="Verdana" panose="020B0604030504040204" pitchFamily="34" charset="0"/>
                <a:ea typeface="Verdana" panose="020B0604030504040204" pitchFamily="34" charset="0"/>
                <a:cs typeface="Verdana" panose="020B0604030504040204" pitchFamily="34" charset="0"/>
              </a:defRPr>
            </a:lvl3pPr>
            <a:lvl4pPr marL="447675" indent="-268288" algn="just">
              <a:lnSpc>
                <a:spcPct val="100000"/>
              </a:lnSpc>
              <a:spcBef>
                <a:spcPts val="500"/>
              </a:spcBef>
              <a:buSzPct val="100000"/>
              <a:buFont typeface="Lucida Grande" panose="020B0600040502020204" pitchFamily="34" charset="0"/>
              <a:buChar char="▫"/>
              <a:tabLst/>
              <a:defRPr sz="800" b="0" i="0">
                <a:latin typeface="Verdana" panose="020B0604030504040204" pitchFamily="34" charset="0"/>
                <a:ea typeface="Verdana" panose="020B0604030504040204" pitchFamily="34" charset="0"/>
                <a:cs typeface="Verdana" panose="020B0604030504040204" pitchFamily="34" charset="0"/>
              </a:defRPr>
            </a:lvl4pPr>
            <a:lvl5pPr marL="622300" indent="-265113" algn="just">
              <a:lnSpc>
                <a:spcPct val="100000"/>
              </a:lnSpc>
              <a:spcBef>
                <a:spcPts val="500"/>
              </a:spcBef>
              <a:buFont typeface="Police système"/>
              <a:buChar char="-"/>
              <a:tabLst/>
              <a:defRPr sz="800" b="0" i="0">
                <a:latin typeface="Verdana" panose="020B0604030504040204" pitchFamily="34" charset="0"/>
                <a:ea typeface="Verdana" panose="020B0604030504040204" pitchFamily="34" charset="0"/>
                <a:cs typeface="Verdana" panose="020B0604030504040204" pitchFamily="34" charset="0"/>
              </a:defRPr>
            </a:lvl5pPr>
            <a:lvl6pPr marL="804863"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6pPr>
            <a:lvl7pPr marL="979488"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7pPr>
            <a:lvl8pPr marL="1155700" indent="-266700">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8pPr>
            <a:lvl9pPr marL="1347788" indent="-276225">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9pPr>
          </a:lstStyle>
          <a:p>
            <a:pPr lvl="0" algn="l"/>
            <a:r>
              <a:rPr lang="fr-FR" sz="800" dirty="0"/>
              <a:t>Notes :</a:t>
            </a:r>
          </a:p>
        </p:txBody>
      </p:sp>
      <p:sp>
        <p:nvSpPr>
          <p:cNvPr id="4" name="Espace réservé du texte 3">
            <a:extLst>
              <a:ext uri="{FF2B5EF4-FFF2-40B4-BE49-F238E27FC236}">
                <a16:creationId xmlns:a16="http://schemas.microsoft.com/office/drawing/2014/main" id="{9B3E3476-F8F7-D905-E609-46A03A04DC42}"/>
              </a:ext>
            </a:extLst>
          </p:cNvPr>
          <p:cNvSpPr>
            <a:spLocks noGrp="1"/>
          </p:cNvSpPr>
          <p:nvPr>
            <p:ph type="body" sz="quarter" idx="10"/>
          </p:nvPr>
        </p:nvSpPr>
        <p:spPr>
          <a:xfrm>
            <a:off x="1200960" y="6435763"/>
            <a:ext cx="9250842" cy="204524"/>
          </a:xfrm>
          <a:prstGeom prst="rect">
            <a:avLst/>
          </a:prstGeom>
        </p:spPr>
        <p:txBody>
          <a:bodyPr/>
          <a:lstStyle>
            <a:lvl1pPr marL="0" indent="0" algn="l">
              <a:buNone/>
              <a:defRPr sz="800" b="0">
                <a:solidFill>
                  <a:schemeClr val="bg1">
                    <a:lumMod val="50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813073256"/>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_Titre 1 ligne - Sous Titre - Not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a:t>Titre</a:t>
            </a:r>
          </a:p>
        </p:txBody>
      </p:sp>
      <p:cxnSp>
        <p:nvCxnSpPr>
          <p:cNvPr id="3" name="Connecteur droit 2">
            <a:extLst>
              <a:ext uri="{FF2B5EF4-FFF2-40B4-BE49-F238E27FC236}">
                <a16:creationId xmlns:a16="http://schemas.microsoft.com/office/drawing/2014/main" id="{ED4BA355-7A0C-CF44-5CA8-17E8204DB35B}"/>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6DD6217-EE9C-4F73-E8F1-7D846C7D7C81}"/>
              </a:ext>
            </a:extLst>
          </p:cNvPr>
          <p:cNvSpPr txBox="1"/>
          <p:nvPr/>
        </p:nvSpPr>
        <p:spPr>
          <a:xfrm>
            <a:off x="747121" y="6435764"/>
            <a:ext cx="647331" cy="225136"/>
          </a:xfrm>
          <a:prstGeom prst="rect">
            <a:avLst/>
          </a:prstGeom>
        </p:spPr>
        <p:txBody>
          <a:bodyPr/>
          <a:lstStyle>
            <a:lvl1pPr lvl="0" indent="0" algn="just">
              <a:lnSpc>
                <a:spcPct val="100000"/>
              </a:lnSpc>
              <a:spcBef>
                <a:spcPts val="0"/>
              </a:spcBef>
              <a:buFont typeface="Wingdings" pitchFamily="2" charset="2"/>
              <a:buNone/>
              <a:defRPr sz="700" b="0" i="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just">
              <a:lnSpc>
                <a:spcPct val="100000"/>
              </a:lnSpc>
              <a:spcBef>
                <a:spcPts val="1100"/>
              </a:spcBef>
              <a:buFont typeface="Wingdings" pitchFamily="2" charset="2"/>
              <a:buNone/>
              <a:defRPr sz="800" b="0" i="0">
                <a:latin typeface="Verdana" panose="020B0604030504040204" pitchFamily="34" charset="0"/>
                <a:ea typeface="Verdana" panose="020B0604030504040204" pitchFamily="34" charset="0"/>
                <a:cs typeface="Verdana" panose="020B0604030504040204" pitchFamily="34" charset="0"/>
              </a:defRPr>
            </a:lvl2pPr>
            <a:lvl3pPr marL="273050" indent="-273050" algn="just">
              <a:lnSpc>
                <a:spcPct val="100000"/>
              </a:lnSpc>
              <a:spcBef>
                <a:spcPts val="800"/>
              </a:spcBef>
              <a:buFont typeface="Wingdings" pitchFamily="2" charset="2"/>
              <a:buChar char="§"/>
              <a:tabLst/>
              <a:defRPr sz="800" b="0" i="0">
                <a:latin typeface="Verdana" panose="020B0604030504040204" pitchFamily="34" charset="0"/>
                <a:ea typeface="Verdana" panose="020B0604030504040204" pitchFamily="34" charset="0"/>
                <a:cs typeface="Verdana" panose="020B0604030504040204" pitchFamily="34" charset="0"/>
              </a:defRPr>
            </a:lvl3pPr>
            <a:lvl4pPr marL="447675" indent="-268288" algn="just">
              <a:lnSpc>
                <a:spcPct val="100000"/>
              </a:lnSpc>
              <a:spcBef>
                <a:spcPts val="500"/>
              </a:spcBef>
              <a:buSzPct val="100000"/>
              <a:buFont typeface="Lucida Grande" panose="020B0600040502020204" pitchFamily="34" charset="0"/>
              <a:buChar char="▫"/>
              <a:tabLst/>
              <a:defRPr sz="800" b="0" i="0">
                <a:latin typeface="Verdana" panose="020B0604030504040204" pitchFamily="34" charset="0"/>
                <a:ea typeface="Verdana" panose="020B0604030504040204" pitchFamily="34" charset="0"/>
                <a:cs typeface="Verdana" panose="020B0604030504040204" pitchFamily="34" charset="0"/>
              </a:defRPr>
            </a:lvl4pPr>
            <a:lvl5pPr marL="622300" indent="-265113" algn="just">
              <a:lnSpc>
                <a:spcPct val="100000"/>
              </a:lnSpc>
              <a:spcBef>
                <a:spcPts val="500"/>
              </a:spcBef>
              <a:buFont typeface="Police système"/>
              <a:buChar char="-"/>
              <a:tabLst/>
              <a:defRPr sz="800" b="0" i="0">
                <a:latin typeface="Verdana" panose="020B0604030504040204" pitchFamily="34" charset="0"/>
                <a:ea typeface="Verdana" panose="020B0604030504040204" pitchFamily="34" charset="0"/>
                <a:cs typeface="Verdana" panose="020B0604030504040204" pitchFamily="34" charset="0"/>
              </a:defRPr>
            </a:lvl5pPr>
            <a:lvl6pPr marL="804863"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6pPr>
            <a:lvl7pPr marL="979488" indent="-265113" algn="just">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7pPr>
            <a:lvl8pPr marL="1155700" indent="-266700">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8pPr>
            <a:lvl9pPr marL="1347788" indent="-276225">
              <a:lnSpc>
                <a:spcPct val="90000"/>
              </a:lnSpc>
              <a:spcBef>
                <a:spcPts val="500"/>
              </a:spcBef>
              <a:buFont typeface="Police système"/>
              <a:buChar char="-"/>
              <a:tabLst/>
              <a:defRPr sz="1100">
                <a:latin typeface="Verdana" panose="020B0604030504040204" pitchFamily="34" charset="0"/>
                <a:ea typeface="Verdana" panose="020B0604030504040204" pitchFamily="34" charset="0"/>
                <a:cs typeface="Verdana" panose="020B0604030504040204" pitchFamily="34" charset="0"/>
              </a:defRPr>
            </a:lvl9pPr>
          </a:lstStyle>
          <a:p>
            <a:pPr lvl="0" algn="l"/>
            <a:r>
              <a:rPr lang="fr-FR" sz="800" dirty="0"/>
              <a:t>Notes :</a:t>
            </a:r>
          </a:p>
        </p:txBody>
      </p:sp>
      <p:sp>
        <p:nvSpPr>
          <p:cNvPr id="4" name="Espace réservé du texte 3">
            <a:extLst>
              <a:ext uri="{FF2B5EF4-FFF2-40B4-BE49-F238E27FC236}">
                <a16:creationId xmlns:a16="http://schemas.microsoft.com/office/drawing/2014/main" id="{9B3E3476-F8F7-D905-E609-46A03A04DC42}"/>
              </a:ext>
            </a:extLst>
          </p:cNvPr>
          <p:cNvSpPr>
            <a:spLocks noGrp="1"/>
          </p:cNvSpPr>
          <p:nvPr>
            <p:ph type="body" sz="quarter" idx="10"/>
          </p:nvPr>
        </p:nvSpPr>
        <p:spPr>
          <a:xfrm>
            <a:off x="1200960" y="6435763"/>
            <a:ext cx="9250842" cy="204524"/>
          </a:xfrm>
          <a:prstGeom prst="rect">
            <a:avLst/>
          </a:prstGeom>
        </p:spPr>
        <p:txBody>
          <a:bodyPr/>
          <a:lstStyle>
            <a:lvl1pPr marL="0" indent="0" algn="l">
              <a:buNone/>
              <a:defRPr sz="800" b="0">
                <a:solidFill>
                  <a:schemeClr val="bg1">
                    <a:lumMod val="50000"/>
                  </a:schemeClr>
                </a:solidFill>
              </a:defRPr>
            </a:lvl1pPr>
          </a:lstStyle>
          <a:p>
            <a:pPr lvl="0"/>
            <a:r>
              <a:rPr lang="fr-FR"/>
              <a:t>Cliquez pour modifier les styles du texte du masque</a:t>
            </a:r>
          </a:p>
        </p:txBody>
      </p:sp>
    </p:spTree>
    <p:extLst>
      <p:ext uri="{BB962C8B-B14F-4D97-AF65-F5344CB8AC3E}">
        <p14:creationId xmlns:p14="http://schemas.microsoft.com/office/powerpoint/2010/main" val="3590217272"/>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Référenc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a:t>Titre</a:t>
            </a:r>
          </a:p>
        </p:txBody>
      </p:sp>
      <p:sp>
        <p:nvSpPr>
          <p:cNvPr id="13" name="Rectangle 12">
            <a:extLst>
              <a:ext uri="{FF2B5EF4-FFF2-40B4-BE49-F238E27FC236}">
                <a16:creationId xmlns:a16="http://schemas.microsoft.com/office/drawing/2014/main" id="{5FC6655C-FAD7-A798-3DA2-AFA8C3B132EC}"/>
              </a:ext>
            </a:extLst>
          </p:cNvPr>
          <p:cNvSpPr/>
          <p:nvPr/>
        </p:nvSpPr>
        <p:spPr>
          <a:xfrm>
            <a:off x="0" y="3795824"/>
            <a:ext cx="12192000" cy="2546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indent="0" algn="ctr" defTabSz="414772">
              <a:buFont typeface="Arial" panose="020B0604020202020204" pitchFamily="34" charset="0"/>
              <a:buNone/>
            </a:pPr>
            <a:endParaRPr lang="en-US" sz="1270" dirty="0">
              <a:solidFill>
                <a:prstClr val="white"/>
              </a:solidFill>
              <a:latin typeface="Bitter Medium" pitchFamily="2" charset="0"/>
            </a:endParaRPr>
          </a:p>
        </p:txBody>
      </p:sp>
      <p:sp>
        <p:nvSpPr>
          <p:cNvPr id="34" name="Espace réservé du texte 33">
            <a:extLst>
              <a:ext uri="{FF2B5EF4-FFF2-40B4-BE49-F238E27FC236}">
                <a16:creationId xmlns:a16="http://schemas.microsoft.com/office/drawing/2014/main" id="{D9EB79C1-A733-6920-0413-87BA3A481736}"/>
              </a:ext>
            </a:extLst>
          </p:cNvPr>
          <p:cNvSpPr>
            <a:spLocks noGrp="1"/>
          </p:cNvSpPr>
          <p:nvPr>
            <p:ph type="body" sz="quarter" idx="10" hasCustomPrompt="1"/>
          </p:nvPr>
        </p:nvSpPr>
        <p:spPr>
          <a:xfrm>
            <a:off x="635073"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a:t>TITRE</a:t>
            </a:r>
          </a:p>
        </p:txBody>
      </p:sp>
      <p:sp>
        <p:nvSpPr>
          <p:cNvPr id="36" name="Espace réservé du texte 35">
            <a:extLst>
              <a:ext uri="{FF2B5EF4-FFF2-40B4-BE49-F238E27FC236}">
                <a16:creationId xmlns:a16="http://schemas.microsoft.com/office/drawing/2014/main" id="{0413A884-E458-AD7A-72F9-7924EC87E260}"/>
              </a:ext>
            </a:extLst>
          </p:cNvPr>
          <p:cNvSpPr>
            <a:spLocks noGrp="1"/>
          </p:cNvSpPr>
          <p:nvPr>
            <p:ph type="body" sz="quarter" idx="11"/>
          </p:nvPr>
        </p:nvSpPr>
        <p:spPr>
          <a:xfrm>
            <a:off x="635000"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7" name="Espace réservé du texte 33">
            <a:extLst>
              <a:ext uri="{FF2B5EF4-FFF2-40B4-BE49-F238E27FC236}">
                <a16:creationId xmlns:a16="http://schemas.microsoft.com/office/drawing/2014/main" id="{A067A486-A023-F516-F5C7-D8E5F9BA064E}"/>
              </a:ext>
            </a:extLst>
          </p:cNvPr>
          <p:cNvSpPr>
            <a:spLocks noGrp="1"/>
          </p:cNvSpPr>
          <p:nvPr>
            <p:ph type="body" sz="quarter" idx="12" hasCustomPrompt="1"/>
          </p:nvPr>
        </p:nvSpPr>
        <p:spPr>
          <a:xfrm>
            <a:off x="6597055"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a:t>TITRE</a:t>
            </a:r>
          </a:p>
        </p:txBody>
      </p:sp>
      <p:sp>
        <p:nvSpPr>
          <p:cNvPr id="38" name="Espace réservé du texte 35">
            <a:extLst>
              <a:ext uri="{FF2B5EF4-FFF2-40B4-BE49-F238E27FC236}">
                <a16:creationId xmlns:a16="http://schemas.microsoft.com/office/drawing/2014/main" id="{D722CC59-DCC3-0177-6AB8-26617C1A0F49}"/>
              </a:ext>
            </a:extLst>
          </p:cNvPr>
          <p:cNvSpPr>
            <a:spLocks noGrp="1"/>
          </p:cNvSpPr>
          <p:nvPr>
            <p:ph type="body" sz="quarter" idx="13"/>
          </p:nvPr>
        </p:nvSpPr>
        <p:spPr>
          <a:xfrm>
            <a:off x="6596982"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9" name="Espace réservé du texte 33">
            <a:extLst>
              <a:ext uri="{FF2B5EF4-FFF2-40B4-BE49-F238E27FC236}">
                <a16:creationId xmlns:a16="http://schemas.microsoft.com/office/drawing/2014/main" id="{92911F22-FD84-520B-5598-B1C6C12D7E95}"/>
              </a:ext>
            </a:extLst>
          </p:cNvPr>
          <p:cNvSpPr>
            <a:spLocks noGrp="1"/>
          </p:cNvSpPr>
          <p:nvPr>
            <p:ph type="body" sz="quarter" idx="14" hasCustomPrompt="1"/>
          </p:nvPr>
        </p:nvSpPr>
        <p:spPr>
          <a:xfrm>
            <a:off x="6597055"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a:t>TITRE</a:t>
            </a:r>
          </a:p>
        </p:txBody>
      </p:sp>
      <p:sp>
        <p:nvSpPr>
          <p:cNvPr id="40" name="Espace réservé du texte 35">
            <a:extLst>
              <a:ext uri="{FF2B5EF4-FFF2-40B4-BE49-F238E27FC236}">
                <a16:creationId xmlns:a16="http://schemas.microsoft.com/office/drawing/2014/main" id="{885FBE5B-9F76-4A99-CCCB-D00008210A45}"/>
              </a:ext>
            </a:extLst>
          </p:cNvPr>
          <p:cNvSpPr>
            <a:spLocks noGrp="1"/>
          </p:cNvSpPr>
          <p:nvPr>
            <p:ph type="body" sz="quarter" idx="15"/>
          </p:nvPr>
        </p:nvSpPr>
        <p:spPr>
          <a:xfrm>
            <a:off x="6596982"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1" name="Espace réservé du texte 33">
            <a:extLst>
              <a:ext uri="{FF2B5EF4-FFF2-40B4-BE49-F238E27FC236}">
                <a16:creationId xmlns:a16="http://schemas.microsoft.com/office/drawing/2014/main" id="{67815956-24A9-2AAA-BCC3-5D588CDF90A2}"/>
              </a:ext>
            </a:extLst>
          </p:cNvPr>
          <p:cNvSpPr>
            <a:spLocks noGrp="1"/>
          </p:cNvSpPr>
          <p:nvPr>
            <p:ph type="body" sz="quarter" idx="16" hasCustomPrompt="1"/>
          </p:nvPr>
        </p:nvSpPr>
        <p:spPr>
          <a:xfrm>
            <a:off x="635073"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a:t>TITRE</a:t>
            </a:r>
          </a:p>
        </p:txBody>
      </p:sp>
      <p:sp>
        <p:nvSpPr>
          <p:cNvPr id="42" name="Espace réservé du texte 35">
            <a:extLst>
              <a:ext uri="{FF2B5EF4-FFF2-40B4-BE49-F238E27FC236}">
                <a16:creationId xmlns:a16="http://schemas.microsoft.com/office/drawing/2014/main" id="{0B688176-8D39-5F5F-D8F9-89CB3F87C095}"/>
              </a:ext>
            </a:extLst>
          </p:cNvPr>
          <p:cNvSpPr>
            <a:spLocks noGrp="1"/>
          </p:cNvSpPr>
          <p:nvPr>
            <p:ph type="body" sz="quarter" idx="17"/>
          </p:nvPr>
        </p:nvSpPr>
        <p:spPr>
          <a:xfrm>
            <a:off x="635000"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6" name="Espace réservé pour une image  45">
            <a:extLst>
              <a:ext uri="{FF2B5EF4-FFF2-40B4-BE49-F238E27FC236}">
                <a16:creationId xmlns:a16="http://schemas.microsoft.com/office/drawing/2014/main" id="{B22CCE9A-B3E8-8D03-79A5-31CFE0CA3A70}"/>
              </a:ext>
            </a:extLst>
          </p:cNvPr>
          <p:cNvSpPr>
            <a:spLocks noGrp="1"/>
          </p:cNvSpPr>
          <p:nvPr>
            <p:ph type="pic" sz="quarter" idx="18"/>
          </p:nvPr>
        </p:nvSpPr>
        <p:spPr>
          <a:xfrm>
            <a:off x="2251075"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7" name="Espace réservé pour une image  45">
            <a:extLst>
              <a:ext uri="{FF2B5EF4-FFF2-40B4-BE49-F238E27FC236}">
                <a16:creationId xmlns:a16="http://schemas.microsoft.com/office/drawing/2014/main" id="{90AD1571-8302-1692-B8D7-D508EDB4542D}"/>
              </a:ext>
            </a:extLst>
          </p:cNvPr>
          <p:cNvSpPr>
            <a:spLocks noGrp="1"/>
          </p:cNvSpPr>
          <p:nvPr>
            <p:ph type="pic" sz="quarter" idx="19"/>
          </p:nvPr>
        </p:nvSpPr>
        <p:spPr>
          <a:xfrm>
            <a:off x="8213057"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8" name="Espace réservé pour une image  45">
            <a:extLst>
              <a:ext uri="{FF2B5EF4-FFF2-40B4-BE49-F238E27FC236}">
                <a16:creationId xmlns:a16="http://schemas.microsoft.com/office/drawing/2014/main" id="{4EA43885-3075-E554-474F-ACA3FB20A50E}"/>
              </a:ext>
            </a:extLst>
          </p:cNvPr>
          <p:cNvSpPr>
            <a:spLocks noGrp="1"/>
          </p:cNvSpPr>
          <p:nvPr>
            <p:ph type="pic" sz="quarter" idx="20"/>
          </p:nvPr>
        </p:nvSpPr>
        <p:spPr>
          <a:xfrm>
            <a:off x="8213057" y="394769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9" name="Espace réservé pour une image  45">
            <a:extLst>
              <a:ext uri="{FF2B5EF4-FFF2-40B4-BE49-F238E27FC236}">
                <a16:creationId xmlns:a16="http://schemas.microsoft.com/office/drawing/2014/main" id="{48955079-F43C-52FA-B807-D1A470734F38}"/>
              </a:ext>
            </a:extLst>
          </p:cNvPr>
          <p:cNvSpPr>
            <a:spLocks noGrp="1"/>
          </p:cNvSpPr>
          <p:nvPr>
            <p:ph type="pic" sz="quarter" idx="21"/>
          </p:nvPr>
        </p:nvSpPr>
        <p:spPr>
          <a:xfrm>
            <a:off x="2251075" y="3947697"/>
            <a:ext cx="1817688" cy="602457"/>
          </a:xfrm>
          <a:prstGeom prst="rect">
            <a:avLst/>
          </a:prstGeom>
        </p:spPr>
        <p:txBody>
          <a:bodyPr/>
          <a:lstStyle>
            <a:lvl1pPr marL="0" indent="0" algn="ctr">
              <a:buNone/>
              <a:defRPr sz="1000" b="0"/>
            </a:lvl1pPr>
          </a:lstStyle>
          <a:p>
            <a:r>
              <a:rPr lang="fr-FR" dirty="0"/>
              <a:t>Cliquez sur l'icône pour ajouter une image</a:t>
            </a:r>
          </a:p>
        </p:txBody>
      </p:sp>
      <p:cxnSp>
        <p:nvCxnSpPr>
          <p:cNvPr id="2" name="Connecteur droit 1">
            <a:extLst>
              <a:ext uri="{FF2B5EF4-FFF2-40B4-BE49-F238E27FC236}">
                <a16:creationId xmlns:a16="http://schemas.microsoft.com/office/drawing/2014/main" id="{2EAEAE65-41FB-9FD9-C676-F5689C5C2C4A}"/>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377502"/>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DC FR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AE8F1-C79E-9E39-B4A8-39A69DBA901A}"/>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7" name="Connecteur droit 6">
            <a:extLst>
              <a:ext uri="{FF2B5EF4-FFF2-40B4-BE49-F238E27FC236}">
                <a16:creationId xmlns:a16="http://schemas.microsoft.com/office/drawing/2014/main" id="{035CBD63-4577-38A0-1BEF-0FC8B90849B3}"/>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56C39981-6FCE-F150-F658-B94F1E0C8BEC}"/>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8B23AB3-3600-7C30-693F-5821BD4857C5}"/>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6F6AA9B2-522E-790C-3424-BD0E4296D58F}"/>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0130834F-4D01-8F06-9CAC-86D9A2BC1084}"/>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CB7E1-2270-F380-CDFB-625BC42CD8DE}"/>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13" name="Rectangle 12">
            <a:extLst>
              <a:ext uri="{FF2B5EF4-FFF2-40B4-BE49-F238E27FC236}">
                <a16:creationId xmlns:a16="http://schemas.microsoft.com/office/drawing/2014/main" id="{7D0F8FC8-4F16-CBB4-ADD1-E9D75B1E2F6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4" name="Rectangle 13">
            <a:extLst>
              <a:ext uri="{FF2B5EF4-FFF2-40B4-BE49-F238E27FC236}">
                <a16:creationId xmlns:a16="http://schemas.microsoft.com/office/drawing/2014/main" id="{2C7F81F1-F0AF-43DD-9B6A-DCB8B613AEA4}"/>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15" name="Rectangle 14">
            <a:extLst>
              <a:ext uri="{FF2B5EF4-FFF2-40B4-BE49-F238E27FC236}">
                <a16:creationId xmlns:a16="http://schemas.microsoft.com/office/drawing/2014/main" id="{6B7497B1-9FD9-6A3D-AE97-A0273B7A6949}"/>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16" name="Rectangle 15">
            <a:extLst>
              <a:ext uri="{FF2B5EF4-FFF2-40B4-BE49-F238E27FC236}">
                <a16:creationId xmlns:a16="http://schemas.microsoft.com/office/drawing/2014/main" id="{CD3F645B-298C-4503-A34D-19278A6D6D3D}"/>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17" name="Rectangle 16">
            <a:extLst>
              <a:ext uri="{FF2B5EF4-FFF2-40B4-BE49-F238E27FC236}">
                <a16:creationId xmlns:a16="http://schemas.microsoft.com/office/drawing/2014/main" id="{71102F4B-C05F-9121-DC21-118FCE069080}"/>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18" name="Connecteur droit 17">
            <a:extLst>
              <a:ext uri="{FF2B5EF4-FFF2-40B4-BE49-F238E27FC236}">
                <a16:creationId xmlns:a16="http://schemas.microsoft.com/office/drawing/2014/main" id="{CE4D018B-6996-0361-A9C4-18D3094CFBF1}"/>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7BA1690-87BA-275B-5232-6AB83D7EBE26}"/>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A355BA3-F15B-7D8E-5602-C63912EB30DB}"/>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AF0B6453-DB24-A00A-8DA4-E1C3F3471DD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62E37F3-DB15-AC82-7877-7BEACD580861}"/>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73C04EF-8F57-E93D-B3FE-D0E6E3B1491B}"/>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24" name="Rectangle 23">
            <a:extLst>
              <a:ext uri="{FF2B5EF4-FFF2-40B4-BE49-F238E27FC236}">
                <a16:creationId xmlns:a16="http://schemas.microsoft.com/office/drawing/2014/main" id="{C0A6FB7B-3390-EEB9-5C48-F80172813A9A}"/>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5" name="Espace réservé du texte 17">
            <a:extLst>
              <a:ext uri="{FF2B5EF4-FFF2-40B4-BE49-F238E27FC236}">
                <a16:creationId xmlns:a16="http://schemas.microsoft.com/office/drawing/2014/main" id="{49530D68-FBFE-C3FA-0CF6-90735905FF96}"/>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6" name="Espace réservé du texte 15">
            <a:extLst>
              <a:ext uri="{FF2B5EF4-FFF2-40B4-BE49-F238E27FC236}">
                <a16:creationId xmlns:a16="http://schemas.microsoft.com/office/drawing/2014/main" id="{32998627-6AF6-D077-DD7F-766CAC7C05D9}"/>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13">
            <a:extLst>
              <a:ext uri="{FF2B5EF4-FFF2-40B4-BE49-F238E27FC236}">
                <a16:creationId xmlns:a16="http://schemas.microsoft.com/office/drawing/2014/main" id="{FEC0E84F-44D7-DA2A-4F2A-9F0D0A5A43F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8" name="Espace réservé du texte 11">
            <a:extLst>
              <a:ext uri="{FF2B5EF4-FFF2-40B4-BE49-F238E27FC236}">
                <a16:creationId xmlns:a16="http://schemas.microsoft.com/office/drawing/2014/main" id="{904EB988-1EE7-90EF-ECDE-3F45EC659B9B}"/>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9" name="Espace réservé du texte 9">
            <a:extLst>
              <a:ext uri="{FF2B5EF4-FFF2-40B4-BE49-F238E27FC236}">
                <a16:creationId xmlns:a16="http://schemas.microsoft.com/office/drawing/2014/main" id="{51273E44-3868-C60C-F929-10761A4306FC}"/>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Espace réservé du texte 7">
            <a:extLst>
              <a:ext uri="{FF2B5EF4-FFF2-40B4-BE49-F238E27FC236}">
                <a16:creationId xmlns:a16="http://schemas.microsoft.com/office/drawing/2014/main" id="{72AD98CD-657C-9B2C-4F3B-8F7F01EDE62F}"/>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1" name="Espace réservé du texte 5">
            <a:extLst>
              <a:ext uri="{FF2B5EF4-FFF2-40B4-BE49-F238E27FC236}">
                <a16:creationId xmlns:a16="http://schemas.microsoft.com/office/drawing/2014/main" id="{C653A835-F215-EE84-0FB6-974656C7BAD9}"/>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2" name="Espace réservé du texte 3">
            <a:extLst>
              <a:ext uri="{FF2B5EF4-FFF2-40B4-BE49-F238E27FC236}">
                <a16:creationId xmlns:a16="http://schemas.microsoft.com/office/drawing/2014/main" id="{6C98CD38-D99E-1CDD-9E3F-258F60669D89}"/>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33" name="Image 32">
            <a:extLst>
              <a:ext uri="{FF2B5EF4-FFF2-40B4-BE49-F238E27FC236}">
                <a16:creationId xmlns:a16="http://schemas.microsoft.com/office/drawing/2014/main" id="{BBA8E1C5-6956-B5BF-5A8A-34BEF04D9B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34" name="Rôle interne ou titre">
            <a:extLst>
              <a:ext uri="{FF2B5EF4-FFF2-40B4-BE49-F238E27FC236}">
                <a16:creationId xmlns:a16="http://schemas.microsoft.com/office/drawing/2014/main" id="{89CB2EB7-64CE-1992-2E7D-BB951AFC4A3D}"/>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 interne ou Titre</a:t>
            </a:r>
          </a:p>
        </p:txBody>
      </p:sp>
      <p:sp>
        <p:nvSpPr>
          <p:cNvPr id="35" name="Années d'expérience">
            <a:extLst>
              <a:ext uri="{FF2B5EF4-FFF2-40B4-BE49-F238E27FC236}">
                <a16:creationId xmlns:a16="http://schemas.microsoft.com/office/drawing/2014/main" id="{6D4A469F-C494-D510-789F-FD6B686B22F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a:t>[années d’expérience]</a:t>
            </a:r>
          </a:p>
        </p:txBody>
      </p:sp>
      <p:sp>
        <p:nvSpPr>
          <p:cNvPr id="36" name="Grade">
            <a:extLst>
              <a:ext uri="{FF2B5EF4-FFF2-40B4-BE49-F238E27FC236}">
                <a16:creationId xmlns:a16="http://schemas.microsoft.com/office/drawing/2014/main" id="{1AFDB1A8-DCA2-4C7C-8A2B-DFB5379ED12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Grade</a:t>
            </a:r>
          </a:p>
        </p:txBody>
      </p:sp>
      <p:sp>
        <p:nvSpPr>
          <p:cNvPr id="37" name="Nom et prénom">
            <a:extLst>
              <a:ext uri="{FF2B5EF4-FFF2-40B4-BE49-F238E27FC236}">
                <a16:creationId xmlns:a16="http://schemas.microsoft.com/office/drawing/2014/main" id="{0D51A9B5-B8A7-4593-3239-0BBA99DF48A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a:t>Prénom </a:t>
            </a:r>
            <a:br>
              <a:rPr lang="fr-FR" noProof="0"/>
            </a:br>
            <a:r>
              <a:rPr lang="fr-FR" noProof="0"/>
              <a:t>NOM</a:t>
            </a:r>
          </a:p>
        </p:txBody>
      </p:sp>
      <p:sp>
        <p:nvSpPr>
          <p:cNvPr id="38" name="Photo consultant">
            <a:extLst>
              <a:ext uri="{FF2B5EF4-FFF2-40B4-BE49-F238E27FC236}">
                <a16:creationId xmlns:a16="http://schemas.microsoft.com/office/drawing/2014/main" id="{EFA8B04A-20F9-C178-5DA0-2B20F9A2B6E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372001676"/>
      </p:ext>
    </p:extLst>
  </p:cSld>
  <p:clrMapOvr>
    <a:masterClrMapping/>
  </p:clrMapOvr>
  <p:hf hdr="0"/>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2_DC FR Square Management_p.2">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D64FF4-3845-CDEA-18B1-EA85D3CFFC5A}"/>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24" name="Freeform 29">
            <a:extLst>
              <a:ext uri="{FF2B5EF4-FFF2-40B4-BE49-F238E27FC236}">
                <a16:creationId xmlns:a16="http://schemas.microsoft.com/office/drawing/2014/main" id="{462922DA-94B8-A743-D981-09B2ED488B9D}"/>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5" name="Connecteur droit 24">
            <a:extLst>
              <a:ext uri="{FF2B5EF4-FFF2-40B4-BE49-F238E27FC236}">
                <a16:creationId xmlns:a16="http://schemas.microsoft.com/office/drawing/2014/main" id="{57064D99-A278-799A-790E-76E5707372CD}"/>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reeform 21">
            <a:extLst>
              <a:ext uri="{FF2B5EF4-FFF2-40B4-BE49-F238E27FC236}">
                <a16:creationId xmlns:a16="http://schemas.microsoft.com/office/drawing/2014/main" id="{051D50D7-683E-AE24-7416-D4EA9DB3E193}"/>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9" name="Connecteur droit 28">
            <a:extLst>
              <a:ext uri="{FF2B5EF4-FFF2-40B4-BE49-F238E27FC236}">
                <a16:creationId xmlns:a16="http://schemas.microsoft.com/office/drawing/2014/main" id="{5C5A38A2-089B-EA9D-B691-88F913BBF4ED}"/>
              </a:ext>
            </a:extLst>
          </p:cNvPr>
          <p:cNvCxnSpPr>
            <a:cxnSpLocks/>
          </p:cNvCxnSpPr>
          <p:nvPr/>
        </p:nvCxnSpPr>
        <p:spPr>
          <a:xfrm>
            <a:off x="3344559"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6AC1E906-E752-9C5D-B68E-32E579EEC0AE}"/>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ACDB9BC-07A0-92F1-B087-0A3B83090486}"/>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35" name="Rectangle 34">
            <a:extLst>
              <a:ext uri="{FF2B5EF4-FFF2-40B4-BE49-F238E27FC236}">
                <a16:creationId xmlns:a16="http://schemas.microsoft.com/office/drawing/2014/main" id="{3B07BED9-2ED9-DA20-6BB3-C1C0A5DAF840}"/>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40" name="Connecteur droit 39">
            <a:extLst>
              <a:ext uri="{FF2B5EF4-FFF2-40B4-BE49-F238E27FC236}">
                <a16:creationId xmlns:a16="http://schemas.microsoft.com/office/drawing/2014/main" id="{49DD61FA-F12A-6F63-0094-049086A3EB5C}"/>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Espace réservé du texte 4">
            <a:extLst>
              <a:ext uri="{FF2B5EF4-FFF2-40B4-BE49-F238E27FC236}">
                <a16:creationId xmlns:a16="http://schemas.microsoft.com/office/drawing/2014/main" id="{E3DBAD66-2592-7F0B-A273-37B598FF134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2" name="Espace réservé du texte 2">
            <a:extLst>
              <a:ext uri="{FF2B5EF4-FFF2-40B4-BE49-F238E27FC236}">
                <a16:creationId xmlns:a16="http://schemas.microsoft.com/office/drawing/2014/main" id="{0E400223-15F8-A52C-CA41-B5E8FC430D90}"/>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3" name="Rectangle 42">
            <a:extLst>
              <a:ext uri="{FF2B5EF4-FFF2-40B4-BE49-F238E27FC236}">
                <a16:creationId xmlns:a16="http://schemas.microsoft.com/office/drawing/2014/main" id="{98A97822-E56D-CE0C-B88E-F879EBD1CDA3}"/>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4" name="Image 43">
            <a:extLst>
              <a:ext uri="{FF2B5EF4-FFF2-40B4-BE49-F238E27FC236}">
                <a16:creationId xmlns:a16="http://schemas.microsoft.com/office/drawing/2014/main" id="{17EBA4E2-2CAF-484F-24CB-B4064D95EC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45" name="Rôle interne ou titre">
            <a:extLst>
              <a:ext uri="{FF2B5EF4-FFF2-40B4-BE49-F238E27FC236}">
                <a16:creationId xmlns:a16="http://schemas.microsoft.com/office/drawing/2014/main" id="{14A42252-54C7-1207-519A-BFA9F85031B7}"/>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 interne ou Titre</a:t>
            </a:r>
          </a:p>
        </p:txBody>
      </p:sp>
      <p:sp>
        <p:nvSpPr>
          <p:cNvPr id="46" name="Années d'expérience">
            <a:extLst>
              <a:ext uri="{FF2B5EF4-FFF2-40B4-BE49-F238E27FC236}">
                <a16:creationId xmlns:a16="http://schemas.microsoft.com/office/drawing/2014/main" id="{C8747D30-C8A6-D64E-8837-331789FEB0F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a:t>[années d’expérience]</a:t>
            </a:r>
          </a:p>
        </p:txBody>
      </p:sp>
      <p:sp>
        <p:nvSpPr>
          <p:cNvPr id="47" name="Grade">
            <a:extLst>
              <a:ext uri="{FF2B5EF4-FFF2-40B4-BE49-F238E27FC236}">
                <a16:creationId xmlns:a16="http://schemas.microsoft.com/office/drawing/2014/main" id="{BA46877F-165E-D78E-76DD-9AA60D5D1A6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Grade</a:t>
            </a:r>
          </a:p>
        </p:txBody>
      </p:sp>
      <p:sp>
        <p:nvSpPr>
          <p:cNvPr id="48" name="Nom et prénom">
            <a:extLst>
              <a:ext uri="{FF2B5EF4-FFF2-40B4-BE49-F238E27FC236}">
                <a16:creationId xmlns:a16="http://schemas.microsoft.com/office/drawing/2014/main" id="{C4052746-E610-FDDB-7825-A68E0C7F651D}"/>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a:t>Prénom </a:t>
            </a:r>
            <a:br>
              <a:rPr lang="fr-FR" noProof="0"/>
            </a:br>
            <a:r>
              <a:rPr lang="fr-FR" noProof="0"/>
              <a:t>NOM</a:t>
            </a:r>
          </a:p>
        </p:txBody>
      </p:sp>
      <p:sp>
        <p:nvSpPr>
          <p:cNvPr id="49" name="Photo consultant">
            <a:extLst>
              <a:ext uri="{FF2B5EF4-FFF2-40B4-BE49-F238E27FC236}">
                <a16:creationId xmlns:a16="http://schemas.microsoft.com/office/drawing/2014/main" id="{36AA634A-691C-EA26-9556-2A75BDF2AD0F}"/>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50" name="Mois">
            <a:extLst>
              <a:ext uri="{FF2B5EF4-FFF2-40B4-BE49-F238E27FC236}">
                <a16:creationId xmlns:a16="http://schemas.microsoft.com/office/drawing/2014/main" id="{8B68DE23-8B55-9147-C71B-9AAFDBC5300C}"/>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Mois</a:t>
            </a:r>
          </a:p>
        </p:txBody>
      </p:sp>
      <p:sp>
        <p:nvSpPr>
          <p:cNvPr id="51" name="Rôle">
            <a:extLst>
              <a:ext uri="{FF2B5EF4-FFF2-40B4-BE49-F238E27FC236}">
                <a16:creationId xmlns:a16="http://schemas.microsoft.com/office/drawing/2014/main" id="{ADB015DD-774D-20BC-9061-AFDE0E01416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a:t>
            </a:r>
          </a:p>
        </p:txBody>
      </p:sp>
      <p:sp>
        <p:nvSpPr>
          <p:cNvPr id="52" name="Nom du projet">
            <a:extLst>
              <a:ext uri="{FF2B5EF4-FFF2-40B4-BE49-F238E27FC236}">
                <a16:creationId xmlns:a16="http://schemas.microsoft.com/office/drawing/2014/main" id="{FCB22B8E-2B56-F7F2-948A-6762BAA13545}"/>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NOM DU projet</a:t>
            </a:r>
          </a:p>
        </p:txBody>
      </p:sp>
      <p:sp>
        <p:nvSpPr>
          <p:cNvPr id="53" name="Direction">
            <a:extLst>
              <a:ext uri="{FF2B5EF4-FFF2-40B4-BE49-F238E27FC236}">
                <a16:creationId xmlns:a16="http://schemas.microsoft.com/office/drawing/2014/main" id="{8B1BCE67-19CC-7C17-2DEA-6575CF6A9FBF}"/>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Direction</a:t>
            </a:r>
          </a:p>
        </p:txBody>
      </p:sp>
      <p:sp>
        <p:nvSpPr>
          <p:cNvPr id="54" name="Nom du client">
            <a:extLst>
              <a:ext uri="{FF2B5EF4-FFF2-40B4-BE49-F238E27FC236}">
                <a16:creationId xmlns:a16="http://schemas.microsoft.com/office/drawing/2014/main" id="{DA4C20A0-74E9-5C20-0AAA-25B4E1EAF704}"/>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NOM DU CLIENT</a:t>
            </a:r>
          </a:p>
        </p:txBody>
      </p:sp>
    </p:spTree>
    <p:extLst>
      <p:ext uri="{BB962C8B-B14F-4D97-AF65-F5344CB8AC3E}">
        <p14:creationId xmlns:p14="http://schemas.microsoft.com/office/powerpoint/2010/main" val="2962517880"/>
      </p:ext>
    </p:extLst>
  </p:cSld>
  <p:clrMapOvr>
    <a:masterClrMapping/>
  </p:clrMapOvr>
  <p:hf hdr="0"/>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DC ENG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61A01B-E8C6-D215-B8B8-ED5F3B81476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 name="Connecteur droit 3">
            <a:extLst>
              <a:ext uri="{FF2B5EF4-FFF2-40B4-BE49-F238E27FC236}">
                <a16:creationId xmlns:a16="http://schemas.microsoft.com/office/drawing/2014/main" id="{1E127A3C-13D6-1A17-527D-88A560C3DAFB}"/>
              </a:ext>
            </a:extLst>
          </p:cNvPr>
          <p:cNvCxnSpPr>
            <a:cxnSpLocks/>
          </p:cNvCxnSpPr>
          <p:nvPr/>
        </p:nvCxnSpPr>
        <p:spPr>
          <a:xfrm>
            <a:off x="233228" y="4657802"/>
            <a:ext cx="2268967" cy="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B0330689-5BFE-60FE-5AD6-557D49C1B592}"/>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83EC1F8-9095-9E12-4DAE-A45D8BA09248}"/>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0C0F42E3-C622-887D-1F2A-EA348F1C654D}"/>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08DD374-9DF5-240B-88EF-73AA66EB646B}"/>
              </a:ext>
            </a:extLst>
          </p:cNvPr>
          <p:cNvCxnSpPr>
            <a:cxnSpLocks/>
          </p:cNvCxnSpPr>
          <p:nvPr/>
        </p:nvCxnSpPr>
        <p:spPr>
          <a:xfrm>
            <a:off x="9266274" y="4511730"/>
            <a:ext cx="105682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430AC12-85E6-9F16-B219-DF31842D718C}"/>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a:t>
            </a:r>
          </a:p>
        </p:txBody>
      </p:sp>
      <p:sp>
        <p:nvSpPr>
          <p:cNvPr id="10" name="Rectangle 9">
            <a:extLst>
              <a:ext uri="{FF2B5EF4-FFF2-40B4-BE49-F238E27FC236}">
                <a16:creationId xmlns:a16="http://schemas.microsoft.com/office/drawing/2014/main" id="{F3A06FF4-6D8F-FD15-696B-57838539203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1" name="Rectangle 10">
            <a:extLst>
              <a:ext uri="{FF2B5EF4-FFF2-40B4-BE49-F238E27FC236}">
                <a16:creationId xmlns:a16="http://schemas.microsoft.com/office/drawing/2014/main" id="{FA7CBA6B-9130-6ADB-40E6-4795AF707A09}"/>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SECTORS / CLIENTS</a:t>
            </a:r>
          </a:p>
        </p:txBody>
      </p:sp>
      <p:sp>
        <p:nvSpPr>
          <p:cNvPr id="12" name="Rectangle 11">
            <a:extLst>
              <a:ext uri="{FF2B5EF4-FFF2-40B4-BE49-F238E27FC236}">
                <a16:creationId xmlns:a16="http://schemas.microsoft.com/office/drawing/2014/main" id="{76219397-584B-F356-FE27-40F95025279D}"/>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TOOLS</a:t>
            </a:r>
          </a:p>
        </p:txBody>
      </p:sp>
      <p:sp>
        <p:nvSpPr>
          <p:cNvPr id="13" name="Rectangle 12">
            <a:extLst>
              <a:ext uri="{FF2B5EF4-FFF2-40B4-BE49-F238E27FC236}">
                <a16:creationId xmlns:a16="http://schemas.microsoft.com/office/drawing/2014/main" id="{04DFD488-FD36-1144-5E16-FAF2880A5A09}"/>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LANGUAGES</a:t>
            </a:r>
          </a:p>
        </p:txBody>
      </p:sp>
      <p:sp>
        <p:nvSpPr>
          <p:cNvPr id="14" name="Rectangle 13">
            <a:extLst>
              <a:ext uri="{FF2B5EF4-FFF2-40B4-BE49-F238E27FC236}">
                <a16:creationId xmlns:a16="http://schemas.microsoft.com/office/drawing/2014/main" id="{1DE22E80-6E86-B511-A29D-EACF024A60F3}"/>
              </a:ext>
            </a:extLst>
          </p:cNvPr>
          <p:cNvSpPr/>
          <p:nvPr/>
        </p:nvSpPr>
        <p:spPr>
          <a:xfrm>
            <a:off x="151340" y="4426647"/>
            <a:ext cx="2591860" cy="231156"/>
          </a:xfrm>
          <a:prstGeom prst="rect">
            <a:avLst/>
          </a:prstGeom>
        </p:spPr>
        <p:txBody>
          <a:bodyPr wrap="square">
            <a:noAutofit/>
          </a:bodyPr>
          <a:lstStyle/>
          <a:p>
            <a:pPr lvl="0"/>
            <a:r>
              <a:rPr lang="fr-FR" sz="1000" b="1" spc="200" baseline="0" noProof="0" dirty="0">
                <a:latin typeface="+mj-lt"/>
              </a:rPr>
              <a:t>EDUCATION &amp; TRAINING</a:t>
            </a:r>
          </a:p>
        </p:txBody>
      </p:sp>
      <p:cxnSp>
        <p:nvCxnSpPr>
          <p:cNvPr id="15" name="Connecteur droit 14">
            <a:extLst>
              <a:ext uri="{FF2B5EF4-FFF2-40B4-BE49-F238E27FC236}">
                <a16:creationId xmlns:a16="http://schemas.microsoft.com/office/drawing/2014/main" id="{04197556-74FD-62E3-A9B8-85077830754B}"/>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5C09495-94D7-1AEB-7AFC-3A6F10934E10}"/>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81DD0047-D72A-B76F-58AD-3B492787EF66}"/>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52AB0FB8-408D-5A7E-BB27-9A1E8CFDAE0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16B64D1-25D6-9014-B50B-E8217B690865}"/>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2A327-71D2-B15B-62C6-686A4CC3A2F4}"/>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METHODOLOGY</a:t>
            </a:r>
          </a:p>
        </p:txBody>
      </p:sp>
      <p:sp>
        <p:nvSpPr>
          <p:cNvPr id="21" name="Rectangle 20">
            <a:extLst>
              <a:ext uri="{FF2B5EF4-FFF2-40B4-BE49-F238E27FC236}">
                <a16:creationId xmlns:a16="http://schemas.microsoft.com/office/drawing/2014/main" id="{52ECF4A9-19BA-072C-C97D-9C43F3F8EF94}"/>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PROFESSIONS</a:t>
            </a:r>
          </a:p>
        </p:txBody>
      </p:sp>
      <p:sp>
        <p:nvSpPr>
          <p:cNvPr id="22" name="Espace réservé du texte 17">
            <a:extLst>
              <a:ext uri="{FF2B5EF4-FFF2-40B4-BE49-F238E27FC236}">
                <a16:creationId xmlns:a16="http://schemas.microsoft.com/office/drawing/2014/main" id="{C16D539C-8F7E-823C-4965-59FE43DFF8FE}"/>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3" name="Espace réservé du texte 15">
            <a:extLst>
              <a:ext uri="{FF2B5EF4-FFF2-40B4-BE49-F238E27FC236}">
                <a16:creationId xmlns:a16="http://schemas.microsoft.com/office/drawing/2014/main" id="{B3475CCF-C24A-B7BC-1FAE-B5D048A38834}"/>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4" name="Espace réservé du texte 13">
            <a:extLst>
              <a:ext uri="{FF2B5EF4-FFF2-40B4-BE49-F238E27FC236}">
                <a16:creationId xmlns:a16="http://schemas.microsoft.com/office/drawing/2014/main" id="{1FC39760-2D65-67FC-6FA6-66172D74947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5" name="Espace réservé du texte 11">
            <a:extLst>
              <a:ext uri="{FF2B5EF4-FFF2-40B4-BE49-F238E27FC236}">
                <a16:creationId xmlns:a16="http://schemas.microsoft.com/office/drawing/2014/main" id="{B1756FDE-B5C1-96F2-BD1A-DB8510910379}"/>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6" name="Espace réservé du texte 9">
            <a:extLst>
              <a:ext uri="{FF2B5EF4-FFF2-40B4-BE49-F238E27FC236}">
                <a16:creationId xmlns:a16="http://schemas.microsoft.com/office/drawing/2014/main" id="{4001DF2E-66EB-0443-1DB3-0283A57C79A9}"/>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7">
            <a:extLst>
              <a:ext uri="{FF2B5EF4-FFF2-40B4-BE49-F238E27FC236}">
                <a16:creationId xmlns:a16="http://schemas.microsoft.com/office/drawing/2014/main" id="{37FA5C7E-E3CF-4A2E-C83B-F3D1D1DDB385}"/>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8" name="Espace réservé du texte 5">
            <a:extLst>
              <a:ext uri="{FF2B5EF4-FFF2-40B4-BE49-F238E27FC236}">
                <a16:creationId xmlns:a16="http://schemas.microsoft.com/office/drawing/2014/main" id="{D7099AFF-0D6C-0AC1-C317-1B080BA17CA6}"/>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9" name="Espace réservé du texte 3">
            <a:extLst>
              <a:ext uri="{FF2B5EF4-FFF2-40B4-BE49-F238E27FC236}">
                <a16:creationId xmlns:a16="http://schemas.microsoft.com/office/drawing/2014/main" id="{A0AF34BB-AD62-DAC3-59D6-7405D60C52C6}"/>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30" name="Image 29">
            <a:extLst>
              <a:ext uri="{FF2B5EF4-FFF2-40B4-BE49-F238E27FC236}">
                <a16:creationId xmlns:a16="http://schemas.microsoft.com/office/drawing/2014/main" id="{34C21984-2DF0-F0F9-3D59-BAACB96665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31" name="Rôle interne ou titre">
            <a:extLst>
              <a:ext uri="{FF2B5EF4-FFF2-40B4-BE49-F238E27FC236}">
                <a16:creationId xmlns:a16="http://schemas.microsoft.com/office/drawing/2014/main" id="{E12C8D2B-3B7F-FA20-0E1D-D43F2A093D9F}"/>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 interne ou Titre</a:t>
            </a:r>
          </a:p>
        </p:txBody>
      </p:sp>
      <p:sp>
        <p:nvSpPr>
          <p:cNvPr id="32" name="Années d'expérience">
            <a:extLst>
              <a:ext uri="{FF2B5EF4-FFF2-40B4-BE49-F238E27FC236}">
                <a16:creationId xmlns:a16="http://schemas.microsoft.com/office/drawing/2014/main" id="{0BF10C25-B399-CED9-1429-35DA9B0703A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a:t>[années d’expérience]</a:t>
            </a:r>
          </a:p>
        </p:txBody>
      </p:sp>
      <p:sp>
        <p:nvSpPr>
          <p:cNvPr id="33" name="Grade">
            <a:extLst>
              <a:ext uri="{FF2B5EF4-FFF2-40B4-BE49-F238E27FC236}">
                <a16:creationId xmlns:a16="http://schemas.microsoft.com/office/drawing/2014/main" id="{169F18C7-D0DB-327E-2F60-7F61EA17E2AB}"/>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Grade</a:t>
            </a:r>
          </a:p>
        </p:txBody>
      </p:sp>
      <p:sp>
        <p:nvSpPr>
          <p:cNvPr id="34" name="Nom et prénom">
            <a:extLst>
              <a:ext uri="{FF2B5EF4-FFF2-40B4-BE49-F238E27FC236}">
                <a16:creationId xmlns:a16="http://schemas.microsoft.com/office/drawing/2014/main" id="{0151C845-A5EB-33AD-E223-C0237C136A4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a:t>Prénom </a:t>
            </a:r>
            <a:br>
              <a:rPr lang="fr-FR" noProof="0"/>
            </a:br>
            <a:r>
              <a:rPr lang="fr-FR" noProof="0"/>
              <a:t>NOM</a:t>
            </a:r>
          </a:p>
        </p:txBody>
      </p:sp>
      <p:sp>
        <p:nvSpPr>
          <p:cNvPr id="35" name="Photo consultant">
            <a:extLst>
              <a:ext uri="{FF2B5EF4-FFF2-40B4-BE49-F238E27FC236}">
                <a16:creationId xmlns:a16="http://schemas.microsoft.com/office/drawing/2014/main" id="{055DE140-9CDA-56BF-B820-9D13593DCB2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877941177"/>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2_DC ENG Square Management_p.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9B02F-D6EB-43C8-7A12-395C27C369C7}"/>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36" name="Freeform 29">
            <a:extLst>
              <a:ext uri="{FF2B5EF4-FFF2-40B4-BE49-F238E27FC236}">
                <a16:creationId xmlns:a16="http://schemas.microsoft.com/office/drawing/2014/main" id="{DE70B27B-A938-FAA6-ED4E-3AE1B3E263AF}"/>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7" name="Connecteur droit 36">
            <a:extLst>
              <a:ext uri="{FF2B5EF4-FFF2-40B4-BE49-F238E27FC236}">
                <a16:creationId xmlns:a16="http://schemas.microsoft.com/office/drawing/2014/main" id="{6DEE392C-864E-30ED-BF0F-F7A857F67F1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F03265E2-C569-CC45-BF3E-7D34AEFDC068}"/>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9" name="Connecteur droit 38">
            <a:extLst>
              <a:ext uri="{FF2B5EF4-FFF2-40B4-BE49-F238E27FC236}">
                <a16:creationId xmlns:a16="http://schemas.microsoft.com/office/drawing/2014/main" id="{250251A5-CF1D-2BD5-324A-6F54A15D3CD5}"/>
              </a:ext>
            </a:extLst>
          </p:cNvPr>
          <p:cNvCxnSpPr>
            <a:cxnSpLocks/>
          </p:cNvCxnSpPr>
          <p:nvPr/>
        </p:nvCxnSpPr>
        <p:spPr>
          <a:xfrm>
            <a:off x="3344559" y="2775049"/>
            <a:ext cx="1181911"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5DD8CE85-46B8-535C-F2D8-73520C33CE86}"/>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5EBADED-97EB-CE14-116B-10FF0A9C3124}"/>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a:t>
            </a:r>
          </a:p>
        </p:txBody>
      </p:sp>
      <p:sp>
        <p:nvSpPr>
          <p:cNvPr id="42" name="Rectangle 41">
            <a:extLst>
              <a:ext uri="{FF2B5EF4-FFF2-40B4-BE49-F238E27FC236}">
                <a16:creationId xmlns:a16="http://schemas.microsoft.com/office/drawing/2014/main" id="{2FA61B88-0A7F-DD26-A119-B8BC39FB0F9A}"/>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ASSIGNMENT</a:t>
            </a:r>
          </a:p>
        </p:txBody>
      </p:sp>
      <p:cxnSp>
        <p:nvCxnSpPr>
          <p:cNvPr id="43" name="Connecteur droit 42">
            <a:extLst>
              <a:ext uri="{FF2B5EF4-FFF2-40B4-BE49-F238E27FC236}">
                <a16:creationId xmlns:a16="http://schemas.microsoft.com/office/drawing/2014/main" id="{990635EC-24F3-24AA-6780-2AF85FAFF6F3}"/>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Espace réservé du texte 4">
            <a:extLst>
              <a:ext uri="{FF2B5EF4-FFF2-40B4-BE49-F238E27FC236}">
                <a16:creationId xmlns:a16="http://schemas.microsoft.com/office/drawing/2014/main" id="{CE2B7F1E-7D6A-A066-54CC-2D6D3ECE71D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5" name="Espace réservé du texte 2">
            <a:extLst>
              <a:ext uri="{FF2B5EF4-FFF2-40B4-BE49-F238E27FC236}">
                <a16:creationId xmlns:a16="http://schemas.microsoft.com/office/drawing/2014/main" id="{46D737F8-52D5-36B3-8B19-DF629BA4AA1B}"/>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6" name="Rectangle 45">
            <a:extLst>
              <a:ext uri="{FF2B5EF4-FFF2-40B4-BE49-F238E27FC236}">
                <a16:creationId xmlns:a16="http://schemas.microsoft.com/office/drawing/2014/main" id="{AB213689-6C34-16FE-8D24-5A84346D1D0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7" name="Image 46">
            <a:extLst>
              <a:ext uri="{FF2B5EF4-FFF2-40B4-BE49-F238E27FC236}">
                <a16:creationId xmlns:a16="http://schemas.microsoft.com/office/drawing/2014/main" id="{186D897A-2A12-DE6F-F45C-E029FAB50D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cxnSp>
        <p:nvCxnSpPr>
          <p:cNvPr id="48" name="Connecteur droit 47">
            <a:extLst>
              <a:ext uri="{FF2B5EF4-FFF2-40B4-BE49-F238E27FC236}">
                <a16:creationId xmlns:a16="http://schemas.microsoft.com/office/drawing/2014/main" id="{D130BF15-A322-64F6-902F-3D1F9510E876}"/>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DA152E4C-52E0-9702-0348-195D71B439ED}"/>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04C50D8C-6203-0CC8-BD51-60FDE920D2F0}"/>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Mois">
            <a:extLst>
              <a:ext uri="{FF2B5EF4-FFF2-40B4-BE49-F238E27FC236}">
                <a16:creationId xmlns:a16="http://schemas.microsoft.com/office/drawing/2014/main" id="{471A76B2-267F-5847-F9B7-2F35612479B8}"/>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Mois</a:t>
            </a:r>
          </a:p>
        </p:txBody>
      </p:sp>
      <p:sp>
        <p:nvSpPr>
          <p:cNvPr id="52" name="Rôle">
            <a:extLst>
              <a:ext uri="{FF2B5EF4-FFF2-40B4-BE49-F238E27FC236}">
                <a16:creationId xmlns:a16="http://schemas.microsoft.com/office/drawing/2014/main" id="{9AEC9BE0-E193-E712-90DB-9AFCEC67BB8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a:t>
            </a:r>
          </a:p>
        </p:txBody>
      </p:sp>
      <p:sp>
        <p:nvSpPr>
          <p:cNvPr id="53" name="Nom du projet">
            <a:extLst>
              <a:ext uri="{FF2B5EF4-FFF2-40B4-BE49-F238E27FC236}">
                <a16:creationId xmlns:a16="http://schemas.microsoft.com/office/drawing/2014/main" id="{06C65F82-21AD-B849-C62F-45C3714FEDA4}"/>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NOM DU projet</a:t>
            </a:r>
          </a:p>
        </p:txBody>
      </p:sp>
      <p:sp>
        <p:nvSpPr>
          <p:cNvPr id="54" name="Direction">
            <a:extLst>
              <a:ext uri="{FF2B5EF4-FFF2-40B4-BE49-F238E27FC236}">
                <a16:creationId xmlns:a16="http://schemas.microsoft.com/office/drawing/2014/main" id="{31ABE430-5361-AF04-12AD-C1D9738A4812}"/>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Direction</a:t>
            </a:r>
          </a:p>
        </p:txBody>
      </p:sp>
      <p:sp>
        <p:nvSpPr>
          <p:cNvPr id="55" name="Nom du client">
            <a:extLst>
              <a:ext uri="{FF2B5EF4-FFF2-40B4-BE49-F238E27FC236}">
                <a16:creationId xmlns:a16="http://schemas.microsoft.com/office/drawing/2014/main" id="{63D93690-73D0-6020-C1D3-53D36AD33C80}"/>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NOM DU CLIENT</a:t>
            </a:r>
          </a:p>
        </p:txBody>
      </p:sp>
    </p:spTree>
    <p:extLst>
      <p:ext uri="{BB962C8B-B14F-4D97-AF65-F5344CB8AC3E}">
        <p14:creationId xmlns:p14="http://schemas.microsoft.com/office/powerpoint/2010/main" val="1616459775"/>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33392CD-2193-534A-B7C7-E1D6A4CD61B4}"/>
              </a:ext>
            </a:extLst>
          </p:cNvPr>
          <p:cNvPicPr>
            <a:picLocks noChangeAspect="1"/>
          </p:cNvPicPr>
          <p:nvPr userDrawn="1"/>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24625927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0" name="Image 9">
            <a:extLst>
              <a:ext uri="{FF2B5EF4-FFF2-40B4-BE49-F238E27FC236}">
                <a16:creationId xmlns:a16="http://schemas.microsoft.com/office/drawing/2014/main" id="{6114B201-2FD7-9E41-942B-BE0FEC45D5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
        <p:nvSpPr>
          <p:cNvPr id="7" name="Ellipse 6">
            <a:extLst>
              <a:ext uri="{FF2B5EF4-FFF2-40B4-BE49-F238E27FC236}">
                <a16:creationId xmlns:a16="http://schemas.microsoft.com/office/drawing/2014/main" id="{9670F99D-21B3-BF25-2B40-75F5313262BD}"/>
              </a:ext>
            </a:extLst>
          </p:cNvPr>
          <p:cNvSpPr/>
          <p:nvPr/>
        </p:nvSpPr>
        <p:spPr>
          <a:xfrm>
            <a:off x="866828" y="5669671"/>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grpSp>
        <p:nvGrpSpPr>
          <p:cNvPr id="12" name="Groupe 11">
            <a:extLst>
              <a:ext uri="{FF2B5EF4-FFF2-40B4-BE49-F238E27FC236}">
                <a16:creationId xmlns:a16="http://schemas.microsoft.com/office/drawing/2014/main" id="{4CBDA099-4DFC-4DBF-6721-2123179C542D}"/>
              </a:ext>
            </a:extLst>
          </p:cNvPr>
          <p:cNvGrpSpPr/>
          <p:nvPr/>
        </p:nvGrpSpPr>
        <p:grpSpPr>
          <a:xfrm>
            <a:off x="866828" y="5302580"/>
            <a:ext cx="216000" cy="216000"/>
            <a:chOff x="866828" y="5302580"/>
            <a:chExt cx="216000" cy="216000"/>
          </a:xfrm>
        </p:grpSpPr>
        <p:sp>
          <p:nvSpPr>
            <p:cNvPr id="14" name="Ellipse 13">
              <a:extLst>
                <a:ext uri="{FF2B5EF4-FFF2-40B4-BE49-F238E27FC236}">
                  <a16:creationId xmlns:a16="http://schemas.microsoft.com/office/drawing/2014/main" id="{13DC3E0B-E066-ECD4-291F-77651FA50F59}"/>
                </a:ext>
              </a:extLst>
            </p:cNvPr>
            <p:cNvSpPr/>
            <p:nvPr/>
          </p:nvSpPr>
          <p:spPr>
            <a:xfrm>
              <a:off x="866828" y="5302580"/>
              <a:ext cx="216000" cy="21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pic>
          <p:nvPicPr>
            <p:cNvPr id="16" name="Image 15">
              <a:extLst>
                <a:ext uri="{FF2B5EF4-FFF2-40B4-BE49-F238E27FC236}">
                  <a16:creationId xmlns:a16="http://schemas.microsoft.com/office/drawing/2014/main" id="{C1E12F44-9057-4CEF-E14D-7D89A6BBBD7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457" t="17640" r="19076" b="23346"/>
            <a:stretch/>
          </p:blipFill>
          <p:spPr>
            <a:xfrm>
              <a:off x="909973" y="5345119"/>
              <a:ext cx="129710" cy="130923"/>
            </a:xfrm>
            <a:prstGeom prst="rect">
              <a:avLst/>
            </a:prstGeom>
          </p:spPr>
        </p:pic>
      </p:grpSp>
      <p:pic>
        <p:nvPicPr>
          <p:cNvPr id="2" name="Picture 2" descr="Twitter X - Logo Illustration par Chamus Cat · Creative Fabrica">
            <a:extLst>
              <a:ext uri="{FF2B5EF4-FFF2-40B4-BE49-F238E27FC236}">
                <a16:creationId xmlns:a16="http://schemas.microsoft.com/office/drawing/2014/main" id="{F3D18641-57A2-CF23-0D5A-634A5B0E824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56307" y="5703587"/>
            <a:ext cx="237867" cy="1587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6F913BB8-EF01-6FF9-BFA9-33EF815ED1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4" name="ZoneTexte 3">
            <a:extLst>
              <a:ext uri="{FF2B5EF4-FFF2-40B4-BE49-F238E27FC236}">
                <a16:creationId xmlns:a16="http://schemas.microsoft.com/office/drawing/2014/main" id="{30333734-2678-2D60-BC7F-56CCF5042F7B}"/>
              </a:ext>
            </a:extLst>
          </p:cNvPr>
          <p:cNvSpPr txBox="1"/>
          <p:nvPr userDrawn="1"/>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endParaRPr lang="fr-FR" sz="1200" kern="1200" dirty="0">
              <a:solidFill>
                <a:schemeClr val="bg1"/>
              </a:solidFill>
              <a:effectLst/>
              <a:latin typeface="+mj-lt"/>
              <a:ea typeface="+mn-ea"/>
              <a:cs typeface="+mn-cs"/>
            </a:endParaRPr>
          </a:p>
        </p:txBody>
      </p:sp>
      <p:pic>
        <p:nvPicPr>
          <p:cNvPr id="6" name="Image 5">
            <a:extLst>
              <a:ext uri="{FF2B5EF4-FFF2-40B4-BE49-F238E27FC236}">
                <a16:creationId xmlns:a16="http://schemas.microsoft.com/office/drawing/2014/main" id="{F4428D1F-1836-384E-D9D7-86E717993A2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8" name="Image 7">
            <a:extLst>
              <a:ext uri="{FF2B5EF4-FFF2-40B4-BE49-F238E27FC236}">
                <a16:creationId xmlns:a16="http://schemas.microsoft.com/office/drawing/2014/main" id="{D264018C-CC2B-C5C6-E4BC-1847A70CEE8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1" name="ZoneTexte 10">
            <a:extLst>
              <a:ext uri="{FF2B5EF4-FFF2-40B4-BE49-F238E27FC236}">
                <a16:creationId xmlns:a16="http://schemas.microsoft.com/office/drawing/2014/main" id="{552B6426-2579-7E18-20A2-A436B30C2674}"/>
              </a:ext>
            </a:extLst>
          </p:cNvPr>
          <p:cNvSpPr txBox="1"/>
          <p:nvPr userDrawn="1"/>
        </p:nvSpPr>
        <p:spPr>
          <a:xfrm>
            <a:off x="789850" y="3823730"/>
            <a:ext cx="3335109" cy="1015663"/>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3">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p:txBody>
      </p:sp>
      <p:pic>
        <p:nvPicPr>
          <p:cNvPr id="13" name="Image 12">
            <a:extLst>
              <a:ext uri="{FF2B5EF4-FFF2-40B4-BE49-F238E27FC236}">
                <a16:creationId xmlns:a16="http://schemas.microsoft.com/office/drawing/2014/main" id="{E051B09F-79CD-73B3-A395-E2DC5632A47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7556" y="2715068"/>
            <a:ext cx="2756514" cy="1017868"/>
          </a:xfrm>
          <a:prstGeom prst="rect">
            <a:avLst/>
          </a:prstGeom>
        </p:spPr>
      </p:pic>
    </p:spTree>
    <p:extLst>
      <p:ext uri="{BB962C8B-B14F-4D97-AF65-F5344CB8AC3E}">
        <p14:creationId xmlns:p14="http://schemas.microsoft.com/office/powerpoint/2010/main" val="2985972943"/>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re 1 ligne - Sous-titre - sans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600" b="0" cap="none"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8"/>
            <a:ext cx="10980000" cy="538030"/>
          </a:xfrm>
          <a:prstGeom prst="rect">
            <a:avLst/>
          </a:prstGeom>
        </p:spPr>
        <p:txBody>
          <a:bodyPr vert="horz" lIns="91440" tIns="45720" rIns="91440" bIns="45720" rtlCol="0" anchor="t">
            <a:noAutofit/>
          </a:bodyPr>
          <a:lstStyle>
            <a:lvl1pPr>
              <a:defRPr lang="fr-FR" sz="2600" noProof="0" dirty="0"/>
            </a:lvl1pPr>
          </a:lstStyle>
          <a:p>
            <a:pPr lvl="0"/>
            <a:r>
              <a:rPr lang="fr-FR" noProof="0"/>
              <a:t>Titre</a:t>
            </a:r>
          </a:p>
        </p:txBody>
      </p:sp>
    </p:spTree>
    <p:extLst>
      <p:ext uri="{BB962C8B-B14F-4D97-AF65-F5344CB8AC3E}">
        <p14:creationId xmlns:p14="http://schemas.microsoft.com/office/powerpoint/2010/main" val="2934325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C Square_p.1">
    <p:spTree>
      <p:nvGrpSpPr>
        <p:cNvPr id="1" name=""/>
        <p:cNvGrpSpPr/>
        <p:nvPr/>
      </p:nvGrpSpPr>
      <p:grpSpPr>
        <a:xfrm>
          <a:off x="0" y="0"/>
          <a:ext cx="0" cy="0"/>
          <a:chOff x="0" y="0"/>
          <a:chExt cx="0" cy="0"/>
        </a:xfrm>
      </p:grpSpPr>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5" name="Image 4">
            <a:extLst>
              <a:ext uri="{FF2B5EF4-FFF2-40B4-BE49-F238E27FC236}">
                <a16:creationId xmlns:a16="http://schemas.microsoft.com/office/drawing/2014/main" id="{5CD54773-69E1-5DB5-5BFC-B77FA97549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a:t>Premier niveau</a:t>
            </a:r>
          </a:p>
          <a:p>
            <a:pPr lvl="1"/>
            <a:r>
              <a:rPr lang="fr-FR"/>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a:t>Premier niveau</a:t>
            </a:r>
          </a:p>
          <a:p>
            <a:pPr lvl="1"/>
            <a:r>
              <a:rPr lang="fr-FR"/>
              <a:t>Deuxième niveau</a:t>
            </a:r>
          </a:p>
        </p:txBody>
      </p:sp>
      <p:sp>
        <p:nvSpPr>
          <p:cNvPr id="63" name="Titre Métier">
            <a:extLst>
              <a:ext uri="{FF2B5EF4-FFF2-40B4-BE49-F238E27FC236}">
                <a16:creationId xmlns:a16="http://schemas.microsoft.com/office/drawing/2014/main" id="{78885E83-E80D-46B5-9FC5-EB6FC02AF147}"/>
              </a:ext>
            </a:extLst>
          </p:cNvPr>
          <p:cNvSpPr/>
          <p:nvPr userDrawn="1"/>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a:t>Premier niveau</a:t>
            </a:r>
          </a:p>
          <a:p>
            <a:pPr lvl="1"/>
            <a:r>
              <a:rPr lang="fr-FR"/>
              <a:t>Deuxième niveau</a:t>
            </a:r>
          </a:p>
        </p:txBody>
      </p:sp>
      <p:sp>
        <p:nvSpPr>
          <p:cNvPr id="61" name="Titre Méthodologie">
            <a:extLst>
              <a:ext uri="{FF2B5EF4-FFF2-40B4-BE49-F238E27FC236}">
                <a16:creationId xmlns:a16="http://schemas.microsoft.com/office/drawing/2014/main" id="{4CD89EDF-3003-4F02-8D5C-545D5FDE0824}"/>
              </a:ext>
            </a:extLst>
          </p:cNvPr>
          <p:cNvSpPr/>
          <p:nvPr userDrawn="1"/>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userDrawn="1"/>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a:t>Prénom </a:t>
            </a:r>
            <a:br>
              <a:rPr lang="fr-FR" noProof="0"/>
            </a:br>
            <a:r>
              <a:rPr lang="fr-FR" noProof="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860371799"/>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Références">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280268" y="765725"/>
            <a:ext cx="9718899" cy="297505"/>
          </a:xfrm>
          <a:prstGeom prst="rect">
            <a:avLst/>
          </a:prstGeom>
        </p:spPr>
        <p:txBody>
          <a:bodyPr anchor="t">
            <a:noAutofit/>
          </a:bodyPr>
          <a:lstStyle>
            <a:lvl1pPr marL="0" indent="0" algn="l">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280269" y="281487"/>
            <a:ext cx="9718899" cy="445467"/>
          </a:xfrm>
          <a:prstGeom prst="rect">
            <a:avLst/>
          </a:prstGeom>
        </p:spPr>
        <p:txBody>
          <a:bodyPr vert="horz" lIns="91440" tIns="45720" rIns="91440" bIns="45720" rtlCol="0" anchor="t">
            <a:noAutofit/>
          </a:bodyPr>
          <a:lstStyle>
            <a:lvl1pPr algn="l">
              <a:defRPr sz="2400"/>
            </a:lvl1pPr>
          </a:lstStyle>
          <a:p>
            <a:r>
              <a:rPr lang="fr-FR" noProof="0" dirty="0"/>
              <a:t>Titre</a:t>
            </a:r>
          </a:p>
        </p:txBody>
      </p:sp>
      <p:sp>
        <p:nvSpPr>
          <p:cNvPr id="13" name="Rectangle 12">
            <a:extLst>
              <a:ext uri="{FF2B5EF4-FFF2-40B4-BE49-F238E27FC236}">
                <a16:creationId xmlns:a16="http://schemas.microsoft.com/office/drawing/2014/main" id="{5FC6655C-FAD7-A798-3DA2-AFA8C3B132EC}"/>
              </a:ext>
            </a:extLst>
          </p:cNvPr>
          <p:cNvSpPr/>
          <p:nvPr/>
        </p:nvSpPr>
        <p:spPr>
          <a:xfrm>
            <a:off x="0" y="3795824"/>
            <a:ext cx="12192000" cy="2546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indent="0" algn="ctr" defTabSz="414772">
              <a:buFont typeface="Arial" panose="020B0604020202020204" pitchFamily="34" charset="0"/>
              <a:buNone/>
            </a:pPr>
            <a:endParaRPr lang="en-US" sz="1270" dirty="0">
              <a:solidFill>
                <a:prstClr val="white"/>
              </a:solidFill>
              <a:latin typeface="Bitter Medium" pitchFamily="2" charset="0"/>
            </a:endParaRPr>
          </a:p>
        </p:txBody>
      </p:sp>
      <p:sp>
        <p:nvSpPr>
          <p:cNvPr id="34" name="Espace réservé du texte 33">
            <a:extLst>
              <a:ext uri="{FF2B5EF4-FFF2-40B4-BE49-F238E27FC236}">
                <a16:creationId xmlns:a16="http://schemas.microsoft.com/office/drawing/2014/main" id="{D9EB79C1-A733-6920-0413-87BA3A481736}"/>
              </a:ext>
            </a:extLst>
          </p:cNvPr>
          <p:cNvSpPr>
            <a:spLocks noGrp="1"/>
          </p:cNvSpPr>
          <p:nvPr>
            <p:ph type="body" sz="quarter" idx="10" hasCustomPrompt="1"/>
          </p:nvPr>
        </p:nvSpPr>
        <p:spPr>
          <a:xfrm>
            <a:off x="635073"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36" name="Espace réservé du texte 35">
            <a:extLst>
              <a:ext uri="{FF2B5EF4-FFF2-40B4-BE49-F238E27FC236}">
                <a16:creationId xmlns:a16="http://schemas.microsoft.com/office/drawing/2014/main" id="{0413A884-E458-AD7A-72F9-7924EC87E260}"/>
              </a:ext>
            </a:extLst>
          </p:cNvPr>
          <p:cNvSpPr>
            <a:spLocks noGrp="1"/>
          </p:cNvSpPr>
          <p:nvPr>
            <p:ph type="body" sz="quarter" idx="11"/>
          </p:nvPr>
        </p:nvSpPr>
        <p:spPr>
          <a:xfrm>
            <a:off x="635000"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7" name="Espace réservé du texte 33">
            <a:extLst>
              <a:ext uri="{FF2B5EF4-FFF2-40B4-BE49-F238E27FC236}">
                <a16:creationId xmlns:a16="http://schemas.microsoft.com/office/drawing/2014/main" id="{A067A486-A023-F516-F5C7-D8E5F9BA064E}"/>
              </a:ext>
            </a:extLst>
          </p:cNvPr>
          <p:cNvSpPr>
            <a:spLocks noGrp="1"/>
          </p:cNvSpPr>
          <p:nvPr>
            <p:ph type="body" sz="quarter" idx="12" hasCustomPrompt="1"/>
          </p:nvPr>
        </p:nvSpPr>
        <p:spPr>
          <a:xfrm>
            <a:off x="6597055" y="2122554"/>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38" name="Espace réservé du texte 35">
            <a:extLst>
              <a:ext uri="{FF2B5EF4-FFF2-40B4-BE49-F238E27FC236}">
                <a16:creationId xmlns:a16="http://schemas.microsoft.com/office/drawing/2014/main" id="{D722CC59-DCC3-0177-6AB8-26617C1A0F49}"/>
              </a:ext>
            </a:extLst>
          </p:cNvPr>
          <p:cNvSpPr>
            <a:spLocks noGrp="1"/>
          </p:cNvSpPr>
          <p:nvPr>
            <p:ph type="body" sz="quarter" idx="13"/>
          </p:nvPr>
        </p:nvSpPr>
        <p:spPr>
          <a:xfrm>
            <a:off x="6596982" y="2443707"/>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39" name="Espace réservé du texte 33">
            <a:extLst>
              <a:ext uri="{FF2B5EF4-FFF2-40B4-BE49-F238E27FC236}">
                <a16:creationId xmlns:a16="http://schemas.microsoft.com/office/drawing/2014/main" id="{92911F22-FD84-520B-5598-B1C6C12D7E95}"/>
              </a:ext>
            </a:extLst>
          </p:cNvPr>
          <p:cNvSpPr>
            <a:spLocks noGrp="1"/>
          </p:cNvSpPr>
          <p:nvPr>
            <p:ph type="body" sz="quarter" idx="14" hasCustomPrompt="1"/>
          </p:nvPr>
        </p:nvSpPr>
        <p:spPr>
          <a:xfrm>
            <a:off x="6597055"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40" name="Espace réservé du texte 35">
            <a:extLst>
              <a:ext uri="{FF2B5EF4-FFF2-40B4-BE49-F238E27FC236}">
                <a16:creationId xmlns:a16="http://schemas.microsoft.com/office/drawing/2014/main" id="{885FBE5B-9F76-4A99-CCCB-D00008210A45}"/>
              </a:ext>
            </a:extLst>
          </p:cNvPr>
          <p:cNvSpPr>
            <a:spLocks noGrp="1"/>
          </p:cNvSpPr>
          <p:nvPr>
            <p:ph type="body" sz="quarter" idx="15"/>
          </p:nvPr>
        </p:nvSpPr>
        <p:spPr>
          <a:xfrm>
            <a:off x="6596982"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1" name="Espace réservé du texte 33">
            <a:extLst>
              <a:ext uri="{FF2B5EF4-FFF2-40B4-BE49-F238E27FC236}">
                <a16:creationId xmlns:a16="http://schemas.microsoft.com/office/drawing/2014/main" id="{67815956-24A9-2AAA-BCC3-5D588CDF90A2}"/>
              </a:ext>
            </a:extLst>
          </p:cNvPr>
          <p:cNvSpPr>
            <a:spLocks noGrp="1"/>
          </p:cNvSpPr>
          <p:nvPr>
            <p:ph type="body" sz="quarter" idx="16" hasCustomPrompt="1"/>
          </p:nvPr>
        </p:nvSpPr>
        <p:spPr>
          <a:xfrm>
            <a:off x="635073" y="4647147"/>
            <a:ext cx="5049692" cy="300036"/>
          </a:xfrm>
          <a:prstGeom prst="rect">
            <a:avLst/>
          </a:prstGeom>
        </p:spPr>
        <p:txBody>
          <a:bodyPr anchor="ctr"/>
          <a:lstStyle>
            <a:lvl1pPr marL="0" indent="0" algn="ctr">
              <a:buNone/>
              <a:defRPr sz="1200" b="1"/>
            </a:lvl1pPr>
            <a:lvl2pPr marL="0" indent="0">
              <a:buNone/>
              <a:defRPr sz="1100" b="0"/>
            </a:lvl2pPr>
            <a:lvl3pPr marL="0" indent="0">
              <a:buNone/>
              <a:defRPr sz="1100" b="0"/>
            </a:lvl3pPr>
            <a:lvl4pPr marL="179387" indent="0">
              <a:buNone/>
              <a:defRPr sz="1100" b="0"/>
            </a:lvl4pPr>
            <a:lvl5pPr marL="357187" indent="0">
              <a:buNone/>
              <a:defRPr sz="1100" b="0"/>
            </a:lvl5pPr>
          </a:lstStyle>
          <a:p>
            <a:pPr lvl="0"/>
            <a:r>
              <a:rPr lang="fr-FR" dirty="0"/>
              <a:t>TITRE</a:t>
            </a:r>
          </a:p>
        </p:txBody>
      </p:sp>
      <p:sp>
        <p:nvSpPr>
          <p:cNvPr id="42" name="Espace réservé du texte 35">
            <a:extLst>
              <a:ext uri="{FF2B5EF4-FFF2-40B4-BE49-F238E27FC236}">
                <a16:creationId xmlns:a16="http://schemas.microsoft.com/office/drawing/2014/main" id="{0B688176-8D39-5F5F-D8F9-89CB3F87C095}"/>
              </a:ext>
            </a:extLst>
          </p:cNvPr>
          <p:cNvSpPr>
            <a:spLocks noGrp="1"/>
          </p:cNvSpPr>
          <p:nvPr>
            <p:ph type="body" sz="quarter" idx="17"/>
          </p:nvPr>
        </p:nvSpPr>
        <p:spPr>
          <a:xfrm>
            <a:off x="635000" y="4968300"/>
            <a:ext cx="5049838" cy="1250950"/>
          </a:xfrm>
          <a:prstGeom prst="rect">
            <a:avLst/>
          </a:prstGeom>
        </p:spPr>
        <p:txBody>
          <a:bodyPr/>
          <a:lstStyle>
            <a:lvl1pPr marL="0" indent="0">
              <a:buNone/>
              <a:defRPr sz="900" b="0"/>
            </a:lvl1pPr>
            <a:lvl2pPr marL="0" indent="0">
              <a:buNone/>
              <a:defRPr/>
            </a:lvl2pPr>
          </a:lstStyle>
          <a:p>
            <a:pPr lvl="0"/>
            <a:r>
              <a:rPr lang="fr-FR"/>
              <a:t>Cliquez pour modifier les styles du texte du masque</a:t>
            </a:r>
          </a:p>
        </p:txBody>
      </p:sp>
      <p:sp>
        <p:nvSpPr>
          <p:cNvPr id="46" name="Espace réservé pour une image  45">
            <a:extLst>
              <a:ext uri="{FF2B5EF4-FFF2-40B4-BE49-F238E27FC236}">
                <a16:creationId xmlns:a16="http://schemas.microsoft.com/office/drawing/2014/main" id="{B22CCE9A-B3E8-8D03-79A5-31CFE0CA3A70}"/>
              </a:ext>
            </a:extLst>
          </p:cNvPr>
          <p:cNvSpPr>
            <a:spLocks noGrp="1"/>
          </p:cNvSpPr>
          <p:nvPr>
            <p:ph type="pic" sz="quarter" idx="18"/>
          </p:nvPr>
        </p:nvSpPr>
        <p:spPr>
          <a:xfrm>
            <a:off x="2251075"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7" name="Espace réservé pour une image  45">
            <a:extLst>
              <a:ext uri="{FF2B5EF4-FFF2-40B4-BE49-F238E27FC236}">
                <a16:creationId xmlns:a16="http://schemas.microsoft.com/office/drawing/2014/main" id="{90AD1571-8302-1692-B8D7-D508EDB4542D}"/>
              </a:ext>
            </a:extLst>
          </p:cNvPr>
          <p:cNvSpPr>
            <a:spLocks noGrp="1"/>
          </p:cNvSpPr>
          <p:nvPr>
            <p:ph type="pic" sz="quarter" idx="19"/>
          </p:nvPr>
        </p:nvSpPr>
        <p:spPr>
          <a:xfrm>
            <a:off x="8213057" y="142957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8" name="Espace réservé pour une image  45">
            <a:extLst>
              <a:ext uri="{FF2B5EF4-FFF2-40B4-BE49-F238E27FC236}">
                <a16:creationId xmlns:a16="http://schemas.microsoft.com/office/drawing/2014/main" id="{4EA43885-3075-E554-474F-ACA3FB20A50E}"/>
              </a:ext>
            </a:extLst>
          </p:cNvPr>
          <p:cNvSpPr>
            <a:spLocks noGrp="1"/>
          </p:cNvSpPr>
          <p:nvPr>
            <p:ph type="pic" sz="quarter" idx="20"/>
          </p:nvPr>
        </p:nvSpPr>
        <p:spPr>
          <a:xfrm>
            <a:off x="8213057" y="3947697"/>
            <a:ext cx="1817688" cy="602457"/>
          </a:xfrm>
          <a:prstGeom prst="rect">
            <a:avLst/>
          </a:prstGeom>
        </p:spPr>
        <p:txBody>
          <a:bodyPr/>
          <a:lstStyle>
            <a:lvl1pPr marL="0" indent="0" algn="ctr">
              <a:buNone/>
              <a:defRPr sz="1000" b="0"/>
            </a:lvl1pPr>
          </a:lstStyle>
          <a:p>
            <a:r>
              <a:rPr lang="fr-FR" dirty="0"/>
              <a:t>Cliquez sur l'icône pour ajouter une image</a:t>
            </a:r>
          </a:p>
        </p:txBody>
      </p:sp>
      <p:sp>
        <p:nvSpPr>
          <p:cNvPr id="49" name="Espace réservé pour une image  45">
            <a:extLst>
              <a:ext uri="{FF2B5EF4-FFF2-40B4-BE49-F238E27FC236}">
                <a16:creationId xmlns:a16="http://schemas.microsoft.com/office/drawing/2014/main" id="{48955079-F43C-52FA-B807-D1A470734F38}"/>
              </a:ext>
            </a:extLst>
          </p:cNvPr>
          <p:cNvSpPr>
            <a:spLocks noGrp="1"/>
          </p:cNvSpPr>
          <p:nvPr>
            <p:ph type="pic" sz="quarter" idx="21"/>
          </p:nvPr>
        </p:nvSpPr>
        <p:spPr>
          <a:xfrm>
            <a:off x="2251075" y="3947697"/>
            <a:ext cx="1817688" cy="602457"/>
          </a:xfrm>
          <a:prstGeom prst="rect">
            <a:avLst/>
          </a:prstGeom>
        </p:spPr>
        <p:txBody>
          <a:bodyPr/>
          <a:lstStyle>
            <a:lvl1pPr marL="0" indent="0" algn="ctr">
              <a:buNone/>
              <a:defRPr sz="1000" b="0"/>
            </a:lvl1pPr>
          </a:lstStyle>
          <a:p>
            <a:r>
              <a:rPr lang="fr-FR" dirty="0"/>
              <a:t>Cliquez sur l'icône pour ajouter une image</a:t>
            </a:r>
          </a:p>
        </p:txBody>
      </p:sp>
      <p:cxnSp>
        <p:nvCxnSpPr>
          <p:cNvPr id="2" name="Connecteur droit 1">
            <a:extLst>
              <a:ext uri="{FF2B5EF4-FFF2-40B4-BE49-F238E27FC236}">
                <a16:creationId xmlns:a16="http://schemas.microsoft.com/office/drawing/2014/main" id="{2EAEAE65-41FB-9FD9-C676-F5689C5C2C4A}"/>
              </a:ext>
            </a:extLst>
          </p:cNvPr>
          <p:cNvCxnSpPr>
            <a:cxnSpLocks/>
          </p:cNvCxnSpPr>
          <p:nvPr/>
        </p:nvCxnSpPr>
        <p:spPr>
          <a:xfrm>
            <a:off x="377427" y="1147112"/>
            <a:ext cx="962095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405159"/>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userDrawn="1"/>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userDrawn="1"/>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userDrawn="1"/>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a:t>Image</a:t>
            </a:r>
          </a:p>
        </p:txBody>
      </p:sp>
      <p:sp>
        <p:nvSpPr>
          <p:cNvPr id="18" name="Espace réservé du titre 1">
            <a:extLst>
              <a:ext uri="{FF2B5EF4-FFF2-40B4-BE49-F238E27FC236}">
                <a16:creationId xmlns:a16="http://schemas.microsoft.com/office/drawing/2014/main" id="{1391EDAF-6E77-66F0-7436-48EC2D04A326}"/>
              </a:ext>
            </a:extLst>
          </p:cNvPr>
          <p:cNvSpPr>
            <a:spLocks noGrp="1"/>
          </p:cNvSpPr>
          <p:nvPr>
            <p:ph type="title" hasCustomPrompt="1"/>
          </p:nvPr>
        </p:nvSpPr>
        <p:spPr>
          <a:xfrm>
            <a:off x="606000" y="563867"/>
            <a:ext cx="10980000" cy="540000"/>
          </a:xfrm>
          <a:prstGeom prst="rect">
            <a:avLst/>
          </a:prstGeom>
        </p:spPr>
        <p:txBody>
          <a:bodyPr vert="horz" lIns="91440" tIns="45720" rIns="91440" bIns="45720" rtlCol="0" anchor="t">
            <a:noAutofit/>
          </a:bodyPr>
          <a:lstStyle>
            <a:lvl1pPr>
              <a:defRPr lang="fr-FR" sz="2600" noProof="0" dirty="0"/>
            </a:lvl1pPr>
          </a:lstStyle>
          <a:p>
            <a:pPr lvl="0"/>
            <a:r>
              <a:rPr lang="fr-FR" noProof="0"/>
              <a:t>Titre</a:t>
            </a:r>
          </a:p>
        </p:txBody>
      </p:sp>
    </p:spTree>
    <p:extLst>
      <p:ext uri="{BB962C8B-B14F-4D97-AF65-F5344CB8AC3E}">
        <p14:creationId xmlns:p14="http://schemas.microsoft.com/office/powerpoint/2010/main" val="1791825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re 1 ligne - Sous titre">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18315" y="847103"/>
            <a:ext cx="10980000" cy="360000"/>
          </a:xfrm>
          <a:prstGeom prst="rect">
            <a:avLst/>
          </a:prstGeom>
        </p:spPr>
        <p:txBody>
          <a:bodyPr anchor="t">
            <a:noAutofit/>
          </a:bodyPr>
          <a:lstStyle>
            <a:lvl1pPr marL="0" indent="0" algn="ctr">
              <a:buNone/>
              <a:defRPr sz="16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18316" y="306118"/>
            <a:ext cx="10980000" cy="539015"/>
          </a:xfrm>
          <a:prstGeom prst="rect">
            <a:avLst/>
          </a:prstGeom>
        </p:spPr>
        <p:txBody>
          <a:bodyPr vert="horz" lIns="91440" tIns="45720" rIns="91440" bIns="45720" rtlCol="0" anchor="t">
            <a:noAutofit/>
          </a:bodyPr>
          <a:lstStyle>
            <a:lvl1pPr>
              <a:defRPr sz="2400"/>
            </a:lvl1pPr>
          </a:lstStyle>
          <a:p>
            <a:r>
              <a:rPr lang="fr-FR" noProof="0"/>
              <a:t>Titre</a:t>
            </a:r>
          </a:p>
        </p:txBody>
      </p:sp>
    </p:spTree>
    <p:extLst>
      <p:ext uri="{BB962C8B-B14F-4D97-AF65-F5344CB8AC3E}">
        <p14:creationId xmlns:p14="http://schemas.microsoft.com/office/powerpoint/2010/main" val="2539645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C Square_p.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CBEAC8-B13D-88BB-FD76-E45A0E211EA6}"/>
              </a:ext>
            </a:extLst>
          </p:cNvPr>
          <p:cNvSpPr/>
          <p:nvPr userDrawn="1"/>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4" name="Connecteur droit 43">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1FABF35A-FF74-46EC-9EE2-5AD0C5004039}"/>
              </a:ext>
            </a:extLst>
          </p:cNvPr>
          <p:cNvCxnSpPr>
            <a:cxnSpLocks/>
          </p:cNvCxnSpPr>
          <p:nvPr userDrawn="1"/>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3CF71A9-2CE7-42F2-B488-DBEF175DE77A}"/>
              </a:ext>
            </a:extLst>
          </p:cNvPr>
          <p:cNvCxnSpPr>
            <a:cxnSpLocks/>
          </p:cNvCxnSpPr>
          <p:nvPr userDrawn="1"/>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AD76F9C0-CDC7-446C-8CAC-F762296D27FE}"/>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E7326F7-F07C-4ABB-AA21-1D7E5627C160}"/>
              </a:ext>
            </a:extLst>
          </p:cNvPr>
          <p:cNvSpPr/>
          <p:nvPr userDrawn="1"/>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71" name="Rectangle 70">
            <a:extLst>
              <a:ext uri="{FF2B5EF4-FFF2-40B4-BE49-F238E27FC236}">
                <a16:creationId xmlns:a16="http://schemas.microsoft.com/office/drawing/2014/main" id="{A664271A-1023-40AB-9ABC-48B3606233F8}"/>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72" name="Rectangle 71">
            <a:extLst>
              <a:ext uri="{FF2B5EF4-FFF2-40B4-BE49-F238E27FC236}">
                <a16:creationId xmlns:a16="http://schemas.microsoft.com/office/drawing/2014/main" id="{A8F04BF8-A3C8-4E8F-B878-3B438DC30E91}"/>
              </a:ext>
            </a:extLst>
          </p:cNvPr>
          <p:cNvSpPr/>
          <p:nvPr userDrawn="1"/>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73" name="Rectangle 72">
            <a:extLst>
              <a:ext uri="{FF2B5EF4-FFF2-40B4-BE49-F238E27FC236}">
                <a16:creationId xmlns:a16="http://schemas.microsoft.com/office/drawing/2014/main" id="{B46943C2-7865-4E85-9219-059859A55C65}"/>
              </a:ext>
            </a:extLst>
          </p:cNvPr>
          <p:cNvSpPr/>
          <p:nvPr userDrawn="1"/>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75" name="Rectangle 74">
            <a:extLst>
              <a:ext uri="{FF2B5EF4-FFF2-40B4-BE49-F238E27FC236}">
                <a16:creationId xmlns:a16="http://schemas.microsoft.com/office/drawing/2014/main" id="{B632BA62-7683-4BF6-A0C2-23A08C837FD8}"/>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91" name="Rectangle 90">
            <a:extLst>
              <a:ext uri="{FF2B5EF4-FFF2-40B4-BE49-F238E27FC236}">
                <a16:creationId xmlns:a16="http://schemas.microsoft.com/office/drawing/2014/main" id="{90FE2AEF-B174-4593-862E-A8F638D1F341}"/>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37" name="Connecteur droit 36">
            <a:extLst>
              <a:ext uri="{FF2B5EF4-FFF2-40B4-BE49-F238E27FC236}">
                <a16:creationId xmlns:a16="http://schemas.microsoft.com/office/drawing/2014/main" id="{A7DCE605-30D7-4713-91F0-1FD881B37697}"/>
              </a:ext>
            </a:extLst>
          </p:cNvPr>
          <p:cNvCxnSpPr>
            <a:cxnSpLocks/>
          </p:cNvCxnSpPr>
          <p:nvPr userDrawn="1"/>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8CFD086D-381E-4F05-AA58-21424D1805E5}"/>
              </a:ext>
            </a:extLst>
          </p:cNvPr>
          <p:cNvCxnSpPr>
            <a:cxnSpLocks/>
          </p:cNvCxnSpPr>
          <p:nvPr userDrawn="1"/>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6C8D447-FCDD-4D59-9B68-80FA7C92DE66}"/>
              </a:ext>
            </a:extLst>
          </p:cNvPr>
          <p:cNvCxnSpPr>
            <a:cxnSpLocks/>
          </p:cNvCxnSpPr>
          <p:nvPr userDrawn="1"/>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A5E4E73-E307-4FCB-8B22-83EA1FDAD451}"/>
              </a:ext>
            </a:extLst>
          </p:cNvPr>
          <p:cNvCxnSpPr>
            <a:cxnSpLocks/>
          </p:cNvCxnSpPr>
          <p:nvPr userDrawn="1"/>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BF793003-00D9-4B13-80FD-3DF7EF706072}"/>
              </a:ext>
            </a:extLst>
          </p:cNvPr>
          <p:cNvCxnSpPr>
            <a:cxnSpLocks/>
          </p:cNvCxnSpPr>
          <p:nvPr userDrawn="1"/>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CD89EDF-3003-4F02-8D5C-545D5FDE0824}"/>
              </a:ext>
            </a:extLst>
          </p:cNvPr>
          <p:cNvSpPr/>
          <p:nvPr userDrawn="1"/>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63" name="Rectangle 62">
            <a:extLst>
              <a:ext uri="{FF2B5EF4-FFF2-40B4-BE49-F238E27FC236}">
                <a16:creationId xmlns:a16="http://schemas.microsoft.com/office/drawing/2014/main" id="{78885E83-E80D-46B5-9FC5-EB6FC02AF147}"/>
              </a:ext>
            </a:extLst>
          </p:cNvPr>
          <p:cNvSpPr/>
          <p:nvPr userDrawn="1"/>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6" name="Espace réservé du texte 17">
            <a:extLst>
              <a:ext uri="{FF2B5EF4-FFF2-40B4-BE49-F238E27FC236}">
                <a16:creationId xmlns:a16="http://schemas.microsoft.com/office/drawing/2014/main" id="{57377C7D-325B-3343-A50C-6ED08733459A}"/>
              </a:ext>
            </a:extLst>
          </p:cNvPr>
          <p:cNvSpPr>
            <a:spLocks noGrp="1"/>
          </p:cNvSpPr>
          <p:nvPr>
            <p:ph type="body" sz="quarter" idx="27"/>
          </p:nvPr>
        </p:nvSpPr>
        <p:spPr>
          <a:xfrm>
            <a:off x="6291263" y="5775985"/>
            <a:ext cx="5624512" cy="95799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15">
            <a:extLst>
              <a:ext uri="{FF2B5EF4-FFF2-40B4-BE49-F238E27FC236}">
                <a16:creationId xmlns:a16="http://schemas.microsoft.com/office/drawing/2014/main" id="{AE216182-1E3F-764B-81E8-CD1052881154}"/>
              </a:ext>
            </a:extLst>
          </p:cNvPr>
          <p:cNvSpPr>
            <a:spLocks noGrp="1"/>
          </p:cNvSpPr>
          <p:nvPr>
            <p:ph type="body" sz="quarter" idx="26"/>
          </p:nvPr>
        </p:nvSpPr>
        <p:spPr>
          <a:xfrm>
            <a:off x="9163049" y="4612530"/>
            <a:ext cx="2781298" cy="848604"/>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8" name="Espace réservé du texte 13">
            <a:extLst>
              <a:ext uri="{FF2B5EF4-FFF2-40B4-BE49-F238E27FC236}">
                <a16:creationId xmlns:a16="http://schemas.microsoft.com/office/drawing/2014/main" id="{9D96C686-FF4D-C440-B2CD-507CD05F20D8}"/>
              </a:ext>
            </a:extLst>
          </p:cNvPr>
          <p:cNvSpPr>
            <a:spLocks noGrp="1"/>
          </p:cNvSpPr>
          <p:nvPr>
            <p:ph type="body" sz="quarter" idx="25"/>
          </p:nvPr>
        </p:nvSpPr>
        <p:spPr>
          <a:xfrm>
            <a:off x="9163049" y="2758148"/>
            <a:ext cx="2781299" cy="141000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9" name="Espace réservé du texte 11">
            <a:extLst>
              <a:ext uri="{FF2B5EF4-FFF2-40B4-BE49-F238E27FC236}">
                <a16:creationId xmlns:a16="http://schemas.microsoft.com/office/drawing/2014/main" id="{3BF72CEA-A5DD-E94F-8A4F-52F53E54D483}"/>
              </a:ext>
            </a:extLst>
          </p:cNvPr>
          <p:cNvSpPr>
            <a:spLocks noGrp="1"/>
          </p:cNvSpPr>
          <p:nvPr>
            <p:ph type="body" sz="quarter" idx="24"/>
          </p:nvPr>
        </p:nvSpPr>
        <p:spPr>
          <a:xfrm>
            <a:off x="6291263" y="2758148"/>
            <a:ext cx="2613025" cy="2702986"/>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Espace réservé du texte 9">
            <a:extLst>
              <a:ext uri="{FF2B5EF4-FFF2-40B4-BE49-F238E27FC236}">
                <a16:creationId xmlns:a16="http://schemas.microsoft.com/office/drawing/2014/main" id="{9BBD136B-BBB6-D248-818F-5FA526ACABEB}"/>
              </a:ext>
            </a:extLst>
          </p:cNvPr>
          <p:cNvSpPr>
            <a:spLocks noGrp="1"/>
          </p:cNvSpPr>
          <p:nvPr>
            <p:ph type="body" sz="quarter" idx="23"/>
          </p:nvPr>
        </p:nvSpPr>
        <p:spPr>
          <a:xfrm>
            <a:off x="3128521" y="4940730"/>
            <a:ext cx="2862671" cy="1793247"/>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1" name="Espace réservé du texte 7">
            <a:extLst>
              <a:ext uri="{FF2B5EF4-FFF2-40B4-BE49-F238E27FC236}">
                <a16:creationId xmlns:a16="http://schemas.microsoft.com/office/drawing/2014/main" id="{84362C3C-AB1D-AE4F-8533-181DA80B39C1}"/>
              </a:ext>
            </a:extLst>
          </p:cNvPr>
          <p:cNvSpPr>
            <a:spLocks noGrp="1"/>
          </p:cNvSpPr>
          <p:nvPr>
            <p:ph type="body" sz="quarter" idx="22"/>
          </p:nvPr>
        </p:nvSpPr>
        <p:spPr>
          <a:xfrm>
            <a:off x="3128521" y="2935421"/>
            <a:ext cx="2862671" cy="1713498"/>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2" name="Espace réservé du texte 5">
            <a:extLst>
              <a:ext uri="{FF2B5EF4-FFF2-40B4-BE49-F238E27FC236}">
                <a16:creationId xmlns:a16="http://schemas.microsoft.com/office/drawing/2014/main" id="{7F324BF2-4109-2047-93D8-A8EF25F82230}"/>
              </a:ext>
            </a:extLst>
          </p:cNvPr>
          <p:cNvSpPr>
            <a:spLocks noGrp="1"/>
          </p:cNvSpPr>
          <p:nvPr>
            <p:ph type="body" sz="quarter" idx="21"/>
          </p:nvPr>
        </p:nvSpPr>
        <p:spPr>
          <a:xfrm>
            <a:off x="150813" y="4772024"/>
            <a:ext cx="2685771" cy="1961953"/>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3" name="Espace réservé du texte 3">
            <a:extLst>
              <a:ext uri="{FF2B5EF4-FFF2-40B4-BE49-F238E27FC236}">
                <a16:creationId xmlns:a16="http://schemas.microsoft.com/office/drawing/2014/main" id="{9EBFCE2A-4568-9D45-A4EB-00D1E02D1441}"/>
              </a:ext>
            </a:extLst>
          </p:cNvPr>
          <p:cNvSpPr>
            <a:spLocks noGrp="1"/>
          </p:cNvSpPr>
          <p:nvPr>
            <p:ph type="body" sz="quarter" idx="20"/>
          </p:nvPr>
        </p:nvSpPr>
        <p:spPr>
          <a:xfrm>
            <a:off x="3128522" y="214313"/>
            <a:ext cx="8815828" cy="1962870"/>
          </a:xfrm>
        </p:spPr>
        <p:txBody>
          <a:bodyPr>
            <a:noAutofit/>
          </a:bodyPr>
          <a:lstStyle>
            <a:lvl1pPr algn="l">
              <a:spcBef>
                <a:spcPts val="200"/>
              </a:spcBef>
              <a:defRPr/>
            </a:lvl1pPr>
            <a:lvl2pPr algn="l">
              <a:spcBef>
                <a:spcPts val="200"/>
              </a:spcBef>
              <a:defRPr/>
            </a:lvl2pPr>
            <a:lvl3pPr algn="l">
              <a:spcBef>
                <a:spcPts val="200"/>
              </a:spcBef>
              <a:defRPr/>
            </a:lvl3pPr>
            <a:lvl4pPr algn="l">
              <a:spcBef>
                <a:spcPts val="200"/>
              </a:spcBef>
              <a:defRPr/>
            </a:lvl4pPr>
            <a:lvl5pPr algn="l">
              <a:spcBef>
                <a:spcPts val="200"/>
              </a:spcBef>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4" name="Image 3">
            <a:extLst>
              <a:ext uri="{FF2B5EF4-FFF2-40B4-BE49-F238E27FC236}">
                <a16:creationId xmlns:a16="http://schemas.microsoft.com/office/drawing/2014/main" id="{90535B8B-01C1-900D-99C0-EE83C40923C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Tree>
    <p:extLst>
      <p:ext uri="{BB962C8B-B14F-4D97-AF65-F5344CB8AC3E}">
        <p14:creationId xmlns:p14="http://schemas.microsoft.com/office/powerpoint/2010/main" val="4283141162"/>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guide id="5" pos="3863">
          <p15:clr>
            <a:srgbClr val="FBAE40"/>
          </p15:clr>
        </p15:guide>
        <p15:guide id="6" orient="horz" pos="363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uvertur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pic>
        <p:nvPicPr>
          <p:cNvPr id="7" name="Image 6">
            <a:extLst>
              <a:ext uri="{FF2B5EF4-FFF2-40B4-BE49-F238E27FC236}">
                <a16:creationId xmlns:a16="http://schemas.microsoft.com/office/drawing/2014/main" id="{CF32494F-943C-1545-8B3D-23E146AC46B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18478" y="661988"/>
            <a:ext cx="3172259" cy="1195751"/>
          </a:xfrm>
          <a:prstGeom prst="rect">
            <a:avLst/>
          </a:prstGeom>
        </p:spPr>
      </p:pic>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spTree>
    <p:extLst>
      <p:ext uri="{BB962C8B-B14F-4D97-AF65-F5344CB8AC3E}">
        <p14:creationId xmlns:p14="http://schemas.microsoft.com/office/powerpoint/2010/main" val="1886892111"/>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ommaire 1_ avec im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176714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4" y="176715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41532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4" y="241532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06350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4" y="306350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71167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4" y="371167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35985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4" y="43598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008029"/>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4" y="5008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 </a:t>
            </a:r>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5659395" y="176715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5659395" y="241532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5659395" y="306350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5659395" y="371167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5659395" y="43598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5659395" y="5008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 name="Espace réservé du contenu 3">
            <a:extLst>
              <a:ext uri="{FF2B5EF4-FFF2-40B4-BE49-F238E27FC236}">
                <a16:creationId xmlns:a16="http://schemas.microsoft.com/office/drawing/2014/main" id="{2DE41A3D-E46E-4932-99CA-50FE5A12C506}"/>
              </a:ext>
            </a:extLst>
          </p:cNvPr>
          <p:cNvSpPr>
            <a:spLocks noGrp="1"/>
          </p:cNvSpPr>
          <p:nvPr>
            <p:ph sz="quarter" idx="33" hasCustomPrompt="1"/>
          </p:nvPr>
        </p:nvSpPr>
        <p:spPr>
          <a:xfrm>
            <a:off x="6524581" y="1737057"/>
            <a:ext cx="5081686" cy="3838012"/>
          </a:xfrm>
          <a:prstGeom prst="rect">
            <a:avLst/>
          </a:prstGeom>
        </p:spPr>
        <p:txBody>
          <a:bodyPr anchor="ctr"/>
          <a:lstStyle>
            <a:lvl1pPr marL="0" indent="0" algn="ctr">
              <a:buNone/>
              <a:defRPr b="0"/>
            </a:lvl1pPr>
          </a:lstStyle>
          <a:p>
            <a:pPr lvl="0"/>
            <a:r>
              <a:rPr lang="fr-FR" dirty="0"/>
              <a:t>Glissez une image ici</a:t>
            </a:r>
          </a:p>
        </p:txBody>
      </p:sp>
    </p:spTree>
    <p:extLst>
      <p:ext uri="{BB962C8B-B14F-4D97-AF65-F5344CB8AC3E}">
        <p14:creationId xmlns:p14="http://schemas.microsoft.com/office/powerpoint/2010/main" val="29716291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ommaire 2 _ sans im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176714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3" y="1767150"/>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41532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3" y="2415326"/>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06350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3" y="3063502"/>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71167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3" y="3711678"/>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35985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3" y="4359854"/>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008029"/>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3" y="5008032"/>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 </a:t>
            </a:r>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11016928" y="176715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11016928" y="241532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11016928" y="306350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11016928" y="371167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11016928" y="43598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11016928" y="5008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Tree>
    <p:extLst>
      <p:ext uri="{BB962C8B-B14F-4D97-AF65-F5344CB8AC3E}">
        <p14:creationId xmlns:p14="http://schemas.microsoft.com/office/powerpoint/2010/main" val="8794392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Intercalair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p:nvSpPr>
        <p:spPr>
          <a:xfrm>
            <a:off x="180000" y="180000"/>
            <a:ext cx="11832000" cy="64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379214123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re 2 lignes - Sous titre - Contenu">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1975042"/>
            <a:ext cx="10979997" cy="4209447"/>
          </a:xfrm>
          <a:prstGeom prst="rect">
            <a:avLst/>
          </a:prstGeom>
        </p:spPr>
        <p:txBody>
          <a:bodyPr>
            <a:noAutofit/>
          </a:bodyPr>
          <a:lstStyle>
            <a:lvl1pPr>
              <a:defRPr sz="1200" b="0"/>
            </a:lvl1pPr>
            <a:lvl2pPr>
              <a:defRPr sz="1200" b="0"/>
            </a:lvl2pPr>
            <a:lvl3pPr>
              <a:lnSpc>
                <a:spcPct val="100000"/>
              </a:lnSpc>
              <a:defRPr b="0"/>
            </a:lvl3pPr>
            <a:lvl4pPr>
              <a:lnSpc>
                <a:spcPct val="100000"/>
              </a:lnSpc>
              <a:defRPr b="0"/>
            </a:lvl4pPr>
            <a:lvl5pPr>
              <a:lnSpc>
                <a:spcPct val="100000"/>
              </a:lnSpc>
              <a:defRPr b="0"/>
            </a:lvl5pPr>
            <a:lvl6pPr>
              <a:lnSpc>
                <a:spcPct val="100000"/>
              </a:lnSpc>
              <a:defRPr b="0"/>
            </a:lvl6pPr>
            <a:lvl7pPr>
              <a:lnSpc>
                <a:spcPct val="100000"/>
              </a:lnSpc>
              <a:defRPr b="0"/>
            </a:lvl7pPr>
            <a:lvl8pPr>
              <a:lnSpc>
                <a:spcPct val="100000"/>
              </a:lnSpc>
              <a:defRPr b="0"/>
            </a:lvl8pPr>
            <a:lvl9pPr>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463869"/>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9"/>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2044187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re 2 lignes - Sous titre - Objet au choix">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1048A6B9-E0AA-463B-ABD9-F027CDEE57A9}"/>
              </a:ext>
            </a:extLst>
          </p:cNvPr>
          <p:cNvSpPr>
            <a:spLocks noGrp="1"/>
          </p:cNvSpPr>
          <p:nvPr>
            <p:ph type="body" idx="1" hasCustomPrompt="1"/>
          </p:nvPr>
        </p:nvSpPr>
        <p:spPr>
          <a:xfrm>
            <a:off x="626266" y="1463868"/>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3" name="Espace réservé du titre 1">
            <a:extLst>
              <a:ext uri="{FF2B5EF4-FFF2-40B4-BE49-F238E27FC236}">
                <a16:creationId xmlns:a16="http://schemas.microsoft.com/office/drawing/2014/main" id="{EF45B555-741E-124A-B0C8-A2FBC872CCBD}"/>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3" name="Espace réservé du contenu 2">
            <a:extLst>
              <a:ext uri="{FF2B5EF4-FFF2-40B4-BE49-F238E27FC236}">
                <a16:creationId xmlns:a16="http://schemas.microsoft.com/office/drawing/2014/main" id="{37919C29-DA15-47CF-A1C8-B2A6FB0A84BA}"/>
              </a:ext>
            </a:extLst>
          </p:cNvPr>
          <p:cNvSpPr>
            <a:spLocks noGrp="1"/>
          </p:cNvSpPr>
          <p:nvPr>
            <p:ph sz="quarter" idx="10" hasCustomPrompt="1"/>
          </p:nvPr>
        </p:nvSpPr>
        <p:spPr>
          <a:xfrm>
            <a:off x="625475" y="1919851"/>
            <a:ext cx="10980738" cy="4264639"/>
          </a:xfrm>
          <a:prstGeom prst="rect">
            <a:avLst/>
          </a:prstGeom>
        </p:spPr>
        <p:txBody>
          <a:bodyPr anchor="ctr"/>
          <a:lstStyle>
            <a:lvl1pPr marL="0" indent="0" algn="ctr">
              <a:buNone/>
              <a:defRPr b="0"/>
            </a:lvl1pPr>
          </a:lstStyle>
          <a:p>
            <a:pPr lvl="0"/>
            <a:r>
              <a:rPr lang="fr-FR" dirty="0"/>
              <a:t>Image ou texte</a:t>
            </a:r>
          </a:p>
        </p:txBody>
      </p:sp>
    </p:spTree>
    <p:extLst>
      <p:ext uri="{BB962C8B-B14F-4D97-AF65-F5344CB8AC3E}">
        <p14:creationId xmlns:p14="http://schemas.microsoft.com/office/powerpoint/2010/main" val="2758582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re 1 ligne - Sous titre -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4852"/>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7"/>
            <a:ext cx="10980000" cy="539015"/>
          </a:xfrm>
          <a:prstGeom prst="rect">
            <a:avLst/>
          </a:prstGeom>
        </p:spPr>
        <p:txBody>
          <a:bodyPr vert="horz" lIns="91440" tIns="45720" rIns="91440" bIns="45720" rtlCol="0" anchor="t">
            <a:noAutofit/>
          </a:bodyPr>
          <a:lstStyle>
            <a:lvl1pPr>
              <a:defRPr/>
            </a:lvl1pPr>
          </a:lstStyle>
          <a:p>
            <a:r>
              <a:rPr lang="fr-FR" noProof="0" dirty="0"/>
              <a:t>Titre</a:t>
            </a:r>
          </a:p>
        </p:txBody>
      </p:sp>
      <p:sp>
        <p:nvSpPr>
          <p:cNvPr id="5" name="Espace réservé du texte 2">
            <a:extLst>
              <a:ext uri="{FF2B5EF4-FFF2-40B4-BE49-F238E27FC236}">
                <a16:creationId xmlns:a16="http://schemas.microsoft.com/office/drawing/2014/main" id="{52070AF4-C64D-4863-94F3-98AB3C92612F}"/>
              </a:ext>
            </a:extLst>
          </p:cNvPr>
          <p:cNvSpPr>
            <a:spLocks noGrp="1"/>
          </p:cNvSpPr>
          <p:nvPr>
            <p:ph idx="10" hasCustomPrompt="1"/>
          </p:nvPr>
        </p:nvSpPr>
        <p:spPr>
          <a:xfrm>
            <a:off x="626269" y="1661064"/>
            <a:ext cx="10979998" cy="4543091"/>
          </a:xfrm>
          <a:prstGeom prst="rect">
            <a:avLst/>
          </a:prstGeom>
        </p:spPr>
        <p:txBody>
          <a:bodyPr vert="horz" lIns="90000" tIns="45720" rIns="91440" bIns="45720" rtlCol="0">
            <a:noAutofit/>
          </a:bodyPr>
          <a:lstStyle>
            <a:lvl1pPr>
              <a:lnSpc>
                <a:spcPct val="100000"/>
              </a:lnSpc>
              <a:defRPr sz="1200" b="0"/>
            </a:lvl1pPr>
            <a:lvl2pPr>
              <a:lnSpc>
                <a:spcPct val="100000"/>
              </a:lnSpc>
              <a:defRPr sz="1200" b="0"/>
            </a:lvl2pPr>
            <a:lvl3pPr>
              <a:lnSpc>
                <a:spcPct val="100000"/>
              </a:lnSpc>
              <a:defRPr b="0"/>
            </a:lvl3pPr>
            <a:lvl4pPr>
              <a:lnSpc>
                <a:spcPct val="100000"/>
              </a:lnSpc>
              <a:defRPr b="0"/>
            </a:lvl4pPr>
            <a:lvl5pPr>
              <a:lnSpc>
                <a:spcPct val="100000"/>
              </a:lnSpc>
              <a:defRPr b="0"/>
            </a:lvl5pPr>
            <a:lvl6pPr>
              <a:lnSpc>
                <a:spcPct val="100000"/>
              </a:lnSpc>
              <a:defRPr b="0"/>
            </a:lvl6pPr>
            <a:lvl7pPr>
              <a:lnSpc>
                <a:spcPct val="100000"/>
              </a:lnSpc>
              <a:defRPr b="0"/>
            </a:lvl7pPr>
            <a:lvl8pPr>
              <a:lnSpc>
                <a:spcPct val="100000"/>
              </a:lnSpc>
              <a:defRPr b="0"/>
            </a:lvl8pPr>
            <a:lvl9pPr>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Tree>
    <p:extLst>
      <p:ext uri="{BB962C8B-B14F-4D97-AF65-F5344CB8AC3E}">
        <p14:creationId xmlns:p14="http://schemas.microsoft.com/office/powerpoint/2010/main" val="31278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DC FR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7AE8F1-C79E-9E39-B4A8-39A69DBA901A}"/>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7" name="Connecteur droit 6">
            <a:extLst>
              <a:ext uri="{FF2B5EF4-FFF2-40B4-BE49-F238E27FC236}">
                <a16:creationId xmlns:a16="http://schemas.microsoft.com/office/drawing/2014/main" id="{035CBD63-4577-38A0-1BEF-0FC8B90849B3}"/>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56C39981-6FCE-F150-F658-B94F1E0C8BEC}"/>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98B23AB3-3600-7C30-693F-5821BD4857C5}"/>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6F6AA9B2-522E-790C-3424-BD0E4296D58F}"/>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0130834F-4D01-8F06-9CAC-86D9A2BC1084}"/>
              </a:ext>
            </a:extLst>
          </p:cNvPr>
          <p:cNvCxnSpPr>
            <a:cxnSpLocks/>
          </p:cNvCxnSpPr>
          <p:nvPr/>
        </p:nvCxnSpPr>
        <p:spPr>
          <a:xfrm>
            <a:off x="9266274" y="4511730"/>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CB7E1-2270-F380-CDFB-625BC42CD8DE}"/>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13" name="Rectangle 12">
            <a:extLst>
              <a:ext uri="{FF2B5EF4-FFF2-40B4-BE49-F238E27FC236}">
                <a16:creationId xmlns:a16="http://schemas.microsoft.com/office/drawing/2014/main" id="{7D0F8FC8-4F16-CBB4-ADD1-E9D75B1E2F6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4" name="Rectangle 13">
            <a:extLst>
              <a:ext uri="{FF2B5EF4-FFF2-40B4-BE49-F238E27FC236}">
                <a16:creationId xmlns:a16="http://schemas.microsoft.com/office/drawing/2014/main" id="{2C7F81F1-F0AF-43DD-9B6A-DCB8B613AEA4}"/>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15" name="Rectangle 14">
            <a:extLst>
              <a:ext uri="{FF2B5EF4-FFF2-40B4-BE49-F238E27FC236}">
                <a16:creationId xmlns:a16="http://schemas.microsoft.com/office/drawing/2014/main" id="{6B7497B1-9FD9-6A3D-AE97-A0273B7A6949}"/>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OUTILS</a:t>
            </a:r>
          </a:p>
        </p:txBody>
      </p:sp>
      <p:sp>
        <p:nvSpPr>
          <p:cNvPr id="16" name="Rectangle 15">
            <a:extLst>
              <a:ext uri="{FF2B5EF4-FFF2-40B4-BE49-F238E27FC236}">
                <a16:creationId xmlns:a16="http://schemas.microsoft.com/office/drawing/2014/main" id="{CD3F645B-298C-4503-A34D-19278A6D6D3D}"/>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LANGUES</a:t>
            </a:r>
          </a:p>
        </p:txBody>
      </p:sp>
      <p:sp>
        <p:nvSpPr>
          <p:cNvPr id="17" name="Rectangle 16">
            <a:extLst>
              <a:ext uri="{FF2B5EF4-FFF2-40B4-BE49-F238E27FC236}">
                <a16:creationId xmlns:a16="http://schemas.microsoft.com/office/drawing/2014/main" id="{71102F4B-C05F-9121-DC21-118FCE069080}"/>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cxnSp>
        <p:nvCxnSpPr>
          <p:cNvPr id="18" name="Connecteur droit 17">
            <a:extLst>
              <a:ext uri="{FF2B5EF4-FFF2-40B4-BE49-F238E27FC236}">
                <a16:creationId xmlns:a16="http://schemas.microsoft.com/office/drawing/2014/main" id="{CE4D018B-6996-0361-A9C4-18D3094CFBF1}"/>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7BA1690-87BA-275B-5232-6AB83D7EBE26}"/>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A355BA3-F15B-7D8E-5602-C63912EB30DB}"/>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AF0B6453-DB24-A00A-8DA4-E1C3F3471DD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62E37F3-DB15-AC82-7877-7BEACD580861}"/>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73C04EF-8F57-E93D-B3FE-D0E6E3B1491B}"/>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sp>
        <p:nvSpPr>
          <p:cNvPr id="24" name="Rectangle 23">
            <a:extLst>
              <a:ext uri="{FF2B5EF4-FFF2-40B4-BE49-F238E27FC236}">
                <a16:creationId xmlns:a16="http://schemas.microsoft.com/office/drawing/2014/main" id="{C0A6FB7B-3390-EEB9-5C48-F80172813A9A}"/>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25" name="Espace réservé du texte 17">
            <a:extLst>
              <a:ext uri="{FF2B5EF4-FFF2-40B4-BE49-F238E27FC236}">
                <a16:creationId xmlns:a16="http://schemas.microsoft.com/office/drawing/2014/main" id="{49530D68-FBFE-C3FA-0CF6-90735905FF96}"/>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texte 15">
            <a:extLst>
              <a:ext uri="{FF2B5EF4-FFF2-40B4-BE49-F238E27FC236}">
                <a16:creationId xmlns:a16="http://schemas.microsoft.com/office/drawing/2014/main" id="{32998627-6AF6-D077-DD7F-766CAC7C05D9}"/>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7" name="Espace réservé du texte 13">
            <a:extLst>
              <a:ext uri="{FF2B5EF4-FFF2-40B4-BE49-F238E27FC236}">
                <a16:creationId xmlns:a16="http://schemas.microsoft.com/office/drawing/2014/main" id="{FEC0E84F-44D7-DA2A-4F2A-9F0D0A5A43F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texte 11">
            <a:extLst>
              <a:ext uri="{FF2B5EF4-FFF2-40B4-BE49-F238E27FC236}">
                <a16:creationId xmlns:a16="http://schemas.microsoft.com/office/drawing/2014/main" id="{904EB988-1EE7-90EF-ECDE-3F45EC659B9B}"/>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9">
            <a:extLst>
              <a:ext uri="{FF2B5EF4-FFF2-40B4-BE49-F238E27FC236}">
                <a16:creationId xmlns:a16="http://schemas.microsoft.com/office/drawing/2014/main" id="{51273E44-3868-C60C-F929-10761A4306FC}"/>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0" name="Espace réservé du texte 7">
            <a:extLst>
              <a:ext uri="{FF2B5EF4-FFF2-40B4-BE49-F238E27FC236}">
                <a16:creationId xmlns:a16="http://schemas.microsoft.com/office/drawing/2014/main" id="{72AD98CD-657C-9B2C-4F3B-8F7F01EDE62F}"/>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Espace réservé du texte 5">
            <a:extLst>
              <a:ext uri="{FF2B5EF4-FFF2-40B4-BE49-F238E27FC236}">
                <a16:creationId xmlns:a16="http://schemas.microsoft.com/office/drawing/2014/main" id="{C653A835-F215-EE84-0FB6-974656C7BAD9}"/>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285750" indent="-285750" algn="l">
              <a:spcBef>
                <a:spcPts val="200"/>
              </a:spcBef>
              <a:buFont typeface="Arial" panose="020B0604020202020204" pitchFamily="34" charset="0"/>
              <a:buChar char="•"/>
              <a:defRPr sz="1100" b="0"/>
            </a:lvl2pPr>
            <a:lvl3pPr marL="273050" indent="-273050" algn="l">
              <a:spcBef>
                <a:spcPts val="200"/>
              </a:spcBef>
              <a:buFont typeface="Arial" panose="020B0604020202020204" pitchFamily="34" charset="0"/>
              <a:buChar char="•"/>
              <a:defRPr sz="1100" b="0"/>
            </a:lvl3pPr>
            <a:lvl4pPr marL="447675" indent="-268288" algn="l">
              <a:spcBef>
                <a:spcPts val="200"/>
              </a:spcBef>
              <a:buFont typeface="Arial" panose="020B0604020202020204" pitchFamily="34" charset="0"/>
              <a:buChar char="•"/>
              <a:defRPr sz="1100" b="0"/>
            </a:lvl4pPr>
            <a:lvl5pPr marL="622300" indent="-265113"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2" name="Espace réservé du texte 3">
            <a:extLst>
              <a:ext uri="{FF2B5EF4-FFF2-40B4-BE49-F238E27FC236}">
                <a16:creationId xmlns:a16="http://schemas.microsoft.com/office/drawing/2014/main" id="{6C98CD38-D99E-1CDD-9E3F-258F60669D89}"/>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33" name="Image 32">
            <a:extLst>
              <a:ext uri="{FF2B5EF4-FFF2-40B4-BE49-F238E27FC236}">
                <a16:creationId xmlns:a16="http://schemas.microsoft.com/office/drawing/2014/main" id="{BBA8E1C5-6956-B5BF-5A8A-34BEF04D9B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34" name="Rôle interne ou titre">
            <a:extLst>
              <a:ext uri="{FF2B5EF4-FFF2-40B4-BE49-F238E27FC236}">
                <a16:creationId xmlns:a16="http://schemas.microsoft.com/office/drawing/2014/main" id="{89CB2EB7-64CE-1992-2E7D-BB951AFC4A3D}"/>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5" name="Années d'expérience">
            <a:extLst>
              <a:ext uri="{FF2B5EF4-FFF2-40B4-BE49-F238E27FC236}">
                <a16:creationId xmlns:a16="http://schemas.microsoft.com/office/drawing/2014/main" id="{6D4A469F-C494-D510-789F-FD6B686B22F9}"/>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6" name="Grade">
            <a:extLst>
              <a:ext uri="{FF2B5EF4-FFF2-40B4-BE49-F238E27FC236}">
                <a16:creationId xmlns:a16="http://schemas.microsoft.com/office/drawing/2014/main" id="{1AFDB1A8-DCA2-4C7C-8A2B-DFB5379ED12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7" name="Nom et prénom">
            <a:extLst>
              <a:ext uri="{FF2B5EF4-FFF2-40B4-BE49-F238E27FC236}">
                <a16:creationId xmlns:a16="http://schemas.microsoft.com/office/drawing/2014/main" id="{0D51A9B5-B8A7-4593-3239-0BBA99DF48A0}"/>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38" name="Photo consultant">
            <a:extLst>
              <a:ext uri="{FF2B5EF4-FFF2-40B4-BE49-F238E27FC236}">
                <a16:creationId xmlns:a16="http://schemas.microsoft.com/office/drawing/2014/main" id="{EFA8B04A-20F9-C178-5DA0-2B20F9A2B6E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862989892"/>
      </p:ext>
    </p:extLst>
  </p:cSld>
  <p:clrMapOvr>
    <a:masterClrMapping/>
  </p:clrMapOvr>
  <p:hf hdr="0"/>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re 1 ligne - Sous-titre - sans contenu">
    <p:spTree>
      <p:nvGrpSpPr>
        <p:cNvPr id="1" name=""/>
        <p:cNvGrpSpPr/>
        <p:nvPr/>
      </p:nvGrpSpPr>
      <p:grpSpPr>
        <a:xfrm>
          <a:off x="0" y="0"/>
          <a:ext cx="0" cy="0"/>
          <a:chOff x="0" y="0"/>
          <a:chExt cx="0" cy="0"/>
        </a:xfrm>
      </p:grpSpPr>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103868"/>
            <a:ext cx="10980000" cy="360000"/>
          </a:xfrm>
          <a:prstGeom prst="rect">
            <a:avLst/>
          </a:prstGeom>
        </p:spPr>
        <p:txBody>
          <a:bodyPr anchor="t">
            <a:noAutofit/>
          </a:bodyPr>
          <a:lstStyle>
            <a:lvl1pPr marL="0" indent="0" algn="ctr">
              <a:buNone/>
              <a:defRPr sz="1400" b="0" cap="none"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8"/>
            <a:ext cx="10980000" cy="53803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33778597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re 1 ligne seul">
    <p:spTree>
      <p:nvGrpSpPr>
        <p:cNvPr id="1" name=""/>
        <p:cNvGrpSpPr/>
        <p:nvPr/>
      </p:nvGrpSpPr>
      <p:grpSpPr>
        <a:xfrm>
          <a:off x="0" y="0"/>
          <a:ext cx="0" cy="0"/>
          <a:chOff x="0" y="0"/>
          <a:chExt cx="0" cy="0"/>
        </a:xfrm>
      </p:grpSpPr>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hasCustomPrompt="1"/>
          </p:nvPr>
        </p:nvSpPr>
        <p:spPr>
          <a:xfrm>
            <a:off x="626267" y="563869"/>
            <a:ext cx="10980000" cy="539015"/>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2950772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7EE71D-28F1-8D42-97A8-3D934EF9C40F}"/>
              </a:ext>
            </a:extLst>
          </p:cNvPr>
          <p:cNvPicPr>
            <a:picLocks noChangeAspect="1"/>
          </p:cNvPicPr>
          <p:nvPr/>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3331829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éférenc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5"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5"/>
            <a:ext cx="10980000" cy="507624"/>
          </a:xfrm>
          <a:prstGeom prst="rect">
            <a:avLst/>
          </a:prstGeom>
        </p:spPr>
        <p:txBody>
          <a:bodyPr vert="horz" lIns="91440" tIns="45720" rIns="91440" bIns="45720" rtlCol="0" anchor="t">
            <a:noAutofit/>
          </a:bodyPr>
          <a:lstStyle>
            <a:lvl1pPr>
              <a:defRPr/>
            </a:lvl1pPr>
          </a:lstStyle>
          <a:p>
            <a:r>
              <a:rPr lang="fr-FR" noProof="0" dirty="0"/>
              <a:t>Titre</a:t>
            </a:r>
          </a:p>
        </p:txBody>
      </p:sp>
      <p:cxnSp>
        <p:nvCxnSpPr>
          <p:cNvPr id="8" name="Connecteur droit 7">
            <a:extLst>
              <a:ext uri="{FF2B5EF4-FFF2-40B4-BE49-F238E27FC236}">
                <a16:creationId xmlns:a16="http://schemas.microsoft.com/office/drawing/2014/main" id="{4B80251C-6F8B-014A-91E9-50A4FE20D573}"/>
              </a:ext>
            </a:extLst>
          </p:cNvPr>
          <p:cNvCxnSpPr>
            <a:cxnSpLocks/>
          </p:cNvCxnSpPr>
          <p:nvPr/>
        </p:nvCxnSpPr>
        <p:spPr>
          <a:xfrm>
            <a:off x="6096000" y="1349423"/>
            <a:ext cx="0" cy="47359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8C2537C9-EBA6-CC4D-8B12-C04DB5520781}"/>
              </a:ext>
            </a:extLst>
          </p:cNvPr>
          <p:cNvCxnSpPr>
            <a:cxnSpLocks/>
          </p:cNvCxnSpPr>
          <p:nvPr/>
        </p:nvCxnSpPr>
        <p:spPr>
          <a:xfrm flipV="1">
            <a:off x="6262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3721990B-5D01-E649-A3B9-0988DD56EE8C}"/>
              </a:ext>
            </a:extLst>
          </p:cNvPr>
          <p:cNvCxnSpPr>
            <a:cxnSpLocks/>
          </p:cNvCxnSpPr>
          <p:nvPr/>
        </p:nvCxnSpPr>
        <p:spPr>
          <a:xfrm flipV="1">
            <a:off x="6519065" y="3595333"/>
            <a:ext cx="5064927" cy="218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Espace réservé du texte 8">
            <a:extLst>
              <a:ext uri="{FF2B5EF4-FFF2-40B4-BE49-F238E27FC236}">
                <a16:creationId xmlns:a16="http://schemas.microsoft.com/office/drawing/2014/main" id="{D608D890-7E19-E24F-A16F-1F9D865A2B06}"/>
              </a:ext>
            </a:extLst>
          </p:cNvPr>
          <p:cNvSpPr>
            <a:spLocks noGrp="1"/>
          </p:cNvSpPr>
          <p:nvPr>
            <p:ph type="body" sz="quarter" idx="25" hasCustomPrompt="1"/>
          </p:nvPr>
        </p:nvSpPr>
        <p:spPr>
          <a:xfrm>
            <a:off x="626268"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16" name="Espace réservé du texte 2">
            <a:extLst>
              <a:ext uri="{FF2B5EF4-FFF2-40B4-BE49-F238E27FC236}">
                <a16:creationId xmlns:a16="http://schemas.microsoft.com/office/drawing/2014/main" id="{FB27AED1-66CE-2E4E-AFEF-683597DAAEB1}"/>
              </a:ext>
            </a:extLst>
          </p:cNvPr>
          <p:cNvSpPr>
            <a:spLocks noGrp="1"/>
          </p:cNvSpPr>
          <p:nvPr>
            <p:ph type="body" idx="26" hasCustomPrompt="1"/>
          </p:nvPr>
        </p:nvSpPr>
        <p:spPr>
          <a:xfrm>
            <a:off x="626265"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1" name="Espace réservé du texte 8">
            <a:extLst>
              <a:ext uri="{FF2B5EF4-FFF2-40B4-BE49-F238E27FC236}">
                <a16:creationId xmlns:a16="http://schemas.microsoft.com/office/drawing/2014/main" id="{F78B8D42-DF7C-D345-AD4E-50AAAC2DD340}"/>
              </a:ext>
            </a:extLst>
          </p:cNvPr>
          <p:cNvSpPr>
            <a:spLocks noGrp="1"/>
          </p:cNvSpPr>
          <p:nvPr>
            <p:ph type="body" sz="quarter" idx="28" hasCustomPrompt="1"/>
          </p:nvPr>
        </p:nvSpPr>
        <p:spPr>
          <a:xfrm>
            <a:off x="6503832" y="258472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2" name="Espace réservé du texte 2">
            <a:extLst>
              <a:ext uri="{FF2B5EF4-FFF2-40B4-BE49-F238E27FC236}">
                <a16:creationId xmlns:a16="http://schemas.microsoft.com/office/drawing/2014/main" id="{376E4C75-79CC-C04E-8891-9C74240DA0DA}"/>
              </a:ext>
            </a:extLst>
          </p:cNvPr>
          <p:cNvSpPr>
            <a:spLocks noGrp="1"/>
          </p:cNvSpPr>
          <p:nvPr>
            <p:ph type="body" idx="29" hasCustomPrompt="1"/>
          </p:nvPr>
        </p:nvSpPr>
        <p:spPr>
          <a:xfrm>
            <a:off x="6503829" y="230608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24" name="Espace réservé du texte 8">
            <a:extLst>
              <a:ext uri="{FF2B5EF4-FFF2-40B4-BE49-F238E27FC236}">
                <a16:creationId xmlns:a16="http://schemas.microsoft.com/office/drawing/2014/main" id="{2899E61F-D1D8-6C4C-A9F7-CCB5668A9983}"/>
              </a:ext>
            </a:extLst>
          </p:cNvPr>
          <p:cNvSpPr>
            <a:spLocks noGrp="1"/>
          </p:cNvSpPr>
          <p:nvPr>
            <p:ph type="body" sz="quarter" idx="31" hasCustomPrompt="1"/>
          </p:nvPr>
        </p:nvSpPr>
        <p:spPr>
          <a:xfrm>
            <a:off x="6503832" y="5284003"/>
            <a:ext cx="4748371" cy="663835"/>
          </a:xfrm>
          <a:prstGeom prst="rect">
            <a:avLst/>
          </a:prstGeom>
        </p:spPr>
        <p:txBody>
          <a:bodyPr lIns="90000">
            <a:noAutofit/>
          </a:bodyPr>
          <a:lstStyle>
            <a:lvl1pPr marL="0" indent="0">
              <a:buFont typeface="Arial" panose="020B0604020202020204" pitchFamily="34" charset="0"/>
              <a:buNone/>
              <a:defRPr sz="1000" b="0"/>
            </a:lvl1pPr>
            <a:lvl2pPr>
              <a:defRPr sz="1000" b="0"/>
            </a:lvl2pPr>
            <a:lvl3pPr>
              <a:defRPr sz="1000" b="0"/>
            </a:lvl3pPr>
            <a:lvl4pPr>
              <a:defRPr sz="1000" b="0"/>
            </a:lvl4pPr>
            <a:lvl5pPr>
              <a:defRPr sz="1000" b="0"/>
            </a:lvl5pPr>
          </a:lstStyle>
          <a:p>
            <a:pPr lvl="0"/>
            <a:r>
              <a:rPr lang="fr-FR" noProof="0" dirty="0"/>
              <a:t>Texte</a:t>
            </a:r>
          </a:p>
        </p:txBody>
      </p:sp>
      <p:sp>
        <p:nvSpPr>
          <p:cNvPr id="25" name="Espace réservé du texte 2">
            <a:extLst>
              <a:ext uri="{FF2B5EF4-FFF2-40B4-BE49-F238E27FC236}">
                <a16:creationId xmlns:a16="http://schemas.microsoft.com/office/drawing/2014/main" id="{3DBE6757-A341-D84F-8D91-B6A23CF3AB51}"/>
              </a:ext>
            </a:extLst>
          </p:cNvPr>
          <p:cNvSpPr>
            <a:spLocks noGrp="1"/>
          </p:cNvSpPr>
          <p:nvPr>
            <p:ph type="body" idx="32" hasCustomPrompt="1"/>
          </p:nvPr>
        </p:nvSpPr>
        <p:spPr>
          <a:xfrm>
            <a:off x="6503829" y="5005368"/>
            <a:ext cx="4748371" cy="278636"/>
          </a:xfrm>
          <a:prstGeom prst="rect">
            <a:avLst/>
          </a:prstGeom>
        </p:spPr>
        <p:txBody>
          <a:bodyPr anchor="ctr">
            <a:noAutofit/>
          </a:bodyPr>
          <a:lstStyle>
            <a:lvl1pPr marL="0" indent="0" algn="l">
              <a:buFont typeface="Arial" panose="020B0604020202020204" pitchFamily="34" charset="0"/>
              <a:buNone/>
              <a:defRPr sz="1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3" name="Espace réservé du contenu 2">
            <a:extLst>
              <a:ext uri="{FF2B5EF4-FFF2-40B4-BE49-F238E27FC236}">
                <a16:creationId xmlns:a16="http://schemas.microsoft.com/office/drawing/2014/main" id="{3FF98E5C-EE8E-DF46-853F-C1B9FFB7FEC9}"/>
              </a:ext>
            </a:extLst>
          </p:cNvPr>
          <p:cNvSpPr>
            <a:spLocks noGrp="1"/>
          </p:cNvSpPr>
          <p:nvPr>
            <p:ph sz="quarter" idx="34" hasCustomPrompt="1"/>
          </p:nvPr>
        </p:nvSpPr>
        <p:spPr>
          <a:xfrm>
            <a:off x="1855624"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8" name="Espace réservé du contenu 2">
            <a:extLst>
              <a:ext uri="{FF2B5EF4-FFF2-40B4-BE49-F238E27FC236}">
                <a16:creationId xmlns:a16="http://schemas.microsoft.com/office/drawing/2014/main" id="{280849A7-BF5A-6040-8FDA-CFDFACDCB74B}"/>
              </a:ext>
            </a:extLst>
          </p:cNvPr>
          <p:cNvSpPr>
            <a:spLocks noGrp="1"/>
          </p:cNvSpPr>
          <p:nvPr>
            <p:ph sz="quarter" idx="35" hasCustomPrompt="1"/>
          </p:nvPr>
        </p:nvSpPr>
        <p:spPr>
          <a:xfrm>
            <a:off x="1855624"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29" name="Espace réservé du contenu 2">
            <a:extLst>
              <a:ext uri="{FF2B5EF4-FFF2-40B4-BE49-F238E27FC236}">
                <a16:creationId xmlns:a16="http://schemas.microsoft.com/office/drawing/2014/main" id="{52A020B0-8F33-2D43-B927-846307D001E1}"/>
              </a:ext>
            </a:extLst>
          </p:cNvPr>
          <p:cNvSpPr>
            <a:spLocks noGrp="1"/>
          </p:cNvSpPr>
          <p:nvPr>
            <p:ph sz="quarter" idx="36" hasCustomPrompt="1"/>
          </p:nvPr>
        </p:nvSpPr>
        <p:spPr>
          <a:xfrm>
            <a:off x="7733188" y="1275460"/>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
        <p:nvSpPr>
          <p:cNvPr id="30" name="Espace réservé du contenu 2">
            <a:extLst>
              <a:ext uri="{FF2B5EF4-FFF2-40B4-BE49-F238E27FC236}">
                <a16:creationId xmlns:a16="http://schemas.microsoft.com/office/drawing/2014/main" id="{99A732D3-3637-4449-B49B-EC08A049590A}"/>
              </a:ext>
            </a:extLst>
          </p:cNvPr>
          <p:cNvSpPr>
            <a:spLocks noGrp="1"/>
          </p:cNvSpPr>
          <p:nvPr>
            <p:ph sz="quarter" idx="37" hasCustomPrompt="1"/>
          </p:nvPr>
        </p:nvSpPr>
        <p:spPr>
          <a:xfrm>
            <a:off x="7733188" y="3987487"/>
            <a:ext cx="2289652" cy="804569"/>
          </a:xfrm>
          <a:prstGeom prst="rect">
            <a:avLst/>
          </a:prstGeom>
          <a:noFill/>
        </p:spPr>
        <p:txBody>
          <a:bodyPr anchor="ctr"/>
          <a:lstStyle>
            <a:lvl1pPr marL="0" indent="0" algn="ctr">
              <a:buFont typeface="Arial" panose="020B0604020202020204" pitchFamily="34" charset="0"/>
              <a:buNone/>
              <a:defRPr b="0"/>
            </a:lvl1pPr>
          </a:lstStyle>
          <a:p>
            <a:pPr lvl="0"/>
            <a:r>
              <a:rPr lang="fr-FR" dirty="0"/>
              <a:t>Image</a:t>
            </a:r>
          </a:p>
        </p:txBody>
      </p:sp>
    </p:spTree>
    <p:extLst>
      <p:ext uri="{BB962C8B-B14F-4D97-AF65-F5344CB8AC3E}">
        <p14:creationId xmlns:p14="http://schemas.microsoft.com/office/powerpoint/2010/main" val="31942330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ge de garde_DC">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80000" y="180000"/>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5197692"/>
            <a:ext cx="7921591" cy="751741"/>
          </a:xfrm>
          <a:prstGeom prst="rect">
            <a:avLst/>
          </a:prstGeom>
        </p:spPr>
        <p:txBody>
          <a:bodyPr anchor="ctr"/>
          <a:lstStyle>
            <a:lvl1pPr algn="l">
              <a:defRPr sz="3600" b="0" cap="all" baseline="0">
                <a:solidFill>
                  <a:schemeClr val="bg1"/>
                </a:solidFill>
              </a:defRPr>
            </a:lvl1pPr>
          </a:lstStyle>
          <a:p>
            <a:r>
              <a:rPr lang="fr-FR" noProof="0" dirty="0"/>
              <a:t>TITRE</a:t>
            </a:r>
          </a:p>
        </p:txBody>
      </p:sp>
      <p:pic>
        <p:nvPicPr>
          <p:cNvPr id="7" name="Image 6">
            <a:extLst>
              <a:ext uri="{FF2B5EF4-FFF2-40B4-BE49-F238E27FC236}">
                <a16:creationId xmlns:a16="http://schemas.microsoft.com/office/drawing/2014/main" id="{CF32494F-943C-1545-8B3D-23E146AC46B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18478" y="661988"/>
            <a:ext cx="3172259" cy="1195751"/>
          </a:xfrm>
          <a:prstGeom prst="rect">
            <a:avLst/>
          </a:prstGeom>
        </p:spPr>
      </p:pic>
      <p:sp>
        <p:nvSpPr>
          <p:cNvPr id="10" name="Espace réservé du texte 2">
            <a:extLst>
              <a:ext uri="{FF2B5EF4-FFF2-40B4-BE49-F238E27FC236}">
                <a16:creationId xmlns:a16="http://schemas.microsoft.com/office/drawing/2014/main" id="{9EE7E7D1-99A2-4547-823B-F2AF2A175487}"/>
              </a:ext>
            </a:extLst>
          </p:cNvPr>
          <p:cNvSpPr>
            <a:spLocks noGrp="1"/>
          </p:cNvSpPr>
          <p:nvPr>
            <p:ph type="body" idx="26" hasCustomPrompt="1"/>
          </p:nvPr>
        </p:nvSpPr>
        <p:spPr>
          <a:xfrm>
            <a:off x="808522" y="428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
        <p:nvSpPr>
          <p:cNvPr id="14" name="Espace réservé du texte 2">
            <a:extLst>
              <a:ext uri="{FF2B5EF4-FFF2-40B4-BE49-F238E27FC236}">
                <a16:creationId xmlns:a16="http://schemas.microsoft.com/office/drawing/2014/main" id="{7611F397-24FA-C74D-8A8E-0BB31B2FDE9A}"/>
              </a:ext>
            </a:extLst>
          </p:cNvPr>
          <p:cNvSpPr>
            <a:spLocks noGrp="1"/>
          </p:cNvSpPr>
          <p:nvPr>
            <p:ph type="body" idx="27" hasCustomPrompt="1"/>
          </p:nvPr>
        </p:nvSpPr>
        <p:spPr>
          <a:xfrm>
            <a:off x="808522" y="3929125"/>
            <a:ext cx="5483096" cy="360000"/>
          </a:xfrm>
          <a:prstGeom prst="rect">
            <a:avLst/>
          </a:prstGeom>
        </p:spPr>
        <p:txBody>
          <a:bodyPr anchor="t"/>
          <a:lstStyle>
            <a:lvl1pPr marL="0" indent="0" algn="l" defTabSz="914400" rtl="0" eaLnBrk="1" latinLnBrk="0" hangingPunct="1">
              <a:lnSpc>
                <a:spcPct val="100000"/>
              </a:lnSpc>
              <a:spcBef>
                <a:spcPct val="0"/>
              </a:spcBef>
              <a:buNone/>
              <a:defRPr lang="fr-FR" sz="2400" b="0" i="0" kern="1200" cap="none" baseline="0" dirty="0">
                <a:solidFill>
                  <a:schemeClr val="bg1"/>
                </a:solidFill>
                <a:latin typeface="Verdana" panose="020B060403050404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Titre</a:t>
            </a:r>
          </a:p>
        </p:txBody>
      </p:sp>
    </p:spTree>
    <p:extLst>
      <p:ext uri="{BB962C8B-B14F-4D97-AF65-F5344CB8AC3E}">
        <p14:creationId xmlns:p14="http://schemas.microsoft.com/office/powerpoint/2010/main" val="1558673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C Square_p.1">
    <p:spTree>
      <p:nvGrpSpPr>
        <p:cNvPr id="1" name=""/>
        <p:cNvGrpSpPr/>
        <p:nvPr/>
      </p:nvGrpSpPr>
      <p:grpSpPr>
        <a:xfrm>
          <a:off x="0" y="0"/>
          <a:ext cx="0" cy="0"/>
          <a:chOff x="0" y="0"/>
          <a:chExt cx="0" cy="0"/>
        </a:xfrm>
      </p:grpSpPr>
      <p:sp>
        <p:nvSpPr>
          <p:cNvPr id="71" name="Titre Publications">
            <a:extLst>
              <a:ext uri="{FF2B5EF4-FFF2-40B4-BE49-F238E27FC236}">
                <a16:creationId xmlns:a16="http://schemas.microsoft.com/office/drawing/2014/main" id="{A664271A-1023-40AB-9ABC-48B3606233F8}"/>
              </a:ext>
            </a:extLst>
          </p:cNvPr>
          <p:cNvSpPr/>
          <p:nvPr/>
        </p:nvSpPr>
        <p:spPr>
          <a:xfrm>
            <a:off x="6080045" y="5605048"/>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92" name="Rectangle 1">
            <a:extLst>
              <a:ext uri="{FF2B5EF4-FFF2-40B4-BE49-F238E27FC236}">
                <a16:creationId xmlns:a16="http://schemas.microsoft.com/office/drawing/2014/main" id="{914D9A61-28D5-4D63-82B1-1A7EB0BA03A8}"/>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58" name="Trait vestical 2">
            <a:extLst>
              <a:ext uri="{FF2B5EF4-FFF2-40B4-BE49-F238E27FC236}">
                <a16:creationId xmlns:a16="http://schemas.microsoft.com/office/drawing/2014/main" id="{0EFA3662-2C42-4437-84EF-F3C5480D13CB}"/>
              </a:ext>
            </a:extLst>
          </p:cNvPr>
          <p:cNvCxnSpPr>
            <a:cxnSpLocks/>
          </p:cNvCxnSpPr>
          <p:nvPr/>
        </p:nvCxnSpPr>
        <p:spPr>
          <a:xfrm>
            <a:off x="8796474" y="2539134"/>
            <a:ext cx="0" cy="293153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Trait vertical 1">
            <a:extLst>
              <a:ext uri="{FF2B5EF4-FFF2-40B4-BE49-F238E27FC236}">
                <a16:creationId xmlns:a16="http://schemas.microsoft.com/office/drawing/2014/main" id="{D17CD3DA-2CBA-4052-8512-92FD228CEAB8}"/>
              </a:ext>
            </a:extLst>
          </p:cNvPr>
          <p:cNvCxnSpPr>
            <a:cxnSpLocks/>
          </p:cNvCxnSpPr>
          <p:nvPr/>
        </p:nvCxnSpPr>
        <p:spPr>
          <a:xfrm>
            <a:off x="5942544" y="2539134"/>
            <a:ext cx="0" cy="424808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Trait horizontal 1">
            <a:extLst>
              <a:ext uri="{FF2B5EF4-FFF2-40B4-BE49-F238E27FC236}">
                <a16:creationId xmlns:a16="http://schemas.microsoft.com/office/drawing/2014/main" id="{2FB8A599-5C89-44FA-8C45-177FCA4DD786}"/>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Logo Square">
            <a:extLst>
              <a:ext uri="{FF2B5EF4-FFF2-40B4-BE49-F238E27FC236}">
                <a16:creationId xmlns:a16="http://schemas.microsoft.com/office/drawing/2014/main" id="{DD0B3516-D934-42CA-9D23-77DE0F85CF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8246"/>
            <a:ext cx="1347030" cy="473710"/>
          </a:xfrm>
          <a:prstGeom prst="rect">
            <a:avLst/>
          </a:prstGeom>
        </p:spPr>
      </p:pic>
      <p:sp>
        <p:nvSpPr>
          <p:cNvPr id="81" name="Texte Publications">
            <a:extLst>
              <a:ext uri="{FF2B5EF4-FFF2-40B4-BE49-F238E27FC236}">
                <a16:creationId xmlns:a16="http://schemas.microsoft.com/office/drawing/2014/main" id="{F77F8E13-66E7-42C8-9ADD-012C974A1F00}"/>
              </a:ext>
            </a:extLst>
          </p:cNvPr>
          <p:cNvSpPr>
            <a:spLocks noGrp="1"/>
          </p:cNvSpPr>
          <p:nvPr>
            <p:ph type="body" sz="quarter" idx="43"/>
          </p:nvPr>
        </p:nvSpPr>
        <p:spPr>
          <a:xfrm>
            <a:off x="6080046" y="5905365"/>
            <a:ext cx="5578546" cy="775520"/>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62" name="Trait Publications">
            <a:extLst>
              <a:ext uri="{FF2B5EF4-FFF2-40B4-BE49-F238E27FC236}">
                <a16:creationId xmlns:a16="http://schemas.microsoft.com/office/drawing/2014/main" id="{03CF71A9-2CE7-42F2-B488-DBEF175DE77A}"/>
              </a:ext>
            </a:extLst>
          </p:cNvPr>
          <p:cNvCxnSpPr>
            <a:cxnSpLocks/>
          </p:cNvCxnSpPr>
          <p:nvPr/>
        </p:nvCxnSpPr>
        <p:spPr>
          <a:xfrm>
            <a:off x="6197613" y="5828029"/>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86" name="Texte Langues">
            <a:extLst>
              <a:ext uri="{FF2B5EF4-FFF2-40B4-BE49-F238E27FC236}">
                <a16:creationId xmlns:a16="http://schemas.microsoft.com/office/drawing/2014/main" id="{2311479D-035F-4430-83F7-928BBDFC4CC3}"/>
              </a:ext>
            </a:extLst>
          </p:cNvPr>
          <p:cNvSpPr>
            <a:spLocks noGrp="1"/>
          </p:cNvSpPr>
          <p:nvPr>
            <p:ph type="body" sz="quarter" idx="45" hasCustomPrompt="1"/>
          </p:nvPr>
        </p:nvSpPr>
        <p:spPr>
          <a:xfrm>
            <a:off x="8997555" y="4747901"/>
            <a:ext cx="2661037" cy="722766"/>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66" name="Trait Langues">
            <a:extLst>
              <a:ext uri="{FF2B5EF4-FFF2-40B4-BE49-F238E27FC236}">
                <a16:creationId xmlns:a16="http://schemas.microsoft.com/office/drawing/2014/main" id="{AD76F9C0-CDC7-446C-8CAC-F762296D27FE}"/>
              </a:ext>
            </a:extLst>
          </p:cNvPr>
          <p:cNvCxnSpPr>
            <a:cxnSpLocks/>
          </p:cNvCxnSpPr>
          <p:nvPr/>
        </p:nvCxnSpPr>
        <p:spPr>
          <a:xfrm>
            <a:off x="9090429" y="4656013"/>
            <a:ext cx="82573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Titre Langues">
            <a:extLst>
              <a:ext uri="{FF2B5EF4-FFF2-40B4-BE49-F238E27FC236}">
                <a16:creationId xmlns:a16="http://schemas.microsoft.com/office/drawing/2014/main" id="{B632BA62-7683-4BF6-A0C2-23A08C837FD8}"/>
              </a:ext>
            </a:extLst>
          </p:cNvPr>
          <p:cNvSpPr/>
          <p:nvPr/>
        </p:nvSpPr>
        <p:spPr>
          <a:xfrm>
            <a:off x="8992053" y="4437492"/>
            <a:ext cx="2612933" cy="246221"/>
          </a:xfrm>
          <a:prstGeom prst="rect">
            <a:avLst/>
          </a:prstGeom>
        </p:spPr>
        <p:txBody>
          <a:bodyPr wrap="square">
            <a:noAutofit/>
          </a:bodyPr>
          <a:lstStyle/>
          <a:p>
            <a:pPr lvl="0"/>
            <a:r>
              <a:rPr lang="fr-FR" sz="1000" b="1" spc="200" baseline="0" noProof="0" dirty="0">
                <a:latin typeface="+mj-lt"/>
              </a:rPr>
              <a:t>LANGUES</a:t>
            </a:r>
          </a:p>
        </p:txBody>
      </p:sp>
      <p:sp>
        <p:nvSpPr>
          <p:cNvPr id="87" name="Texte Outils">
            <a:extLst>
              <a:ext uri="{FF2B5EF4-FFF2-40B4-BE49-F238E27FC236}">
                <a16:creationId xmlns:a16="http://schemas.microsoft.com/office/drawing/2014/main" id="{3BC5F567-CA83-4231-9180-6B4679F1A0AE}"/>
              </a:ext>
            </a:extLst>
          </p:cNvPr>
          <p:cNvSpPr>
            <a:spLocks noGrp="1"/>
          </p:cNvSpPr>
          <p:nvPr>
            <p:ph type="body" sz="quarter" idx="46" hasCustomPrompt="1"/>
          </p:nvPr>
        </p:nvSpPr>
        <p:spPr>
          <a:xfrm>
            <a:off x="8997555" y="2868150"/>
            <a:ext cx="2661037" cy="1028313"/>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Texte</a:t>
            </a:r>
          </a:p>
        </p:txBody>
      </p:sp>
      <p:cxnSp>
        <p:nvCxnSpPr>
          <p:cNvPr id="54" name="Trait Outils">
            <a:extLst>
              <a:ext uri="{FF2B5EF4-FFF2-40B4-BE49-F238E27FC236}">
                <a16:creationId xmlns:a16="http://schemas.microsoft.com/office/drawing/2014/main" id="{BEAAAAD3-A9DE-4FBE-AD5A-B366E8154E41}"/>
              </a:ext>
            </a:extLst>
          </p:cNvPr>
          <p:cNvCxnSpPr>
            <a:cxnSpLocks/>
          </p:cNvCxnSpPr>
          <p:nvPr/>
        </p:nvCxnSpPr>
        <p:spPr>
          <a:xfrm>
            <a:off x="9090429" y="2761173"/>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3" name="Titre Outils">
            <a:extLst>
              <a:ext uri="{FF2B5EF4-FFF2-40B4-BE49-F238E27FC236}">
                <a16:creationId xmlns:a16="http://schemas.microsoft.com/office/drawing/2014/main" id="{B46943C2-7865-4E85-9219-059859A55C65}"/>
              </a:ext>
            </a:extLst>
          </p:cNvPr>
          <p:cNvSpPr/>
          <p:nvPr/>
        </p:nvSpPr>
        <p:spPr>
          <a:xfrm>
            <a:off x="8992053" y="2528687"/>
            <a:ext cx="2612933" cy="246221"/>
          </a:xfrm>
          <a:prstGeom prst="rect">
            <a:avLst/>
          </a:prstGeom>
        </p:spPr>
        <p:txBody>
          <a:bodyPr wrap="square">
            <a:noAutofit/>
          </a:bodyPr>
          <a:lstStyle/>
          <a:p>
            <a:pPr lvl="0"/>
            <a:r>
              <a:rPr lang="fr-FR" sz="1000" b="1" spc="200" baseline="0" noProof="0" dirty="0">
                <a:latin typeface="+mj-lt"/>
              </a:rPr>
              <a:t>OUTILS</a:t>
            </a:r>
          </a:p>
        </p:txBody>
      </p:sp>
      <p:sp>
        <p:nvSpPr>
          <p:cNvPr id="90" name="Texte Secteurs/clients">
            <a:extLst>
              <a:ext uri="{FF2B5EF4-FFF2-40B4-BE49-F238E27FC236}">
                <a16:creationId xmlns:a16="http://schemas.microsoft.com/office/drawing/2014/main" id="{D9CBB93C-8D17-40BF-8284-7356E90DFAC1}"/>
              </a:ext>
            </a:extLst>
          </p:cNvPr>
          <p:cNvSpPr>
            <a:spLocks noGrp="1"/>
          </p:cNvSpPr>
          <p:nvPr>
            <p:ph type="body" sz="quarter" idx="49" hasCustomPrompt="1"/>
          </p:nvPr>
        </p:nvSpPr>
        <p:spPr>
          <a:xfrm>
            <a:off x="6075387" y="2863670"/>
            <a:ext cx="2541455" cy="2606997"/>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cxnSp>
        <p:nvCxnSpPr>
          <p:cNvPr id="52" name="Trait Secteurs/clients">
            <a:extLst>
              <a:ext uri="{FF2B5EF4-FFF2-40B4-BE49-F238E27FC236}">
                <a16:creationId xmlns:a16="http://schemas.microsoft.com/office/drawing/2014/main" id="{C1308D7A-A895-4785-A890-55FBA5FF9087}"/>
              </a:ext>
            </a:extLst>
          </p:cNvPr>
          <p:cNvCxnSpPr>
            <a:cxnSpLocks/>
          </p:cNvCxnSpPr>
          <p:nvPr/>
        </p:nvCxnSpPr>
        <p:spPr>
          <a:xfrm>
            <a:off x="6175781" y="2761173"/>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2" name="Titre Secteurs/clients">
            <a:extLst>
              <a:ext uri="{FF2B5EF4-FFF2-40B4-BE49-F238E27FC236}">
                <a16:creationId xmlns:a16="http://schemas.microsoft.com/office/drawing/2014/main" id="{A8F04BF8-A3C8-4E8F-B878-3B438DC30E91}"/>
              </a:ext>
            </a:extLst>
          </p:cNvPr>
          <p:cNvSpPr/>
          <p:nvPr/>
        </p:nvSpPr>
        <p:spPr>
          <a:xfrm>
            <a:off x="6075388" y="2528687"/>
            <a:ext cx="2612933" cy="246221"/>
          </a:xfrm>
          <a:prstGeom prst="rect">
            <a:avLst/>
          </a:prstGeom>
        </p:spPr>
        <p:txBody>
          <a:bodyPr wrap="square">
            <a:noAutofit/>
          </a:bodyPr>
          <a:lstStyle/>
          <a:p>
            <a:pPr lvl="0"/>
            <a:r>
              <a:rPr lang="fr-FR" sz="1000" b="1" spc="200" baseline="0" noProof="0" dirty="0">
                <a:latin typeface="+mj-lt"/>
              </a:rPr>
              <a:t>SECTEURS / CLIENTS</a:t>
            </a:r>
          </a:p>
        </p:txBody>
      </p:sp>
      <p:sp>
        <p:nvSpPr>
          <p:cNvPr id="88" name="Texte Métier">
            <a:extLst>
              <a:ext uri="{FF2B5EF4-FFF2-40B4-BE49-F238E27FC236}">
                <a16:creationId xmlns:a16="http://schemas.microsoft.com/office/drawing/2014/main" id="{BE5878BF-44D7-4BDB-91F2-11268F2C1229}"/>
              </a:ext>
            </a:extLst>
          </p:cNvPr>
          <p:cNvSpPr>
            <a:spLocks noGrp="1"/>
          </p:cNvSpPr>
          <p:nvPr>
            <p:ph type="body" sz="quarter" idx="47" hasCustomPrompt="1"/>
          </p:nvPr>
        </p:nvSpPr>
        <p:spPr>
          <a:xfrm>
            <a:off x="3128522" y="4717234"/>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3" name="Titre Métier">
            <a:extLst>
              <a:ext uri="{FF2B5EF4-FFF2-40B4-BE49-F238E27FC236}">
                <a16:creationId xmlns:a16="http://schemas.microsoft.com/office/drawing/2014/main" id="{78885E83-E80D-46B5-9FC5-EB6FC02AF147}"/>
              </a:ext>
            </a:extLst>
          </p:cNvPr>
          <p:cNvSpPr/>
          <p:nvPr/>
        </p:nvSpPr>
        <p:spPr>
          <a:xfrm>
            <a:off x="3128522" y="4488756"/>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MÉTIER</a:t>
            </a:r>
          </a:p>
        </p:txBody>
      </p:sp>
      <p:sp>
        <p:nvSpPr>
          <p:cNvPr id="89" name="Texte Méthodologie">
            <a:extLst>
              <a:ext uri="{FF2B5EF4-FFF2-40B4-BE49-F238E27FC236}">
                <a16:creationId xmlns:a16="http://schemas.microsoft.com/office/drawing/2014/main" id="{7A10FD45-E92D-46DE-A168-A56E88864E2B}"/>
              </a:ext>
            </a:extLst>
          </p:cNvPr>
          <p:cNvSpPr>
            <a:spLocks noGrp="1"/>
          </p:cNvSpPr>
          <p:nvPr>
            <p:ph type="body" sz="quarter" idx="48" hasCustomPrompt="1"/>
          </p:nvPr>
        </p:nvSpPr>
        <p:spPr>
          <a:xfrm>
            <a:off x="3128522" y="3099398"/>
            <a:ext cx="2612932" cy="753433"/>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Font typeface="Arial" panose="020B0604020202020204" pitchFamily="34" charset="0"/>
              <a:buNone/>
              <a:defRPr sz="1100"/>
            </a:lvl4pPr>
            <a:lvl5pPr marL="357187" indent="0">
              <a:lnSpc>
                <a:spcPct val="100000"/>
              </a:lnSpc>
              <a:buNone/>
              <a:defRPr sz="1100"/>
            </a:lvl5pPr>
          </a:lstStyle>
          <a:p>
            <a:pPr lvl="0"/>
            <a:r>
              <a:rPr lang="fr-FR" dirty="0"/>
              <a:t>Premier niveau</a:t>
            </a:r>
          </a:p>
          <a:p>
            <a:pPr lvl="1"/>
            <a:r>
              <a:rPr lang="fr-FR" dirty="0"/>
              <a:t>Deuxième niveau</a:t>
            </a:r>
          </a:p>
        </p:txBody>
      </p:sp>
      <p:sp>
        <p:nvSpPr>
          <p:cNvPr id="61" name="Titre Méthodologie">
            <a:extLst>
              <a:ext uri="{FF2B5EF4-FFF2-40B4-BE49-F238E27FC236}">
                <a16:creationId xmlns:a16="http://schemas.microsoft.com/office/drawing/2014/main" id="{4CD89EDF-3003-4F02-8D5C-545D5FDE0824}"/>
              </a:ext>
            </a:extLst>
          </p:cNvPr>
          <p:cNvSpPr/>
          <p:nvPr/>
        </p:nvSpPr>
        <p:spPr>
          <a:xfrm>
            <a:off x="3128522" y="2863671"/>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MÉTHODOLOGIE</a:t>
            </a:r>
          </a:p>
        </p:txBody>
      </p:sp>
      <p:cxnSp>
        <p:nvCxnSpPr>
          <p:cNvPr id="45" name="Trait Expertises">
            <a:extLst>
              <a:ext uri="{FF2B5EF4-FFF2-40B4-BE49-F238E27FC236}">
                <a16:creationId xmlns:a16="http://schemas.microsoft.com/office/drawing/2014/main" id="{1FABF35A-FF74-46EC-9EE2-5AD0C5004039}"/>
              </a:ext>
            </a:extLst>
          </p:cNvPr>
          <p:cNvCxnSpPr>
            <a:cxnSpLocks/>
          </p:cNvCxnSpPr>
          <p:nvPr/>
        </p:nvCxnSpPr>
        <p:spPr>
          <a:xfrm>
            <a:off x="3246090" y="2761173"/>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itre Expertises">
            <a:extLst>
              <a:ext uri="{FF2B5EF4-FFF2-40B4-BE49-F238E27FC236}">
                <a16:creationId xmlns:a16="http://schemas.microsoft.com/office/drawing/2014/main" id="{0E7326F7-F07C-4ABB-AA21-1D7E5627C160}"/>
              </a:ext>
            </a:extLst>
          </p:cNvPr>
          <p:cNvSpPr/>
          <p:nvPr/>
        </p:nvSpPr>
        <p:spPr>
          <a:xfrm>
            <a:off x="3128522" y="2528687"/>
            <a:ext cx="2612933" cy="246221"/>
          </a:xfrm>
          <a:prstGeom prst="rect">
            <a:avLst/>
          </a:prstGeom>
        </p:spPr>
        <p:txBody>
          <a:bodyPr wrap="square">
            <a:noAutofit/>
          </a:bodyPr>
          <a:lstStyle/>
          <a:p>
            <a:pPr lvl="0"/>
            <a:r>
              <a:rPr lang="fr-FR" sz="1000" b="1" spc="200" baseline="0" noProof="0" dirty="0">
                <a:latin typeface="+mj-lt"/>
              </a:rPr>
              <a:t>EXPERTISES</a:t>
            </a:r>
          </a:p>
        </p:txBody>
      </p:sp>
      <p:sp>
        <p:nvSpPr>
          <p:cNvPr id="47" name="Biographie">
            <a:extLst>
              <a:ext uri="{FF2B5EF4-FFF2-40B4-BE49-F238E27FC236}">
                <a16:creationId xmlns:a16="http://schemas.microsoft.com/office/drawing/2014/main" id="{158ECC3E-95DB-41D9-A3BF-88B09BCC4847}"/>
              </a:ext>
            </a:extLst>
          </p:cNvPr>
          <p:cNvSpPr>
            <a:spLocks noGrp="1"/>
          </p:cNvSpPr>
          <p:nvPr>
            <p:ph type="body" sz="quarter" idx="42" hasCustomPrompt="1"/>
          </p:nvPr>
        </p:nvSpPr>
        <p:spPr>
          <a:xfrm>
            <a:off x="3128522" y="324013"/>
            <a:ext cx="8508610" cy="1734642"/>
          </a:xfrm>
          <a:prstGeom prst="rect">
            <a:avLst/>
          </a:prstGeom>
        </p:spPr>
        <p:txBody>
          <a:bodyPr wrap="square">
            <a:noAutofit/>
          </a:bodyPr>
          <a:lstStyle>
            <a:lvl1pPr marL="0" indent="0">
              <a:lnSpc>
                <a:spcPct val="100000"/>
              </a:lnSpc>
              <a:spcBef>
                <a:spcPts val="200"/>
              </a:spcBef>
              <a:spcAft>
                <a:spcPts val="300"/>
              </a:spcAft>
              <a:buNone/>
              <a:defRPr sz="1100" b="0">
                <a:latin typeface="+mj-lt"/>
              </a:defRPr>
            </a:lvl1pPr>
            <a:lvl2pPr marL="171450" indent="-171450">
              <a:lnSpc>
                <a:spcPct val="100000"/>
              </a:lnSpc>
              <a:spcBef>
                <a:spcPts val="200"/>
              </a:spcBef>
              <a:spcAft>
                <a:spcPts val="0"/>
              </a:spcAft>
              <a:buFont typeface="Wingdings" pitchFamily="2" charset="2"/>
              <a:buChar char="§"/>
              <a:defRPr sz="110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dirty="0"/>
              <a:t>Premier niveau</a:t>
            </a:r>
          </a:p>
        </p:txBody>
      </p:sp>
      <p:sp>
        <p:nvSpPr>
          <p:cNvPr id="83" name="Texte Formations">
            <a:extLst>
              <a:ext uri="{FF2B5EF4-FFF2-40B4-BE49-F238E27FC236}">
                <a16:creationId xmlns:a16="http://schemas.microsoft.com/office/drawing/2014/main" id="{2D73AAA3-D355-4A7A-BFA1-5BE5D0157873}"/>
              </a:ext>
            </a:extLst>
          </p:cNvPr>
          <p:cNvSpPr>
            <a:spLocks noGrp="1"/>
          </p:cNvSpPr>
          <p:nvPr>
            <p:ph type="body" sz="quarter" idx="44"/>
          </p:nvPr>
        </p:nvSpPr>
        <p:spPr>
          <a:xfrm>
            <a:off x="151339" y="4814550"/>
            <a:ext cx="2685771" cy="1166918"/>
          </a:xfrm>
          <a:prstGeom prst="rect">
            <a:avLst/>
          </a:prstGeom>
        </p:spPr>
        <p:txBody>
          <a:bodyPr wrap="square">
            <a:noAutofit/>
          </a:bodyPr>
          <a:lstStyle>
            <a:lvl1pPr marL="171450" indent="-171450">
              <a:lnSpc>
                <a:spcPct val="100000"/>
              </a:lnSpc>
              <a:spcBef>
                <a:spcPts val="200"/>
              </a:spcBef>
              <a:spcAft>
                <a:spcPts val="0"/>
              </a:spcAft>
              <a:buFont typeface="Arial" panose="020B0604020202020204" pitchFamily="34" charset="0"/>
              <a:buChar char="•"/>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44" name="Trait Formations">
            <a:extLst>
              <a:ext uri="{FF2B5EF4-FFF2-40B4-BE49-F238E27FC236}">
                <a16:creationId xmlns:a16="http://schemas.microsoft.com/office/drawing/2014/main" id="{CE719628-FA45-454C-AB99-47B5EEC39A50}"/>
              </a:ext>
            </a:extLst>
          </p:cNvPr>
          <p:cNvCxnSpPr>
            <a:cxnSpLocks/>
          </p:cNvCxnSpPr>
          <p:nvPr/>
        </p:nvCxnSpPr>
        <p:spPr>
          <a:xfrm>
            <a:off x="233228" y="4657802"/>
            <a:ext cx="127058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Titre Formations">
            <a:extLst>
              <a:ext uri="{FF2B5EF4-FFF2-40B4-BE49-F238E27FC236}">
                <a16:creationId xmlns:a16="http://schemas.microsoft.com/office/drawing/2014/main" id="{D914B5D7-EC99-431D-8580-C924DA5AF3C8}"/>
              </a:ext>
            </a:extLst>
          </p:cNvPr>
          <p:cNvSpPr/>
          <p:nvPr/>
        </p:nvSpPr>
        <p:spPr>
          <a:xfrm>
            <a:off x="151340" y="4426646"/>
            <a:ext cx="2094546" cy="246221"/>
          </a:xfrm>
          <a:prstGeom prst="rect">
            <a:avLst/>
          </a:prstGeom>
        </p:spPr>
        <p:txBody>
          <a:bodyPr wrap="square">
            <a:noAutofit/>
          </a:bodyPr>
          <a:lstStyle/>
          <a:p>
            <a:pPr lvl="0"/>
            <a:r>
              <a:rPr lang="fr-FR" sz="1000" b="1" spc="200" baseline="0" noProof="0" dirty="0">
                <a:latin typeface="+mj-lt"/>
              </a:rPr>
              <a:t>FORMATIONS</a:t>
            </a:r>
          </a:p>
        </p:txBody>
      </p:sp>
      <p:sp>
        <p:nvSpPr>
          <p:cNvPr id="69" name="Rôle interne ou titre">
            <a:extLst>
              <a:ext uri="{FF2B5EF4-FFF2-40B4-BE49-F238E27FC236}">
                <a16:creationId xmlns:a16="http://schemas.microsoft.com/office/drawing/2014/main" id="{1597037A-EA54-4ABD-8FFB-8139A9BCE050}"/>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64" name="Années d'expérience">
            <a:extLst>
              <a:ext uri="{FF2B5EF4-FFF2-40B4-BE49-F238E27FC236}">
                <a16:creationId xmlns:a16="http://schemas.microsoft.com/office/drawing/2014/main" id="{603A58F3-03F9-44BF-9AA4-8A91E2149928}"/>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51" name="Grade">
            <a:extLst>
              <a:ext uri="{FF2B5EF4-FFF2-40B4-BE49-F238E27FC236}">
                <a16:creationId xmlns:a16="http://schemas.microsoft.com/office/drawing/2014/main" id="{07821C8B-9A13-41E4-ACF6-51A4243C511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2" name="Nom et prénom">
            <a:extLst>
              <a:ext uri="{FF2B5EF4-FFF2-40B4-BE49-F238E27FC236}">
                <a16:creationId xmlns:a16="http://schemas.microsoft.com/office/drawing/2014/main" id="{B3B6FEFE-A806-4B1E-B5E2-477B2EC36C1E}"/>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56" name="Photo consultant">
            <a:extLst>
              <a:ext uri="{FF2B5EF4-FFF2-40B4-BE49-F238E27FC236}">
                <a16:creationId xmlns:a16="http://schemas.microsoft.com/office/drawing/2014/main" id="{124175BE-4A38-4205-9B1E-A7C2DF5F26A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3291071023"/>
      </p:ext>
    </p:extLst>
  </p:cSld>
  <p:clrMapOvr>
    <a:masterClrMapping/>
  </p:clrMapOvr>
  <p:extLst>
    <p:ext uri="{DCECCB84-F9BA-43D5-87BE-67443E8EF086}">
      <p15:sldGuideLst xmlns:p15="http://schemas.microsoft.com/office/powerpoint/2012/main">
        <p15:guide id="3" orient="horz" pos="2160">
          <p15:clr>
            <a:srgbClr val="FBAE40"/>
          </p15:clr>
        </p15:guide>
        <p15:guide id="4" pos="14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C Square_p.2">
    <p:spTree>
      <p:nvGrpSpPr>
        <p:cNvPr id="1" name=""/>
        <p:cNvGrpSpPr/>
        <p:nvPr/>
      </p:nvGrpSpPr>
      <p:grpSpPr>
        <a:xfrm>
          <a:off x="0" y="0"/>
          <a:ext cx="0" cy="0"/>
          <a:chOff x="0" y="0"/>
          <a:chExt cx="0" cy="0"/>
        </a:xfrm>
      </p:grpSpPr>
      <p:sp>
        <p:nvSpPr>
          <p:cNvPr id="106" name="Rectangle 1">
            <a:extLst>
              <a:ext uri="{FF2B5EF4-FFF2-40B4-BE49-F238E27FC236}">
                <a16:creationId xmlns:a16="http://schemas.microsoft.com/office/drawing/2014/main" id="{0E602FB6-77ED-4A56-A8C6-C89E01D45831}"/>
              </a:ext>
            </a:extLst>
          </p:cNvPr>
          <p:cNvSpPr/>
          <p:nvPr/>
        </p:nvSpPr>
        <p:spPr>
          <a:xfrm>
            <a:off x="-6492"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Verdana" panose="020B0604030504040204" pitchFamily="34" charset="0"/>
            </a:endParaRPr>
          </a:p>
        </p:txBody>
      </p:sp>
      <p:pic>
        <p:nvPicPr>
          <p:cNvPr id="98" name="Logo Square">
            <a:extLst>
              <a:ext uri="{FF2B5EF4-FFF2-40B4-BE49-F238E27FC236}">
                <a16:creationId xmlns:a16="http://schemas.microsoft.com/office/drawing/2014/main" id="{E8A6AAA1-59D7-4217-BA10-2962872ECB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19" y="258246"/>
            <a:ext cx="1347030" cy="473710"/>
          </a:xfrm>
          <a:prstGeom prst="rect">
            <a:avLst/>
          </a:prstGeom>
        </p:spPr>
      </p:pic>
      <p:sp>
        <p:nvSpPr>
          <p:cNvPr id="83" name="Rectangle Mission">
            <a:extLst>
              <a:ext uri="{FF2B5EF4-FFF2-40B4-BE49-F238E27FC236}">
                <a16:creationId xmlns:a16="http://schemas.microsoft.com/office/drawing/2014/main" id="{C30E7028-75DE-4D7F-9969-8F736185506E}"/>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93" name="Mois">
            <a:extLst>
              <a:ext uri="{FF2B5EF4-FFF2-40B4-BE49-F238E27FC236}">
                <a16:creationId xmlns:a16="http://schemas.microsoft.com/office/drawing/2014/main" id="{1C12B153-0226-4D8B-B1FA-7481A4DA4BA1}"/>
              </a:ext>
            </a:extLst>
          </p:cNvPr>
          <p:cNvSpPr>
            <a:spLocks noGrp="1"/>
          </p:cNvSpPr>
          <p:nvPr>
            <p:ph type="body" idx="50" hasCustomPrompt="1"/>
          </p:nvPr>
        </p:nvSpPr>
        <p:spPr>
          <a:xfrm>
            <a:off x="10138745" y="690949"/>
            <a:ext cx="1579042"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92" name="Rôle">
            <a:extLst>
              <a:ext uri="{FF2B5EF4-FFF2-40B4-BE49-F238E27FC236}">
                <a16:creationId xmlns:a16="http://schemas.microsoft.com/office/drawing/2014/main" id="{C43FEC20-2353-4D70-A766-7953C0BABAE7}"/>
              </a:ext>
            </a:extLst>
          </p:cNvPr>
          <p:cNvSpPr>
            <a:spLocks noGrp="1"/>
          </p:cNvSpPr>
          <p:nvPr>
            <p:ph type="body" idx="49" hasCustomPrompt="1"/>
          </p:nvPr>
        </p:nvSpPr>
        <p:spPr>
          <a:xfrm>
            <a:off x="6417699" y="699466"/>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91" name="Nom du projet">
            <a:extLst>
              <a:ext uri="{FF2B5EF4-FFF2-40B4-BE49-F238E27FC236}">
                <a16:creationId xmlns:a16="http://schemas.microsoft.com/office/drawing/2014/main" id="{182C6412-E35B-49C7-82F6-B67ADC39FFDB}"/>
              </a:ext>
            </a:extLst>
          </p:cNvPr>
          <p:cNvSpPr>
            <a:spLocks noGrp="1"/>
          </p:cNvSpPr>
          <p:nvPr>
            <p:ph type="body" idx="48" hasCustomPrompt="1"/>
          </p:nvPr>
        </p:nvSpPr>
        <p:spPr>
          <a:xfrm>
            <a:off x="6417699" y="471983"/>
            <a:ext cx="2808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cxnSp>
        <p:nvCxnSpPr>
          <p:cNvPr id="29" name="Trait vertical mission">
            <a:extLst>
              <a:ext uri="{FF2B5EF4-FFF2-40B4-BE49-F238E27FC236}">
                <a16:creationId xmlns:a16="http://schemas.microsoft.com/office/drawing/2014/main" id="{558F2B5A-7C24-4D67-A10A-FAA3FE010D5A}"/>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Direction">
            <a:extLst>
              <a:ext uri="{FF2B5EF4-FFF2-40B4-BE49-F238E27FC236}">
                <a16:creationId xmlns:a16="http://schemas.microsoft.com/office/drawing/2014/main" id="{4A2583BD-0457-4100-8EE4-4FE1AAFA6949}"/>
              </a:ext>
            </a:extLst>
          </p:cNvPr>
          <p:cNvSpPr>
            <a:spLocks noGrp="1"/>
          </p:cNvSpPr>
          <p:nvPr>
            <p:ph type="body" idx="47" hasCustomPrompt="1"/>
          </p:nvPr>
        </p:nvSpPr>
        <p:spPr>
          <a:xfrm>
            <a:off x="3445972" y="690949"/>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89" name="Nom du client">
            <a:extLst>
              <a:ext uri="{FF2B5EF4-FFF2-40B4-BE49-F238E27FC236}">
                <a16:creationId xmlns:a16="http://schemas.microsoft.com/office/drawing/2014/main" id="{799DE454-5D62-4360-A49D-2F1DF4B06C53}"/>
              </a:ext>
            </a:extLst>
          </p:cNvPr>
          <p:cNvSpPr>
            <a:spLocks noGrp="1"/>
          </p:cNvSpPr>
          <p:nvPr>
            <p:ph type="body" idx="46" hasCustomPrompt="1"/>
          </p:nvPr>
        </p:nvSpPr>
        <p:spPr>
          <a:xfrm>
            <a:off x="3445972" y="471983"/>
            <a:ext cx="2196000"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
        <p:nvSpPr>
          <p:cNvPr id="99" name="Texte Mission">
            <a:extLst>
              <a:ext uri="{FF2B5EF4-FFF2-40B4-BE49-F238E27FC236}">
                <a16:creationId xmlns:a16="http://schemas.microsoft.com/office/drawing/2014/main" id="{9516F389-7BA3-494C-BBE4-212D487E4B3E}"/>
              </a:ext>
            </a:extLst>
          </p:cNvPr>
          <p:cNvSpPr>
            <a:spLocks noGrp="1"/>
          </p:cNvSpPr>
          <p:nvPr>
            <p:ph type="body" sz="quarter" idx="42"/>
          </p:nvPr>
        </p:nvSpPr>
        <p:spPr>
          <a:xfrm>
            <a:off x="3246090" y="2870078"/>
            <a:ext cx="8471697" cy="3777212"/>
          </a:xfrm>
          <a:prstGeom prst="rect">
            <a:avLst/>
          </a:prstGeom>
          <a:solidFill>
            <a:schemeClr val="bg1"/>
          </a:solidFill>
        </p:spPr>
        <p:txBody>
          <a:bodyPr wrap="square">
            <a:noAutofit/>
          </a:bodyPr>
          <a:lstStyle>
            <a:lvl1pPr marL="0" indent="0">
              <a:lnSpc>
                <a:spcPct val="100000"/>
              </a:lnSpc>
              <a:spcBef>
                <a:spcPts val="200"/>
              </a:spcBef>
              <a:spcAft>
                <a:spcPts val="0"/>
              </a:spcAft>
              <a:buNone/>
              <a:defRPr sz="1100" b="0">
                <a:latin typeface="+mj-lt"/>
              </a:defRPr>
            </a:lvl1pPr>
            <a:lvl2pPr marL="171450" indent="-171450">
              <a:lnSpc>
                <a:spcPct val="100000"/>
              </a:lnSpc>
              <a:spcBef>
                <a:spcPts val="200"/>
              </a:spcBef>
              <a:spcAft>
                <a:spcPts val="0"/>
              </a:spcAft>
              <a:buFont typeface="Wingdings" pitchFamily="2" charset="2"/>
              <a:buChar char="§"/>
              <a:defRPr sz="1100" b="0">
                <a:latin typeface="+mj-lt"/>
              </a:defRPr>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a:p>
            <a:pPr lvl="1"/>
            <a:r>
              <a:rPr lang="fr-FR"/>
              <a:t>Deuxième niveau</a:t>
            </a:r>
          </a:p>
        </p:txBody>
      </p:sp>
      <p:sp>
        <p:nvSpPr>
          <p:cNvPr id="30" name="Picto Mission">
            <a:extLst>
              <a:ext uri="{FF2B5EF4-FFF2-40B4-BE49-F238E27FC236}">
                <a16:creationId xmlns:a16="http://schemas.microsoft.com/office/drawing/2014/main" id="{FEB29BE3-B67E-4A21-AF9F-2B5C535ADEDA}"/>
              </a:ext>
            </a:extLst>
          </p:cNvPr>
          <p:cNvSpPr>
            <a:spLocks noEditPoints="1"/>
          </p:cNvSpPr>
          <p:nvPr/>
        </p:nvSpPr>
        <p:spPr bwMode="auto">
          <a:xfrm>
            <a:off x="3027549" y="2547333"/>
            <a:ext cx="256940" cy="288000"/>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31" name="Trait Mission">
            <a:extLst>
              <a:ext uri="{FF2B5EF4-FFF2-40B4-BE49-F238E27FC236}">
                <a16:creationId xmlns:a16="http://schemas.microsoft.com/office/drawing/2014/main" id="{DB6898B9-1B6C-440C-AE38-B2ECAFFB7FA8}"/>
              </a:ext>
            </a:extLst>
          </p:cNvPr>
          <p:cNvCxnSpPr>
            <a:cxnSpLocks/>
          </p:cNvCxnSpPr>
          <p:nvPr/>
        </p:nvCxnSpPr>
        <p:spPr>
          <a:xfrm>
            <a:off x="3419933"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97" name="Titre Mission">
            <a:extLst>
              <a:ext uri="{FF2B5EF4-FFF2-40B4-BE49-F238E27FC236}">
                <a16:creationId xmlns:a16="http://schemas.microsoft.com/office/drawing/2014/main" id="{1E2D7D0C-29EE-4BE9-AB6A-BF45F5729D4E}"/>
              </a:ext>
            </a:extLst>
          </p:cNvPr>
          <p:cNvSpPr/>
          <p:nvPr/>
        </p:nvSpPr>
        <p:spPr>
          <a:xfrm>
            <a:off x="3324425" y="2542226"/>
            <a:ext cx="1619999" cy="246221"/>
          </a:xfrm>
          <a:prstGeom prst="rect">
            <a:avLst/>
          </a:prstGeom>
        </p:spPr>
        <p:txBody>
          <a:bodyPr wrap="square">
            <a:noAutofit/>
          </a:bodyPr>
          <a:lstStyle/>
          <a:p>
            <a:pPr lvl="0"/>
            <a:r>
              <a:rPr lang="fr-FR" sz="1000" b="1" spc="200" baseline="0" noProof="0" dirty="0">
                <a:latin typeface="+mj-lt"/>
              </a:rPr>
              <a:t>MISSION</a:t>
            </a:r>
          </a:p>
        </p:txBody>
      </p:sp>
      <p:sp>
        <p:nvSpPr>
          <p:cNvPr id="100" name="Texte Contexte">
            <a:extLst>
              <a:ext uri="{FF2B5EF4-FFF2-40B4-BE49-F238E27FC236}">
                <a16:creationId xmlns:a16="http://schemas.microsoft.com/office/drawing/2014/main" id="{7CB1FDBC-938F-4326-9C32-19BA0DE65411}"/>
              </a:ext>
            </a:extLst>
          </p:cNvPr>
          <p:cNvSpPr>
            <a:spLocks noGrp="1"/>
          </p:cNvSpPr>
          <p:nvPr>
            <p:ph type="body" sz="quarter" idx="51"/>
          </p:nvPr>
        </p:nvSpPr>
        <p:spPr>
          <a:xfrm>
            <a:off x="3246089" y="1462552"/>
            <a:ext cx="8471697" cy="775520"/>
          </a:xfrm>
          <a:prstGeom prst="rect">
            <a:avLst/>
          </a:prstGeom>
        </p:spPr>
        <p:txBody>
          <a:bodyPr wrap="square">
            <a:noAutofit/>
          </a:bodyPr>
          <a:lstStyle>
            <a:lvl1pPr marL="0" indent="0">
              <a:lnSpc>
                <a:spcPct val="100000"/>
              </a:lnSpc>
              <a:spcBef>
                <a:spcPts val="200"/>
              </a:spcBef>
              <a:spcAft>
                <a:spcPts val="0"/>
              </a:spcAft>
              <a:buNone/>
              <a:defRPr sz="1100" b="0">
                <a:latin typeface="+mj-lt"/>
              </a:defRPr>
            </a:lvl1pPr>
            <a:lvl2pPr marL="0" indent="0">
              <a:lnSpc>
                <a:spcPct val="100000"/>
              </a:lnSpc>
              <a:spcBef>
                <a:spcPts val="200"/>
              </a:spcBef>
              <a:spcAft>
                <a:spcPts val="0"/>
              </a:spcAft>
              <a:buNone/>
              <a:defRPr sz="1100" b="0"/>
            </a:lvl2pPr>
            <a:lvl3pPr marL="0" indent="0">
              <a:lnSpc>
                <a:spcPct val="100000"/>
              </a:lnSpc>
              <a:buNone/>
              <a:defRPr sz="1100"/>
            </a:lvl3pPr>
            <a:lvl4pPr marL="179387" indent="0">
              <a:lnSpc>
                <a:spcPct val="100000"/>
              </a:lnSpc>
              <a:buNone/>
              <a:defRPr sz="1100"/>
            </a:lvl4pPr>
            <a:lvl5pPr marL="357187" indent="0">
              <a:lnSpc>
                <a:spcPct val="100000"/>
              </a:lnSpc>
              <a:buNone/>
              <a:defRPr sz="1100"/>
            </a:lvl5pPr>
          </a:lstStyle>
          <a:p>
            <a:pPr lvl="0"/>
            <a:r>
              <a:rPr lang="fr-FR"/>
              <a:t>Cliquez pour modifier les styles du texte du masque</a:t>
            </a:r>
          </a:p>
        </p:txBody>
      </p:sp>
      <p:cxnSp>
        <p:nvCxnSpPr>
          <p:cNvPr id="32" name="Trait Contexte">
            <a:extLst>
              <a:ext uri="{FF2B5EF4-FFF2-40B4-BE49-F238E27FC236}">
                <a16:creationId xmlns:a16="http://schemas.microsoft.com/office/drawing/2014/main" id="{216DA410-C503-4E57-B693-CABB6C9F5D72}"/>
              </a:ext>
            </a:extLst>
          </p:cNvPr>
          <p:cNvCxnSpPr>
            <a:cxnSpLocks/>
          </p:cNvCxnSpPr>
          <p:nvPr/>
        </p:nvCxnSpPr>
        <p:spPr>
          <a:xfrm>
            <a:off x="3417298" y="1351781"/>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28" name="Picto Contexte">
            <a:extLst>
              <a:ext uri="{FF2B5EF4-FFF2-40B4-BE49-F238E27FC236}">
                <a16:creationId xmlns:a16="http://schemas.microsoft.com/office/drawing/2014/main" id="{0688514D-E97D-4241-BD87-D577CA7363A6}"/>
              </a:ext>
            </a:extLst>
          </p:cNvPr>
          <p:cNvSpPr>
            <a:spLocks noEditPoints="1"/>
          </p:cNvSpPr>
          <p:nvPr/>
        </p:nvSpPr>
        <p:spPr bwMode="auto">
          <a:xfrm>
            <a:off x="3013574" y="1144908"/>
            <a:ext cx="279288" cy="268282"/>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sp>
        <p:nvSpPr>
          <p:cNvPr id="96" name="Titre Contexte">
            <a:extLst>
              <a:ext uri="{FF2B5EF4-FFF2-40B4-BE49-F238E27FC236}">
                <a16:creationId xmlns:a16="http://schemas.microsoft.com/office/drawing/2014/main" id="{DB545EA7-37C5-4234-9CCE-324662766EBE}"/>
              </a:ext>
            </a:extLst>
          </p:cNvPr>
          <p:cNvSpPr/>
          <p:nvPr/>
        </p:nvSpPr>
        <p:spPr>
          <a:xfrm>
            <a:off x="3324426"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87" name="Photo Livrables">
            <a:extLst>
              <a:ext uri="{FF2B5EF4-FFF2-40B4-BE49-F238E27FC236}">
                <a16:creationId xmlns:a16="http://schemas.microsoft.com/office/drawing/2014/main" id="{3E416490-F400-4000-A669-CE30C724F03C}"/>
              </a:ext>
            </a:extLst>
          </p:cNvPr>
          <p:cNvSpPr>
            <a:spLocks noGrp="1"/>
          </p:cNvSpPr>
          <p:nvPr>
            <p:ph type="pic" idx="43" hasCustomPrompt="1"/>
          </p:nvPr>
        </p:nvSpPr>
        <p:spPr>
          <a:xfrm>
            <a:off x="345714" y="4869976"/>
            <a:ext cx="1415440" cy="901827"/>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Photo</a:t>
            </a:r>
          </a:p>
        </p:txBody>
      </p:sp>
      <p:sp>
        <p:nvSpPr>
          <p:cNvPr id="88" name="Exemple de livrables">
            <a:extLst>
              <a:ext uri="{FF2B5EF4-FFF2-40B4-BE49-F238E27FC236}">
                <a16:creationId xmlns:a16="http://schemas.microsoft.com/office/drawing/2014/main" id="{240B1E22-A664-41F3-8795-AA0BD7675A6D}"/>
              </a:ext>
            </a:extLst>
          </p:cNvPr>
          <p:cNvSpPr>
            <a:spLocks noGrp="1"/>
          </p:cNvSpPr>
          <p:nvPr>
            <p:ph type="body" idx="45" hasCustomPrompt="1"/>
          </p:nvPr>
        </p:nvSpPr>
        <p:spPr>
          <a:xfrm>
            <a:off x="159127" y="4573858"/>
            <a:ext cx="1839794" cy="200161"/>
          </a:xfrm>
          <a:prstGeom prst="rect">
            <a:avLst/>
          </a:prstGeom>
        </p:spPr>
        <p:txBody>
          <a:bodyPr wrap="square" anchor="t">
            <a:noAutofit/>
          </a:bodyPr>
          <a:lstStyle>
            <a:lvl1pPr marL="0" indent="0" algn="l" defTabSz="914400" rtl="0" eaLnBrk="1" latinLnBrk="0" hangingPunct="1">
              <a:lnSpc>
                <a:spcPct val="100000"/>
              </a:lnSpc>
              <a:spcBef>
                <a:spcPct val="0"/>
              </a:spcBef>
              <a:buNone/>
              <a:defRPr lang="fr-FR" sz="10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EXEMPLE DE LIVRABLES</a:t>
            </a:r>
          </a:p>
        </p:txBody>
      </p:sp>
      <p:sp>
        <p:nvSpPr>
          <p:cNvPr id="39" name="Rôle interne ou titre">
            <a:extLst>
              <a:ext uri="{FF2B5EF4-FFF2-40B4-BE49-F238E27FC236}">
                <a16:creationId xmlns:a16="http://schemas.microsoft.com/office/drawing/2014/main" id="{AA6D6A62-5A7A-4905-A86D-1C195F3AE3C8}"/>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8" name="Années d'expérience">
            <a:extLst>
              <a:ext uri="{FF2B5EF4-FFF2-40B4-BE49-F238E27FC236}">
                <a16:creationId xmlns:a16="http://schemas.microsoft.com/office/drawing/2014/main" id="{B1276F8D-4B1C-4881-8692-5D1B0CD554AC}"/>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7" name="Grade">
            <a:extLst>
              <a:ext uri="{FF2B5EF4-FFF2-40B4-BE49-F238E27FC236}">
                <a16:creationId xmlns:a16="http://schemas.microsoft.com/office/drawing/2014/main" id="{61C5D777-AA8C-4852-9759-BB5085619E49}"/>
              </a:ext>
            </a:extLst>
          </p:cNvPr>
          <p:cNvSpPr>
            <a:spLocks noGrp="1"/>
          </p:cNvSpPr>
          <p:nvPr>
            <p:ph type="body" idx="26"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6" name="Nom et prénom">
            <a:extLst>
              <a:ext uri="{FF2B5EF4-FFF2-40B4-BE49-F238E27FC236}">
                <a16:creationId xmlns:a16="http://schemas.microsoft.com/office/drawing/2014/main" id="{099AD5B5-AB5E-4ECD-B2A3-AF386591A299}"/>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101" name="Photo consultant">
            <a:extLst>
              <a:ext uri="{FF2B5EF4-FFF2-40B4-BE49-F238E27FC236}">
                <a16:creationId xmlns:a16="http://schemas.microsoft.com/office/drawing/2014/main" id="{8FE41644-5D86-4A9E-BA18-9762A0B2CE8B}"/>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1867234423"/>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ntac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pic>
        <p:nvPicPr>
          <p:cNvPr id="7" name="Image 6">
            <a:extLst>
              <a:ext uri="{FF2B5EF4-FFF2-40B4-BE49-F238E27FC236}">
                <a16:creationId xmlns:a16="http://schemas.microsoft.com/office/drawing/2014/main" id="{CF32494F-943C-1545-8B3D-23E146AC46B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66828" y="2607222"/>
            <a:ext cx="2489300" cy="938317"/>
          </a:xfrm>
          <a:prstGeom prst="rect">
            <a:avLst/>
          </a:prstGeom>
        </p:spPr>
      </p:pic>
      <p:sp>
        <p:nvSpPr>
          <p:cNvPr id="9" name="ZoneTexte 8">
            <a:extLst>
              <a:ext uri="{FF2B5EF4-FFF2-40B4-BE49-F238E27FC236}">
                <a16:creationId xmlns:a16="http://schemas.microsoft.com/office/drawing/2014/main" id="{C9441F64-CDC3-FB40-8355-EF5AE6076CFA}"/>
              </a:ext>
            </a:extLst>
          </p:cNvPr>
          <p:cNvSpPr txBox="1"/>
          <p:nvPr/>
        </p:nvSpPr>
        <p:spPr>
          <a:xfrm>
            <a:off x="1083158" y="5253353"/>
            <a:ext cx="28428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bg1"/>
                </a:solidFill>
                <a:effectLst/>
                <a:latin typeface="+mj-lt"/>
                <a:ea typeface="+mn-ea"/>
                <a:cs typeface="+mn-cs"/>
              </a:rPr>
              <a:t>Square Management</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@square_managem</a:t>
            </a:r>
            <a:br>
              <a:rPr lang="fr-FR" sz="1200" kern="1200" dirty="0">
                <a:solidFill>
                  <a:schemeClr val="bg1"/>
                </a:solidFill>
                <a:effectLst/>
                <a:latin typeface="+mj-lt"/>
                <a:ea typeface="+mn-ea"/>
                <a:cs typeface="+mn-cs"/>
              </a:rPr>
            </a:br>
            <a:endParaRPr lang="fr-FR" sz="1200" kern="1200" dirty="0">
              <a:solidFill>
                <a:schemeClr val="bg1"/>
              </a:solidFill>
              <a:effectLst/>
              <a:latin typeface="+mj-lt"/>
              <a:ea typeface="+mn-ea"/>
              <a:cs typeface="+mn-cs"/>
            </a:endParaRPr>
          </a:p>
          <a:p>
            <a:r>
              <a:rPr lang="fr-FR" sz="1200" kern="1200" dirty="0">
                <a:solidFill>
                  <a:schemeClr val="bg1"/>
                </a:solidFill>
                <a:effectLst/>
                <a:latin typeface="+mj-lt"/>
                <a:ea typeface="+mn-ea"/>
                <a:cs typeface="+mn-cs"/>
              </a:rPr>
              <a:t>squaremanagement</a:t>
            </a:r>
          </a:p>
        </p:txBody>
      </p:sp>
      <p:pic>
        <p:nvPicPr>
          <p:cNvPr id="12" name="Image 11">
            <a:extLst>
              <a:ext uri="{FF2B5EF4-FFF2-40B4-BE49-F238E27FC236}">
                <a16:creationId xmlns:a16="http://schemas.microsoft.com/office/drawing/2014/main" id="{EAE073A7-F31E-5842-B8AF-42EF422C2F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6828" y="6035593"/>
            <a:ext cx="216330" cy="216330"/>
          </a:xfrm>
          <a:prstGeom prst="rect">
            <a:avLst/>
          </a:prstGeom>
        </p:spPr>
      </p:pic>
      <p:pic>
        <p:nvPicPr>
          <p:cNvPr id="14" name="Image 13">
            <a:extLst>
              <a:ext uri="{FF2B5EF4-FFF2-40B4-BE49-F238E27FC236}">
                <a16:creationId xmlns:a16="http://schemas.microsoft.com/office/drawing/2014/main" id="{F064D896-D29D-704E-B3C8-A908B492AC6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6828" y="5302250"/>
            <a:ext cx="216330" cy="216330"/>
          </a:xfrm>
          <a:prstGeom prst="rect">
            <a:avLst/>
          </a:prstGeom>
        </p:spPr>
      </p:pic>
      <p:pic>
        <p:nvPicPr>
          <p:cNvPr id="18" name="Image 17">
            <a:extLst>
              <a:ext uri="{FF2B5EF4-FFF2-40B4-BE49-F238E27FC236}">
                <a16:creationId xmlns:a16="http://schemas.microsoft.com/office/drawing/2014/main" id="{6D5D868F-7F55-9C45-9B32-3749D0772F9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6828" y="5669671"/>
            <a:ext cx="216330" cy="216330"/>
          </a:xfrm>
          <a:prstGeom prst="rect">
            <a:avLst/>
          </a:prstGeom>
        </p:spPr>
      </p:pic>
      <p:sp>
        <p:nvSpPr>
          <p:cNvPr id="19" name="ZoneTexte 18">
            <a:extLst>
              <a:ext uri="{FF2B5EF4-FFF2-40B4-BE49-F238E27FC236}">
                <a16:creationId xmlns:a16="http://schemas.microsoft.com/office/drawing/2014/main" id="{F57BD5C4-D100-6944-8B37-B3379102ADA1}"/>
              </a:ext>
            </a:extLst>
          </p:cNvPr>
          <p:cNvSpPr txBox="1"/>
          <p:nvPr/>
        </p:nvSpPr>
        <p:spPr>
          <a:xfrm>
            <a:off x="789850" y="3823730"/>
            <a:ext cx="3335109" cy="1200329"/>
          </a:xfrm>
          <a:prstGeom prst="rect">
            <a:avLst/>
          </a:prstGeom>
          <a:noFill/>
        </p:spPr>
        <p:txBody>
          <a:bodyPr wrap="square" rtlCol="0">
            <a:spAutoFit/>
          </a:bodyPr>
          <a:lstStyle/>
          <a:p>
            <a:r>
              <a:rPr lang="fr-FR" sz="1200" b="0" i="0" dirty="0">
                <a:solidFill>
                  <a:schemeClr val="bg1"/>
                </a:solidFill>
                <a:effectLst/>
                <a:latin typeface="+mj-lt"/>
              </a:rPr>
              <a:t>173 Avenue Achille Peretti</a:t>
            </a:r>
          </a:p>
          <a:p>
            <a:r>
              <a:rPr lang="fr-FR" sz="1200" b="0" i="0" dirty="0">
                <a:solidFill>
                  <a:schemeClr val="bg1"/>
                </a:solidFill>
                <a:effectLst/>
                <a:latin typeface="+mj-lt"/>
              </a:rPr>
              <a:t>92200 Neuilly-sur-Seine</a:t>
            </a:r>
          </a:p>
          <a:p>
            <a:r>
              <a:rPr lang="fr-FR" sz="1200" b="0" i="0" dirty="0">
                <a:solidFill>
                  <a:schemeClr val="bg1"/>
                </a:solidFill>
                <a:effectLst/>
                <a:latin typeface="+mj-lt"/>
              </a:rPr>
              <a:t>+33 (0)1 46 40 40 00</a:t>
            </a:r>
          </a:p>
          <a:p>
            <a:endParaRPr lang="fr-FR" sz="1200" b="0" i="0" dirty="0">
              <a:solidFill>
                <a:schemeClr val="bg1"/>
              </a:solidFill>
              <a:effectLst/>
              <a:latin typeface="+mj-lt"/>
            </a:endParaRPr>
          </a:p>
          <a:p>
            <a:r>
              <a:rPr lang="fr-FR" sz="1200" b="0" i="0" dirty="0">
                <a:solidFill>
                  <a:schemeClr val="bg2"/>
                </a:solidFill>
                <a:effectLst/>
                <a:latin typeface="+mj-lt"/>
                <a:hlinkClick r:id="rId7">
                  <a:extLst>
                    <a:ext uri="{A12FA001-AC4F-418D-AE19-62706E023703}">
                      <ahyp:hlinkClr xmlns:ahyp="http://schemas.microsoft.com/office/drawing/2018/hyperlinkcolor" val="tx"/>
                    </a:ext>
                  </a:extLst>
                </a:hlinkClick>
              </a:rPr>
              <a:t>square-management.com</a:t>
            </a:r>
            <a:endParaRPr lang="fr-FR" sz="1200" b="0" i="0" dirty="0">
              <a:solidFill>
                <a:schemeClr val="bg2"/>
              </a:solidFill>
              <a:effectLst/>
              <a:latin typeface="+mj-lt"/>
            </a:endParaRPr>
          </a:p>
          <a:p>
            <a:r>
              <a:rPr lang="fr-FR" sz="1200" b="0" i="0" dirty="0">
                <a:solidFill>
                  <a:schemeClr val="bg2"/>
                </a:solidFill>
                <a:effectLst/>
                <a:latin typeface="+mj-lt"/>
                <a:hlinkClick r:id="rId8">
                  <a:extLst>
                    <a:ext uri="{A12FA001-AC4F-418D-AE19-62706E023703}">
                      <ahyp:hlinkClr xmlns:ahyp="http://schemas.microsoft.com/office/drawing/2018/hyperlinkcolor" val="tx"/>
                    </a:ext>
                  </a:extLst>
                </a:hlinkClick>
              </a:rPr>
              <a:t>blog.square-management.com</a:t>
            </a:r>
            <a:endParaRPr lang="fr-FR" sz="1200" b="0" i="0" dirty="0">
              <a:solidFill>
                <a:schemeClr val="bg2"/>
              </a:solidFill>
              <a:effectLst/>
              <a:latin typeface="+mj-lt"/>
            </a:endParaRPr>
          </a:p>
        </p:txBody>
      </p:sp>
    </p:spTree>
    <p:extLst>
      <p:ext uri="{BB962C8B-B14F-4D97-AF65-F5344CB8AC3E}">
        <p14:creationId xmlns:p14="http://schemas.microsoft.com/office/powerpoint/2010/main" val="2150009527"/>
      </p:ext>
    </p:extLst>
  </p:cSld>
  <p:clrMapOvr>
    <a:masterClrMapping/>
  </p:clrMapOvr>
  <p:extLst>
    <p:ext uri="{DCECCB84-F9BA-43D5-87BE-67443E8EF086}">
      <p15:sldGuideLst xmlns:p15="http://schemas.microsoft.com/office/powerpoint/2012/main">
        <p15:guide id="1" orient="horz" pos="1752">
          <p15:clr>
            <a:srgbClr val="FBAE40"/>
          </p15:clr>
        </p15:guide>
        <p15:guide id="2" pos="55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nd noir ">
    <p:bg>
      <p:bgRef idx="1001">
        <a:schemeClr val="bg2"/>
      </p:bgRef>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DB10A92-5B0C-C04F-AAD0-4676E2B61FDB}"/>
              </a:ext>
            </a:extLst>
          </p:cNvPr>
          <p:cNvPicPr>
            <a:picLocks noChangeAspect="1"/>
          </p:cNvPicPr>
          <p:nvPr/>
        </p:nvPicPr>
        <p:blipFill>
          <a:blip r:embed="rId2"/>
          <a:stretch>
            <a:fillRect/>
          </a:stretch>
        </p:blipFill>
        <p:spPr>
          <a:xfrm>
            <a:off x="626267" y="6215145"/>
            <a:ext cx="342900" cy="342900"/>
          </a:xfrm>
          <a:prstGeom prst="rect">
            <a:avLst/>
          </a:prstGeom>
        </p:spPr>
      </p:pic>
    </p:spTree>
    <p:extLst>
      <p:ext uri="{BB962C8B-B14F-4D97-AF65-F5344CB8AC3E}">
        <p14:creationId xmlns:p14="http://schemas.microsoft.com/office/powerpoint/2010/main" val="194779362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re">
    <p:spTree>
      <p:nvGrpSpPr>
        <p:cNvPr id="1" name=""/>
        <p:cNvGrpSpPr/>
        <p:nvPr/>
      </p:nvGrpSpPr>
      <p:grpSpPr>
        <a:xfrm>
          <a:off x="0" y="0"/>
          <a:ext cx="0" cy="0"/>
          <a:chOff x="0" y="0"/>
          <a:chExt cx="0" cy="0"/>
        </a:xfrm>
      </p:grpSpPr>
      <p:sp>
        <p:nvSpPr>
          <p:cNvPr id="7" name="Espace réservé de la date 1">
            <a:extLst>
              <a:ext uri="{FF2B5EF4-FFF2-40B4-BE49-F238E27FC236}">
                <a16:creationId xmlns:a16="http://schemas.microsoft.com/office/drawing/2014/main" id="{15CCFC02-66DD-CA42-B6C0-09265F20935B}"/>
              </a:ext>
            </a:extLst>
          </p:cNvPr>
          <p:cNvSpPr txBox="1">
            <a:spLocks/>
          </p:cNvSpPr>
          <p:nvPr/>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8" name="Espace réservé du numéro de diapositive 3">
            <a:extLst>
              <a:ext uri="{FF2B5EF4-FFF2-40B4-BE49-F238E27FC236}">
                <a16:creationId xmlns:a16="http://schemas.microsoft.com/office/drawing/2014/main" id="{47C71028-E84D-2E4C-8AAA-1EB5AAA44B17}"/>
              </a:ext>
            </a:extLst>
          </p:cNvPr>
          <p:cNvSpPr txBox="1">
            <a:spLocks/>
          </p:cNvSpPr>
          <p:nvPr/>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
        <p:nvSpPr>
          <p:cNvPr id="15" name="Espace réservé du titre 1">
            <a:extLst>
              <a:ext uri="{FF2B5EF4-FFF2-40B4-BE49-F238E27FC236}">
                <a16:creationId xmlns:a16="http://schemas.microsoft.com/office/drawing/2014/main" id="{2B4B743A-1B3C-F44E-ACA2-C93CBFF108AB}"/>
              </a:ext>
            </a:extLst>
          </p:cNvPr>
          <p:cNvSpPr>
            <a:spLocks noGrp="1"/>
          </p:cNvSpPr>
          <p:nvPr>
            <p:ph type="title"/>
          </p:nvPr>
        </p:nvSpPr>
        <p:spPr>
          <a:xfrm>
            <a:off x="626267" y="799842"/>
            <a:ext cx="10980000" cy="539015"/>
          </a:xfrm>
          <a:prstGeom prst="rect">
            <a:avLst/>
          </a:prstGeom>
        </p:spPr>
        <p:txBody>
          <a:bodyPr vert="horz" lIns="91440" tIns="45720" rIns="91440" bIns="45720" rtlCol="0" anchor="t">
            <a:noAutofit/>
          </a:bodyPr>
          <a:lstStyle/>
          <a:p>
            <a:r>
              <a:rPr lang="fr-FR" noProof="0"/>
              <a:t>Modifiez le style du titre</a:t>
            </a:r>
            <a:endParaRPr lang="fr-FR" noProof="0" dirty="0"/>
          </a:p>
        </p:txBody>
      </p:sp>
    </p:spTree>
    <p:extLst>
      <p:ext uri="{BB962C8B-B14F-4D97-AF65-F5344CB8AC3E}">
        <p14:creationId xmlns:p14="http://schemas.microsoft.com/office/powerpoint/2010/main" val="71478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2_DC FR Square Management_p.2">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D64FF4-3845-CDEA-18B1-EA85D3CFFC5A}"/>
              </a:ext>
            </a:extLst>
          </p:cNvPr>
          <p:cNvSpPr/>
          <p:nvPr/>
        </p:nvSpPr>
        <p:spPr>
          <a:xfrm>
            <a:off x="3246090" y="384313"/>
            <a:ext cx="8502998" cy="630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dirty="0">
              <a:latin typeface="+mj-lt"/>
            </a:endParaRPr>
          </a:p>
        </p:txBody>
      </p:sp>
      <p:sp>
        <p:nvSpPr>
          <p:cNvPr id="24" name="Freeform 29">
            <a:extLst>
              <a:ext uri="{FF2B5EF4-FFF2-40B4-BE49-F238E27FC236}">
                <a16:creationId xmlns:a16="http://schemas.microsoft.com/office/drawing/2014/main" id="{462922DA-94B8-A743-D981-09B2ED488B9D}"/>
              </a:ext>
            </a:extLst>
          </p:cNvPr>
          <p:cNvSpPr>
            <a:spLocks noEditPoints="1"/>
          </p:cNvSpPr>
          <p:nvPr/>
        </p:nvSpPr>
        <p:spPr bwMode="auto">
          <a:xfrm>
            <a:off x="2982989" y="1167234"/>
            <a:ext cx="209833" cy="201565"/>
          </a:xfrm>
          <a:custGeom>
            <a:avLst/>
            <a:gdLst>
              <a:gd name="T0" fmla="*/ 75 w 203"/>
              <a:gd name="T1" fmla="*/ 85 h 195"/>
              <a:gd name="T2" fmla="*/ 104 w 203"/>
              <a:gd name="T3" fmla="*/ 114 h 195"/>
              <a:gd name="T4" fmla="*/ 187 w 203"/>
              <a:gd name="T5" fmla="*/ 33 h 195"/>
              <a:gd name="T6" fmla="*/ 169 w 203"/>
              <a:gd name="T7" fmla="*/ 73 h 195"/>
              <a:gd name="T8" fmla="*/ 203 w 203"/>
              <a:gd name="T9" fmla="*/ 76 h 195"/>
              <a:gd name="T10" fmla="*/ 147 w 203"/>
              <a:gd name="T11" fmla="*/ 123 h 195"/>
              <a:gd name="T12" fmla="*/ 164 w 203"/>
              <a:gd name="T13" fmla="*/ 195 h 195"/>
              <a:gd name="T14" fmla="*/ 101 w 203"/>
              <a:gd name="T15" fmla="*/ 158 h 195"/>
              <a:gd name="T16" fmla="*/ 38 w 203"/>
              <a:gd name="T17" fmla="*/ 195 h 195"/>
              <a:gd name="T18" fmla="*/ 54 w 203"/>
              <a:gd name="T19" fmla="*/ 123 h 195"/>
              <a:gd name="T20" fmla="*/ 0 w 203"/>
              <a:gd name="T21" fmla="*/ 76 h 195"/>
              <a:gd name="T22" fmla="*/ 72 w 203"/>
              <a:gd name="T23" fmla="*/ 69 h 195"/>
              <a:gd name="T24" fmla="*/ 101 w 203"/>
              <a:gd name="T25" fmla="*/ 0 h 195"/>
              <a:gd name="T26" fmla="*/ 128 w 203"/>
              <a:gd name="T27" fmla="*/ 62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95">
                <a:moveTo>
                  <a:pt x="75" y="85"/>
                </a:moveTo>
                <a:lnTo>
                  <a:pt x="104" y="114"/>
                </a:lnTo>
                <a:lnTo>
                  <a:pt x="187" y="33"/>
                </a:lnTo>
                <a:moveTo>
                  <a:pt x="169" y="73"/>
                </a:moveTo>
                <a:lnTo>
                  <a:pt x="203" y="76"/>
                </a:lnTo>
                <a:lnTo>
                  <a:pt x="147" y="123"/>
                </a:lnTo>
                <a:lnTo>
                  <a:pt x="164" y="195"/>
                </a:lnTo>
                <a:lnTo>
                  <a:pt x="101" y="158"/>
                </a:lnTo>
                <a:lnTo>
                  <a:pt x="38" y="195"/>
                </a:lnTo>
                <a:lnTo>
                  <a:pt x="54" y="123"/>
                </a:lnTo>
                <a:lnTo>
                  <a:pt x="0" y="76"/>
                </a:lnTo>
                <a:lnTo>
                  <a:pt x="72" y="69"/>
                </a:lnTo>
                <a:lnTo>
                  <a:pt x="101" y="0"/>
                </a:lnTo>
                <a:lnTo>
                  <a:pt x="128" y="62"/>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5" name="Connecteur droit 24">
            <a:extLst>
              <a:ext uri="{FF2B5EF4-FFF2-40B4-BE49-F238E27FC236}">
                <a16:creationId xmlns:a16="http://schemas.microsoft.com/office/drawing/2014/main" id="{57064D99-A278-799A-790E-76E5707372CD}"/>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reeform 21">
            <a:extLst>
              <a:ext uri="{FF2B5EF4-FFF2-40B4-BE49-F238E27FC236}">
                <a16:creationId xmlns:a16="http://schemas.microsoft.com/office/drawing/2014/main" id="{051D50D7-683E-AE24-7416-D4EA9DB3E193}"/>
              </a:ext>
            </a:extLst>
          </p:cNvPr>
          <p:cNvSpPr>
            <a:spLocks noEditPoints="1"/>
          </p:cNvSpPr>
          <p:nvPr/>
        </p:nvSpPr>
        <p:spPr bwMode="auto">
          <a:xfrm>
            <a:off x="2994185" y="2572069"/>
            <a:ext cx="193043" cy="216378"/>
          </a:xfrm>
          <a:custGeom>
            <a:avLst/>
            <a:gdLst>
              <a:gd name="T0" fmla="*/ 90 w 100"/>
              <a:gd name="T1" fmla="*/ 113 h 113"/>
              <a:gd name="T2" fmla="*/ 100 w 100"/>
              <a:gd name="T3" fmla="*/ 113 h 113"/>
              <a:gd name="T4" fmla="*/ 72 w 100"/>
              <a:gd name="T5" fmla="*/ 65 h 113"/>
              <a:gd name="T6" fmla="*/ 68 w 100"/>
              <a:gd name="T7" fmla="*/ 72 h 113"/>
              <a:gd name="T8" fmla="*/ 41 w 100"/>
              <a:gd name="T9" fmla="*/ 4 h 113"/>
              <a:gd name="T10" fmla="*/ 64 w 100"/>
              <a:gd name="T11" fmla="*/ 4 h 113"/>
              <a:gd name="T12" fmla="*/ 68 w 100"/>
              <a:gd name="T13" fmla="*/ 7 h 113"/>
              <a:gd name="T14" fmla="*/ 68 w 100"/>
              <a:gd name="T15" fmla="*/ 21 h 113"/>
              <a:gd name="T16" fmla="*/ 70 w 100"/>
              <a:gd name="T17" fmla="*/ 8 h 113"/>
              <a:gd name="T18" fmla="*/ 81 w 100"/>
              <a:gd name="T19" fmla="*/ 8 h 113"/>
              <a:gd name="T20" fmla="*/ 81 w 100"/>
              <a:gd name="T21" fmla="*/ 35 h 113"/>
              <a:gd name="T22" fmla="*/ 71 w 100"/>
              <a:gd name="T23" fmla="*/ 35 h 113"/>
              <a:gd name="T24" fmla="*/ 68 w 100"/>
              <a:gd name="T25" fmla="*/ 32 h 113"/>
              <a:gd name="T26" fmla="*/ 68 w 100"/>
              <a:gd name="T27" fmla="*/ 30 h 113"/>
              <a:gd name="T28" fmla="*/ 50 w 100"/>
              <a:gd name="T29" fmla="*/ 30 h 113"/>
              <a:gd name="T30" fmla="*/ 41 w 100"/>
              <a:gd name="T31" fmla="*/ 43 h 113"/>
              <a:gd name="T32" fmla="*/ 41 w 100"/>
              <a:gd name="T33" fmla="*/ 0 h 113"/>
              <a:gd name="T34" fmla="*/ 41 w 100"/>
              <a:gd name="T35" fmla="*/ 43 h 113"/>
              <a:gd name="T36" fmla="*/ 81 w 100"/>
              <a:gd name="T37" fmla="*/ 113 h 113"/>
              <a:gd name="T38" fmla="*/ 0 w 100"/>
              <a:gd name="T39" fmla="*/ 113 h 113"/>
              <a:gd name="T40" fmla="*/ 41 w 100"/>
              <a:gd name="T41" fmla="*/ 43 h 113"/>
              <a:gd name="T42" fmla="*/ 53 w 100"/>
              <a:gd name="T43" fmla="*/ 65 h 113"/>
              <a:gd name="T44" fmla="*/ 49 w 100"/>
              <a:gd name="T45" fmla="*/ 70 h 113"/>
              <a:gd name="T46" fmla="*/ 47 w 100"/>
              <a:gd name="T47" fmla="*/ 74 h 113"/>
              <a:gd name="T48" fmla="*/ 41 w 100"/>
              <a:gd name="T49" fmla="*/ 65 h 113"/>
              <a:gd name="T50" fmla="*/ 36 w 100"/>
              <a:gd name="T51" fmla="*/ 74 h 113"/>
              <a:gd name="T52" fmla="*/ 30 w 100"/>
              <a:gd name="T53" fmla="*/ 6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3">
                <a:moveTo>
                  <a:pt x="90" y="113"/>
                </a:moveTo>
                <a:cubicBezTo>
                  <a:pt x="100" y="113"/>
                  <a:pt x="100" y="113"/>
                  <a:pt x="100" y="113"/>
                </a:cubicBezTo>
                <a:cubicBezTo>
                  <a:pt x="72" y="65"/>
                  <a:pt x="72" y="65"/>
                  <a:pt x="72" y="65"/>
                </a:cubicBezTo>
                <a:cubicBezTo>
                  <a:pt x="68" y="72"/>
                  <a:pt x="68" y="72"/>
                  <a:pt x="68" y="72"/>
                </a:cubicBezTo>
                <a:moveTo>
                  <a:pt x="41" y="4"/>
                </a:moveTo>
                <a:cubicBezTo>
                  <a:pt x="64" y="4"/>
                  <a:pt x="64" y="4"/>
                  <a:pt x="64" y="4"/>
                </a:cubicBezTo>
                <a:cubicBezTo>
                  <a:pt x="66" y="4"/>
                  <a:pt x="68" y="5"/>
                  <a:pt x="68" y="7"/>
                </a:cubicBezTo>
                <a:cubicBezTo>
                  <a:pt x="68" y="21"/>
                  <a:pt x="68" y="21"/>
                  <a:pt x="68" y="21"/>
                </a:cubicBezTo>
                <a:moveTo>
                  <a:pt x="70" y="8"/>
                </a:moveTo>
                <a:cubicBezTo>
                  <a:pt x="81" y="8"/>
                  <a:pt x="81" y="8"/>
                  <a:pt x="81" y="8"/>
                </a:cubicBezTo>
                <a:cubicBezTo>
                  <a:pt x="81" y="35"/>
                  <a:pt x="81" y="35"/>
                  <a:pt x="81" y="35"/>
                </a:cubicBezTo>
                <a:cubicBezTo>
                  <a:pt x="71" y="35"/>
                  <a:pt x="71" y="35"/>
                  <a:pt x="71" y="35"/>
                </a:cubicBezTo>
                <a:cubicBezTo>
                  <a:pt x="69" y="35"/>
                  <a:pt x="68" y="34"/>
                  <a:pt x="68" y="32"/>
                </a:cubicBezTo>
                <a:cubicBezTo>
                  <a:pt x="68" y="30"/>
                  <a:pt x="68" y="30"/>
                  <a:pt x="68" y="30"/>
                </a:cubicBezTo>
                <a:cubicBezTo>
                  <a:pt x="50" y="30"/>
                  <a:pt x="50" y="30"/>
                  <a:pt x="50" y="30"/>
                </a:cubicBezTo>
                <a:moveTo>
                  <a:pt x="41" y="43"/>
                </a:moveTo>
                <a:cubicBezTo>
                  <a:pt x="41" y="0"/>
                  <a:pt x="41" y="0"/>
                  <a:pt x="41" y="0"/>
                </a:cubicBezTo>
                <a:moveTo>
                  <a:pt x="41" y="43"/>
                </a:moveTo>
                <a:cubicBezTo>
                  <a:pt x="81" y="113"/>
                  <a:pt x="81" y="113"/>
                  <a:pt x="81" y="113"/>
                </a:cubicBezTo>
                <a:cubicBezTo>
                  <a:pt x="0" y="113"/>
                  <a:pt x="0" y="113"/>
                  <a:pt x="0" y="113"/>
                </a:cubicBezTo>
                <a:lnTo>
                  <a:pt x="41" y="43"/>
                </a:lnTo>
                <a:close/>
                <a:moveTo>
                  <a:pt x="53" y="65"/>
                </a:moveTo>
                <a:cubicBezTo>
                  <a:pt x="49" y="70"/>
                  <a:pt x="49" y="70"/>
                  <a:pt x="49" y="70"/>
                </a:cubicBezTo>
                <a:cubicBezTo>
                  <a:pt x="47" y="74"/>
                  <a:pt x="47" y="74"/>
                  <a:pt x="47" y="74"/>
                </a:cubicBezTo>
                <a:cubicBezTo>
                  <a:pt x="41" y="65"/>
                  <a:pt x="41" y="65"/>
                  <a:pt x="41" y="65"/>
                </a:cubicBezTo>
                <a:cubicBezTo>
                  <a:pt x="36" y="74"/>
                  <a:pt x="36" y="74"/>
                  <a:pt x="36" y="74"/>
                </a:cubicBezTo>
                <a:cubicBezTo>
                  <a:pt x="30" y="65"/>
                  <a:pt x="30" y="65"/>
                  <a:pt x="30" y="65"/>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fr-FR" b="0" i="0" noProof="0" dirty="0">
              <a:latin typeface="+mj-lt"/>
            </a:endParaRPr>
          </a:p>
        </p:txBody>
      </p:sp>
      <p:cxnSp>
        <p:nvCxnSpPr>
          <p:cNvPr id="29" name="Connecteur droit 28">
            <a:extLst>
              <a:ext uri="{FF2B5EF4-FFF2-40B4-BE49-F238E27FC236}">
                <a16:creationId xmlns:a16="http://schemas.microsoft.com/office/drawing/2014/main" id="{5C5A38A2-089B-EA9D-B691-88F913BBF4ED}"/>
              </a:ext>
            </a:extLst>
          </p:cNvPr>
          <p:cNvCxnSpPr>
            <a:cxnSpLocks/>
          </p:cNvCxnSpPr>
          <p:nvPr/>
        </p:nvCxnSpPr>
        <p:spPr>
          <a:xfrm>
            <a:off x="3344559" y="2775049"/>
            <a:ext cx="917398"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6AC1E906-E752-9C5D-B68E-32E579EEC0AE}"/>
              </a:ext>
            </a:extLst>
          </p:cNvPr>
          <p:cNvCxnSpPr>
            <a:cxnSpLocks/>
          </p:cNvCxnSpPr>
          <p:nvPr/>
        </p:nvCxnSpPr>
        <p:spPr>
          <a:xfrm>
            <a:off x="3344559" y="1355757"/>
            <a:ext cx="920033" cy="0"/>
          </a:xfrm>
          <a:prstGeom prst="line">
            <a:avLst/>
          </a:prstGeom>
          <a:ln w="25400">
            <a:solidFill>
              <a:srgbClr val="B68F4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ACDB9BC-07A0-92F1-B087-0A3B83090486}"/>
              </a:ext>
            </a:extLst>
          </p:cNvPr>
          <p:cNvSpPr/>
          <p:nvPr/>
        </p:nvSpPr>
        <p:spPr>
          <a:xfrm>
            <a:off x="3246090" y="1122578"/>
            <a:ext cx="1619999" cy="246221"/>
          </a:xfrm>
          <a:prstGeom prst="rect">
            <a:avLst/>
          </a:prstGeom>
        </p:spPr>
        <p:txBody>
          <a:bodyPr wrap="square">
            <a:noAutofit/>
          </a:bodyPr>
          <a:lstStyle/>
          <a:p>
            <a:pPr lvl="0"/>
            <a:r>
              <a:rPr lang="fr-FR" sz="1000" b="1" spc="200" baseline="0" noProof="0" dirty="0">
                <a:latin typeface="+mj-lt"/>
              </a:rPr>
              <a:t>CONTEXTE</a:t>
            </a:r>
          </a:p>
        </p:txBody>
      </p:sp>
      <p:sp>
        <p:nvSpPr>
          <p:cNvPr id="35" name="Rectangle 34">
            <a:extLst>
              <a:ext uri="{FF2B5EF4-FFF2-40B4-BE49-F238E27FC236}">
                <a16:creationId xmlns:a16="http://schemas.microsoft.com/office/drawing/2014/main" id="{3B07BED9-2ED9-DA20-6BB3-C1C0A5DAF840}"/>
              </a:ext>
            </a:extLst>
          </p:cNvPr>
          <p:cNvSpPr/>
          <p:nvPr/>
        </p:nvSpPr>
        <p:spPr>
          <a:xfrm>
            <a:off x="3246090" y="2542226"/>
            <a:ext cx="1619999" cy="246221"/>
          </a:xfrm>
          <a:prstGeom prst="rect">
            <a:avLst/>
          </a:prstGeom>
        </p:spPr>
        <p:txBody>
          <a:bodyPr wrap="square">
            <a:noAutofit/>
          </a:bodyPr>
          <a:lstStyle/>
          <a:p>
            <a:pPr lvl="0"/>
            <a:r>
              <a:rPr lang="fr-FR" sz="1000" b="1" spc="200" baseline="0" noProof="0" dirty="0">
                <a:latin typeface="+mj-lt"/>
              </a:rPr>
              <a:t>MISSION</a:t>
            </a:r>
          </a:p>
        </p:txBody>
      </p:sp>
      <p:cxnSp>
        <p:nvCxnSpPr>
          <p:cNvPr id="40" name="Connecteur droit 39">
            <a:extLst>
              <a:ext uri="{FF2B5EF4-FFF2-40B4-BE49-F238E27FC236}">
                <a16:creationId xmlns:a16="http://schemas.microsoft.com/office/drawing/2014/main" id="{49DD61FA-F12A-6F63-0094-049086A3EB5C}"/>
              </a:ext>
            </a:extLst>
          </p:cNvPr>
          <p:cNvCxnSpPr>
            <a:cxnSpLocks/>
          </p:cNvCxnSpPr>
          <p:nvPr/>
        </p:nvCxnSpPr>
        <p:spPr>
          <a:xfrm>
            <a:off x="6187765" y="444253"/>
            <a:ext cx="0" cy="4933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Espace réservé du texte 4">
            <a:extLst>
              <a:ext uri="{FF2B5EF4-FFF2-40B4-BE49-F238E27FC236}">
                <a16:creationId xmlns:a16="http://schemas.microsoft.com/office/drawing/2014/main" id="{E3DBAD66-2592-7F0B-A273-37B598FF134D}"/>
              </a:ext>
            </a:extLst>
          </p:cNvPr>
          <p:cNvSpPr>
            <a:spLocks noGrp="1"/>
          </p:cNvSpPr>
          <p:nvPr>
            <p:ph type="body" sz="quarter" idx="15"/>
          </p:nvPr>
        </p:nvSpPr>
        <p:spPr>
          <a:xfrm>
            <a:off x="3246090" y="2861233"/>
            <a:ext cx="8502307" cy="378142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2" name="Espace réservé du texte 2">
            <a:extLst>
              <a:ext uri="{FF2B5EF4-FFF2-40B4-BE49-F238E27FC236}">
                <a16:creationId xmlns:a16="http://schemas.microsoft.com/office/drawing/2014/main" id="{0E400223-15F8-A52C-CA41-B5E8FC430D90}"/>
              </a:ext>
            </a:extLst>
          </p:cNvPr>
          <p:cNvSpPr>
            <a:spLocks noGrp="1"/>
          </p:cNvSpPr>
          <p:nvPr>
            <p:ph type="body" sz="quarter" idx="14"/>
          </p:nvPr>
        </p:nvSpPr>
        <p:spPr>
          <a:xfrm>
            <a:off x="3245745" y="1442008"/>
            <a:ext cx="8502652" cy="777875"/>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vl6pPr>
              <a:defRPr b="0"/>
            </a:lvl6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
        <p:nvSpPr>
          <p:cNvPr id="43" name="Rectangle 42">
            <a:extLst>
              <a:ext uri="{FF2B5EF4-FFF2-40B4-BE49-F238E27FC236}">
                <a16:creationId xmlns:a16="http://schemas.microsoft.com/office/drawing/2014/main" id="{98A97822-E56D-CE0C-B88E-F879EBD1CDA3}"/>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pic>
        <p:nvPicPr>
          <p:cNvPr id="44" name="Image 43">
            <a:extLst>
              <a:ext uri="{FF2B5EF4-FFF2-40B4-BE49-F238E27FC236}">
                <a16:creationId xmlns:a16="http://schemas.microsoft.com/office/drawing/2014/main" id="{17EBA4E2-2CAF-484F-24CB-B4064D95EC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45" name="Rôle interne ou titre">
            <a:extLst>
              <a:ext uri="{FF2B5EF4-FFF2-40B4-BE49-F238E27FC236}">
                <a16:creationId xmlns:a16="http://schemas.microsoft.com/office/drawing/2014/main" id="{14A42252-54C7-1207-519A-BFA9F85031B7}"/>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46" name="Années d'expérience">
            <a:extLst>
              <a:ext uri="{FF2B5EF4-FFF2-40B4-BE49-F238E27FC236}">
                <a16:creationId xmlns:a16="http://schemas.microsoft.com/office/drawing/2014/main" id="{C8747D30-C8A6-D64E-8837-331789FEB0F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47" name="Grade">
            <a:extLst>
              <a:ext uri="{FF2B5EF4-FFF2-40B4-BE49-F238E27FC236}">
                <a16:creationId xmlns:a16="http://schemas.microsoft.com/office/drawing/2014/main" id="{BA46877F-165E-D78E-76DD-9AA60D5D1A67}"/>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48" name="Nom et prénom">
            <a:extLst>
              <a:ext uri="{FF2B5EF4-FFF2-40B4-BE49-F238E27FC236}">
                <a16:creationId xmlns:a16="http://schemas.microsoft.com/office/drawing/2014/main" id="{C4052746-E610-FDDB-7825-A68E0C7F651D}"/>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49" name="Photo consultant">
            <a:extLst>
              <a:ext uri="{FF2B5EF4-FFF2-40B4-BE49-F238E27FC236}">
                <a16:creationId xmlns:a16="http://schemas.microsoft.com/office/drawing/2014/main" id="{36AA634A-691C-EA26-9556-2A75BDF2AD0F}"/>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
        <p:nvSpPr>
          <p:cNvPr id="50" name="Mois">
            <a:extLst>
              <a:ext uri="{FF2B5EF4-FFF2-40B4-BE49-F238E27FC236}">
                <a16:creationId xmlns:a16="http://schemas.microsoft.com/office/drawing/2014/main" id="{8B68DE23-8B55-9147-C71B-9AAFDBC5300C}"/>
              </a:ext>
            </a:extLst>
          </p:cNvPr>
          <p:cNvSpPr>
            <a:spLocks noGrp="1"/>
          </p:cNvSpPr>
          <p:nvPr>
            <p:ph type="body" idx="50" hasCustomPrompt="1"/>
          </p:nvPr>
        </p:nvSpPr>
        <p:spPr>
          <a:xfrm>
            <a:off x="10850335" y="690949"/>
            <a:ext cx="867451" cy="201847"/>
          </a:xfrm>
          <a:prstGeom prst="rect">
            <a:avLst/>
          </a:prstGeom>
        </p:spPr>
        <p:txBody>
          <a:bodyPr wrap="square" anchor="ctr">
            <a:noAutofit/>
          </a:bodyPr>
          <a:lstStyle>
            <a:lvl1pPr marL="0" indent="0" algn="r"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Mois</a:t>
            </a:r>
          </a:p>
        </p:txBody>
      </p:sp>
      <p:sp>
        <p:nvSpPr>
          <p:cNvPr id="51" name="Rôle">
            <a:extLst>
              <a:ext uri="{FF2B5EF4-FFF2-40B4-BE49-F238E27FC236}">
                <a16:creationId xmlns:a16="http://schemas.microsoft.com/office/drawing/2014/main" id="{ADB015DD-774D-20BC-9061-AFDE0E01416B}"/>
              </a:ext>
            </a:extLst>
          </p:cNvPr>
          <p:cNvSpPr>
            <a:spLocks noGrp="1"/>
          </p:cNvSpPr>
          <p:nvPr>
            <p:ph type="body" idx="49" hasCustomPrompt="1"/>
          </p:nvPr>
        </p:nvSpPr>
        <p:spPr>
          <a:xfrm>
            <a:off x="6417698" y="717602"/>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a:t>
            </a:r>
          </a:p>
        </p:txBody>
      </p:sp>
      <p:sp>
        <p:nvSpPr>
          <p:cNvPr id="52" name="Nom du projet">
            <a:extLst>
              <a:ext uri="{FF2B5EF4-FFF2-40B4-BE49-F238E27FC236}">
                <a16:creationId xmlns:a16="http://schemas.microsoft.com/office/drawing/2014/main" id="{FCB22B8E-2B56-F7F2-948A-6762BAA13545}"/>
              </a:ext>
            </a:extLst>
          </p:cNvPr>
          <p:cNvSpPr>
            <a:spLocks noGrp="1"/>
          </p:cNvSpPr>
          <p:nvPr>
            <p:ph type="body" idx="48" hasCustomPrompt="1"/>
          </p:nvPr>
        </p:nvSpPr>
        <p:spPr>
          <a:xfrm>
            <a:off x="6417698" y="471983"/>
            <a:ext cx="401217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projet</a:t>
            </a:r>
          </a:p>
        </p:txBody>
      </p:sp>
      <p:sp>
        <p:nvSpPr>
          <p:cNvPr id="53" name="Direction">
            <a:extLst>
              <a:ext uri="{FF2B5EF4-FFF2-40B4-BE49-F238E27FC236}">
                <a16:creationId xmlns:a16="http://schemas.microsoft.com/office/drawing/2014/main" id="{8B1BCE67-19CC-7C17-2DEA-6575CF6A9FBF}"/>
              </a:ext>
            </a:extLst>
          </p:cNvPr>
          <p:cNvSpPr>
            <a:spLocks noGrp="1"/>
          </p:cNvSpPr>
          <p:nvPr>
            <p:ph type="body" idx="47" hasCustomPrompt="1"/>
          </p:nvPr>
        </p:nvSpPr>
        <p:spPr>
          <a:xfrm>
            <a:off x="3445971" y="717602"/>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none"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Direction</a:t>
            </a:r>
          </a:p>
        </p:txBody>
      </p:sp>
      <p:sp>
        <p:nvSpPr>
          <p:cNvPr id="54" name="Nom du client">
            <a:extLst>
              <a:ext uri="{FF2B5EF4-FFF2-40B4-BE49-F238E27FC236}">
                <a16:creationId xmlns:a16="http://schemas.microsoft.com/office/drawing/2014/main" id="{DA4C20A0-74E9-5C20-0AAA-25B4E1EAF704}"/>
              </a:ext>
            </a:extLst>
          </p:cNvPr>
          <p:cNvSpPr>
            <a:spLocks noGrp="1"/>
          </p:cNvSpPr>
          <p:nvPr>
            <p:ph type="body" idx="46" hasCustomPrompt="1"/>
          </p:nvPr>
        </p:nvSpPr>
        <p:spPr>
          <a:xfrm>
            <a:off x="3445971" y="471983"/>
            <a:ext cx="2587435" cy="201847"/>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000" b="0" i="0" kern="1200" cap="all" spc="0"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NOM DU CLIENT</a:t>
            </a:r>
          </a:p>
        </p:txBody>
      </p:sp>
    </p:spTree>
    <p:extLst>
      <p:ext uri="{BB962C8B-B14F-4D97-AF65-F5344CB8AC3E}">
        <p14:creationId xmlns:p14="http://schemas.microsoft.com/office/powerpoint/2010/main" val="3623886222"/>
      </p:ext>
    </p:extLst>
  </p:cSld>
  <p:clrMapOvr>
    <a:masterClrMapping/>
  </p:clrMapOvr>
  <p:hf hdr="0"/>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uverture 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4" name="Image 3" descr="Une image contenant texte, clipart&#10;&#10;Description générée automatiquement">
            <a:extLst>
              <a:ext uri="{FF2B5EF4-FFF2-40B4-BE49-F238E27FC236}">
                <a16:creationId xmlns:a16="http://schemas.microsoft.com/office/drawing/2014/main" id="{D5AAC580-387B-DC82-5CD2-765D33CB232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1226" y="919925"/>
            <a:ext cx="2718630" cy="1003878"/>
          </a:xfrm>
          <a:prstGeom prst="rect">
            <a:avLst/>
          </a:prstGeom>
        </p:spPr>
      </p:pic>
    </p:spTree>
    <p:extLst>
      <p:ext uri="{BB962C8B-B14F-4D97-AF65-F5344CB8AC3E}">
        <p14:creationId xmlns:p14="http://schemas.microsoft.com/office/powerpoint/2010/main" val="3477002701"/>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Couverture Adway">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0F6CC4AE-21A5-4331-BDE5-AF4D3FE8AAE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4865" y="577058"/>
            <a:ext cx="3705786" cy="1050332"/>
          </a:xfrm>
          <a:prstGeom prst="rect">
            <a:avLst/>
          </a:prstGeom>
        </p:spPr>
      </p:pic>
    </p:spTree>
    <p:extLst>
      <p:ext uri="{BB962C8B-B14F-4D97-AF65-F5344CB8AC3E}">
        <p14:creationId xmlns:p14="http://schemas.microsoft.com/office/powerpoint/2010/main" val="2321238551"/>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Couverture Circl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84400E23-9562-47F2-B669-B737FE370D0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5335" y="572745"/>
            <a:ext cx="3786581" cy="1061105"/>
          </a:xfrm>
          <a:prstGeom prst="rect">
            <a:avLst/>
          </a:prstGeom>
        </p:spPr>
      </p:pic>
    </p:spTree>
    <p:extLst>
      <p:ext uri="{BB962C8B-B14F-4D97-AF65-F5344CB8AC3E}">
        <p14:creationId xmlns:p14="http://schemas.microsoft.com/office/powerpoint/2010/main" val="4055462098"/>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Couverture Tall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3" name="Image 12">
            <a:extLst>
              <a:ext uri="{FF2B5EF4-FFF2-40B4-BE49-F238E27FC236}">
                <a16:creationId xmlns:a16="http://schemas.microsoft.com/office/drawing/2014/main" id="{1DE92ED2-AA2B-40F3-9714-B3CECE14EE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4554" y="627597"/>
            <a:ext cx="3845831" cy="1001855"/>
          </a:xfrm>
          <a:prstGeom prst="rect">
            <a:avLst/>
          </a:prstGeom>
        </p:spPr>
      </p:pic>
    </p:spTree>
    <p:extLst>
      <p:ext uri="{BB962C8B-B14F-4D97-AF65-F5344CB8AC3E}">
        <p14:creationId xmlns:p14="http://schemas.microsoft.com/office/powerpoint/2010/main" val="3898433080"/>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_Couverture Flow&amp;c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9" name="Image 8">
            <a:extLst>
              <a:ext uri="{FF2B5EF4-FFF2-40B4-BE49-F238E27FC236}">
                <a16:creationId xmlns:a16="http://schemas.microsoft.com/office/drawing/2014/main" id="{9637872A-AE65-462E-AB88-FB6A0ECD9E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8478" y="661988"/>
            <a:ext cx="4093601" cy="964151"/>
          </a:xfrm>
          <a:prstGeom prst="rect">
            <a:avLst/>
          </a:prstGeom>
        </p:spPr>
      </p:pic>
    </p:spTree>
    <p:extLst>
      <p:ext uri="{BB962C8B-B14F-4D97-AF65-F5344CB8AC3E}">
        <p14:creationId xmlns:p14="http://schemas.microsoft.com/office/powerpoint/2010/main" val="2806827937"/>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5_Couverture Initi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E96A8D0B-E46C-493B-9C97-2D621F8F050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1103" y="661988"/>
            <a:ext cx="3571128" cy="964151"/>
          </a:xfrm>
          <a:prstGeom prst="rect">
            <a:avLst/>
          </a:prstGeom>
        </p:spPr>
      </p:pic>
    </p:spTree>
    <p:extLst>
      <p:ext uri="{BB962C8B-B14F-4D97-AF65-F5344CB8AC3E}">
        <p14:creationId xmlns:p14="http://schemas.microsoft.com/office/powerpoint/2010/main" val="2207881546"/>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6_Couverture Vertuo">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9A9603A3-75E2-41BE-AC29-CDD3226FFB8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2722" y="657184"/>
            <a:ext cx="3684240" cy="980310"/>
          </a:xfrm>
          <a:prstGeom prst="rect">
            <a:avLst/>
          </a:prstGeom>
        </p:spPr>
      </p:pic>
    </p:spTree>
    <p:extLst>
      <p:ext uri="{BB962C8B-B14F-4D97-AF65-F5344CB8AC3E}">
        <p14:creationId xmlns:p14="http://schemas.microsoft.com/office/powerpoint/2010/main" val="3111945428"/>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7_Couverture Viaty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89943-C8F2-6046-B0FB-C7F2941013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79998" y="180001"/>
            <a:ext cx="11831999" cy="649800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808522" y="3760820"/>
            <a:ext cx="7921591" cy="1778678"/>
          </a:xfrm>
          <a:prstGeom prst="rect">
            <a:avLst/>
          </a:prstGeom>
        </p:spPr>
        <p:txBody>
          <a:bodyPr anchor="ctr">
            <a:noAutofit/>
          </a:bodyPr>
          <a:lstStyle>
            <a:lvl1pPr algn="l">
              <a:defRPr sz="3600" b="0" cap="all" baseline="0">
                <a:solidFill>
                  <a:schemeClr val="bg1"/>
                </a:solidFill>
                <a:latin typeface="+mj-lt"/>
              </a:defRPr>
            </a:lvl1pPr>
          </a:lstStyle>
          <a:p>
            <a:r>
              <a:rPr lang="fr-FR" noProof="0" dirty="0"/>
              <a:t>Titre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808521" y="5549122"/>
            <a:ext cx="7921591" cy="646890"/>
          </a:xfrm>
          <a:prstGeom prst="rect">
            <a:avLst/>
          </a:prstGeom>
        </p:spPr>
        <p:txBody>
          <a:bodyPr anchor="t">
            <a:noAutofit/>
          </a:bodyPr>
          <a:lstStyle>
            <a:lvl1pPr marL="0" indent="0" algn="l">
              <a:buNone/>
              <a:defRPr sz="1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Sous-titres</a:t>
            </a:r>
          </a:p>
        </p:txBody>
      </p:sp>
      <p:sp>
        <p:nvSpPr>
          <p:cNvPr id="8" name="Espace réservé de la date 7">
            <a:extLst>
              <a:ext uri="{FF2B5EF4-FFF2-40B4-BE49-F238E27FC236}">
                <a16:creationId xmlns:a16="http://schemas.microsoft.com/office/drawing/2014/main" id="{3EBA83AA-6444-1F4D-8388-4B739B99E409}"/>
              </a:ext>
            </a:extLst>
          </p:cNvPr>
          <p:cNvSpPr>
            <a:spLocks noGrp="1"/>
          </p:cNvSpPr>
          <p:nvPr>
            <p:ph type="dt" sz="half" idx="10"/>
          </p:nvPr>
        </p:nvSpPr>
        <p:spPr>
          <a:xfrm>
            <a:off x="808521" y="6205636"/>
            <a:ext cx="7921590" cy="285780"/>
          </a:xfrm>
          <a:prstGeom prst="rect">
            <a:avLst/>
          </a:prstGeom>
        </p:spPr>
        <p:txBody>
          <a:bodyPr lIns="90000" rIns="90000">
            <a:noAutofit/>
          </a:bodyPr>
          <a:lstStyle>
            <a:lvl1pPr algn="l">
              <a:defRPr sz="800">
                <a:solidFill>
                  <a:schemeClr val="bg1"/>
                </a:solidFill>
                <a:latin typeface="+mj-lt"/>
              </a:defRPr>
            </a:lvl1pPr>
          </a:lstStyle>
          <a:p>
            <a:fld id="{24891816-B198-424B-8390-13E8CA90738F}" type="datetime1">
              <a:rPr lang="fr-FR" smtClean="0"/>
              <a:pPr/>
              <a:t>15/09/2025</a:t>
            </a:fld>
            <a:endParaRPr lang="fr-FR" dirty="0"/>
          </a:p>
        </p:txBody>
      </p:sp>
      <p:sp>
        <p:nvSpPr>
          <p:cNvPr id="12" name="Espace réservé du contenu 5">
            <a:extLst>
              <a:ext uri="{FF2B5EF4-FFF2-40B4-BE49-F238E27FC236}">
                <a16:creationId xmlns:a16="http://schemas.microsoft.com/office/drawing/2014/main" id="{30074A6E-60BA-48E0-B3F9-BFB2EC0A33B3}"/>
              </a:ext>
            </a:extLst>
          </p:cNvPr>
          <p:cNvSpPr>
            <a:spLocks noGrp="1"/>
          </p:cNvSpPr>
          <p:nvPr>
            <p:ph sz="quarter" idx="12" hasCustomPrompt="1"/>
          </p:nvPr>
        </p:nvSpPr>
        <p:spPr>
          <a:xfrm>
            <a:off x="8832850" y="662352"/>
            <a:ext cx="2543175" cy="1195387"/>
          </a:xfrm>
          <a:prstGeom prst="rect">
            <a:avLst/>
          </a:prstGeom>
        </p:spPr>
        <p:txBody>
          <a:bodyPr anchor="ctr"/>
          <a:lstStyle>
            <a:lvl1pPr marL="0" indent="0" algn="ctr">
              <a:buNone/>
              <a:defRPr b="0">
                <a:solidFill>
                  <a:schemeClr val="bg1"/>
                </a:solidFill>
                <a:latin typeface="+mj-lt"/>
              </a:defRPr>
            </a:lvl1pPr>
          </a:lstStyle>
          <a:p>
            <a:pPr lvl="0"/>
            <a:r>
              <a:rPr lang="fr-FR" dirty="0"/>
              <a:t>Logo client</a:t>
            </a:r>
          </a:p>
        </p:txBody>
      </p:sp>
      <p:pic>
        <p:nvPicPr>
          <p:cNvPr id="10" name="Image 9">
            <a:extLst>
              <a:ext uri="{FF2B5EF4-FFF2-40B4-BE49-F238E27FC236}">
                <a16:creationId xmlns:a16="http://schemas.microsoft.com/office/drawing/2014/main" id="{D47168F5-E805-4E3F-899A-702A4FFF77B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7929" y="663758"/>
            <a:ext cx="3748877" cy="964151"/>
          </a:xfrm>
          <a:prstGeom prst="rect">
            <a:avLst/>
          </a:prstGeom>
        </p:spPr>
      </p:pic>
    </p:spTree>
    <p:extLst>
      <p:ext uri="{BB962C8B-B14F-4D97-AF65-F5344CB8AC3E}">
        <p14:creationId xmlns:p14="http://schemas.microsoft.com/office/powerpoint/2010/main" val="2435522015"/>
      </p:ext>
    </p:extLst>
  </p:cSld>
  <p:clrMapOvr>
    <a:masterClrMapping/>
  </p:clrMapOvr>
  <p:extLst>
    <p:ext uri="{DCECCB84-F9BA-43D5-87BE-67443E8EF086}">
      <p15:sldGuideLst xmlns:p15="http://schemas.microsoft.com/office/powerpoint/2012/main">
        <p15:guide id="1" orient="horz" pos="572">
          <p15:clr>
            <a:srgbClr val="FBAE40"/>
          </p15:clr>
        </p15:guide>
        <p15:guide id="2" pos="57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ommaire 1_ avec im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176714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4" y="1767150"/>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41532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4" y="2415326"/>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06350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4" y="306350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71167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4" y="3711678"/>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35985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4" y="4359854"/>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008029"/>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4" y="5008032"/>
            <a:ext cx="4163971"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 </a:t>
            </a:r>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5659395" y="176715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5659395" y="241532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5659395" y="306350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5659395" y="371167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5659395" y="43598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5659395" y="5008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4" name="Espace réservé du contenu 3">
            <a:extLst>
              <a:ext uri="{FF2B5EF4-FFF2-40B4-BE49-F238E27FC236}">
                <a16:creationId xmlns:a16="http://schemas.microsoft.com/office/drawing/2014/main" id="{2DE41A3D-E46E-4932-99CA-50FE5A12C506}"/>
              </a:ext>
            </a:extLst>
          </p:cNvPr>
          <p:cNvSpPr>
            <a:spLocks noGrp="1"/>
          </p:cNvSpPr>
          <p:nvPr>
            <p:ph sz="quarter" idx="33" hasCustomPrompt="1"/>
          </p:nvPr>
        </p:nvSpPr>
        <p:spPr>
          <a:xfrm>
            <a:off x="6524581" y="1737057"/>
            <a:ext cx="5081686" cy="3838012"/>
          </a:xfrm>
          <a:prstGeom prst="rect">
            <a:avLst/>
          </a:prstGeom>
        </p:spPr>
        <p:txBody>
          <a:bodyPr anchor="ctr"/>
          <a:lstStyle>
            <a:lvl1pPr marL="0" indent="0" algn="ctr">
              <a:buNone/>
              <a:defRPr b="0"/>
            </a:lvl1pPr>
          </a:lstStyle>
          <a:p>
            <a:pPr lvl="0"/>
            <a:r>
              <a:rPr lang="fr-FR" dirty="0"/>
              <a:t>Glissez une image ici</a:t>
            </a:r>
          </a:p>
        </p:txBody>
      </p:sp>
    </p:spTree>
    <p:extLst>
      <p:ext uri="{BB962C8B-B14F-4D97-AF65-F5344CB8AC3E}">
        <p14:creationId xmlns:p14="http://schemas.microsoft.com/office/powerpoint/2010/main" val="2983102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ommaire 2 _ sans im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30238" y="1767149"/>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495423" y="1767150"/>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5" name="Espace réservé du texte 2">
            <a:extLst>
              <a:ext uri="{FF2B5EF4-FFF2-40B4-BE49-F238E27FC236}">
                <a16:creationId xmlns:a16="http://schemas.microsoft.com/office/drawing/2014/main" id="{5632DB65-F540-45D0-A1F7-80A3E2B4F9F2}"/>
              </a:ext>
            </a:extLst>
          </p:cNvPr>
          <p:cNvSpPr>
            <a:spLocks noGrp="1"/>
          </p:cNvSpPr>
          <p:nvPr>
            <p:ph type="body" idx="14" hasCustomPrompt="1"/>
          </p:nvPr>
        </p:nvSpPr>
        <p:spPr>
          <a:xfrm>
            <a:off x="630238" y="2415325"/>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16" name="Espace réservé du texte 10">
            <a:extLst>
              <a:ext uri="{FF2B5EF4-FFF2-40B4-BE49-F238E27FC236}">
                <a16:creationId xmlns:a16="http://schemas.microsoft.com/office/drawing/2014/main" id="{56ECE52D-0B93-4BB7-BAE5-11CED3BC5378}"/>
              </a:ext>
            </a:extLst>
          </p:cNvPr>
          <p:cNvSpPr>
            <a:spLocks noGrp="1"/>
          </p:cNvSpPr>
          <p:nvPr>
            <p:ph type="body" sz="quarter" idx="15" hasCustomPrompt="1"/>
          </p:nvPr>
        </p:nvSpPr>
        <p:spPr>
          <a:xfrm>
            <a:off x="1495423" y="2415326"/>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7" name="Espace réservé du texte 2">
            <a:extLst>
              <a:ext uri="{FF2B5EF4-FFF2-40B4-BE49-F238E27FC236}">
                <a16:creationId xmlns:a16="http://schemas.microsoft.com/office/drawing/2014/main" id="{456C36E1-0746-4617-8C0D-C47FE9A09885}"/>
              </a:ext>
            </a:extLst>
          </p:cNvPr>
          <p:cNvSpPr>
            <a:spLocks noGrp="1"/>
          </p:cNvSpPr>
          <p:nvPr>
            <p:ph type="body" idx="16" hasCustomPrompt="1"/>
          </p:nvPr>
        </p:nvSpPr>
        <p:spPr>
          <a:xfrm>
            <a:off x="630238" y="3063501"/>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18" name="Espace réservé du texte 10">
            <a:extLst>
              <a:ext uri="{FF2B5EF4-FFF2-40B4-BE49-F238E27FC236}">
                <a16:creationId xmlns:a16="http://schemas.microsoft.com/office/drawing/2014/main" id="{95827419-7DD6-478C-97DF-94611E62A1BD}"/>
              </a:ext>
            </a:extLst>
          </p:cNvPr>
          <p:cNvSpPr>
            <a:spLocks noGrp="1"/>
          </p:cNvSpPr>
          <p:nvPr>
            <p:ph type="body" sz="quarter" idx="17" hasCustomPrompt="1"/>
          </p:nvPr>
        </p:nvSpPr>
        <p:spPr>
          <a:xfrm>
            <a:off x="1495423" y="3063502"/>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19" name="Espace réservé du texte 2">
            <a:extLst>
              <a:ext uri="{FF2B5EF4-FFF2-40B4-BE49-F238E27FC236}">
                <a16:creationId xmlns:a16="http://schemas.microsoft.com/office/drawing/2014/main" id="{8075995B-256C-4EF0-8FD7-5EA90A1F54EC}"/>
              </a:ext>
            </a:extLst>
          </p:cNvPr>
          <p:cNvSpPr>
            <a:spLocks noGrp="1"/>
          </p:cNvSpPr>
          <p:nvPr>
            <p:ph type="body" idx="18" hasCustomPrompt="1"/>
          </p:nvPr>
        </p:nvSpPr>
        <p:spPr>
          <a:xfrm>
            <a:off x="630238" y="3711677"/>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20" name="Espace réservé du texte 10">
            <a:extLst>
              <a:ext uri="{FF2B5EF4-FFF2-40B4-BE49-F238E27FC236}">
                <a16:creationId xmlns:a16="http://schemas.microsoft.com/office/drawing/2014/main" id="{9A34C37A-725A-440C-9B9E-522F5B34CC0B}"/>
              </a:ext>
            </a:extLst>
          </p:cNvPr>
          <p:cNvSpPr>
            <a:spLocks noGrp="1"/>
          </p:cNvSpPr>
          <p:nvPr>
            <p:ph type="body" sz="quarter" idx="19" hasCustomPrompt="1"/>
          </p:nvPr>
        </p:nvSpPr>
        <p:spPr>
          <a:xfrm>
            <a:off x="1495423" y="3711678"/>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1" name="Espace réservé du texte 2">
            <a:extLst>
              <a:ext uri="{FF2B5EF4-FFF2-40B4-BE49-F238E27FC236}">
                <a16:creationId xmlns:a16="http://schemas.microsoft.com/office/drawing/2014/main" id="{A07E5DAC-6BD1-4340-A571-05894388E0D3}"/>
              </a:ext>
            </a:extLst>
          </p:cNvPr>
          <p:cNvSpPr>
            <a:spLocks noGrp="1"/>
          </p:cNvSpPr>
          <p:nvPr>
            <p:ph type="body" idx="20" hasCustomPrompt="1"/>
          </p:nvPr>
        </p:nvSpPr>
        <p:spPr>
          <a:xfrm>
            <a:off x="630238" y="4359853"/>
            <a:ext cx="865188" cy="567038"/>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05</a:t>
            </a:r>
          </a:p>
        </p:txBody>
      </p:sp>
      <p:sp>
        <p:nvSpPr>
          <p:cNvPr id="22" name="Espace réservé du texte 10">
            <a:extLst>
              <a:ext uri="{FF2B5EF4-FFF2-40B4-BE49-F238E27FC236}">
                <a16:creationId xmlns:a16="http://schemas.microsoft.com/office/drawing/2014/main" id="{64432ED8-C766-41E8-A56C-D1A4BDD33876}"/>
              </a:ext>
            </a:extLst>
          </p:cNvPr>
          <p:cNvSpPr>
            <a:spLocks noGrp="1"/>
          </p:cNvSpPr>
          <p:nvPr>
            <p:ph type="body" sz="quarter" idx="21" hasCustomPrompt="1"/>
          </p:nvPr>
        </p:nvSpPr>
        <p:spPr>
          <a:xfrm>
            <a:off x="1495423" y="4359854"/>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3" name="Espace réservé du texte 2">
            <a:extLst>
              <a:ext uri="{FF2B5EF4-FFF2-40B4-BE49-F238E27FC236}">
                <a16:creationId xmlns:a16="http://schemas.microsoft.com/office/drawing/2014/main" id="{0A32C7B4-6CA7-4878-8F5E-1819C060EAD5}"/>
              </a:ext>
            </a:extLst>
          </p:cNvPr>
          <p:cNvSpPr>
            <a:spLocks noGrp="1"/>
          </p:cNvSpPr>
          <p:nvPr>
            <p:ph type="body" idx="22" hasCustomPrompt="1"/>
          </p:nvPr>
        </p:nvSpPr>
        <p:spPr>
          <a:xfrm>
            <a:off x="630238" y="5008029"/>
            <a:ext cx="865188" cy="567040"/>
          </a:xfrm>
          <a:prstGeom prst="rect">
            <a:avLst/>
          </a:prstGeom>
        </p:spPr>
        <p:txBody>
          <a:bodyPr anchor="ctr">
            <a:noAutofit/>
          </a:bodyPr>
          <a:lstStyle>
            <a:lvl1pPr marL="0" indent="0" algn="l">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06</a:t>
            </a:r>
          </a:p>
        </p:txBody>
      </p:sp>
      <p:sp>
        <p:nvSpPr>
          <p:cNvPr id="24" name="Espace réservé du texte 10">
            <a:extLst>
              <a:ext uri="{FF2B5EF4-FFF2-40B4-BE49-F238E27FC236}">
                <a16:creationId xmlns:a16="http://schemas.microsoft.com/office/drawing/2014/main" id="{5CC71F0E-2335-4C5C-821A-A8A56192A503}"/>
              </a:ext>
            </a:extLst>
          </p:cNvPr>
          <p:cNvSpPr>
            <a:spLocks noGrp="1"/>
          </p:cNvSpPr>
          <p:nvPr>
            <p:ph type="body" sz="quarter" idx="23" hasCustomPrompt="1"/>
          </p:nvPr>
        </p:nvSpPr>
        <p:spPr>
          <a:xfrm>
            <a:off x="1495423" y="5008032"/>
            <a:ext cx="9432000" cy="567037"/>
          </a:xfrm>
          <a:prstGeom prst="rect">
            <a:avLst/>
          </a:prstGeom>
        </p:spPr>
        <p:txBody>
          <a:bodyPr anchor="ctr">
            <a:noAutofit/>
          </a:bodyPr>
          <a:lstStyle>
            <a:lvl1pPr marL="0" indent="0" algn="l">
              <a:buNone/>
              <a:defRPr sz="12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Titre</a:t>
            </a:r>
          </a:p>
        </p:txBody>
      </p:sp>
      <p:sp>
        <p:nvSpPr>
          <p:cNvPr id="26" name="Espace réservé du titre 1">
            <a:extLst>
              <a:ext uri="{FF2B5EF4-FFF2-40B4-BE49-F238E27FC236}">
                <a16:creationId xmlns:a16="http://schemas.microsoft.com/office/drawing/2014/main" id="{3B5BDEEF-AD3F-234B-9951-6FAB68BD1483}"/>
              </a:ext>
            </a:extLst>
          </p:cNvPr>
          <p:cNvSpPr>
            <a:spLocks noGrp="1"/>
          </p:cNvSpPr>
          <p:nvPr>
            <p:ph type="title" hasCustomPrompt="1"/>
          </p:nvPr>
        </p:nvSpPr>
        <p:spPr>
          <a:xfrm>
            <a:off x="626267" y="563868"/>
            <a:ext cx="10980000" cy="900000"/>
          </a:xfrm>
          <a:prstGeom prst="rect">
            <a:avLst/>
          </a:prstGeom>
        </p:spPr>
        <p:txBody>
          <a:bodyPr vert="horz" lIns="91440" tIns="45720" rIns="91440" bIns="45720" rtlCol="0" anchor="t">
            <a:noAutofit/>
          </a:bodyPr>
          <a:lstStyle>
            <a:lvl1pPr>
              <a:defRPr/>
            </a:lvl1pPr>
          </a:lstStyle>
          <a:p>
            <a:r>
              <a:rPr lang="fr-FR" noProof="0" dirty="0"/>
              <a:t>Titre </a:t>
            </a:r>
          </a:p>
        </p:txBody>
      </p:sp>
      <p:sp>
        <p:nvSpPr>
          <p:cNvPr id="27" name="Espace réservé du texte 10">
            <a:extLst>
              <a:ext uri="{FF2B5EF4-FFF2-40B4-BE49-F238E27FC236}">
                <a16:creationId xmlns:a16="http://schemas.microsoft.com/office/drawing/2014/main" id="{8FF76E8B-DCA7-F54A-8DD0-44CDCCB3AF2A}"/>
              </a:ext>
            </a:extLst>
          </p:cNvPr>
          <p:cNvSpPr>
            <a:spLocks noGrp="1"/>
          </p:cNvSpPr>
          <p:nvPr>
            <p:ph type="body" sz="quarter" idx="27" hasCustomPrompt="1"/>
          </p:nvPr>
        </p:nvSpPr>
        <p:spPr>
          <a:xfrm>
            <a:off x="11016928" y="1767150"/>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8" name="Espace réservé du texte 10">
            <a:extLst>
              <a:ext uri="{FF2B5EF4-FFF2-40B4-BE49-F238E27FC236}">
                <a16:creationId xmlns:a16="http://schemas.microsoft.com/office/drawing/2014/main" id="{9EA2CFB3-83F8-DF4F-B9EA-03D26282FF26}"/>
              </a:ext>
            </a:extLst>
          </p:cNvPr>
          <p:cNvSpPr>
            <a:spLocks noGrp="1"/>
          </p:cNvSpPr>
          <p:nvPr>
            <p:ph type="body" sz="quarter" idx="28" hasCustomPrompt="1"/>
          </p:nvPr>
        </p:nvSpPr>
        <p:spPr>
          <a:xfrm>
            <a:off x="11016928" y="2415326"/>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29" name="Espace réservé du texte 10">
            <a:extLst>
              <a:ext uri="{FF2B5EF4-FFF2-40B4-BE49-F238E27FC236}">
                <a16:creationId xmlns:a16="http://schemas.microsoft.com/office/drawing/2014/main" id="{136EDF2B-C694-8349-BB59-4A992CF5332F}"/>
              </a:ext>
            </a:extLst>
          </p:cNvPr>
          <p:cNvSpPr>
            <a:spLocks noGrp="1"/>
          </p:cNvSpPr>
          <p:nvPr>
            <p:ph type="body" sz="quarter" idx="29" hasCustomPrompt="1"/>
          </p:nvPr>
        </p:nvSpPr>
        <p:spPr>
          <a:xfrm>
            <a:off x="11016928" y="306350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0" name="Espace réservé du texte 10">
            <a:extLst>
              <a:ext uri="{FF2B5EF4-FFF2-40B4-BE49-F238E27FC236}">
                <a16:creationId xmlns:a16="http://schemas.microsoft.com/office/drawing/2014/main" id="{E4EB2347-A7FD-1A40-92D0-DFC10F890F04}"/>
              </a:ext>
            </a:extLst>
          </p:cNvPr>
          <p:cNvSpPr>
            <a:spLocks noGrp="1"/>
          </p:cNvSpPr>
          <p:nvPr>
            <p:ph type="body" sz="quarter" idx="30" hasCustomPrompt="1"/>
          </p:nvPr>
        </p:nvSpPr>
        <p:spPr>
          <a:xfrm>
            <a:off x="11016928" y="3711678"/>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1" name="Espace réservé du texte 10">
            <a:extLst>
              <a:ext uri="{FF2B5EF4-FFF2-40B4-BE49-F238E27FC236}">
                <a16:creationId xmlns:a16="http://schemas.microsoft.com/office/drawing/2014/main" id="{8E928B26-A39A-8F44-9587-056C7AC36061}"/>
              </a:ext>
            </a:extLst>
          </p:cNvPr>
          <p:cNvSpPr>
            <a:spLocks noGrp="1"/>
          </p:cNvSpPr>
          <p:nvPr>
            <p:ph type="body" sz="quarter" idx="31" hasCustomPrompt="1"/>
          </p:nvPr>
        </p:nvSpPr>
        <p:spPr>
          <a:xfrm>
            <a:off x="11016928" y="4359854"/>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
        <p:nvSpPr>
          <p:cNvPr id="32" name="Espace réservé du texte 10">
            <a:extLst>
              <a:ext uri="{FF2B5EF4-FFF2-40B4-BE49-F238E27FC236}">
                <a16:creationId xmlns:a16="http://schemas.microsoft.com/office/drawing/2014/main" id="{6127CD18-09C5-DD4B-A965-1E1C818F0781}"/>
              </a:ext>
            </a:extLst>
          </p:cNvPr>
          <p:cNvSpPr>
            <a:spLocks noGrp="1"/>
          </p:cNvSpPr>
          <p:nvPr>
            <p:ph type="body" sz="quarter" idx="32" hasCustomPrompt="1"/>
          </p:nvPr>
        </p:nvSpPr>
        <p:spPr>
          <a:xfrm>
            <a:off x="11016928" y="5008032"/>
            <a:ext cx="589339" cy="567037"/>
          </a:xfrm>
          <a:prstGeom prst="rect">
            <a:avLst/>
          </a:prstGeom>
        </p:spPr>
        <p:txBody>
          <a:bodyPr anchor="ctr">
            <a:noAutofit/>
          </a:bodyPr>
          <a:lstStyle>
            <a:lvl1pPr marL="0" indent="0" algn="r">
              <a:buNone/>
              <a:defRPr sz="1100" b="0" cap="all" baseline="0">
                <a:solidFill>
                  <a:schemeClr val="tx1"/>
                </a:solidFill>
              </a:defRPr>
            </a:lvl1pPr>
            <a:lvl2pPr>
              <a:defRPr sz="1500" b="0">
                <a:solidFill>
                  <a:srgbClr val="00B050"/>
                </a:solidFill>
              </a:defRPr>
            </a:lvl2pPr>
            <a:lvl3pPr>
              <a:defRPr sz="1500" b="0">
                <a:solidFill>
                  <a:srgbClr val="00B050"/>
                </a:solidFill>
              </a:defRPr>
            </a:lvl3pPr>
            <a:lvl4pPr>
              <a:defRPr sz="1500" b="0">
                <a:solidFill>
                  <a:srgbClr val="00B050"/>
                </a:solidFill>
              </a:defRPr>
            </a:lvl4pPr>
            <a:lvl5pPr>
              <a:defRPr sz="1500" b="0">
                <a:solidFill>
                  <a:srgbClr val="00B050"/>
                </a:solidFill>
              </a:defRPr>
            </a:lvl5pPr>
          </a:lstStyle>
          <a:p>
            <a:pPr lvl="0"/>
            <a:r>
              <a:rPr lang="fr-FR" noProof="0" dirty="0"/>
              <a:t>NN</a:t>
            </a:r>
          </a:p>
        </p:txBody>
      </p:sp>
    </p:spTree>
    <p:extLst>
      <p:ext uri="{BB962C8B-B14F-4D97-AF65-F5344CB8AC3E}">
        <p14:creationId xmlns:p14="http://schemas.microsoft.com/office/powerpoint/2010/main" val="1795183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C ENG Square Management_p.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61A01B-E8C6-D215-B8B8-ED5F3B814760}"/>
              </a:ext>
            </a:extLst>
          </p:cNvPr>
          <p:cNvSpPr/>
          <p:nvPr/>
        </p:nvSpPr>
        <p:spPr>
          <a:xfrm>
            <a:off x="0" y="0"/>
            <a:ext cx="2955393"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0" i="0" noProof="0" dirty="0">
              <a:latin typeface="+mj-lt"/>
            </a:endParaRPr>
          </a:p>
        </p:txBody>
      </p:sp>
      <p:cxnSp>
        <p:nvCxnSpPr>
          <p:cNvPr id="4" name="Connecteur droit 3">
            <a:extLst>
              <a:ext uri="{FF2B5EF4-FFF2-40B4-BE49-F238E27FC236}">
                <a16:creationId xmlns:a16="http://schemas.microsoft.com/office/drawing/2014/main" id="{1E127A3C-13D6-1A17-527D-88A560C3DAFB}"/>
              </a:ext>
            </a:extLst>
          </p:cNvPr>
          <p:cNvCxnSpPr>
            <a:cxnSpLocks/>
          </p:cNvCxnSpPr>
          <p:nvPr/>
        </p:nvCxnSpPr>
        <p:spPr>
          <a:xfrm>
            <a:off x="233228" y="4657802"/>
            <a:ext cx="2268967" cy="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B0330689-5BFE-60FE-5AD6-557D49C1B592}"/>
              </a:ext>
            </a:extLst>
          </p:cNvPr>
          <p:cNvCxnSpPr>
            <a:cxnSpLocks/>
          </p:cNvCxnSpPr>
          <p:nvPr/>
        </p:nvCxnSpPr>
        <p:spPr>
          <a:xfrm>
            <a:off x="3227378" y="2678714"/>
            <a:ext cx="11227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C83EC1F8-9095-9E12-4DAE-A45D8BA09248}"/>
              </a:ext>
            </a:extLst>
          </p:cNvPr>
          <p:cNvCxnSpPr>
            <a:cxnSpLocks/>
          </p:cNvCxnSpPr>
          <p:nvPr/>
        </p:nvCxnSpPr>
        <p:spPr>
          <a:xfrm>
            <a:off x="3246090" y="2342207"/>
            <a:ext cx="8412502"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0C0F42E3-C622-887D-1F2A-EA348F1C654D}"/>
              </a:ext>
            </a:extLst>
          </p:cNvPr>
          <p:cNvCxnSpPr>
            <a:cxnSpLocks/>
          </p:cNvCxnSpPr>
          <p:nvPr/>
        </p:nvCxnSpPr>
        <p:spPr>
          <a:xfrm>
            <a:off x="6388867" y="5695162"/>
            <a:ext cx="1352673"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08DD374-9DF5-240B-88EF-73AA66EB646B}"/>
              </a:ext>
            </a:extLst>
          </p:cNvPr>
          <p:cNvCxnSpPr>
            <a:cxnSpLocks/>
          </p:cNvCxnSpPr>
          <p:nvPr/>
        </p:nvCxnSpPr>
        <p:spPr>
          <a:xfrm>
            <a:off x="9266274" y="4511730"/>
            <a:ext cx="105682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430AC12-85E6-9F16-B219-DF31842D718C}"/>
              </a:ext>
            </a:extLst>
          </p:cNvPr>
          <p:cNvSpPr/>
          <p:nvPr/>
        </p:nvSpPr>
        <p:spPr>
          <a:xfrm>
            <a:off x="3128522" y="2443623"/>
            <a:ext cx="2612933" cy="246221"/>
          </a:xfrm>
          <a:prstGeom prst="rect">
            <a:avLst/>
          </a:prstGeom>
        </p:spPr>
        <p:txBody>
          <a:bodyPr wrap="square">
            <a:noAutofit/>
          </a:bodyPr>
          <a:lstStyle/>
          <a:p>
            <a:pPr lvl="0"/>
            <a:r>
              <a:rPr lang="fr-FR" sz="1000" b="1" spc="200" baseline="0" noProof="0" dirty="0">
                <a:latin typeface="+mj-lt"/>
              </a:rPr>
              <a:t>EXPERTISE</a:t>
            </a:r>
          </a:p>
        </p:txBody>
      </p:sp>
      <p:sp>
        <p:nvSpPr>
          <p:cNvPr id="10" name="Rectangle 9">
            <a:extLst>
              <a:ext uri="{FF2B5EF4-FFF2-40B4-BE49-F238E27FC236}">
                <a16:creationId xmlns:a16="http://schemas.microsoft.com/office/drawing/2014/main" id="{F3A06FF4-6D8F-FD15-696B-578385392037}"/>
              </a:ext>
            </a:extLst>
          </p:cNvPr>
          <p:cNvSpPr/>
          <p:nvPr/>
        </p:nvSpPr>
        <p:spPr>
          <a:xfrm>
            <a:off x="6291263" y="5461136"/>
            <a:ext cx="2612933" cy="246221"/>
          </a:xfrm>
          <a:prstGeom prst="rect">
            <a:avLst/>
          </a:prstGeom>
        </p:spPr>
        <p:txBody>
          <a:bodyPr wrap="square">
            <a:noAutofit/>
          </a:bodyPr>
          <a:lstStyle/>
          <a:p>
            <a:pPr lvl="0"/>
            <a:r>
              <a:rPr lang="fr-FR" sz="1000" b="1" spc="200" baseline="0" noProof="0" dirty="0">
                <a:latin typeface="+mj-lt"/>
              </a:rPr>
              <a:t>PUBLICATIONS</a:t>
            </a:r>
          </a:p>
        </p:txBody>
      </p:sp>
      <p:sp>
        <p:nvSpPr>
          <p:cNvPr id="11" name="Rectangle 10">
            <a:extLst>
              <a:ext uri="{FF2B5EF4-FFF2-40B4-BE49-F238E27FC236}">
                <a16:creationId xmlns:a16="http://schemas.microsoft.com/office/drawing/2014/main" id="{FA7CBA6B-9130-6ADB-40E6-4795AF707A09}"/>
              </a:ext>
            </a:extLst>
          </p:cNvPr>
          <p:cNvSpPr/>
          <p:nvPr/>
        </p:nvSpPr>
        <p:spPr>
          <a:xfrm>
            <a:off x="6291263" y="2443623"/>
            <a:ext cx="2612933" cy="246221"/>
          </a:xfrm>
          <a:prstGeom prst="rect">
            <a:avLst/>
          </a:prstGeom>
        </p:spPr>
        <p:txBody>
          <a:bodyPr wrap="square">
            <a:noAutofit/>
          </a:bodyPr>
          <a:lstStyle/>
          <a:p>
            <a:pPr lvl="0"/>
            <a:r>
              <a:rPr lang="fr-FR" sz="1000" b="1" spc="200" baseline="0" noProof="0" dirty="0">
                <a:latin typeface="+mj-lt"/>
              </a:rPr>
              <a:t>SECTORS / CLIENTS</a:t>
            </a:r>
          </a:p>
        </p:txBody>
      </p:sp>
      <p:sp>
        <p:nvSpPr>
          <p:cNvPr id="12" name="Rectangle 11">
            <a:extLst>
              <a:ext uri="{FF2B5EF4-FFF2-40B4-BE49-F238E27FC236}">
                <a16:creationId xmlns:a16="http://schemas.microsoft.com/office/drawing/2014/main" id="{76219397-584B-F356-FE27-40F95025279D}"/>
              </a:ext>
            </a:extLst>
          </p:cNvPr>
          <p:cNvSpPr/>
          <p:nvPr/>
        </p:nvSpPr>
        <p:spPr>
          <a:xfrm>
            <a:off x="9163049" y="2443623"/>
            <a:ext cx="2612933" cy="246221"/>
          </a:xfrm>
          <a:prstGeom prst="rect">
            <a:avLst/>
          </a:prstGeom>
        </p:spPr>
        <p:txBody>
          <a:bodyPr wrap="square">
            <a:noAutofit/>
          </a:bodyPr>
          <a:lstStyle/>
          <a:p>
            <a:pPr lvl="0"/>
            <a:r>
              <a:rPr lang="fr-FR" sz="1000" b="1" spc="200" baseline="0" noProof="0" dirty="0">
                <a:latin typeface="+mj-lt"/>
              </a:rPr>
              <a:t>TOOLS</a:t>
            </a:r>
          </a:p>
        </p:txBody>
      </p:sp>
      <p:sp>
        <p:nvSpPr>
          <p:cNvPr id="13" name="Rectangle 12">
            <a:extLst>
              <a:ext uri="{FF2B5EF4-FFF2-40B4-BE49-F238E27FC236}">
                <a16:creationId xmlns:a16="http://schemas.microsoft.com/office/drawing/2014/main" id="{04DFD488-FD36-1144-5E16-FAF2880A5A09}"/>
              </a:ext>
            </a:extLst>
          </p:cNvPr>
          <p:cNvSpPr/>
          <p:nvPr/>
        </p:nvSpPr>
        <p:spPr>
          <a:xfrm>
            <a:off x="9163049" y="4277997"/>
            <a:ext cx="2612933" cy="246221"/>
          </a:xfrm>
          <a:prstGeom prst="rect">
            <a:avLst/>
          </a:prstGeom>
        </p:spPr>
        <p:txBody>
          <a:bodyPr wrap="square">
            <a:noAutofit/>
          </a:bodyPr>
          <a:lstStyle/>
          <a:p>
            <a:pPr lvl="0"/>
            <a:r>
              <a:rPr lang="fr-FR" sz="1000" b="1" spc="200" baseline="0" noProof="0" dirty="0">
                <a:latin typeface="+mj-lt"/>
              </a:rPr>
              <a:t>LANGUAGES</a:t>
            </a:r>
          </a:p>
        </p:txBody>
      </p:sp>
      <p:sp>
        <p:nvSpPr>
          <p:cNvPr id="14" name="Rectangle 13">
            <a:extLst>
              <a:ext uri="{FF2B5EF4-FFF2-40B4-BE49-F238E27FC236}">
                <a16:creationId xmlns:a16="http://schemas.microsoft.com/office/drawing/2014/main" id="{1DE22E80-6E86-B511-A29D-EACF024A60F3}"/>
              </a:ext>
            </a:extLst>
          </p:cNvPr>
          <p:cNvSpPr/>
          <p:nvPr/>
        </p:nvSpPr>
        <p:spPr>
          <a:xfrm>
            <a:off x="151340" y="4426647"/>
            <a:ext cx="2591860" cy="231156"/>
          </a:xfrm>
          <a:prstGeom prst="rect">
            <a:avLst/>
          </a:prstGeom>
        </p:spPr>
        <p:txBody>
          <a:bodyPr wrap="square">
            <a:noAutofit/>
          </a:bodyPr>
          <a:lstStyle/>
          <a:p>
            <a:pPr lvl="0"/>
            <a:r>
              <a:rPr lang="fr-FR" sz="1000" b="1" spc="200" baseline="0" noProof="0" dirty="0">
                <a:latin typeface="+mj-lt"/>
              </a:rPr>
              <a:t>EDUCATION &amp; TRAINING</a:t>
            </a:r>
          </a:p>
        </p:txBody>
      </p:sp>
      <p:cxnSp>
        <p:nvCxnSpPr>
          <p:cNvPr id="15" name="Connecteur droit 14">
            <a:extLst>
              <a:ext uri="{FF2B5EF4-FFF2-40B4-BE49-F238E27FC236}">
                <a16:creationId xmlns:a16="http://schemas.microsoft.com/office/drawing/2014/main" id="{04197556-74FD-62E3-A9B8-85077830754B}"/>
              </a:ext>
            </a:extLst>
          </p:cNvPr>
          <p:cNvCxnSpPr>
            <a:cxnSpLocks/>
          </p:cNvCxnSpPr>
          <p:nvPr/>
        </p:nvCxnSpPr>
        <p:spPr>
          <a:xfrm>
            <a:off x="6141835" y="2454070"/>
            <a:ext cx="0" cy="4279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5C09495-94D7-1AEB-7AFC-3A6F10934E10}"/>
              </a:ext>
            </a:extLst>
          </p:cNvPr>
          <p:cNvCxnSpPr>
            <a:cxnSpLocks/>
          </p:cNvCxnSpPr>
          <p:nvPr/>
        </p:nvCxnSpPr>
        <p:spPr>
          <a:xfrm>
            <a:off x="6388867" y="2678714"/>
            <a:ext cx="1962379"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81DD0047-D72A-B76F-58AD-3B492787EF66}"/>
              </a:ext>
            </a:extLst>
          </p:cNvPr>
          <p:cNvCxnSpPr>
            <a:cxnSpLocks/>
          </p:cNvCxnSpPr>
          <p:nvPr/>
        </p:nvCxnSpPr>
        <p:spPr>
          <a:xfrm>
            <a:off x="9266274" y="2678714"/>
            <a:ext cx="663171"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52AB0FB8-408D-5A7E-BB27-9A1E8CFDAE06}"/>
              </a:ext>
            </a:extLst>
          </p:cNvPr>
          <p:cNvCxnSpPr>
            <a:cxnSpLocks/>
          </p:cNvCxnSpPr>
          <p:nvPr/>
        </p:nvCxnSpPr>
        <p:spPr>
          <a:xfrm>
            <a:off x="9054835" y="2454070"/>
            <a:ext cx="0" cy="300706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016B64D1-25D6-9014-B50B-E8217B690865}"/>
              </a:ext>
            </a:extLst>
          </p:cNvPr>
          <p:cNvCxnSpPr>
            <a:cxnSpLocks/>
          </p:cNvCxnSpPr>
          <p:nvPr/>
        </p:nvCxnSpPr>
        <p:spPr>
          <a:xfrm>
            <a:off x="3128522" y="2342207"/>
            <a:ext cx="881640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2A327-71D2-B15B-62C6-686A4CC3A2F4}"/>
              </a:ext>
            </a:extLst>
          </p:cNvPr>
          <p:cNvSpPr/>
          <p:nvPr/>
        </p:nvSpPr>
        <p:spPr>
          <a:xfrm>
            <a:off x="3128522" y="274670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METHODOLOGY</a:t>
            </a:r>
          </a:p>
        </p:txBody>
      </p:sp>
      <p:sp>
        <p:nvSpPr>
          <p:cNvPr id="21" name="Rectangle 20">
            <a:extLst>
              <a:ext uri="{FF2B5EF4-FFF2-40B4-BE49-F238E27FC236}">
                <a16:creationId xmlns:a16="http://schemas.microsoft.com/office/drawing/2014/main" id="{52ECF4A9-19BA-072C-C97D-9C43F3F8EF94}"/>
              </a:ext>
            </a:extLst>
          </p:cNvPr>
          <p:cNvSpPr/>
          <p:nvPr/>
        </p:nvSpPr>
        <p:spPr>
          <a:xfrm>
            <a:off x="3128522" y="4766348"/>
            <a:ext cx="2629394" cy="174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00" dirty="0">
                <a:solidFill>
                  <a:schemeClr val="tx1"/>
                </a:solidFill>
                <a:latin typeface="+mj-lt"/>
              </a:rPr>
              <a:t>PROFESSIONS</a:t>
            </a:r>
          </a:p>
        </p:txBody>
      </p:sp>
      <p:sp>
        <p:nvSpPr>
          <p:cNvPr id="22" name="Espace réservé du texte 17">
            <a:extLst>
              <a:ext uri="{FF2B5EF4-FFF2-40B4-BE49-F238E27FC236}">
                <a16:creationId xmlns:a16="http://schemas.microsoft.com/office/drawing/2014/main" id="{C16D539C-8F7E-823C-4965-59FE43DFF8FE}"/>
              </a:ext>
            </a:extLst>
          </p:cNvPr>
          <p:cNvSpPr>
            <a:spLocks noGrp="1"/>
          </p:cNvSpPr>
          <p:nvPr>
            <p:ph type="body" sz="quarter" idx="27"/>
          </p:nvPr>
        </p:nvSpPr>
        <p:spPr>
          <a:xfrm>
            <a:off x="6291263" y="5775985"/>
            <a:ext cx="5624512" cy="95799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3" name="Espace réservé du texte 15">
            <a:extLst>
              <a:ext uri="{FF2B5EF4-FFF2-40B4-BE49-F238E27FC236}">
                <a16:creationId xmlns:a16="http://schemas.microsoft.com/office/drawing/2014/main" id="{B3475CCF-C24A-B7BC-1FAE-B5D048A38834}"/>
              </a:ext>
            </a:extLst>
          </p:cNvPr>
          <p:cNvSpPr>
            <a:spLocks noGrp="1"/>
          </p:cNvSpPr>
          <p:nvPr>
            <p:ph type="body" sz="quarter" idx="26"/>
          </p:nvPr>
        </p:nvSpPr>
        <p:spPr>
          <a:xfrm>
            <a:off x="9163049" y="4612530"/>
            <a:ext cx="2781298" cy="848604"/>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4" name="Espace réservé du texte 13">
            <a:extLst>
              <a:ext uri="{FF2B5EF4-FFF2-40B4-BE49-F238E27FC236}">
                <a16:creationId xmlns:a16="http://schemas.microsoft.com/office/drawing/2014/main" id="{1FC39760-2D65-67FC-6FA6-66172D749477}"/>
              </a:ext>
            </a:extLst>
          </p:cNvPr>
          <p:cNvSpPr>
            <a:spLocks noGrp="1"/>
          </p:cNvSpPr>
          <p:nvPr>
            <p:ph type="body" sz="quarter" idx="25"/>
          </p:nvPr>
        </p:nvSpPr>
        <p:spPr>
          <a:xfrm>
            <a:off x="9163049" y="2758148"/>
            <a:ext cx="2781299" cy="141000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5" name="Espace réservé du texte 11">
            <a:extLst>
              <a:ext uri="{FF2B5EF4-FFF2-40B4-BE49-F238E27FC236}">
                <a16:creationId xmlns:a16="http://schemas.microsoft.com/office/drawing/2014/main" id="{B1756FDE-B5C1-96F2-BD1A-DB8510910379}"/>
              </a:ext>
            </a:extLst>
          </p:cNvPr>
          <p:cNvSpPr>
            <a:spLocks noGrp="1"/>
          </p:cNvSpPr>
          <p:nvPr>
            <p:ph type="body" sz="quarter" idx="24"/>
          </p:nvPr>
        </p:nvSpPr>
        <p:spPr>
          <a:xfrm>
            <a:off x="6291263" y="2758148"/>
            <a:ext cx="2613025" cy="2702986"/>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texte 9">
            <a:extLst>
              <a:ext uri="{FF2B5EF4-FFF2-40B4-BE49-F238E27FC236}">
                <a16:creationId xmlns:a16="http://schemas.microsoft.com/office/drawing/2014/main" id="{4001DF2E-66EB-0443-1DB3-0283A57C79A9}"/>
              </a:ext>
            </a:extLst>
          </p:cNvPr>
          <p:cNvSpPr>
            <a:spLocks noGrp="1"/>
          </p:cNvSpPr>
          <p:nvPr>
            <p:ph type="body" sz="quarter" idx="23"/>
          </p:nvPr>
        </p:nvSpPr>
        <p:spPr>
          <a:xfrm>
            <a:off x="3128521" y="4940730"/>
            <a:ext cx="2862671" cy="1793247"/>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7" name="Espace réservé du texte 7">
            <a:extLst>
              <a:ext uri="{FF2B5EF4-FFF2-40B4-BE49-F238E27FC236}">
                <a16:creationId xmlns:a16="http://schemas.microsoft.com/office/drawing/2014/main" id="{37FA5C7E-E3CF-4A2E-C83B-F3D1D1DDB385}"/>
              </a:ext>
            </a:extLst>
          </p:cNvPr>
          <p:cNvSpPr>
            <a:spLocks noGrp="1"/>
          </p:cNvSpPr>
          <p:nvPr>
            <p:ph type="body" sz="quarter" idx="22"/>
          </p:nvPr>
        </p:nvSpPr>
        <p:spPr>
          <a:xfrm>
            <a:off x="3128521" y="2935421"/>
            <a:ext cx="2862671" cy="1713498"/>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texte 5">
            <a:extLst>
              <a:ext uri="{FF2B5EF4-FFF2-40B4-BE49-F238E27FC236}">
                <a16:creationId xmlns:a16="http://schemas.microsoft.com/office/drawing/2014/main" id="{D7099AFF-0D6C-0AC1-C317-1B080BA17CA6}"/>
              </a:ext>
            </a:extLst>
          </p:cNvPr>
          <p:cNvSpPr>
            <a:spLocks noGrp="1"/>
          </p:cNvSpPr>
          <p:nvPr>
            <p:ph type="body" sz="quarter" idx="21"/>
          </p:nvPr>
        </p:nvSpPr>
        <p:spPr>
          <a:xfrm>
            <a:off x="150813" y="4772024"/>
            <a:ext cx="2685771" cy="1961953"/>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3">
            <a:extLst>
              <a:ext uri="{FF2B5EF4-FFF2-40B4-BE49-F238E27FC236}">
                <a16:creationId xmlns:a16="http://schemas.microsoft.com/office/drawing/2014/main" id="{A0AF34BB-AD62-DAC3-59D6-7405D60C52C6}"/>
              </a:ext>
            </a:extLst>
          </p:cNvPr>
          <p:cNvSpPr>
            <a:spLocks noGrp="1"/>
          </p:cNvSpPr>
          <p:nvPr>
            <p:ph type="body" sz="quarter" idx="20"/>
          </p:nvPr>
        </p:nvSpPr>
        <p:spPr>
          <a:xfrm>
            <a:off x="3128522" y="214313"/>
            <a:ext cx="8815828" cy="1962870"/>
          </a:xfrm>
          <a:prstGeom prst="rect">
            <a:avLst/>
          </a:prstGeom>
        </p:spPr>
        <p:txBody>
          <a:bodyPr>
            <a:noAutofit/>
          </a:bodyPr>
          <a:lstStyle>
            <a:lvl1pPr marL="0" indent="0" algn="l">
              <a:spcBef>
                <a:spcPts val="200"/>
              </a:spcBef>
              <a:buFont typeface="Arial" panose="020B0604020202020204" pitchFamily="34" charset="0"/>
              <a:buNone/>
              <a:defRPr sz="1100" b="0"/>
            </a:lvl1pPr>
            <a:lvl2pPr marL="171450" indent="-171450" algn="l">
              <a:spcBef>
                <a:spcPts val="200"/>
              </a:spcBef>
              <a:buFont typeface="Arial" panose="020B0604020202020204" pitchFamily="34" charset="0"/>
              <a:buChar char="•"/>
              <a:defRPr sz="1100" b="0"/>
            </a:lvl2pPr>
            <a:lvl3pPr marL="171450" indent="-171450" algn="l">
              <a:spcBef>
                <a:spcPts val="200"/>
              </a:spcBef>
              <a:buFont typeface="Arial" panose="020B0604020202020204" pitchFamily="34" charset="0"/>
              <a:buChar char="•"/>
              <a:defRPr sz="1100" b="0"/>
            </a:lvl3pPr>
            <a:lvl4pPr marL="350837" indent="-171450" algn="l">
              <a:spcBef>
                <a:spcPts val="200"/>
              </a:spcBef>
              <a:buFont typeface="Arial" panose="020B0604020202020204" pitchFamily="34" charset="0"/>
              <a:buChar char="•"/>
              <a:defRPr sz="1100" b="0"/>
            </a:lvl4pPr>
            <a:lvl5pPr marL="528637" indent="-171450" algn="l">
              <a:spcBef>
                <a:spcPts val="200"/>
              </a:spcBef>
              <a:buFont typeface="Arial" panose="020B0604020202020204" pitchFamily="34" charset="0"/>
              <a:buChar char="•"/>
              <a:defRPr sz="11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30" name="Image 29">
            <a:extLst>
              <a:ext uri="{FF2B5EF4-FFF2-40B4-BE49-F238E27FC236}">
                <a16:creationId xmlns:a16="http://schemas.microsoft.com/office/drawing/2014/main" id="{34C21984-2DF0-F0F9-3D59-BAACB96665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621" y="259470"/>
            <a:ext cx="1347030" cy="497403"/>
          </a:xfrm>
          <a:prstGeom prst="rect">
            <a:avLst/>
          </a:prstGeom>
        </p:spPr>
      </p:pic>
      <p:sp>
        <p:nvSpPr>
          <p:cNvPr id="31" name="Rôle interne ou titre">
            <a:extLst>
              <a:ext uri="{FF2B5EF4-FFF2-40B4-BE49-F238E27FC236}">
                <a16:creationId xmlns:a16="http://schemas.microsoft.com/office/drawing/2014/main" id="{E12C8D2B-3B7F-FA20-0E1D-D43F2A093D9F}"/>
              </a:ext>
            </a:extLst>
          </p:cNvPr>
          <p:cNvSpPr>
            <a:spLocks noGrp="1"/>
          </p:cNvSpPr>
          <p:nvPr>
            <p:ph type="body" idx="39" hasCustomPrompt="1"/>
          </p:nvPr>
        </p:nvSpPr>
        <p:spPr>
          <a:xfrm>
            <a:off x="151340" y="3559855"/>
            <a:ext cx="2694910" cy="762513"/>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Rôle interne ou Titre</a:t>
            </a:r>
          </a:p>
        </p:txBody>
      </p:sp>
      <p:sp>
        <p:nvSpPr>
          <p:cNvPr id="32" name="Années d'expérience">
            <a:extLst>
              <a:ext uri="{FF2B5EF4-FFF2-40B4-BE49-F238E27FC236}">
                <a16:creationId xmlns:a16="http://schemas.microsoft.com/office/drawing/2014/main" id="{0BF10C25-B399-CED9-1429-35DA9B0703A2}"/>
              </a:ext>
            </a:extLst>
          </p:cNvPr>
          <p:cNvSpPr>
            <a:spLocks noGrp="1"/>
          </p:cNvSpPr>
          <p:nvPr>
            <p:ph type="body" idx="33" hasCustomPrompt="1"/>
          </p:nvPr>
        </p:nvSpPr>
        <p:spPr>
          <a:xfrm>
            <a:off x="151340" y="3121804"/>
            <a:ext cx="2694910" cy="368925"/>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200" b="0"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sz="1200" dirty="0"/>
              <a:t>[années d’expérience]</a:t>
            </a:r>
          </a:p>
        </p:txBody>
      </p:sp>
      <p:sp>
        <p:nvSpPr>
          <p:cNvPr id="33" name="Grade">
            <a:extLst>
              <a:ext uri="{FF2B5EF4-FFF2-40B4-BE49-F238E27FC236}">
                <a16:creationId xmlns:a16="http://schemas.microsoft.com/office/drawing/2014/main" id="{169F18C7-D0DB-327E-2F60-7F61EA17E2AB}"/>
              </a:ext>
            </a:extLst>
          </p:cNvPr>
          <p:cNvSpPr>
            <a:spLocks noGrp="1"/>
          </p:cNvSpPr>
          <p:nvPr>
            <p:ph type="body" idx="40" hasCustomPrompt="1"/>
          </p:nvPr>
        </p:nvSpPr>
        <p:spPr>
          <a:xfrm>
            <a:off x="151340" y="2736924"/>
            <a:ext cx="2694911" cy="392500"/>
          </a:xfrm>
          <a:prstGeom prst="rect">
            <a:avLst/>
          </a:prstGeom>
        </p:spPr>
        <p:txBody>
          <a:bodyPr wrap="square" anchor="ctr">
            <a:noAutofit/>
          </a:bodyPr>
          <a:lstStyle>
            <a:lvl1pPr marL="0" indent="0" algn="l" defTabSz="914400" rtl="0" eaLnBrk="1" latinLnBrk="0" hangingPunct="1">
              <a:lnSpc>
                <a:spcPct val="100000"/>
              </a:lnSpc>
              <a:spcBef>
                <a:spcPct val="0"/>
              </a:spcBef>
              <a:buNone/>
              <a:defRPr lang="fr-FR" sz="1400" b="1" i="0" kern="1200" cap="none" baseline="0" dirty="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Grade</a:t>
            </a:r>
          </a:p>
        </p:txBody>
      </p:sp>
      <p:sp>
        <p:nvSpPr>
          <p:cNvPr id="34" name="Nom et prénom">
            <a:extLst>
              <a:ext uri="{FF2B5EF4-FFF2-40B4-BE49-F238E27FC236}">
                <a16:creationId xmlns:a16="http://schemas.microsoft.com/office/drawing/2014/main" id="{0151C845-A5EB-33AD-E223-C0237C136A48}"/>
              </a:ext>
            </a:extLst>
          </p:cNvPr>
          <p:cNvSpPr>
            <a:spLocks noGrp="1"/>
          </p:cNvSpPr>
          <p:nvPr>
            <p:ph type="title" hasCustomPrompt="1"/>
          </p:nvPr>
        </p:nvSpPr>
        <p:spPr>
          <a:xfrm>
            <a:off x="151340" y="2184423"/>
            <a:ext cx="2694910" cy="591227"/>
          </a:xfrm>
          <a:prstGeom prst="rect">
            <a:avLst/>
          </a:prstGeom>
        </p:spPr>
        <p:txBody>
          <a:bodyPr wrap="square" anchor="ctr">
            <a:noAutofit/>
          </a:bodyPr>
          <a:lstStyle>
            <a:lvl1pPr algn="l">
              <a:defRPr sz="1800" b="1" i="0">
                <a:solidFill>
                  <a:schemeClr val="tx1"/>
                </a:solidFill>
                <a:latin typeface="+mj-lt"/>
              </a:defRPr>
            </a:lvl1pPr>
          </a:lstStyle>
          <a:p>
            <a:r>
              <a:rPr lang="fr-FR" noProof="0" dirty="0"/>
              <a:t>Prénom </a:t>
            </a:r>
            <a:br>
              <a:rPr lang="fr-FR" noProof="0" dirty="0"/>
            </a:br>
            <a:r>
              <a:rPr lang="fr-FR" noProof="0" dirty="0"/>
              <a:t>NOM</a:t>
            </a:r>
          </a:p>
        </p:txBody>
      </p:sp>
      <p:sp>
        <p:nvSpPr>
          <p:cNvPr id="35" name="Photo consultant">
            <a:extLst>
              <a:ext uri="{FF2B5EF4-FFF2-40B4-BE49-F238E27FC236}">
                <a16:creationId xmlns:a16="http://schemas.microsoft.com/office/drawing/2014/main" id="{055DE140-9CDA-56BF-B820-9D13593DCB26}"/>
              </a:ext>
            </a:extLst>
          </p:cNvPr>
          <p:cNvSpPr>
            <a:spLocks noGrp="1"/>
          </p:cNvSpPr>
          <p:nvPr>
            <p:ph type="pic" idx="1"/>
          </p:nvPr>
        </p:nvSpPr>
        <p:spPr>
          <a:xfrm>
            <a:off x="151340" y="798071"/>
            <a:ext cx="936000" cy="1224000"/>
          </a:xfrm>
          <a:prstGeom prst="rect">
            <a:avLst/>
          </a:prstGeom>
          <a:solidFill>
            <a:schemeClr val="bg1">
              <a:lumMod val="95000"/>
            </a:schemeClr>
          </a:solidFill>
        </p:spPr>
        <p:txBody>
          <a:bodyPr wrap="square" anchor="ctr">
            <a:noAutofit/>
          </a:bodyPr>
          <a:lstStyle>
            <a:lvl1pPr marL="0" indent="0" algn="ctr">
              <a:buNone/>
              <a:defRPr sz="1000" b="0" i="0" cap="none" baseline="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Cliquez sur l'icône pour ajouter une image</a:t>
            </a:r>
          </a:p>
        </p:txBody>
      </p:sp>
    </p:spTree>
    <p:extLst>
      <p:ext uri="{BB962C8B-B14F-4D97-AF65-F5344CB8AC3E}">
        <p14:creationId xmlns:p14="http://schemas.microsoft.com/office/powerpoint/2010/main" val="2701677272"/>
      </p:ext>
    </p:extLst>
  </p:cSld>
  <p:clrMapOvr>
    <a:masterClrMapping/>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Intercalair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202813522"/>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1_Intercalaire Adwa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9AB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78572081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2_Intercalaire Circl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E50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2548190390"/>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3_Intercalaire Flow&amp;Co">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03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021115884"/>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4_Intercalaire Initio">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E63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146692175"/>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p:cSld name="5_Intercalaire Tallis">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004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594806987"/>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6_Intercalaire Vertuo">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151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1219531029"/>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reserve="1">
  <p:cSld name="7_Intercalaire Viatys">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60F739-AD53-4B4C-AC91-9FBCB9579166}"/>
              </a:ext>
            </a:extLst>
          </p:cNvPr>
          <p:cNvSpPr/>
          <p:nvPr userDrawn="1"/>
        </p:nvSpPr>
        <p:spPr>
          <a:xfrm>
            <a:off x="180000" y="180000"/>
            <a:ext cx="11832000" cy="6498000"/>
          </a:xfrm>
          <a:prstGeom prst="rect">
            <a:avLst/>
          </a:prstGeom>
          <a:solidFill>
            <a:srgbClr val="A3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FR" b="0" i="0" dirty="0">
              <a:latin typeface="Verdana" panose="020B0604030504040204" pitchFamily="34" charset="0"/>
            </a:endParaRPr>
          </a:p>
        </p:txBody>
      </p:sp>
      <p:sp>
        <p:nvSpPr>
          <p:cNvPr id="2" name="Titre 1">
            <a:extLst>
              <a:ext uri="{FF2B5EF4-FFF2-40B4-BE49-F238E27FC236}">
                <a16:creationId xmlns:a16="http://schemas.microsoft.com/office/drawing/2014/main" id="{F5412AB6-7FD5-460F-B722-2C4F455C05AC}"/>
              </a:ext>
            </a:extLst>
          </p:cNvPr>
          <p:cNvSpPr>
            <a:spLocks noGrp="1"/>
          </p:cNvSpPr>
          <p:nvPr>
            <p:ph type="title" hasCustomPrompt="1"/>
          </p:nvPr>
        </p:nvSpPr>
        <p:spPr>
          <a:xfrm>
            <a:off x="808520" y="2870476"/>
            <a:ext cx="6778687" cy="1548000"/>
          </a:xfrm>
          <a:prstGeom prst="rect">
            <a:avLst/>
          </a:prstGeom>
        </p:spPr>
        <p:txBody>
          <a:bodyPr lIns="0" rIns="0" anchor="ctr">
            <a:noAutofit/>
          </a:bodyPr>
          <a:lstStyle>
            <a:lvl1pPr algn="l">
              <a:defRPr sz="13500" b="0">
                <a:solidFill>
                  <a:schemeClr val="bg1"/>
                </a:solidFill>
              </a:defRPr>
            </a:lvl1pPr>
          </a:lstStyle>
          <a:p>
            <a:r>
              <a:rPr lang="fr-FR" noProof="0" dirty="0"/>
              <a:t>N</a:t>
            </a:r>
          </a:p>
        </p:txBody>
      </p:sp>
      <p:sp>
        <p:nvSpPr>
          <p:cNvPr id="3" name="Espace réservé du texte 2">
            <a:extLst>
              <a:ext uri="{FF2B5EF4-FFF2-40B4-BE49-F238E27FC236}">
                <a16:creationId xmlns:a16="http://schemas.microsoft.com/office/drawing/2014/main" id="{461ED590-E3E6-4DF4-9162-2A904771452D}"/>
              </a:ext>
            </a:extLst>
          </p:cNvPr>
          <p:cNvSpPr>
            <a:spLocks noGrp="1"/>
          </p:cNvSpPr>
          <p:nvPr>
            <p:ph type="body" idx="1" hasCustomPrompt="1"/>
          </p:nvPr>
        </p:nvSpPr>
        <p:spPr>
          <a:xfrm>
            <a:off x="808520" y="4418476"/>
            <a:ext cx="6778687" cy="1548000"/>
          </a:xfrm>
          <a:prstGeom prst="rect">
            <a:avLst/>
          </a:prstGeom>
        </p:spPr>
        <p:txBody>
          <a:bodyPr anchor="t">
            <a:noAutofit/>
          </a:bodyPr>
          <a:lstStyle>
            <a:lvl1pPr marL="0" indent="0" algn="l">
              <a:buNone/>
              <a:defRPr sz="3000" b="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noProof="0" dirty="0"/>
              <a:t>TITRE</a:t>
            </a:r>
          </a:p>
        </p:txBody>
      </p:sp>
      <p:pic>
        <p:nvPicPr>
          <p:cNvPr id="5" name="Image 4">
            <a:extLst>
              <a:ext uri="{FF2B5EF4-FFF2-40B4-BE49-F238E27FC236}">
                <a16:creationId xmlns:a16="http://schemas.microsoft.com/office/drawing/2014/main" id="{B4E5B329-0F31-7D43-9F76-189ABA77EF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267" y="6218301"/>
            <a:ext cx="344564" cy="344564"/>
          </a:xfrm>
          <a:prstGeom prst="rect">
            <a:avLst/>
          </a:prstGeom>
        </p:spPr>
      </p:pic>
    </p:spTree>
    <p:extLst>
      <p:ext uri="{BB962C8B-B14F-4D97-AF65-F5344CB8AC3E}">
        <p14:creationId xmlns:p14="http://schemas.microsoft.com/office/powerpoint/2010/main" val="4107835090"/>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re 2 lignes - Sous titre - Contenu">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8" y="1975042"/>
            <a:ext cx="10979997" cy="4209447"/>
          </a:xfrm>
          <a:prstGeom prst="rect">
            <a:avLst/>
          </a:prstGeom>
        </p:spPr>
        <p:txBody>
          <a:bodyPr>
            <a:noAutofit/>
          </a:bodyPr>
          <a:lstStyle>
            <a:lvl1pPr>
              <a:defRPr sz="1200" b="0"/>
            </a:lvl1pPr>
            <a:lvl2pPr>
              <a:defRPr sz="1200" b="0"/>
            </a:lvl2pPr>
            <a:lvl3pPr>
              <a:lnSpc>
                <a:spcPct val="100000"/>
              </a:lnSpc>
              <a:defRPr b="0"/>
            </a:lvl3pPr>
            <a:lvl4pPr>
              <a:lnSpc>
                <a:spcPct val="100000"/>
              </a:lnSpc>
              <a:defRPr b="0"/>
            </a:lvl4pPr>
            <a:lvl5pPr>
              <a:lnSpc>
                <a:spcPct val="100000"/>
              </a:lnSpc>
              <a:defRPr b="0"/>
            </a:lvl5pPr>
            <a:lvl6pPr>
              <a:lnSpc>
                <a:spcPct val="100000"/>
              </a:lnSpc>
              <a:defRPr b="0"/>
            </a:lvl6pPr>
            <a:lvl7pPr>
              <a:lnSpc>
                <a:spcPct val="100000"/>
              </a:lnSpc>
              <a:defRPr b="0"/>
            </a:lvl7pPr>
            <a:lvl8pPr>
              <a:lnSpc>
                <a:spcPct val="100000"/>
              </a:lnSpc>
              <a:defRPr b="0"/>
            </a:lvl8pPr>
            <a:lvl9pPr>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463869"/>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2" name="Espace réservé du titre 1">
            <a:extLst>
              <a:ext uri="{FF2B5EF4-FFF2-40B4-BE49-F238E27FC236}">
                <a16:creationId xmlns:a16="http://schemas.microsoft.com/office/drawing/2014/main" id="{08A08B9D-5F49-5E45-9630-3E29FBE3D746}"/>
              </a:ext>
            </a:extLst>
          </p:cNvPr>
          <p:cNvSpPr>
            <a:spLocks noGrp="1"/>
          </p:cNvSpPr>
          <p:nvPr>
            <p:ph type="title" hasCustomPrompt="1"/>
          </p:nvPr>
        </p:nvSpPr>
        <p:spPr>
          <a:xfrm>
            <a:off x="626267" y="563869"/>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16704642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re 2 lignes - Sous titre - Contenu 2 colonnes">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626269" y="1975041"/>
            <a:ext cx="5400000" cy="4219282"/>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0" name="Espace réservé du texte 2">
            <a:extLst>
              <a:ext uri="{FF2B5EF4-FFF2-40B4-BE49-F238E27FC236}">
                <a16:creationId xmlns:a16="http://schemas.microsoft.com/office/drawing/2014/main" id="{F6FAD069-BC9D-4532-BD41-01A074F987D1}"/>
              </a:ext>
            </a:extLst>
          </p:cNvPr>
          <p:cNvSpPr>
            <a:spLocks noGrp="1"/>
          </p:cNvSpPr>
          <p:nvPr>
            <p:ph type="body" idx="1" hasCustomPrompt="1"/>
          </p:nvPr>
        </p:nvSpPr>
        <p:spPr>
          <a:xfrm>
            <a:off x="626266" y="1463867"/>
            <a:ext cx="10980000" cy="360000"/>
          </a:xfrm>
          <a:prstGeom prst="rect">
            <a:avLst/>
          </a:prstGeom>
        </p:spPr>
        <p:txBody>
          <a:bodyPr anchor="t">
            <a:noAutofit/>
          </a:bodyPr>
          <a:lstStyle>
            <a:lvl1pPr marL="0" indent="0" algn="ctr">
              <a:buNone/>
              <a:defRPr sz="16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SOUS-TITRE</a:t>
            </a:r>
          </a:p>
        </p:txBody>
      </p:sp>
      <p:sp>
        <p:nvSpPr>
          <p:cNvPr id="11" name="Espace réservé du texte 8">
            <a:extLst>
              <a:ext uri="{FF2B5EF4-FFF2-40B4-BE49-F238E27FC236}">
                <a16:creationId xmlns:a16="http://schemas.microsoft.com/office/drawing/2014/main" id="{AC1A2E0E-8694-4FF4-A377-791D12C34C96}"/>
              </a:ext>
            </a:extLst>
          </p:cNvPr>
          <p:cNvSpPr>
            <a:spLocks noGrp="1"/>
          </p:cNvSpPr>
          <p:nvPr>
            <p:ph type="body" sz="quarter" idx="14" hasCustomPrompt="1"/>
          </p:nvPr>
        </p:nvSpPr>
        <p:spPr>
          <a:xfrm>
            <a:off x="6206266" y="1975041"/>
            <a:ext cx="5400000" cy="4219282"/>
          </a:xfrm>
          <a:prstGeom prst="rect">
            <a:avLst/>
          </a:prstGeom>
        </p:spPr>
        <p:txBody>
          <a:bodyPr>
            <a:noAutofit/>
          </a:bodyPr>
          <a:lstStyle>
            <a:lvl1pPr algn="just">
              <a:lnSpc>
                <a:spcPct val="100000"/>
              </a:lnSpc>
              <a:defRPr sz="1200" b="0"/>
            </a:lvl1pPr>
            <a:lvl2pPr algn="just">
              <a:lnSpc>
                <a:spcPct val="100000"/>
              </a:lnSpc>
              <a:defRPr sz="1200" b="0"/>
            </a:lvl2pPr>
            <a:lvl3pPr algn="just">
              <a:lnSpc>
                <a:spcPct val="100000"/>
              </a:lnSpc>
              <a:defRPr b="0"/>
            </a:lvl3pPr>
            <a:lvl4pPr algn="just">
              <a:lnSpc>
                <a:spcPct val="100000"/>
              </a:lnSpc>
              <a:defRPr b="0"/>
            </a:lvl4pPr>
            <a:lvl5pPr algn="just">
              <a:lnSpc>
                <a:spcPct val="100000"/>
              </a:lnSpc>
              <a:defRPr b="0"/>
            </a:lvl5pPr>
            <a:lvl6pPr algn="just">
              <a:lnSpc>
                <a:spcPct val="100000"/>
              </a:lnSpc>
              <a:defRPr b="0"/>
            </a:lvl6pPr>
            <a:lvl7pPr algn="just">
              <a:lnSpc>
                <a:spcPct val="100000"/>
              </a:lnSpc>
              <a:defRPr b="0"/>
            </a:lvl7pPr>
            <a:lvl8pPr algn="just">
              <a:lnSpc>
                <a:spcPct val="100000"/>
              </a:lnSpc>
              <a:defRPr b="0"/>
            </a:lvl8pPr>
            <a:lvl9pPr algn="just">
              <a:lnSpc>
                <a:spcPct val="100000"/>
              </a:lnSpc>
              <a:defRPr b="0"/>
            </a:lvl9pPr>
          </a:lstStyle>
          <a:p>
            <a:pPr lvl="0"/>
            <a:r>
              <a:rPr lang="fr-FR" noProof="0" dirty="0"/>
              <a:t>Premier niveau</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a:p>
            <a:pPr lvl="6"/>
            <a:r>
              <a:rPr lang="fr-FR" noProof="0" dirty="0"/>
              <a:t>Septième niveau</a:t>
            </a:r>
          </a:p>
          <a:p>
            <a:pPr lvl="7"/>
            <a:r>
              <a:rPr lang="fr-FR" noProof="0" dirty="0"/>
              <a:t>Huitième niveau</a:t>
            </a:r>
          </a:p>
          <a:p>
            <a:pPr lvl="8"/>
            <a:r>
              <a:rPr lang="fr-FR" noProof="0" dirty="0"/>
              <a:t>Neuvième niveau</a:t>
            </a:r>
          </a:p>
        </p:txBody>
      </p:sp>
      <p:sp>
        <p:nvSpPr>
          <p:cNvPr id="12" name="Espace réservé du titre 1">
            <a:extLst>
              <a:ext uri="{FF2B5EF4-FFF2-40B4-BE49-F238E27FC236}">
                <a16:creationId xmlns:a16="http://schemas.microsoft.com/office/drawing/2014/main" id="{1AEA4368-49BC-3D40-9171-28400FEFF051}"/>
              </a:ext>
            </a:extLst>
          </p:cNvPr>
          <p:cNvSpPr>
            <a:spLocks noGrp="1"/>
          </p:cNvSpPr>
          <p:nvPr>
            <p:ph type="title" hasCustomPrompt="1"/>
          </p:nvPr>
        </p:nvSpPr>
        <p:spPr>
          <a:xfrm>
            <a:off x="626267" y="563867"/>
            <a:ext cx="10980000" cy="900000"/>
          </a:xfrm>
          <a:prstGeom prst="rect">
            <a:avLst/>
          </a:prstGeom>
        </p:spPr>
        <p:txBody>
          <a:bodyPr vert="horz" lIns="91440" tIns="45720" rIns="91440" bIns="45720" rtlCol="0" anchor="t">
            <a:noAutofit/>
          </a:bodyPr>
          <a:lstStyle>
            <a:lvl1pPr>
              <a:defRPr/>
            </a:lvl1pPr>
          </a:lstStyle>
          <a:p>
            <a:r>
              <a:rPr lang="fr-FR" noProof="0" dirty="0"/>
              <a:t>Titre</a:t>
            </a:r>
          </a:p>
        </p:txBody>
      </p:sp>
    </p:spTree>
    <p:extLst>
      <p:ext uri="{BB962C8B-B14F-4D97-AF65-F5344CB8AC3E}">
        <p14:creationId xmlns:p14="http://schemas.microsoft.com/office/powerpoint/2010/main" val="127192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image" Target="../media/image6.emf"/><Relationship Id="rId2" Type="http://schemas.openxmlformats.org/officeDocument/2006/relationships/slideLayout" Target="../slideLayouts/slideLayout243.xml"/><Relationship Id="rId16" Type="http://schemas.openxmlformats.org/officeDocument/2006/relationships/theme" Target="../theme/theme10.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image" Target="../media/image91.png"/><Relationship Id="rId2" Type="http://schemas.openxmlformats.org/officeDocument/2006/relationships/slideLayout" Target="../slideLayouts/slideLayout258.xml"/><Relationship Id="rId16" Type="http://schemas.openxmlformats.org/officeDocument/2006/relationships/theme" Target="../theme/theme11.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74.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image" Target="../media/image6.emf"/><Relationship Id="rId5" Type="http://schemas.openxmlformats.org/officeDocument/2006/relationships/theme" Target="../theme/theme12.xml"/><Relationship Id="rId4"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6.emf"/><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3.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6.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63" Type="http://schemas.openxmlformats.org/officeDocument/2006/relationships/slideLayout" Target="../slideLayouts/slideLayout142.xml"/><Relationship Id="rId68" Type="http://schemas.openxmlformats.org/officeDocument/2006/relationships/slideLayout" Target="../slideLayouts/slideLayout147.xml"/><Relationship Id="rId7" Type="http://schemas.openxmlformats.org/officeDocument/2006/relationships/slideLayout" Target="../slideLayouts/slideLayout86.xml"/><Relationship Id="rId71" Type="http://schemas.openxmlformats.org/officeDocument/2006/relationships/image" Target="../media/image6.emf"/><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66" Type="http://schemas.openxmlformats.org/officeDocument/2006/relationships/slideLayout" Target="../slideLayouts/slideLayout145.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61" Type="http://schemas.openxmlformats.org/officeDocument/2006/relationships/slideLayout" Target="../slideLayouts/slideLayout140.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slideLayout" Target="../slideLayouts/slideLayout144.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64" Type="http://schemas.openxmlformats.org/officeDocument/2006/relationships/slideLayout" Target="../slideLayouts/slideLayout143.xml"/><Relationship Id="rId69" Type="http://schemas.openxmlformats.org/officeDocument/2006/relationships/slideLayout" Target="../slideLayouts/slideLayout148.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59" Type="http://schemas.openxmlformats.org/officeDocument/2006/relationships/slideLayout" Target="../slideLayouts/slideLayout138.xml"/><Relationship Id="rId67" Type="http://schemas.openxmlformats.org/officeDocument/2006/relationships/slideLayout" Target="../slideLayouts/slideLayout146.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62" Type="http://schemas.openxmlformats.org/officeDocument/2006/relationships/slideLayout" Target="../slideLayouts/slideLayout141.xml"/><Relationship Id="rId7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image" Target="../media/image6.emf"/><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image" Target="../media/image6.emf"/><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theme" Target="../theme/theme8.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theme" Target="../theme/theme9.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41" Type="http://schemas.openxmlformats.org/officeDocument/2006/relationships/slideLayout" Target="../slideLayouts/slideLayout24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697636" y="6486778"/>
            <a:ext cx="7920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508118" y="6486778"/>
            <a:ext cx="3427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pic>
        <p:nvPicPr>
          <p:cNvPr id="7" name="Image 6">
            <a:extLst>
              <a:ext uri="{FF2B5EF4-FFF2-40B4-BE49-F238E27FC236}">
                <a16:creationId xmlns:a16="http://schemas.microsoft.com/office/drawing/2014/main" id="{009E8BC2-D782-2DF2-649A-E758EBBE110B}"/>
              </a:ext>
            </a:extLst>
          </p:cNvPr>
          <p:cNvPicPr>
            <a:picLocks noChangeAspect="1"/>
          </p:cNvPicPr>
          <p:nvPr/>
        </p:nvPicPr>
        <p:blipFill>
          <a:blip r:embed="rId21" cstate="print">
            <a:extLst>
              <a:ext uri="{28A0092B-C50C-407E-A947-70E740481C1C}">
                <a14:useLocalDpi xmlns:a14="http://schemas.microsoft.com/office/drawing/2010/main"/>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1492376313"/>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35" r:id="rId13"/>
    <p:sldLayoutId id="2147484336" r:id="rId14"/>
    <p:sldLayoutId id="2147484693" r:id="rId15"/>
    <p:sldLayoutId id="2147484694" r:id="rId16"/>
    <p:sldLayoutId id="2147484695" r:id="rId17"/>
    <p:sldLayoutId id="2147484698" r:id="rId18"/>
    <p:sldLayoutId id="2147484700" r:id="rId19"/>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626267" y="799842"/>
            <a:ext cx="10980000" cy="900000"/>
          </a:xfrm>
          <a:prstGeom prst="rect">
            <a:avLst/>
          </a:prstGeom>
        </p:spPr>
        <p:txBody>
          <a:bodyPr vert="horz" lIns="91440" tIns="45720" rIns="91440" bIns="45720" rtlCol="0" anchor="t">
            <a:noAutofit/>
          </a:bodyPr>
          <a:lstStyle/>
          <a:p>
            <a:r>
              <a:rPr lang="fr-FR" noProof="0" dirty="0"/>
              <a:t>Modifiez le style du titre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626269" y="1966118"/>
            <a:ext cx="10979998" cy="3780000"/>
          </a:xfrm>
          <a:prstGeom prst="rect">
            <a:avLst/>
          </a:prstGeom>
        </p:spPr>
        <p:txBody>
          <a:bodyPr vert="horz" lIns="90000" tIns="45720" rIns="91440" bIns="45720" rtlCol="0">
            <a:noAutofit/>
          </a:bodyPr>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10274267" y="6325040"/>
            <a:ext cx="792000" cy="123111"/>
          </a:xfrm>
          <a:prstGeom prst="rect">
            <a:avLst/>
          </a:prstGeom>
        </p:spPr>
        <p:txBody>
          <a:bodyPr vert="horz" lIns="0" tIns="0" rIns="0" bIns="0" rtlCol="0" anchor="b">
            <a:noAutofit/>
          </a:bodyPr>
          <a:lstStyle>
            <a:lvl1pPr algn="r">
              <a:lnSpc>
                <a:spcPct val="100000"/>
              </a:lnSpc>
              <a:defRPr sz="600">
                <a:solidFill>
                  <a:schemeClr val="tx1"/>
                </a:solidFill>
                <a:latin typeface="Montserrat" pitchFamily="2" charset="77"/>
              </a:defRPr>
            </a:lvl1pPr>
          </a:lstStyle>
          <a:p>
            <a:fld id="{2A47839C-3E7C-4636-A502-CEEF6E62C41B}" type="datetime1">
              <a:rPr lang="fr-FR" smtClean="0"/>
              <a:t>15/09/2025</a:t>
            </a:fld>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11066267" y="6323070"/>
            <a:ext cx="540000" cy="127051"/>
          </a:xfrm>
          <a:prstGeom prst="rect">
            <a:avLst/>
          </a:prstGeom>
        </p:spPr>
        <p:txBody>
          <a:bodyPr vert="horz" lIns="0" tIns="0" rIns="0" bIns="0" rtlCol="0" anchor="b">
            <a:noAutofit/>
          </a:bodyPr>
          <a:lstStyle>
            <a:lvl1pPr algn="r">
              <a:lnSpc>
                <a:spcPct val="100000"/>
              </a:lnSpc>
              <a:defRPr sz="600">
                <a:solidFill>
                  <a:schemeClr val="tx1"/>
                </a:solidFill>
                <a:latin typeface="Montserrat" pitchFamily="2" charset="77"/>
              </a:defRPr>
            </a:lvl1pPr>
          </a:lstStyle>
          <a:p>
            <a:fld id="{975A587B-5814-4D9B-9598-FE9CB954CB01}" type="slidenum">
              <a:rPr lang="fr-FR" smtClean="0"/>
              <a:pPr/>
              <a:t>‹N°›</a:t>
            </a:fld>
            <a:endParaRPr lang="fr-FR" dirty="0"/>
          </a:p>
        </p:txBody>
      </p:sp>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17"/>
          <a:stretch>
            <a:fillRect/>
          </a:stretch>
        </p:blipFill>
        <p:spPr>
          <a:xfrm>
            <a:off x="626267" y="6215145"/>
            <a:ext cx="342900" cy="342900"/>
          </a:xfrm>
          <a:prstGeom prst="rect">
            <a:avLst/>
          </a:prstGeom>
        </p:spPr>
      </p:pic>
    </p:spTree>
    <p:extLst>
      <p:ext uri="{BB962C8B-B14F-4D97-AF65-F5344CB8AC3E}">
        <p14:creationId xmlns:p14="http://schemas.microsoft.com/office/powerpoint/2010/main" val="1881678825"/>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1" r:id="rId11"/>
    <p:sldLayoutId id="2147484662" r:id="rId12"/>
    <p:sldLayoutId id="2147484663" r:id="rId13"/>
    <p:sldLayoutId id="2147484664" r:id="rId14"/>
    <p:sldLayoutId id="2147484665" r:id="rId15"/>
  </p:sldLayoutIdLst>
  <p:hf hdr="0" dt="0"/>
  <p:txStyles>
    <p:titleStyle>
      <a:lvl1pPr algn="ctr" defTabSz="914400" rtl="0" eaLnBrk="1" latinLnBrk="0" hangingPunct="1">
        <a:lnSpc>
          <a:spcPct val="100000"/>
        </a:lnSpc>
        <a:spcBef>
          <a:spcPct val="0"/>
        </a:spcBef>
        <a:buNone/>
        <a:defRPr sz="2600" b="1" kern="1200">
          <a:solidFill>
            <a:schemeClr val="tx1"/>
          </a:solidFill>
          <a:latin typeface="Montserrat" pitchFamily="2" charset="77"/>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b="1" kern="1200">
          <a:solidFill>
            <a:schemeClr val="tx1"/>
          </a:solidFill>
          <a:latin typeface="Montserrat" pitchFamily="2" charset="77"/>
          <a:ea typeface="+mn-ea"/>
          <a:cs typeface="+mn-cs"/>
        </a:defRPr>
      </a:lvl1pPr>
      <a:lvl2pPr marL="0" indent="0" algn="l" defTabSz="914400" rtl="0" eaLnBrk="1" latinLnBrk="0" hangingPunct="1">
        <a:lnSpc>
          <a:spcPct val="100000"/>
        </a:lnSpc>
        <a:spcBef>
          <a:spcPts val="1100"/>
        </a:spcBef>
        <a:buFont typeface="Arial" panose="020B0604020202020204" pitchFamily="34" charset="0"/>
        <a:buNone/>
        <a:defRPr sz="1400" kern="1200">
          <a:solidFill>
            <a:schemeClr val="tx1"/>
          </a:solidFill>
          <a:latin typeface="Montserrat" pitchFamily="2" charset="77"/>
          <a:ea typeface="+mn-ea"/>
          <a:cs typeface="+mn-cs"/>
        </a:defRPr>
      </a:lvl2pPr>
      <a:lvl3pPr marL="273050" indent="-273050" algn="l" defTabSz="914400" rtl="0" eaLnBrk="1" latinLnBrk="0" hangingPunct="1">
        <a:lnSpc>
          <a:spcPct val="100000"/>
        </a:lnSpc>
        <a:spcBef>
          <a:spcPts val="800"/>
        </a:spcBef>
        <a:buFont typeface="Century Gothic" panose="020B0502020202020204" pitchFamily="34" charset="0"/>
        <a:buChar char="■"/>
        <a:tabLst/>
        <a:defRPr sz="1100" kern="1200">
          <a:solidFill>
            <a:schemeClr val="tx1"/>
          </a:solidFill>
          <a:latin typeface="Montserrat" pitchFamily="2" charset="77"/>
          <a:ea typeface="+mn-ea"/>
          <a:cs typeface="+mn-cs"/>
        </a:defRPr>
      </a:lvl3pPr>
      <a:lvl4pPr marL="447675" indent="-268288" algn="l" defTabSz="914400" rtl="0" eaLnBrk="1" latinLnBrk="0" hangingPunct="1">
        <a:lnSpc>
          <a:spcPct val="100000"/>
        </a:lnSpc>
        <a:spcBef>
          <a:spcPts val="500"/>
        </a:spcBef>
        <a:buSzPct val="80000"/>
        <a:buFont typeface="Century Gothic" panose="020B0502020202020204" pitchFamily="34" charset="0"/>
        <a:buChar char="□"/>
        <a:tabLst/>
        <a:defRPr sz="1100" kern="1200">
          <a:solidFill>
            <a:schemeClr val="tx1"/>
          </a:solidFill>
          <a:latin typeface="Montserrat" pitchFamily="2" charset="77"/>
          <a:ea typeface="+mn-ea"/>
          <a:cs typeface="+mn-cs"/>
        </a:defRPr>
      </a:lvl4pPr>
      <a:lvl5pPr marL="622300" indent="-265113" algn="l" defTabSz="914400" rtl="0" eaLnBrk="1" latinLnBrk="0" hangingPunct="1">
        <a:lnSpc>
          <a:spcPct val="100000"/>
        </a:lnSpc>
        <a:spcBef>
          <a:spcPts val="500"/>
        </a:spcBef>
        <a:buFont typeface="Century Gothic" panose="020B0502020202020204" pitchFamily="34" charset="0"/>
        <a:buChar char="-"/>
        <a:tabLst/>
        <a:defRPr sz="110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Police système"/>
        <a:buNone/>
        <a:defRPr sz="1100" kern="1200">
          <a:solidFill>
            <a:schemeClr val="tx1"/>
          </a:solidFill>
          <a:latin typeface="Montserrat" pitchFamily="2" charset="77"/>
          <a:ea typeface="+mn-ea"/>
          <a:cs typeface="+mn-cs"/>
        </a:defRPr>
      </a:lvl6pPr>
      <a:lvl7pPr marL="29718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7pPr>
      <a:lvl8pPr marL="3429000" indent="-22860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8pPr>
      <a:lvl9pPr marL="3829050" indent="-171450" algn="l" defTabSz="914400" rtl="0" eaLnBrk="1" latinLnBrk="0" hangingPunct="1">
        <a:lnSpc>
          <a:spcPct val="90000"/>
        </a:lnSpc>
        <a:spcBef>
          <a:spcPts val="500"/>
        </a:spcBef>
        <a:buFont typeface="Police système"/>
        <a:buChar char="-"/>
        <a:defRPr sz="1100" kern="1200">
          <a:solidFill>
            <a:schemeClr val="tx1"/>
          </a:solidFill>
          <a:latin typeface="Montserrat" pitchFamily="2" charset="77"/>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697636" y="6486778"/>
            <a:ext cx="7920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508118" y="6486778"/>
            <a:ext cx="3427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pic>
        <p:nvPicPr>
          <p:cNvPr id="7" name="Image 6">
            <a:extLst>
              <a:ext uri="{FF2B5EF4-FFF2-40B4-BE49-F238E27FC236}">
                <a16:creationId xmlns:a16="http://schemas.microsoft.com/office/drawing/2014/main" id="{009E8BC2-D782-2DF2-649A-E758EBBE110B}"/>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3595207335"/>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6"/>
          <a:stretch>
            <a:fillRect/>
          </a:stretch>
        </p:blipFill>
        <p:spPr>
          <a:xfrm>
            <a:off x="626267" y="6215145"/>
            <a:ext cx="342900" cy="342900"/>
          </a:xfrm>
          <a:prstGeom prst="rect">
            <a:avLst/>
          </a:prstGeom>
        </p:spPr>
      </p:pic>
      <p:sp>
        <p:nvSpPr>
          <p:cNvPr id="2" name="Espace réservé du texte 1">
            <a:extLst>
              <a:ext uri="{FF2B5EF4-FFF2-40B4-BE49-F238E27FC236}">
                <a16:creationId xmlns:a16="http://schemas.microsoft.com/office/drawing/2014/main" id="{EBCCC6D4-453D-8244-BA30-ED7783255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p:txBody>
      </p:sp>
    </p:spTree>
    <p:extLst>
      <p:ext uri="{BB962C8B-B14F-4D97-AF65-F5344CB8AC3E}">
        <p14:creationId xmlns:p14="http://schemas.microsoft.com/office/powerpoint/2010/main" val="1466611355"/>
      </p:ext>
    </p:extLst>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0" indent="0" algn="just" defTabSz="914400" rtl="0" eaLnBrk="1" latinLnBrk="0" hangingPunct="1">
        <a:lnSpc>
          <a:spcPct val="100000"/>
        </a:lnSpc>
        <a:spcBef>
          <a:spcPts val="500"/>
        </a:spcBef>
        <a:buFont typeface="Wingdings" pitchFamily="2" charset="2"/>
        <a:buNone/>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80000" indent="-180000" algn="just" defTabSz="914400" rtl="0" eaLnBrk="1" latinLnBrk="0" hangingPunct="1">
        <a:lnSpc>
          <a:spcPct val="100000"/>
        </a:lnSpc>
        <a:spcBef>
          <a:spcPts val="500"/>
        </a:spcBef>
        <a:buFont typeface="Arial" panose="020B0604020202020204" pitchFamily="34" charset="0"/>
        <a:buChar char="•"/>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60000" indent="-180000" algn="just" defTabSz="914400" rtl="0" eaLnBrk="1" latinLnBrk="0" hangingPunct="1">
        <a:lnSpc>
          <a:spcPct val="100000"/>
        </a:lnSpc>
        <a:spcBef>
          <a:spcPts val="500"/>
        </a:spcBef>
        <a:buFont typeface="Courier New" panose="02070309020205020404" pitchFamily="49" charset="0"/>
        <a:buChar char="o"/>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40000" indent="-180000" algn="just" defTabSz="914400" rtl="0" eaLnBrk="1" latinLnBrk="0" hangingPunct="1">
        <a:lnSpc>
          <a:spcPct val="100000"/>
        </a:lnSpc>
        <a:spcBef>
          <a:spcPts val="500"/>
        </a:spcBef>
        <a:buSzPct val="100000"/>
        <a:buFont typeface="Wingdings" pitchFamily="2" charset="2"/>
        <a:buChar char="§"/>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34988" indent="0" algn="just" defTabSz="914400" rtl="0" eaLnBrk="1" latinLnBrk="0" hangingPunct="1">
        <a:lnSpc>
          <a:spcPct val="100000"/>
        </a:lnSpc>
        <a:spcBef>
          <a:spcPts val="500"/>
        </a:spcBef>
        <a:buFont typeface="Police système"/>
        <a:buNone/>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869950" indent="0" algn="l" defTabSz="914400" rtl="0" eaLnBrk="1" latinLnBrk="0" hangingPunct="1">
        <a:lnSpc>
          <a:spcPct val="90000"/>
        </a:lnSpc>
        <a:spcBef>
          <a:spcPts val="500"/>
        </a:spcBef>
        <a:buFont typeface="Police système"/>
        <a:buNone/>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6"/>
          <a:stretch>
            <a:fillRect/>
          </a:stretch>
        </p:blipFill>
        <p:spPr>
          <a:xfrm>
            <a:off x="626267" y="6215145"/>
            <a:ext cx="342900" cy="342900"/>
          </a:xfrm>
          <a:prstGeom prst="rect">
            <a:avLst/>
          </a:prstGeom>
        </p:spPr>
      </p:pic>
      <p:sp>
        <p:nvSpPr>
          <p:cNvPr id="2" name="Espace réservé du texte 1">
            <a:extLst>
              <a:ext uri="{FF2B5EF4-FFF2-40B4-BE49-F238E27FC236}">
                <a16:creationId xmlns:a16="http://schemas.microsoft.com/office/drawing/2014/main" id="{EBCCC6D4-453D-8244-BA30-ED7783255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p:txBody>
      </p:sp>
    </p:spTree>
    <p:extLst>
      <p:ext uri="{BB962C8B-B14F-4D97-AF65-F5344CB8AC3E}">
        <p14:creationId xmlns:p14="http://schemas.microsoft.com/office/powerpoint/2010/main" val="1402394434"/>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0" indent="0" algn="just" defTabSz="914400" rtl="0" eaLnBrk="1" latinLnBrk="0" hangingPunct="1">
        <a:lnSpc>
          <a:spcPct val="100000"/>
        </a:lnSpc>
        <a:spcBef>
          <a:spcPts val="500"/>
        </a:spcBef>
        <a:buFont typeface="Wingdings" pitchFamily="2" charset="2"/>
        <a:buNone/>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80000" indent="-180000" algn="just" defTabSz="914400" rtl="0" eaLnBrk="1" latinLnBrk="0" hangingPunct="1">
        <a:lnSpc>
          <a:spcPct val="100000"/>
        </a:lnSpc>
        <a:spcBef>
          <a:spcPts val="500"/>
        </a:spcBef>
        <a:buFont typeface="Arial" panose="020B0604020202020204" pitchFamily="34" charset="0"/>
        <a:buChar char="•"/>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60000" indent="-180000" algn="just" defTabSz="914400" rtl="0" eaLnBrk="1" latinLnBrk="0" hangingPunct="1">
        <a:lnSpc>
          <a:spcPct val="100000"/>
        </a:lnSpc>
        <a:spcBef>
          <a:spcPts val="500"/>
        </a:spcBef>
        <a:buFont typeface="Courier New" panose="02070309020205020404" pitchFamily="49" charset="0"/>
        <a:buChar char="o"/>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40000" indent="-180000" algn="just" defTabSz="914400" rtl="0" eaLnBrk="1" latinLnBrk="0" hangingPunct="1">
        <a:lnSpc>
          <a:spcPct val="100000"/>
        </a:lnSpc>
        <a:spcBef>
          <a:spcPts val="500"/>
        </a:spcBef>
        <a:buSzPct val="100000"/>
        <a:buFont typeface="Wingdings" pitchFamily="2" charset="2"/>
        <a:buChar char="§"/>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34988" indent="0" algn="just" defTabSz="914400" rtl="0" eaLnBrk="1" latinLnBrk="0" hangingPunct="1">
        <a:lnSpc>
          <a:spcPct val="100000"/>
        </a:lnSpc>
        <a:spcBef>
          <a:spcPts val="500"/>
        </a:spcBef>
        <a:buFont typeface="Police système"/>
        <a:buNone/>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869950" indent="0" algn="l" defTabSz="914400" rtl="0" eaLnBrk="1" latinLnBrk="0" hangingPunct="1">
        <a:lnSpc>
          <a:spcPct val="90000"/>
        </a:lnSpc>
        <a:spcBef>
          <a:spcPts val="500"/>
        </a:spcBef>
        <a:buFont typeface="Police système"/>
        <a:buNone/>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p:nvPicPr>
        <p:blipFill>
          <a:blip r:embed="rId24" cstate="print">
            <a:extLst>
              <a:ext uri="{28A0092B-C50C-407E-A947-70E740481C1C}">
                <a14:useLocalDpi xmlns:a14="http://schemas.microsoft.com/office/drawing/2010/main"/>
              </a:ext>
            </a:extLst>
          </a:blip>
          <a:srcRect/>
          <a:stretch/>
        </p:blipFill>
        <p:spPr>
          <a:xfrm>
            <a:off x="626367" y="6215145"/>
            <a:ext cx="342700" cy="342900"/>
          </a:xfrm>
          <a:prstGeom prst="rect">
            <a:avLst/>
          </a:prstGeom>
        </p:spPr>
      </p:pic>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453085" y="6323255"/>
            <a:ext cx="7920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263567" y="6321285"/>
            <a:ext cx="3427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Tree>
    <p:extLst>
      <p:ext uri="{BB962C8B-B14F-4D97-AF65-F5344CB8AC3E}">
        <p14:creationId xmlns:p14="http://schemas.microsoft.com/office/powerpoint/2010/main" val="338596590"/>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697636" y="6486778"/>
            <a:ext cx="7920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508118" y="6486778"/>
            <a:ext cx="342700" cy="123111"/>
          </a:xfrm>
          <a:prstGeom prst="rect">
            <a:avLst/>
          </a:prstGeom>
        </p:spPr>
        <p:txBody>
          <a:bodyPr vert="horz" lIns="0" tIns="0" rIns="0" bIns="0" rtlCol="0" anchor="ctr">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pic>
        <p:nvPicPr>
          <p:cNvPr id="7" name="Image 6">
            <a:extLst>
              <a:ext uri="{FF2B5EF4-FFF2-40B4-BE49-F238E27FC236}">
                <a16:creationId xmlns:a16="http://schemas.microsoft.com/office/drawing/2014/main" id="{009E8BC2-D782-2DF2-649A-E758EBBE110B}"/>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377427" y="6376883"/>
            <a:ext cx="342700" cy="342900"/>
          </a:xfrm>
          <a:prstGeom prst="rect">
            <a:avLst/>
          </a:prstGeom>
        </p:spPr>
      </p:pic>
    </p:spTree>
    <p:extLst>
      <p:ext uri="{BB962C8B-B14F-4D97-AF65-F5344CB8AC3E}">
        <p14:creationId xmlns:p14="http://schemas.microsoft.com/office/powerpoint/2010/main" val="2354398910"/>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p:nvPicPr>
        <p:blipFill>
          <a:blip r:embed="rId19"/>
          <a:stretch>
            <a:fillRect/>
          </a:stretch>
        </p:blipFill>
        <p:spPr>
          <a:xfrm>
            <a:off x="626267" y="6215145"/>
            <a:ext cx="342900" cy="342900"/>
          </a:xfrm>
          <a:prstGeom prst="rect">
            <a:avLst/>
          </a:prstGeom>
        </p:spPr>
      </p:pic>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Tree>
    <p:extLst>
      <p:ext uri="{BB962C8B-B14F-4D97-AF65-F5344CB8AC3E}">
        <p14:creationId xmlns:p14="http://schemas.microsoft.com/office/powerpoint/2010/main" val="1069456595"/>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71"/>
          <a:stretch>
            <a:fillRect/>
          </a:stretch>
        </p:blipFill>
        <p:spPr>
          <a:xfrm>
            <a:off x="626267" y="6215145"/>
            <a:ext cx="342900" cy="342900"/>
          </a:xfrm>
          <a:prstGeom prst="rect">
            <a:avLst/>
          </a:prstGeom>
        </p:spPr>
      </p:pic>
      <p:sp>
        <p:nvSpPr>
          <p:cNvPr id="5" name="Espace réservé de la date 1">
            <a:extLst>
              <a:ext uri="{FF2B5EF4-FFF2-40B4-BE49-F238E27FC236}">
                <a16:creationId xmlns:a16="http://schemas.microsoft.com/office/drawing/2014/main" id="{00A7D094-F5AD-402F-9C79-D74683C05CA9}"/>
              </a:ext>
            </a:extLst>
          </p:cNvPr>
          <p:cNvSpPr txBox="1">
            <a:spLocks/>
          </p:cNvSpPr>
          <p:nvPr userDrawn="1"/>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b="0" i="0" dirty="0">
                <a:latin typeface="Verdana" panose="020B0604030504040204" pitchFamily="34" charset="0"/>
              </a:rPr>
              <a:t>06/2024</a:t>
            </a: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userDrawn="1"/>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Tree>
    <p:extLst>
      <p:ext uri="{BB962C8B-B14F-4D97-AF65-F5344CB8AC3E}">
        <p14:creationId xmlns:p14="http://schemas.microsoft.com/office/powerpoint/2010/main" val="2545146603"/>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429" r:id="rId18"/>
    <p:sldLayoutId id="2147484430" r:id="rId19"/>
    <p:sldLayoutId id="2147484431" r:id="rId20"/>
    <p:sldLayoutId id="2147484432" r:id="rId21"/>
    <p:sldLayoutId id="2147484433" r:id="rId22"/>
    <p:sldLayoutId id="2147484434" r:id="rId23"/>
    <p:sldLayoutId id="2147484435" r:id="rId24"/>
    <p:sldLayoutId id="2147484436" r:id="rId25"/>
    <p:sldLayoutId id="2147484437" r:id="rId26"/>
    <p:sldLayoutId id="2147484438" r:id="rId27"/>
    <p:sldLayoutId id="2147484439" r:id="rId28"/>
    <p:sldLayoutId id="2147484440" r:id="rId29"/>
    <p:sldLayoutId id="2147484441" r:id="rId30"/>
    <p:sldLayoutId id="2147484442" r:id="rId31"/>
    <p:sldLayoutId id="2147484443" r:id="rId32"/>
    <p:sldLayoutId id="2147484444" r:id="rId33"/>
    <p:sldLayoutId id="2147484445" r:id="rId34"/>
    <p:sldLayoutId id="2147484446" r:id="rId35"/>
    <p:sldLayoutId id="2147484447" r:id="rId36"/>
    <p:sldLayoutId id="2147484448" r:id="rId37"/>
    <p:sldLayoutId id="2147484449" r:id="rId38"/>
    <p:sldLayoutId id="2147484450" r:id="rId39"/>
    <p:sldLayoutId id="2147484451" r:id="rId40"/>
    <p:sldLayoutId id="2147484452" r:id="rId41"/>
    <p:sldLayoutId id="2147484453" r:id="rId42"/>
    <p:sldLayoutId id="2147484454" r:id="rId43"/>
    <p:sldLayoutId id="2147484455" r:id="rId44"/>
    <p:sldLayoutId id="2147484456" r:id="rId45"/>
    <p:sldLayoutId id="2147484457" r:id="rId46"/>
    <p:sldLayoutId id="2147484458" r:id="rId47"/>
    <p:sldLayoutId id="2147484459" r:id="rId48"/>
    <p:sldLayoutId id="2147484460" r:id="rId49"/>
    <p:sldLayoutId id="2147484461" r:id="rId50"/>
    <p:sldLayoutId id="2147484462" r:id="rId51"/>
    <p:sldLayoutId id="2147484463" r:id="rId52"/>
    <p:sldLayoutId id="2147484464" r:id="rId53"/>
    <p:sldLayoutId id="2147484465" r:id="rId54"/>
    <p:sldLayoutId id="2147484466" r:id="rId55"/>
    <p:sldLayoutId id="2147484467" r:id="rId56"/>
    <p:sldLayoutId id="2147484468" r:id="rId57"/>
    <p:sldLayoutId id="2147484469" r:id="rId58"/>
    <p:sldLayoutId id="2147484470" r:id="rId59"/>
    <p:sldLayoutId id="2147484471" r:id="rId60"/>
    <p:sldLayoutId id="2147484472" r:id="rId61"/>
    <p:sldLayoutId id="2147484473" r:id="rId62"/>
    <p:sldLayoutId id="2147484474" r:id="rId63"/>
    <p:sldLayoutId id="2147484475" r:id="rId64"/>
    <p:sldLayoutId id="2147484476" r:id="rId65"/>
    <p:sldLayoutId id="2147484477" r:id="rId66"/>
    <p:sldLayoutId id="2147484478" r:id="rId67"/>
    <p:sldLayoutId id="2147484479" r:id="rId68"/>
    <p:sldLayoutId id="2147484480" r:id="rId69"/>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44"/>
          <a:stretch>
            <a:fillRect/>
          </a:stretch>
        </p:blipFill>
        <p:spPr>
          <a:xfrm>
            <a:off x="626267" y="6215145"/>
            <a:ext cx="342900" cy="342900"/>
          </a:xfrm>
          <a:prstGeom prst="rect">
            <a:avLst/>
          </a:prstGeom>
        </p:spPr>
      </p:pic>
      <p:sp>
        <p:nvSpPr>
          <p:cNvPr id="2" name="Espace réservé du texte 1">
            <a:extLst>
              <a:ext uri="{FF2B5EF4-FFF2-40B4-BE49-F238E27FC236}">
                <a16:creationId xmlns:a16="http://schemas.microsoft.com/office/drawing/2014/main" id="{EBCCC6D4-453D-8244-BA30-ED7783255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p:txBody>
      </p:sp>
    </p:spTree>
    <p:extLst>
      <p:ext uri="{BB962C8B-B14F-4D97-AF65-F5344CB8AC3E}">
        <p14:creationId xmlns:p14="http://schemas.microsoft.com/office/powerpoint/2010/main" val="231983831"/>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 id="2147484499" r:id="rId18"/>
    <p:sldLayoutId id="2147484500" r:id="rId19"/>
    <p:sldLayoutId id="2147484501" r:id="rId20"/>
    <p:sldLayoutId id="2147484502" r:id="rId21"/>
    <p:sldLayoutId id="2147484503" r:id="rId22"/>
    <p:sldLayoutId id="2147484504" r:id="rId23"/>
    <p:sldLayoutId id="2147484505" r:id="rId24"/>
    <p:sldLayoutId id="2147484506" r:id="rId25"/>
    <p:sldLayoutId id="2147484507" r:id="rId26"/>
    <p:sldLayoutId id="2147484508" r:id="rId27"/>
    <p:sldLayoutId id="2147484509" r:id="rId28"/>
    <p:sldLayoutId id="2147484510" r:id="rId29"/>
    <p:sldLayoutId id="2147484511" r:id="rId30"/>
    <p:sldLayoutId id="2147484512" r:id="rId31"/>
    <p:sldLayoutId id="2147484513" r:id="rId32"/>
    <p:sldLayoutId id="2147484514" r:id="rId33"/>
    <p:sldLayoutId id="2147484515" r:id="rId34"/>
    <p:sldLayoutId id="2147484516" r:id="rId35"/>
    <p:sldLayoutId id="2147484517" r:id="rId36"/>
    <p:sldLayoutId id="2147484518" r:id="rId37"/>
    <p:sldLayoutId id="2147484519" r:id="rId38"/>
    <p:sldLayoutId id="2147484520" r:id="rId39"/>
    <p:sldLayoutId id="2147484521" r:id="rId40"/>
    <p:sldLayoutId id="2147484522" r:id="rId41"/>
    <p:sldLayoutId id="2147484523" r:id="rId42"/>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0" indent="0" algn="just" defTabSz="914400" rtl="0" eaLnBrk="1" latinLnBrk="0" hangingPunct="1">
        <a:lnSpc>
          <a:spcPct val="100000"/>
        </a:lnSpc>
        <a:spcBef>
          <a:spcPts val="500"/>
        </a:spcBef>
        <a:buFont typeface="Wingdings" pitchFamily="2" charset="2"/>
        <a:buNone/>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80000" indent="-180000" algn="just" defTabSz="914400" rtl="0" eaLnBrk="1" latinLnBrk="0" hangingPunct="1">
        <a:lnSpc>
          <a:spcPct val="100000"/>
        </a:lnSpc>
        <a:spcBef>
          <a:spcPts val="500"/>
        </a:spcBef>
        <a:buFont typeface="Arial" panose="020B0604020202020204" pitchFamily="34" charset="0"/>
        <a:buChar char="•"/>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60000" indent="-180000" algn="just" defTabSz="914400" rtl="0" eaLnBrk="1" latinLnBrk="0" hangingPunct="1">
        <a:lnSpc>
          <a:spcPct val="100000"/>
        </a:lnSpc>
        <a:spcBef>
          <a:spcPts val="500"/>
        </a:spcBef>
        <a:buFont typeface="Courier New" panose="02070309020205020404" pitchFamily="49" charset="0"/>
        <a:buChar char="o"/>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40000" indent="-180000" algn="just" defTabSz="914400" rtl="0" eaLnBrk="1" latinLnBrk="0" hangingPunct="1">
        <a:lnSpc>
          <a:spcPct val="100000"/>
        </a:lnSpc>
        <a:spcBef>
          <a:spcPts val="500"/>
        </a:spcBef>
        <a:buSzPct val="100000"/>
        <a:buFont typeface="Wingdings" pitchFamily="2" charset="2"/>
        <a:buChar char="§"/>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34988" indent="0" algn="just" defTabSz="914400" rtl="0" eaLnBrk="1" latinLnBrk="0" hangingPunct="1">
        <a:lnSpc>
          <a:spcPct val="100000"/>
        </a:lnSpc>
        <a:spcBef>
          <a:spcPts val="500"/>
        </a:spcBef>
        <a:buFont typeface="Police système"/>
        <a:buNone/>
        <a:tabLst/>
        <a:defRPr lang="fr-FR" sz="11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869950" indent="0" algn="l" defTabSz="914400" rtl="0" eaLnBrk="1" latinLnBrk="0" hangingPunct="1">
        <a:lnSpc>
          <a:spcPct val="90000"/>
        </a:lnSpc>
        <a:spcBef>
          <a:spcPts val="500"/>
        </a:spcBef>
        <a:buFont typeface="Police système"/>
        <a:buNone/>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p:nvPicPr>
        <p:blipFill>
          <a:blip r:embed="rId12"/>
          <a:stretch>
            <a:fillRect/>
          </a:stretch>
        </p:blipFill>
        <p:spPr>
          <a:xfrm>
            <a:off x="626267" y="6215145"/>
            <a:ext cx="342900" cy="342900"/>
          </a:xfrm>
          <a:prstGeom prst="rect">
            <a:avLst/>
          </a:prstGeom>
        </p:spPr>
      </p:pic>
      <p:sp>
        <p:nvSpPr>
          <p:cNvPr id="5" name="Espace réservé de la date 1">
            <a:extLst>
              <a:ext uri="{FF2B5EF4-FFF2-40B4-BE49-F238E27FC236}">
                <a16:creationId xmlns:a16="http://schemas.microsoft.com/office/drawing/2014/main" id="{00A7D094-F5AD-402F-9C79-D74683C05CA9}"/>
              </a:ext>
            </a:extLst>
          </p:cNvPr>
          <p:cNvSpPr txBox="1">
            <a:spLocks/>
          </p:cNvSpPr>
          <p:nvPr/>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Tree>
    <p:extLst>
      <p:ext uri="{BB962C8B-B14F-4D97-AF65-F5344CB8AC3E}">
        <p14:creationId xmlns:p14="http://schemas.microsoft.com/office/powerpoint/2010/main" val="1183023284"/>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Lst>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049FF2A-CBAF-DD4B-99BC-37F5734D7840}"/>
              </a:ext>
            </a:extLst>
          </p:cNvPr>
          <p:cNvPicPr>
            <a:picLocks noChangeAspect="1"/>
          </p:cNvPicPr>
          <p:nvPr userDrawn="1"/>
        </p:nvPicPr>
        <p:blipFill>
          <a:blip r:embed="rId43"/>
          <a:stretch>
            <a:fillRect/>
          </a:stretch>
        </p:blipFill>
        <p:spPr>
          <a:xfrm>
            <a:off x="626267" y="6215145"/>
            <a:ext cx="342900" cy="342900"/>
          </a:xfrm>
          <a:prstGeom prst="rect">
            <a:avLst/>
          </a:prstGeom>
        </p:spPr>
      </p:pic>
      <p:sp>
        <p:nvSpPr>
          <p:cNvPr id="5" name="Espace réservé de la date 1">
            <a:extLst>
              <a:ext uri="{FF2B5EF4-FFF2-40B4-BE49-F238E27FC236}">
                <a16:creationId xmlns:a16="http://schemas.microsoft.com/office/drawing/2014/main" id="{00A7D094-F5AD-402F-9C79-D74683C05CA9}"/>
              </a:ext>
            </a:extLst>
          </p:cNvPr>
          <p:cNvSpPr txBox="1">
            <a:spLocks/>
          </p:cNvSpPr>
          <p:nvPr userDrawn="1"/>
        </p:nvSpPr>
        <p:spPr>
          <a:xfrm>
            <a:off x="10274267" y="6434934"/>
            <a:ext cx="792000" cy="12311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891816-B198-424B-8390-13E8CA90738F}" type="datetime1">
              <a:rPr lang="fr-FR" b="0" i="0" smtClean="0">
                <a:latin typeface="Verdana" panose="020B0604030504040204" pitchFamily="34" charset="0"/>
              </a:rPr>
              <a:pPr/>
              <a:t>15/09/2025</a:t>
            </a:fld>
            <a:endParaRPr lang="fr-FR" b="0" i="0" dirty="0">
              <a:latin typeface="Verdana" panose="020B0604030504040204" pitchFamily="34" charset="0"/>
            </a:endParaRPr>
          </a:p>
        </p:txBody>
      </p:sp>
      <p:sp>
        <p:nvSpPr>
          <p:cNvPr id="6" name="Espace réservé du numéro de diapositive 3">
            <a:extLst>
              <a:ext uri="{FF2B5EF4-FFF2-40B4-BE49-F238E27FC236}">
                <a16:creationId xmlns:a16="http://schemas.microsoft.com/office/drawing/2014/main" id="{E74A8E90-F04B-4D8F-9D46-1663D642AB86}"/>
              </a:ext>
            </a:extLst>
          </p:cNvPr>
          <p:cNvSpPr txBox="1">
            <a:spLocks/>
          </p:cNvSpPr>
          <p:nvPr userDrawn="1"/>
        </p:nvSpPr>
        <p:spPr>
          <a:xfrm>
            <a:off x="11066267" y="6430994"/>
            <a:ext cx="540000" cy="127051"/>
          </a:xfrm>
          <a:prstGeom prst="rect">
            <a:avLst/>
          </a:prstGeom>
        </p:spPr>
        <p:txBody>
          <a:bodyPr vert="horz" lIns="0" tIns="0" rIns="0" bIns="0" rtlCol="0" anchor="b">
            <a:noAutofit/>
          </a:bodyPr>
          <a:lstStyle>
            <a:defPPr>
              <a:defRPr lang="fr-FR"/>
            </a:defPPr>
            <a:lvl1pPr marL="0" algn="r" defTabSz="914400" rtl="0" eaLnBrk="1" latinLnBrk="0" hangingPunct="1">
              <a:lnSpc>
                <a:spcPct val="100000"/>
              </a:lnSpc>
              <a:defRPr sz="60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A587B-5814-4D9B-9598-FE9CB954CB01}" type="slidenum">
              <a:rPr lang="fr-FR" b="0" i="0" smtClean="0">
                <a:latin typeface="Verdana" panose="020B0604030504040204" pitchFamily="34" charset="0"/>
              </a:rPr>
              <a:pPr/>
              <a:t>‹N°›</a:t>
            </a:fld>
            <a:endParaRPr lang="fr-FR" b="0" i="0" dirty="0">
              <a:latin typeface="Verdana" panose="020B0604030504040204" pitchFamily="34" charset="0"/>
            </a:endParaRPr>
          </a:p>
        </p:txBody>
      </p:sp>
    </p:spTree>
    <p:extLst>
      <p:ext uri="{BB962C8B-B14F-4D97-AF65-F5344CB8AC3E}">
        <p14:creationId xmlns:p14="http://schemas.microsoft.com/office/powerpoint/2010/main" val="3178336647"/>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 id="2147484633" r:id="rId26"/>
    <p:sldLayoutId id="2147484634" r:id="rId27"/>
    <p:sldLayoutId id="2147484635" r:id="rId28"/>
    <p:sldLayoutId id="2147484636" r:id="rId29"/>
    <p:sldLayoutId id="2147484637" r:id="rId30"/>
    <p:sldLayoutId id="2147484638" r:id="rId31"/>
    <p:sldLayoutId id="2147484639" r:id="rId32"/>
    <p:sldLayoutId id="2147484640" r:id="rId33"/>
    <p:sldLayoutId id="2147484641" r:id="rId34"/>
    <p:sldLayoutId id="2147484642" r:id="rId35"/>
    <p:sldLayoutId id="2147484643" r:id="rId36"/>
    <p:sldLayoutId id="2147484644" r:id="rId37"/>
    <p:sldLayoutId id="2147484645" r:id="rId38"/>
    <p:sldLayoutId id="2147484646" r:id="rId39"/>
    <p:sldLayoutId id="2147484647" r:id="rId40"/>
    <p:sldLayoutId id="2147484648" r:id="rId41"/>
  </p:sldLayoutIdLst>
  <p:hf hdr="0"/>
  <p:txStyles>
    <p:titleStyle>
      <a:lvl1pPr algn="ctr" defTabSz="914400" rtl="0" eaLnBrk="1" latinLnBrk="0" hangingPunct="1">
        <a:lnSpc>
          <a:spcPct val="100000"/>
        </a:lnSpc>
        <a:spcBef>
          <a:spcPct val="0"/>
        </a:spcBef>
        <a:buNone/>
        <a:defRPr sz="2600" b="1" i="0" kern="1200">
          <a:solidFill>
            <a:schemeClr val="tx1"/>
          </a:solidFill>
          <a:latin typeface="Verdana" panose="020B0604030504040204" pitchFamily="34" charset="0"/>
          <a:ea typeface="+mj-ea"/>
          <a:cs typeface="+mj-cs"/>
        </a:defRPr>
      </a:lvl1pPr>
    </p:titleStyle>
    <p:bodyStyle>
      <a:lvl1pPr marL="285750" indent="-285750" algn="just" defTabSz="914400" rtl="0" eaLnBrk="1" latinLnBrk="0" hangingPunct="1">
        <a:lnSpc>
          <a:spcPct val="100000"/>
        </a:lnSpc>
        <a:spcBef>
          <a:spcPts val="0"/>
        </a:spcBef>
        <a:buFont typeface="Wingdings" pitchFamily="2" charset="2"/>
        <a:buChar char="§"/>
        <a:defRPr sz="14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just" defTabSz="914400" rtl="0" eaLnBrk="1" latinLnBrk="0" hangingPunct="1">
        <a:lnSpc>
          <a:spcPct val="100000"/>
        </a:lnSpc>
        <a:spcBef>
          <a:spcPts val="1100"/>
        </a:spcBef>
        <a:buFont typeface="Wingdings" pitchFamily="2" charset="2"/>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3050" indent="-273050" algn="just" defTabSz="914400" rtl="0" eaLnBrk="1" latinLnBrk="0" hangingPunct="1">
        <a:lnSpc>
          <a:spcPct val="100000"/>
        </a:lnSpc>
        <a:spcBef>
          <a:spcPts val="800"/>
        </a:spcBef>
        <a:buFont typeface="Wingdings" pitchFamily="2" charset="2"/>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47675" indent="-268288" algn="just" defTabSz="914400" rtl="0" eaLnBrk="1" latinLnBrk="0" hangingPunct="1">
        <a:lnSpc>
          <a:spcPct val="100000"/>
        </a:lnSpc>
        <a:spcBef>
          <a:spcPts val="500"/>
        </a:spcBef>
        <a:buSzPct val="100000"/>
        <a:buFont typeface="Lucida Grande" panose="020B0600040502020204" pitchFamily="34" charset="0"/>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622300" indent="-265113" algn="just" defTabSz="914400" rtl="0" eaLnBrk="1" latinLnBrk="0" hangingPunct="1">
        <a:lnSpc>
          <a:spcPct val="100000"/>
        </a:lnSpc>
        <a:spcBef>
          <a:spcPts val="500"/>
        </a:spcBef>
        <a:buFont typeface="Police système"/>
        <a:buChar char="-"/>
        <a:tabLst/>
        <a:defRPr sz="11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804863"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979488" indent="-265113" algn="just"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1155700" indent="-266700"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1347788" indent="-276225" algn="l" defTabSz="914400" rtl="0" eaLnBrk="1" latinLnBrk="0" hangingPunct="1">
        <a:lnSpc>
          <a:spcPct val="90000"/>
        </a:lnSpc>
        <a:spcBef>
          <a:spcPts val="500"/>
        </a:spcBef>
        <a:buFont typeface="Police système"/>
        <a:buChar char="-"/>
        <a:tabLst/>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95.png"/><Relationship Id="rId7"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100.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296.png"/><Relationship Id="rId4" Type="http://schemas.openxmlformats.org/officeDocument/2006/relationships/image" Target="../media/image2901.png"/></Relationships>
</file>

<file path=ppt/slides/_rels/slide101.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01.png"/><Relationship Id="rId7" Type="http://schemas.openxmlformats.org/officeDocument/2006/relationships/image" Target="../media/image342.pn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331.png"/><Relationship Id="rId5" Type="http://schemas.openxmlformats.org/officeDocument/2006/relationships/image" Target="../media/image321.png"/><Relationship Id="rId4" Type="http://schemas.openxmlformats.org/officeDocument/2006/relationships/image" Target="../media/image311.png"/></Relationships>
</file>

<file path=ppt/slides/_rels/slide10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60.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298.png"/></Relationships>
</file>

<file path=ppt/slides/_rels/slide10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390.png"/></Relationships>
</file>

<file path=ppt/slides/_rels/slide10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304.png"/><Relationship Id="rId4" Type="http://schemas.openxmlformats.org/officeDocument/2006/relationships/image" Target="../media/image303.png"/></Relationships>
</file>

<file path=ppt/slides/_rels/slide108.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9" Type="http://schemas.openxmlformats.org/officeDocument/2006/relationships/image" Target="../media/image312.png"/></Relationships>
</file>

<file path=ppt/slides/_rels/slide109.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1.xml.rels><?xml version="1.0" encoding="UTF-8" standalone="yes"?>
<Relationships xmlns="http://schemas.openxmlformats.org/package/2006/relationships"><Relationship Id="rId8" Type="http://schemas.openxmlformats.org/officeDocument/2006/relationships/hyperlink" Target="https://www.bis.org/bcbs/irbriskweight.pdf" TargetMode="External"/><Relationship Id="rId3" Type="http://schemas.openxmlformats.org/officeDocument/2006/relationships/image" Target="../media/image95.png"/><Relationship Id="rId7"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1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322.png"/><Relationship Id="rId4" Type="http://schemas.openxmlformats.org/officeDocument/2006/relationships/image" Target="../media/image320.png"/></Relationships>
</file>

<file path=ppt/slides/_rels/slide11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327.png"/><Relationship Id="rId4" Type="http://schemas.openxmlformats.org/officeDocument/2006/relationships/image" Target="../media/image1170.png"/></Relationships>
</file>

<file path=ppt/slides/_rels/slide11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329.png"/></Relationships>
</file>

<file path=ppt/slides/_rels/slide115.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250.png"/><Relationship Id="rId5" Type="http://schemas.openxmlformats.org/officeDocument/2006/relationships/image" Target="../media/image1240.png"/><Relationship Id="rId4" Type="http://schemas.openxmlformats.org/officeDocument/2006/relationships/image" Target="../media/image1230.png"/></Relationships>
</file>

<file path=ppt/slides/_rels/slide116.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1290.png"/><Relationship Id="rId4" Type="http://schemas.openxmlformats.org/officeDocument/2006/relationships/image" Target="../media/image1280.png"/></Relationships>
</file>

<file path=ppt/slides/_rels/slide11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332.png"/><Relationship Id="rId4" Type="http://schemas.openxmlformats.org/officeDocument/2006/relationships/image" Target="../media/image3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261.png"/><Relationship Id="rId3" Type="http://schemas.openxmlformats.org/officeDocument/2006/relationships/image" Target="../media/image95.png"/><Relationship Id="rId7"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15.xml"/><Relationship Id="rId1" Type="http://schemas.openxmlformats.org/officeDocument/2006/relationships/slideLayout" Target="../slideLayouts/slideLayout15.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s>
</file>

<file path=ppt/slides/_rels/slide12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18.xml"/><Relationship Id="rId1" Type="http://schemas.openxmlformats.org/officeDocument/2006/relationships/slideLayout" Target="../slideLayouts/slideLayout15.xml"/><Relationship Id="rId4" Type="http://schemas.openxmlformats.org/officeDocument/2006/relationships/image" Target="../media/image339.png"/></Relationships>
</file>

<file path=ppt/slides/_rels/slide12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48.png"/><Relationship Id="rId2" Type="http://schemas.openxmlformats.org/officeDocument/2006/relationships/notesSlide" Target="../notesSlides/notesSlide123.xml"/><Relationship Id="rId1" Type="http://schemas.openxmlformats.org/officeDocument/2006/relationships/slideLayout" Target="../slideLayouts/slideLayout15.xml"/><Relationship Id="rId6" Type="http://schemas.openxmlformats.org/officeDocument/2006/relationships/image" Target="../media/image347.png"/><Relationship Id="rId5" Type="http://schemas.openxmlformats.org/officeDocument/2006/relationships/hyperlink" Target="https://link.springer.com/article/10.1007/s40641-016-0050-x" TargetMode="External"/><Relationship Id="rId4" Type="http://schemas.openxmlformats.org/officeDocument/2006/relationships/hyperlink" Target="https://link.springer.com/article/10.1007/s10584-013-0905-2"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95.png"/><Relationship Id="rId7"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25.xml"/><Relationship Id="rId1" Type="http://schemas.openxmlformats.org/officeDocument/2006/relationships/slideLayout" Target="../slideLayouts/slideLayout15.xml"/><Relationship Id="rId4" Type="http://schemas.openxmlformats.org/officeDocument/2006/relationships/image" Target="../media/image353.png"/></Relationships>
</file>

<file path=ppt/slides/_rels/slide13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26.xml"/><Relationship Id="rId1" Type="http://schemas.openxmlformats.org/officeDocument/2006/relationships/slideLayout" Target="../slideLayouts/slideLayout15.xml"/><Relationship Id="rId5" Type="http://schemas.openxmlformats.org/officeDocument/2006/relationships/image" Target="../media/image356.png"/><Relationship Id="rId4" Type="http://schemas.openxmlformats.org/officeDocument/2006/relationships/image" Target="../media/image35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28.xml"/><Relationship Id="rId1" Type="http://schemas.openxmlformats.org/officeDocument/2006/relationships/slideLayout" Target="../slideLayouts/slideLayout15.xml"/><Relationship Id="rId5" Type="http://schemas.openxmlformats.org/officeDocument/2006/relationships/image" Target="../media/image359.png"/><Relationship Id="rId4" Type="http://schemas.openxmlformats.org/officeDocument/2006/relationships/image" Target="../media/image35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292.png"/><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1.png"/><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95.png"/><Relationship Id="rId4" Type="http://schemas.openxmlformats.org/officeDocument/2006/relationships/image" Target="../media/image145.pn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8.png"/><Relationship Id="rId4" Type="http://schemas.openxmlformats.org/officeDocument/2006/relationships/image" Target="../media/image147.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63.png"/><Relationship Id="rId4" Type="http://schemas.openxmlformats.org/officeDocument/2006/relationships/image" Target="../media/image162.png"/></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95.png"/><Relationship Id="rId7" Type="http://schemas.openxmlformats.org/officeDocument/2006/relationships/image" Target="../media/image16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37.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95.png"/><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3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95.png"/><Relationship Id="rId7" Type="http://schemas.openxmlformats.org/officeDocument/2006/relationships/image" Target="../media/image18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3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95.png"/><Relationship Id="rId7" Type="http://schemas.openxmlformats.org/officeDocument/2006/relationships/image" Target="../media/image187.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4.xml.rels><?xml version="1.0" encoding="UTF-8" standalone="yes"?>
<Relationships xmlns="http://schemas.openxmlformats.org/package/2006/relationships"><Relationship Id="rId8" Type="http://schemas.openxmlformats.org/officeDocument/2006/relationships/hyperlink" Target="https://eur-lex.europa.eu/FR/legal-content/summary/prudential-requirements-for-credit-institutions-and-investment-firms.html" TargetMode="External"/><Relationship Id="rId3" Type="http://schemas.openxmlformats.org/officeDocument/2006/relationships/image" Target="../media/image95.png"/><Relationship Id="rId7" Type="http://schemas.openxmlformats.org/officeDocument/2006/relationships/hyperlink" Target="http://eur-lex.europa.eu/summary/glossary/eu_union.html" TargetMode="External"/><Relationship Id="rId12"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eur-lex.europa.eu/FR/legal-content/summary/banks-and-investment-firms-prudential-supervision.html" TargetMode="External"/><Relationship Id="rId11" Type="http://schemas.openxmlformats.org/officeDocument/2006/relationships/hyperlink" Target="https://acpr.banque-france.fr/europe-et-international/banques/reglementation-europeenne/orientations-de-lautorite-bancaire-europeenne" TargetMode="External"/><Relationship Id="rId5" Type="http://schemas.openxmlformats.org/officeDocument/2006/relationships/hyperlink" Target="https://eur-lex.europa.eu/legal-content/FR/AUTO/?uri=celex:32006L0049" TargetMode="External"/><Relationship Id="rId10" Type="http://schemas.openxmlformats.org/officeDocument/2006/relationships/hyperlink" Target="https://www.eba.europa.eu/rules-and-guidance" TargetMode="External"/><Relationship Id="rId4" Type="http://schemas.openxmlformats.org/officeDocument/2006/relationships/hyperlink" Target="https://eur-lex.europa.eu/legal-content/FR/AUTO/?uri=celex:32006L0048" TargetMode="External"/><Relationship Id="rId9" Type="http://schemas.openxmlformats.org/officeDocument/2006/relationships/hyperlink" Target="https://acpr.banque-france.fr/europe-et-international/banques/reglementation-europeenne/tableau-des-orientations-de-labe-et-de-laemf"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95.png"/><Relationship Id="rId7" Type="http://schemas.openxmlformats.org/officeDocument/2006/relationships/image" Target="../media/image19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96.png"/><Relationship Id="rId5" Type="http://schemas.openxmlformats.org/officeDocument/2006/relationships/image" Target="../media/image1650.png"/><Relationship Id="rId4" Type="http://schemas.openxmlformats.org/officeDocument/2006/relationships/hyperlink" Target="https://www.bis.org/bcbs/irbriskweight.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670.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20.png"/><Relationship Id="rId5" Type="http://schemas.openxmlformats.org/officeDocument/2006/relationships/image" Target="../media/image199.png"/><Relationship Id="rId4" Type="http://schemas.openxmlformats.org/officeDocument/2006/relationships/image" Target="../media/image1700.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1740.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980.png"/><Relationship Id="rId5" Type="http://schemas.openxmlformats.org/officeDocument/2006/relationships/image" Target="../media/image970.png"/><Relationship Id="rId10" Type="http://schemas.openxmlformats.org/officeDocument/2006/relationships/image" Target="../media/image1020.png"/><Relationship Id="rId4" Type="http://schemas.openxmlformats.org/officeDocument/2006/relationships/image" Target="../media/image960.png"/><Relationship Id="rId9" Type="http://schemas.openxmlformats.org/officeDocument/2006/relationships/image" Target="../media/image1010.png"/></Relationships>
</file>

<file path=ppt/slides/_rels/slide49.xml.rels><?xml version="1.0" encoding="UTF-8" standalone="yes"?>
<Relationships xmlns="http://schemas.openxmlformats.org/package/2006/relationships"><Relationship Id="rId8" Type="http://schemas.openxmlformats.org/officeDocument/2006/relationships/image" Target="../media/image1471.png"/><Relationship Id="rId3" Type="http://schemas.openxmlformats.org/officeDocument/2006/relationships/image" Target="../media/image1030.png"/><Relationship Id="rId7" Type="http://schemas.openxmlformats.org/officeDocument/2006/relationships/image" Target="../media/image1070.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282.png"/><Relationship Id="rId5" Type="http://schemas.openxmlformats.org/officeDocument/2006/relationships/image" Target="../media/image1050.png"/><Relationship Id="rId4" Type="http://schemas.openxmlformats.org/officeDocument/2006/relationships/image" Target="../media/image1040.png"/><Relationship Id="rId9" Type="http://schemas.openxmlformats.org/officeDocument/2006/relationships/image" Target="../media/image1481.png"/></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51.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141.png"/><Relationship Id="rId4" Type="http://schemas.openxmlformats.org/officeDocument/2006/relationships/image" Target="../media/image1131.png"/></Relationships>
</file>

<file path=ppt/slides/_rels/slide52.xml.rels><?xml version="1.0" encoding="UTF-8" standalone="yes"?>
<Relationships xmlns="http://schemas.openxmlformats.org/package/2006/relationships"><Relationship Id="rId8" Type="http://schemas.openxmlformats.org/officeDocument/2006/relationships/image" Target="../media/image1200.png"/><Relationship Id="rId3" Type="http://schemas.openxmlformats.org/officeDocument/2006/relationships/image" Target="../media/image1151.png"/><Relationship Id="rId7" Type="http://schemas.openxmlformats.org/officeDocument/2006/relationships/image" Target="../media/image1190.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180.png"/><Relationship Id="rId5" Type="http://schemas.openxmlformats.org/officeDocument/2006/relationships/image" Target="../media/image1171.png"/><Relationship Id="rId4" Type="http://schemas.openxmlformats.org/officeDocument/2006/relationships/image" Target="../media/image1161.png"/></Relationships>
</file>

<file path=ppt/slides/_rels/slide53.xml.rels><?xml version="1.0" encoding="UTF-8" standalone="yes"?>
<Relationships xmlns="http://schemas.openxmlformats.org/package/2006/relationships"><Relationship Id="rId3" Type="http://schemas.openxmlformats.org/officeDocument/2006/relationships/image" Target="../media/image1210.png"/><Relationship Id="rId7" Type="http://schemas.openxmlformats.org/officeDocument/2006/relationships/image" Target="../media/image125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241.png"/><Relationship Id="rId5" Type="http://schemas.openxmlformats.org/officeDocument/2006/relationships/image" Target="../media/image1231.png"/><Relationship Id="rId4" Type="http://schemas.openxmlformats.org/officeDocument/2006/relationships/image" Target="../media/image204.png"/></Relationships>
</file>

<file path=ppt/slides/_rels/slide54.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5.png"/><Relationship Id="rId7" Type="http://schemas.openxmlformats.org/officeDocument/2006/relationships/image" Target="../media/image130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1281.png"/><Relationship Id="rId4" Type="http://schemas.openxmlformats.org/officeDocument/2006/relationships/image" Target="../media/image1271.png"/></Relationships>
</file>

<file path=ppt/slides/_rels/slide5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390.png"/></Relationships>
</file>

<file path=ppt/slides/_rels/slide59.xml.rels><?xml version="1.0" encoding="UTF-8" standalone="yes"?>
<Relationships xmlns="http://schemas.openxmlformats.org/package/2006/relationships"><Relationship Id="rId3" Type="http://schemas.openxmlformats.org/officeDocument/2006/relationships/image" Target="../media/image1400.png"/><Relationship Id="rId7" Type="http://schemas.openxmlformats.org/officeDocument/2006/relationships/image" Target="../media/image214.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430.png"/><Relationship Id="rId5" Type="http://schemas.openxmlformats.org/officeDocument/2006/relationships/image" Target="../media/image1420.png"/><Relationship Id="rId4" Type="http://schemas.openxmlformats.org/officeDocument/2006/relationships/image" Target="../media/image1410.png"/></Relationships>
</file>

<file path=ppt/slides/_rels/slide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fr.wikipedia.org/wiki/Loss_Given_Defaul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50.png"/><Relationship Id="rId7" Type="http://schemas.openxmlformats.org/officeDocument/2006/relationships/image" Target="../media/image1490.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1480.png"/><Relationship Id="rId5" Type="http://schemas.openxmlformats.org/officeDocument/2006/relationships/image" Target="../media/image1470.png"/><Relationship Id="rId4" Type="http://schemas.openxmlformats.org/officeDocument/2006/relationships/image" Target="../media/image1460.png"/></Relationships>
</file>

<file path=ppt/slides/_rels/slide61.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520.png"/><Relationship Id="rId4" Type="http://schemas.openxmlformats.org/officeDocument/2006/relationships/image" Target="../media/image1511.png"/></Relationships>
</file>

<file path=ppt/slides/_rels/slide6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hyperlink" Target="https://investors.societegenerale.com/fr/informations-financieres-et-extra-financieres/resultats-et-publications-financieres/resultats-trimestriels" TargetMode="External"/><Relationship Id="rId4" Type="http://schemas.openxmlformats.org/officeDocument/2006/relationships/image" Target="../media/image216.png"/></Relationships>
</file>

<file path=ppt/slides/_rels/slide63.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sv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image" Target="../media/image219.svg"/><Relationship Id="rId4" Type="http://schemas.openxmlformats.org/officeDocument/2006/relationships/image" Target="../media/image218.png"/></Relationships>
</file>

<file path=ppt/slides/_rels/slide6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620.png"/><Relationship Id="rId5" Type="http://schemas.openxmlformats.org/officeDocument/2006/relationships/image" Target="../media/image217.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223.emf"/><Relationship Id="rId4" Type="http://schemas.openxmlformats.org/officeDocument/2006/relationships/image" Target="../media/image217.png"/></Relationships>
</file>

<file path=ppt/slides/_rels/slide66.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95.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hyperlink" Target="https://papers.ssrn.com/sol3/papers.cfm?abstract_id=2686788" TargetMode="External"/><Relationship Id="rId10" Type="http://schemas.openxmlformats.org/officeDocument/2006/relationships/image" Target="../media/image228.png"/><Relationship Id="rId4" Type="http://schemas.openxmlformats.org/officeDocument/2006/relationships/hyperlink" Target="https://www.ifrs.org/content/dam/ifrs/publications/pdf-standards/english/2022/issued/part-a/ifrs-9-financial-instruments.pdf?bypass=on" TargetMode="External"/><Relationship Id="rId9" Type="http://schemas.openxmlformats.org/officeDocument/2006/relationships/image" Target="../media/image227.png"/><Relationship Id="rId14"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95.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 Id="rId14" Type="http://schemas.openxmlformats.org/officeDocument/2006/relationships/image" Target="../media/image243.png"/></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24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6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95.png"/><Relationship Id="rId7" Type="http://schemas.openxmlformats.org/officeDocument/2006/relationships/image" Target="../media/image251.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3.png"/></Relationships>
</file>

<file path=ppt/slides/_rels/slide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5.png"/><Relationship Id="rId7"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hyperlink" Target="https://www.eba.europa.eu/sites/default/files/2025-01/cd571cfe-b02c-4a08-9bcb-067c12238ef1/2025%20EU-wide%20stress%20test%20-%20Macro%20financial%20scenario.pdf" TargetMode="External"/><Relationship Id="rId4" Type="http://schemas.openxmlformats.org/officeDocument/2006/relationships/image" Target="../media/image254.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hyperlink" Target="https://www.eba.europa.eu/sites/default/files/2025-01/0246e2f3-fa57-47d1-99f2-7a5b80cae509/2025%20EU-wide%20stress%20test%20-%20Methodological%20Note.pdf" TargetMode="External"/><Relationship Id="rId5" Type="http://schemas.openxmlformats.org/officeDocument/2006/relationships/image" Target="../media/image256.png"/><Relationship Id="rId4" Type="http://schemas.openxmlformats.org/officeDocument/2006/relationships/image" Target="../media/image255.png"/></Relationships>
</file>

<file path=ppt/slides/_rels/slide7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95.png"/><Relationship Id="rId7" Type="http://schemas.openxmlformats.org/officeDocument/2006/relationships/image" Target="../media/image260.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259.png"/><Relationship Id="rId11" Type="http://schemas.openxmlformats.org/officeDocument/2006/relationships/image" Target="../media/image264.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7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79.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277.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278.png"/><Relationship Id="rId5" Type="http://schemas.openxmlformats.org/officeDocument/2006/relationships/hyperlink" Target="https://www.eba.europa.eu/publications-and-media/press-releases/eba-publishes-methodology-draft-templates-and-key-milestones-its-2025-eu-wide-stress-test" TargetMode="External"/><Relationship Id="rId4" Type="http://schemas.openxmlformats.org/officeDocument/2006/relationships/hyperlink" Target="https://www.eba.europa.eu/risk-and-data-analysis/risk-analysis/eu-wide-stress-testin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279.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hyperlink" Target="https://www.ngfs.net/en/publications-and-statistics/publications/ngfs-climate-scenarios-central-banks-and-supervisors-phase-iv"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hyperlink" Target="https://www.ngfs.net/en/publications-and-statistics/publications/ngfs-climate-scenarios-central-banks-and-supervisors-phase-iv"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283.png"/></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8" Type="http://schemas.openxmlformats.org/officeDocument/2006/relationships/image" Target="../media/image1200.png"/><Relationship Id="rId3" Type="http://schemas.openxmlformats.org/officeDocument/2006/relationships/image" Target="../media/image1151.png"/><Relationship Id="rId7" Type="http://schemas.openxmlformats.org/officeDocument/2006/relationships/image" Target="../media/image1190.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180.png"/><Relationship Id="rId5" Type="http://schemas.openxmlformats.org/officeDocument/2006/relationships/image" Target="../media/image1171.png"/><Relationship Id="rId4" Type="http://schemas.openxmlformats.org/officeDocument/2006/relationships/image" Target="../media/image1161.png"/></Relationships>
</file>

<file path=ppt/slides/_rels/slide94.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 Id="rId9" Type="http://schemas.openxmlformats.org/officeDocument/2006/relationships/image" Target="../media/image29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97.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image" Target="../media/image2610.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10.png"/><Relationship Id="rId4" Type="http://schemas.openxmlformats.org/officeDocument/2006/relationships/image" Target="../media/image2810.png"/></Relationships>
</file>

<file path=ppt/slides/_rels/slide98.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image" Target="../media/image400.png"/><Relationship Id="rId1" Type="http://schemas.openxmlformats.org/officeDocument/2006/relationships/slideLayout" Target="../slideLayouts/slideLayout4.xml"/><Relationship Id="rId4" Type="http://schemas.openxmlformats.org/officeDocument/2006/relationships/image" Target="../media/image296.png"/></Relationships>
</file>

<file path=ppt/slides/_rels/slide99.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2200.png"/><Relationship Id="rId7" Type="http://schemas.openxmlformats.org/officeDocument/2006/relationships/image" Target="../media/image2400.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2300.png"/><Relationship Id="rId5" Type="http://schemas.openxmlformats.org/officeDocument/2006/relationships/image" Target="../media/image2110.png"/><Relationship Id="rId10" Type="http://schemas.openxmlformats.org/officeDocument/2006/relationships/image" Target="../media/image2700.png"/><Relationship Id="rId4" Type="http://schemas.openxmlformats.org/officeDocument/2006/relationships/image" Target="../media/image2000.png"/><Relationship Id="rId9" Type="http://schemas.openxmlformats.org/officeDocument/2006/relationships/image" Target="../media/image26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4C693FC2-756F-6463-BE2F-AB788C165AB4}"/>
              </a:ext>
            </a:extLst>
          </p:cNvPr>
          <p:cNvSpPr>
            <a:spLocks noGrp="1"/>
          </p:cNvSpPr>
          <p:nvPr>
            <p:ph type="body" sz="quarter" idx="13"/>
          </p:nvPr>
        </p:nvSpPr>
        <p:spPr>
          <a:xfrm>
            <a:off x="808521" y="3535677"/>
            <a:ext cx="11485079" cy="1788334"/>
          </a:xfrm>
        </p:spPr>
        <p:txBody>
          <a:bodyPr/>
          <a:lstStyle/>
          <a:p>
            <a:r>
              <a:rPr lang="fr-FR" dirty="0">
                <a:solidFill>
                  <a:schemeClr val="bg1"/>
                </a:solidFill>
              </a:rPr>
              <a:t>FORMATION Square management – master </a:t>
            </a:r>
            <a:r>
              <a:rPr lang="fr-FR" dirty="0" err="1">
                <a:solidFill>
                  <a:schemeClr val="bg1"/>
                </a:solidFill>
              </a:rPr>
              <a:t>esa</a:t>
            </a:r>
            <a:endParaRPr lang="fr-FR" dirty="0">
              <a:solidFill>
                <a:schemeClr val="bg1"/>
              </a:solidFill>
            </a:endParaRPr>
          </a:p>
          <a:p>
            <a:r>
              <a:rPr lang="fr-FR" sz="2600" dirty="0"/>
              <a:t>Intégration des risques climatiques dans les exercices de stress tests et le processus ICAAP</a:t>
            </a:r>
            <a:endParaRPr lang="fr-FR" sz="2600" b="0" dirty="0"/>
          </a:p>
        </p:txBody>
      </p:sp>
      <p:sp>
        <p:nvSpPr>
          <p:cNvPr id="3" name="Sous-titre 5">
            <a:extLst>
              <a:ext uri="{FF2B5EF4-FFF2-40B4-BE49-F238E27FC236}">
                <a16:creationId xmlns:a16="http://schemas.microsoft.com/office/drawing/2014/main" id="{82C5A5A3-9042-56EE-48B4-933F5F3E983A}"/>
              </a:ext>
            </a:extLst>
          </p:cNvPr>
          <p:cNvSpPr txBox="1">
            <a:spLocks/>
          </p:cNvSpPr>
          <p:nvPr/>
        </p:nvSpPr>
        <p:spPr>
          <a:xfrm>
            <a:off x="808521" y="5905636"/>
            <a:ext cx="2754772" cy="323445"/>
          </a:xfrm>
          <a:prstGeom prst="rect">
            <a:avLst/>
          </a:prstGeom>
        </p:spPr>
        <p:txBody>
          <a:bodyPr anchor="t">
            <a:noAutofit/>
          </a:bodyPr>
          <a:lstStyle>
            <a:lvl1pPr marL="0" indent="0" algn="l" defTabSz="914400" rtl="0" eaLnBrk="1" latinLnBrk="0" hangingPunct="1">
              <a:lnSpc>
                <a:spcPct val="100000"/>
              </a:lnSpc>
              <a:spcBef>
                <a:spcPts val="0"/>
              </a:spcBef>
              <a:buFont typeface="Wingdings" pitchFamily="2" charset="2"/>
              <a:buNone/>
              <a:defRPr sz="1400" b="0" i="0" kern="1200">
                <a:solidFill>
                  <a:schemeClr val="bg1"/>
                </a:solidFill>
                <a:latin typeface="+mj-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1100"/>
              </a:spcBef>
              <a:buFont typeface="Wingdings" pitchFamily="2" charset="2"/>
              <a:buNone/>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800"/>
              </a:spcBef>
              <a:buFont typeface="Wingdings" pitchFamily="2" charset="2"/>
              <a:buNone/>
              <a:tabLst/>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500"/>
              </a:spcBef>
              <a:buSzPct val="100000"/>
              <a:buFont typeface="Lucida Grande" panose="020B0600040502020204" pitchFamily="34" charset="0"/>
              <a:buNone/>
              <a:tabLst/>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500"/>
              </a:spcBef>
              <a:buFont typeface="Police système"/>
              <a:buNone/>
              <a:tabLst/>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Police système"/>
              <a:buNone/>
              <a:tabLst/>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90000"/>
              </a:lnSpc>
              <a:spcBef>
                <a:spcPts val="500"/>
              </a:spcBef>
              <a:buFont typeface="Police système"/>
              <a:buNone/>
              <a:tabLst/>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90000"/>
              </a:lnSpc>
              <a:spcBef>
                <a:spcPts val="500"/>
              </a:spcBef>
              <a:buFont typeface="Police système"/>
              <a:buNone/>
              <a:tabLst/>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90000"/>
              </a:lnSpc>
              <a:spcBef>
                <a:spcPts val="500"/>
              </a:spcBef>
              <a:buFont typeface="Police système"/>
              <a:buNone/>
              <a:tabLst/>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r>
              <a:rPr lang="fr-FR" sz="1100" dirty="0"/>
              <a:t>Octobre 2025</a:t>
            </a:r>
          </a:p>
        </p:txBody>
      </p:sp>
      <p:sp>
        <p:nvSpPr>
          <p:cNvPr id="9" name="Google Shape;1059;p1">
            <a:extLst>
              <a:ext uri="{FF2B5EF4-FFF2-40B4-BE49-F238E27FC236}">
                <a16:creationId xmlns:a16="http://schemas.microsoft.com/office/drawing/2014/main" id="{A9FA5454-D98B-BDC3-0038-11A2ADD9C0D4}"/>
              </a:ext>
            </a:extLst>
          </p:cNvPr>
          <p:cNvSpPr txBox="1">
            <a:spLocks noGrp="1"/>
          </p:cNvSpPr>
          <p:nvPr>
            <p:ph type="subTitle" idx="1"/>
          </p:nvPr>
        </p:nvSpPr>
        <p:spPr>
          <a:xfrm>
            <a:off x="808521" y="5420469"/>
            <a:ext cx="10193308" cy="6468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fr-FR" dirty="0"/>
              <a:t>Charles-Emmanuel Prost</a:t>
            </a:r>
            <a:endParaRPr strike="sngStrike" dirty="0"/>
          </a:p>
        </p:txBody>
      </p:sp>
    </p:spTree>
    <p:extLst>
      <p:ext uri="{BB962C8B-B14F-4D97-AF65-F5344CB8AC3E}">
        <p14:creationId xmlns:p14="http://schemas.microsoft.com/office/powerpoint/2010/main" val="297892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FE50E653-1A53-6D1B-6377-321752D0F07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55421234-3F63-D783-EFD1-164112EF7550}"/>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68A9C5BA-1DE1-431D-C68D-65CEB8259EFF}"/>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(4/6)</a:t>
            </a:r>
          </a:p>
        </p:txBody>
      </p:sp>
      <p:sp>
        <p:nvSpPr>
          <p:cNvPr id="1225" name="Google Shape;1225;p11">
            <a:extLst>
              <a:ext uri="{FF2B5EF4-FFF2-40B4-BE49-F238E27FC236}">
                <a16:creationId xmlns:a16="http://schemas.microsoft.com/office/drawing/2014/main" id="{B930C358-BE46-F0FD-CA8D-B7A84ABE653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8244F3E0-F716-514B-8D8E-AD43226DB79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mc:Choice xmlns:a14="http://schemas.microsoft.com/office/drawing/2010/main" Requires="a14">
          <p:sp>
            <p:nvSpPr>
              <p:cNvPr id="4" name="object 21">
                <a:extLst>
                  <a:ext uri="{FF2B5EF4-FFF2-40B4-BE49-F238E27FC236}">
                    <a16:creationId xmlns:a16="http://schemas.microsoft.com/office/drawing/2014/main" id="{24D114E7-E144-3E35-7147-43A14357FB5B}"/>
                  </a:ext>
                </a:extLst>
              </p:cNvPr>
              <p:cNvSpPr txBox="1"/>
              <p:nvPr/>
            </p:nvSpPr>
            <p:spPr>
              <a:xfrm>
                <a:off x="223518" y="1231031"/>
                <a:ext cx="11776998" cy="5379678"/>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u="sng" dirty="0"/>
                  <a:t>Hypothèse 6 </a:t>
                </a:r>
                <a:r>
                  <a:rPr lang="fr-FR" sz="1200" dirty="0"/>
                  <a:t>: Le comité de Bâle a sélectionné le modèle </a:t>
                </a:r>
                <a:r>
                  <a:rPr lang="fr-FR" sz="1200" i="1" dirty="0" err="1"/>
                  <a:t>Asymptotic</a:t>
                </a:r>
                <a:r>
                  <a:rPr lang="fr-FR" sz="1200" i="1" dirty="0"/>
                  <a:t> Single Risk Factor </a:t>
                </a:r>
                <a:r>
                  <a:rPr lang="fr-FR" sz="1200" dirty="0"/>
                  <a:t>(ASRF) de Merton-</a:t>
                </a:r>
                <a:r>
                  <a:rPr lang="fr-FR" sz="1200" dirty="0" err="1"/>
                  <a:t>Vasicek</a:t>
                </a:r>
                <a:r>
                  <a:rPr lang="fr-FR" sz="1200" dirty="0"/>
                  <a:t> afin de modéliser le passage en défaut de chaque contrepartie :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465750" marR="83820" indent="-285750" algn="just">
                  <a:spcBef>
                    <a:spcPts val="430"/>
                  </a:spcBef>
                  <a:buFont typeface="Wingdings" panose="05000000000000000000" pitchFamily="2" charset="2"/>
                  <a:buChar char="§"/>
                </a:pPr>
                <a:r>
                  <a:rPr lang="fr-FR" sz="1200" dirty="0"/>
                  <a:t>Nous en déduisons alors une relation permettant d’exprimer directement la PD conditionnelle en fonction de la PD non conditionnelle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La PD non conditionnelle s’écrit :</a:t>
                </a:r>
              </a:p>
              <a:p>
                <a:pPr marL="180000" marR="83820" algn="just">
                  <a:spcBef>
                    <a:spcPts val="430"/>
                  </a:spcBef>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465750" marR="83820" indent="-285750" algn="just">
                  <a:spcBef>
                    <a:spcPts val="430"/>
                  </a:spcBef>
                  <a:buFont typeface="Wingdings" panose="05000000000000000000" pitchFamily="2" charset="2"/>
                  <a:buChar char="§"/>
                </a:pPr>
                <a:r>
                  <a:rPr lang="fr-FR" sz="1200" dirty="0"/>
                  <a:t>D’où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r>
                  <a:rPr lang="fr-FR" sz="1200" dirty="0"/>
                  <a:t>Dans le cadre Bâlois, le paramètre </a:t>
                </a:r>
                <a14:m>
                  <m:oMath xmlns:m="http://schemas.openxmlformats.org/officeDocument/2006/math">
                    <m:r>
                      <m:rPr>
                        <m:sty m:val="p"/>
                      </m:rPr>
                      <a:rPr lang="fr-FR" sz="1200" i="1">
                        <a:latin typeface="Cambria Math" panose="02040503050406030204" pitchFamily="18" charset="0"/>
                      </a:rPr>
                      <m:t>ρ</m:t>
                    </m:r>
                  </m:oMath>
                </a14:m>
                <a:r>
                  <a:rPr lang="fr-FR" sz="1200" dirty="0"/>
                  <a:t> est calculé à partir des formules du régulateur. </a:t>
                </a:r>
                <a:r>
                  <a:rPr lang="fr-FR" sz="1200" dirty="0">
                    <a:sym typeface="Wingdings" panose="05000000000000000000" pitchFamily="2" charset="2"/>
                  </a:rPr>
                  <a:t> </a:t>
                </a:r>
                <a:r>
                  <a:rPr lang="fr-FR" sz="1200" dirty="0">
                    <a:solidFill>
                      <a:srgbClr val="FF0000"/>
                    </a:solidFill>
                    <a:latin typeface="Verdana" panose="020B0604030504040204" pitchFamily="34" charset="0"/>
                  </a:rPr>
                  <a:t>Voir l’annexe pour plus de détails.</a:t>
                </a: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r>
                  <a:rPr lang="fr-FR" sz="1200" b="1" u="sng" dirty="0">
                    <a:solidFill>
                      <a:srgbClr val="FF0000"/>
                    </a:solidFill>
                    <a:latin typeface="Verdana" panose="020B0604030504040204" pitchFamily="34" charset="0"/>
                  </a:rPr>
                  <a:t>Point d’attention </a:t>
                </a:r>
                <a:r>
                  <a:rPr lang="fr-FR" sz="1200" b="1" dirty="0">
                    <a:solidFill>
                      <a:srgbClr val="FF0000"/>
                    </a:solidFill>
                    <a:latin typeface="Verdana" panose="020B0604030504040204" pitchFamily="34" charset="0"/>
                  </a:rPr>
                  <a:t>: </a:t>
                </a:r>
                <a:r>
                  <a:rPr lang="fr-FR" sz="1200" dirty="0"/>
                  <a:t>Dans le cadre de l’ICAAP, le facteur </a:t>
                </a:r>
                <a14:m>
                  <m:oMath xmlns:m="http://schemas.openxmlformats.org/officeDocument/2006/math">
                    <m:r>
                      <m:rPr>
                        <m:sty m:val="p"/>
                      </m:rPr>
                      <a:rPr lang="fr-FR" sz="1200" i="1">
                        <a:latin typeface="Cambria Math" panose="02040503050406030204" pitchFamily="18" charset="0"/>
                      </a:rPr>
                      <m:t>ρ</m:t>
                    </m:r>
                    <m:r>
                      <a:rPr lang="fr-FR" sz="1200" i="1">
                        <a:latin typeface="Cambria Math" panose="02040503050406030204" pitchFamily="18" charset="0"/>
                      </a:rPr>
                      <m:t> </m:t>
                    </m:r>
                  </m:oMath>
                </a14:m>
                <a:r>
                  <a:rPr lang="fr-FR" sz="1200" dirty="0"/>
                  <a:t> ou une matrice de corrélations/facteurs </a:t>
                </a:r>
                <a14:m>
                  <m:oMath xmlns:m="http://schemas.openxmlformats.org/officeDocument/2006/math">
                    <m:sSub>
                      <m:sSubPr>
                        <m:ctrlPr>
                          <a:rPr lang="fr-FR" sz="1200" b="0" i="1" smtClean="0">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b="0" i="1" smtClean="0">
                            <a:latin typeface="Cambria Math" panose="02040503050406030204" pitchFamily="18" charset="0"/>
                          </a:rPr>
                          <m:t>ij</m:t>
                        </m:r>
                      </m:sub>
                    </m:sSub>
                    <m:r>
                      <a:rPr lang="fr-FR" sz="1200" b="0" i="1" smtClean="0">
                        <a:latin typeface="Cambria Math" panose="02040503050406030204" pitchFamily="18" charset="0"/>
                      </a:rPr>
                      <m:t> </m:t>
                    </m:r>
                  </m:oMath>
                </a14:m>
                <a:r>
                  <a:rPr lang="fr-FR" sz="1200" dirty="0"/>
                  <a:t>peut être estimée en interne</a:t>
                </a:r>
                <a:r>
                  <a:rPr lang="fr-FR" sz="1200" dirty="0">
                    <a:sym typeface="Wingdings" panose="05000000000000000000" pitchFamily="2" charset="2"/>
                  </a:rPr>
                  <a:t>  section 4.</a:t>
                </a:r>
                <a:endParaRPr lang="fr-FR" sz="1200" dirty="0"/>
              </a:p>
            </p:txBody>
          </p:sp>
        </mc:Choice>
        <mc:Fallback>
          <p:sp>
            <p:nvSpPr>
              <p:cNvPr id="4" name="object 21">
                <a:extLst>
                  <a:ext uri="{FF2B5EF4-FFF2-40B4-BE49-F238E27FC236}">
                    <a16:creationId xmlns:a16="http://schemas.microsoft.com/office/drawing/2014/main" id="{24D114E7-E144-3E35-7147-43A14357FB5B}"/>
                  </a:ext>
                </a:extLst>
              </p:cNvPr>
              <p:cNvSpPr txBox="1">
                <a:spLocks noRot="1" noChangeAspect="1" noMove="1" noResize="1" noEditPoints="1" noAdjustHandles="1" noChangeArrowheads="1" noChangeShapeType="1" noTextEdit="1"/>
              </p:cNvSpPr>
              <p:nvPr/>
            </p:nvSpPr>
            <p:spPr>
              <a:xfrm>
                <a:off x="223518" y="1231031"/>
                <a:ext cx="11776998" cy="5379678"/>
              </a:xfrm>
              <a:prstGeom prst="rect">
                <a:avLst/>
              </a:prstGeom>
              <a:blipFill>
                <a:blip r:embed="rId4"/>
                <a:stretch>
                  <a:fillRect r="-52" b="-7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E8A0F60-809A-3D46-7086-731B001D10DD}"/>
                  </a:ext>
                </a:extLst>
              </p:cNvPr>
              <p:cNvSpPr txBox="1"/>
              <p:nvPr/>
            </p:nvSpPr>
            <p:spPr>
              <a:xfrm>
                <a:off x="3146127" y="1897762"/>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X</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rad>
                        <m:radPr>
                          <m:degHide m:val="on"/>
                          <m:ctrlPr>
                            <a:rPr lang="fr-FR" sz="1400" b="0" i="1" smtClean="0">
                              <a:latin typeface="Cambria Math" panose="02040503050406030204" pitchFamily="18" charset="0"/>
                            </a:rPr>
                          </m:ctrlPr>
                        </m:radPr>
                        <m:deg/>
                        <m:e>
                          <m:r>
                            <m:rPr>
                              <m:sty m:val="p"/>
                            </m:rPr>
                            <a:rPr lang="fr-FR" sz="1400" b="0" i="1" smtClean="0">
                              <a:latin typeface="Cambria Math" panose="02040503050406030204" pitchFamily="18" charset="0"/>
                            </a:rPr>
                            <m:t>ρ</m:t>
                          </m:r>
                        </m:e>
                      </m:rad>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ad>
                        <m:radPr>
                          <m:degHide m:val="on"/>
                          <m:ctrlPr>
                            <a:rPr lang="fr-FR" sz="1400" i="1">
                              <a:latin typeface="Cambria Math" panose="02040503050406030204" pitchFamily="18" charset="0"/>
                            </a:rPr>
                          </m:ctrlPr>
                        </m:radPr>
                        <m:deg/>
                        <m:e>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i="1">
                              <a:latin typeface="Cambria Math" panose="02040503050406030204" pitchFamily="18" charset="0"/>
                            </a:rPr>
                            <m:t>ρ</m:t>
                          </m:r>
                        </m:e>
                      </m:rad>
                      <m:sSub>
                        <m:sSubPr>
                          <m:ctrlPr>
                            <a:rPr lang="fr-FR" sz="1400" b="0" i="1" smtClean="0">
                              <a:latin typeface="Cambria Math" panose="02040503050406030204" pitchFamily="18" charset="0"/>
                            </a:rPr>
                          </m:ctrlPr>
                        </m:sSubPr>
                        <m:e>
                          <m:r>
                            <m:rPr>
                              <m:sty m:val="p"/>
                            </m:rPr>
                            <a:rPr lang="fr-FR" sz="1400" i="1">
                              <a:latin typeface="Cambria Math" panose="02040503050406030204" pitchFamily="18" charset="0"/>
                            </a:rPr>
                            <m:t>ϵ</m:t>
                          </m:r>
                        </m:e>
                        <m:sub>
                          <m:r>
                            <m:rPr>
                              <m:sty m:val="p"/>
                            </m:rPr>
                            <a:rPr lang="fr-FR" sz="1400" b="0" i="1" smtClean="0">
                              <a:latin typeface="Cambria Math" panose="02040503050406030204" pitchFamily="18" charset="0"/>
                            </a:rPr>
                            <m:t>i</m:t>
                          </m:r>
                        </m:sub>
                      </m:sSub>
                    </m:oMath>
                  </m:oMathPara>
                </a14:m>
                <a:endParaRPr lang="fr-FR" sz="1400" dirty="0" err="1">
                  <a:latin typeface="Verdana" panose="020B0604030504040204" pitchFamily="34" charset="0"/>
                </a:endParaRPr>
              </a:p>
            </p:txBody>
          </p:sp>
        </mc:Choice>
        <mc:Fallback xmlns="">
          <p:sp>
            <p:nvSpPr>
              <p:cNvPr id="3" name="ZoneTexte 2">
                <a:extLst>
                  <a:ext uri="{FF2B5EF4-FFF2-40B4-BE49-F238E27FC236}">
                    <a16:creationId xmlns:a16="http://schemas.microsoft.com/office/drawing/2014/main" id="{7E8A0F60-809A-3D46-7086-731B001D10DD}"/>
                  </a:ext>
                </a:extLst>
              </p:cNvPr>
              <p:cNvSpPr txBox="1">
                <a:spLocks noRot="1" noChangeAspect="1" noMove="1" noResize="1" noEditPoints="1" noAdjustHandles="1" noChangeArrowheads="1" noChangeShapeType="1" noTextEdit="1"/>
              </p:cNvSpPr>
              <p:nvPr/>
            </p:nvSpPr>
            <p:spPr>
              <a:xfrm>
                <a:off x="3146127" y="1897762"/>
                <a:ext cx="3859530" cy="91440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6CF8A20E-B529-D3E5-E582-1B43AFBDD08D}"/>
                  </a:ext>
                </a:extLst>
              </p:cNvPr>
              <p:cNvSpPr txBox="1"/>
              <p:nvPr/>
            </p:nvSpPr>
            <p:spPr>
              <a:xfrm>
                <a:off x="4951482" y="3132422"/>
                <a:ext cx="3257129" cy="83435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m:rPr>
                        <m:sty m:val="p"/>
                      </m:rPr>
                      <a:rPr lang="fr-FR" sz="1050" i="1">
                        <a:latin typeface="Cambria Math" panose="02040503050406030204" pitchFamily="18" charset="0"/>
                      </a:rPr>
                      <m:t>Z</m:t>
                    </m:r>
                    <m:r>
                      <a:rPr lang="fr-FR" sz="1050" b="0" i="1" smtClean="0">
                        <a:latin typeface="Cambria Math" panose="02040503050406030204" pitchFamily="18" charset="0"/>
                      </a:rPr>
                      <m:t> ∼ </m:t>
                    </m:r>
                    <m:r>
                      <a:rPr lang="fr-FR" sz="1050" b="0" i="1" smtClean="0">
                        <a:latin typeface="Cambria Math" panose="02040503050406030204" pitchFamily="18" charset="0"/>
                        <a:ea typeface="Cambria Math" panose="02040503050406030204" pitchFamily="18" charset="0"/>
                      </a:rPr>
                      <m:t>𝒩</m:t>
                    </m:r>
                    <m:r>
                      <a:rPr lang="fr-FR" sz="1050" b="0" i="1" smtClean="0">
                        <a:latin typeface="Cambria Math" panose="02040503050406030204" pitchFamily="18" charset="0"/>
                        <a:ea typeface="Cambria Math" panose="02040503050406030204" pitchFamily="18" charset="0"/>
                      </a:rPr>
                      <m:t>(</m:t>
                    </m:r>
                    <m:r>
                      <a:rPr lang="fr-FR" sz="1050" b="0" i="1" smtClean="0">
                        <a:latin typeface="Cambria Math" panose="02040503050406030204" pitchFamily="18" charset="0"/>
                        <a:ea typeface="Cambria Math" panose="02040503050406030204" pitchFamily="18" charset="0"/>
                      </a:rPr>
                      <m:t>0</m:t>
                    </m:r>
                    <m:r>
                      <a:rPr lang="fr-FR" sz="1050" b="0" i="1" smtClean="0">
                        <a:latin typeface="Cambria Math" panose="02040503050406030204" pitchFamily="18" charset="0"/>
                        <a:ea typeface="Cambria Math" panose="02040503050406030204" pitchFamily="18" charset="0"/>
                      </a:rPr>
                      <m:t>,</m:t>
                    </m:r>
                    <m:r>
                      <a:rPr lang="fr-FR" sz="1050" b="0" i="1" smtClean="0">
                        <a:latin typeface="Cambria Math" panose="02040503050406030204" pitchFamily="18" charset="0"/>
                        <a:ea typeface="Cambria Math" panose="02040503050406030204" pitchFamily="18" charset="0"/>
                      </a:rPr>
                      <m:t>1</m:t>
                    </m:r>
                    <m:r>
                      <a:rPr lang="fr-FR" sz="1050" b="0" i="1" smtClean="0">
                        <a:latin typeface="Cambria Math" panose="02040503050406030204" pitchFamily="18" charset="0"/>
                        <a:ea typeface="Cambria Math" panose="02040503050406030204" pitchFamily="18" charset="0"/>
                      </a:rPr>
                      <m:t>) </m:t>
                    </m:r>
                  </m:oMath>
                </a14:m>
                <a:r>
                  <a:rPr lang="fr-FR" sz="1050" dirty="0">
                    <a:latin typeface="Verdana" panose="020B0604030504040204" pitchFamily="34" charset="0"/>
                  </a:rPr>
                  <a:t>: facteur systémique</a:t>
                </a:r>
              </a:p>
            </p:txBody>
          </p:sp>
        </mc:Choice>
        <mc:Fallback xmlns="">
          <p:sp>
            <p:nvSpPr>
              <p:cNvPr id="11" name="ZoneTexte 10">
                <a:extLst>
                  <a:ext uri="{FF2B5EF4-FFF2-40B4-BE49-F238E27FC236}">
                    <a16:creationId xmlns:a16="http://schemas.microsoft.com/office/drawing/2014/main" id="{6CF8A20E-B529-D3E5-E582-1B43AFBDD08D}"/>
                  </a:ext>
                </a:extLst>
              </p:cNvPr>
              <p:cNvSpPr txBox="1">
                <a:spLocks noRot="1" noChangeAspect="1" noMove="1" noResize="1" noEditPoints="1" noAdjustHandles="1" noChangeArrowheads="1" noChangeShapeType="1" noTextEdit="1"/>
              </p:cNvSpPr>
              <p:nvPr/>
            </p:nvSpPr>
            <p:spPr>
              <a:xfrm>
                <a:off x="4951482" y="3132422"/>
                <a:ext cx="3257129" cy="834351"/>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CF996EB2-11A6-D92C-DFC5-777CF40232AF}"/>
                  </a:ext>
                </a:extLst>
              </p:cNvPr>
              <p:cNvSpPr txBox="1"/>
              <p:nvPr/>
            </p:nvSpPr>
            <p:spPr>
              <a:xfrm>
                <a:off x="557178" y="3179996"/>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ℙ</m:t>
                      </m:r>
                      <m:d>
                        <m:dPr>
                          <m:ctrlPr>
                            <a:rPr lang="fr-FR" sz="1400" b="0" i="1" smtClean="0">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X</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&lt;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B</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e>
                      </m:d>
                      <m:r>
                        <a:rPr lang="fr-FR" sz="1400" b="0" i="1" smtClean="0">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ea typeface="Cambria Math" panose="02040503050406030204" pitchFamily="18" charset="0"/>
                        </a:rPr>
                        <m:t>ϕ</m:t>
                      </m:r>
                      <m:d>
                        <m:dPr>
                          <m:ctrlPr>
                            <a:rPr lang="fr-FR" sz="1400" b="0" i="1" smtClean="0">
                              <a:latin typeface="Cambria Math" panose="02040503050406030204" pitchFamily="18" charset="0"/>
                              <a:ea typeface="Cambria Math" panose="02040503050406030204" pitchFamily="18" charset="0"/>
                            </a:rPr>
                          </m:ctrlPr>
                        </m:dPr>
                        <m:e>
                          <m:f>
                            <m:fPr>
                              <m:ctrlPr>
                                <a:rPr lang="fr-FR" sz="1400" b="0" i="1" smtClean="0">
                                  <a:latin typeface="Cambria Math" panose="02040503050406030204" pitchFamily="18" charset="0"/>
                                  <a:ea typeface="Cambria Math" panose="02040503050406030204" pitchFamily="18" charset="0"/>
                                </a:rPr>
                              </m:ctrlPr>
                            </m:fPr>
                            <m:num>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B</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r>
                                <m:rPr>
                                  <m:sty m:val="p"/>
                                </m:rPr>
                                <a:rPr lang="fr-FR" sz="1400" b="0" i="1" smtClean="0">
                                  <a:latin typeface="Cambria Math" panose="02040503050406030204" pitchFamily="18" charset="0"/>
                                </a:rPr>
                                <m:t>z</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ρ</m:t>
                                  </m:r>
                                </m:e>
                              </m:rad>
                            </m:den>
                          </m:f>
                        </m:e>
                      </m:d>
                    </m:oMath>
                  </m:oMathPara>
                </a14:m>
                <a:endParaRPr lang="fr-FR" sz="1400" dirty="0" err="1">
                  <a:latin typeface="Verdana" panose="020B0604030504040204" pitchFamily="34" charset="0"/>
                </a:endParaRPr>
              </a:p>
            </p:txBody>
          </p:sp>
        </mc:Choice>
        <mc:Fallback xmlns="">
          <p:sp>
            <p:nvSpPr>
              <p:cNvPr id="17" name="ZoneTexte 16">
                <a:extLst>
                  <a:ext uri="{FF2B5EF4-FFF2-40B4-BE49-F238E27FC236}">
                    <a16:creationId xmlns:a16="http://schemas.microsoft.com/office/drawing/2014/main" id="{CF996EB2-11A6-D92C-DFC5-777CF40232AF}"/>
                  </a:ext>
                </a:extLst>
              </p:cNvPr>
              <p:cNvSpPr txBox="1">
                <a:spLocks noRot="1" noChangeAspect="1" noMove="1" noResize="1" noEditPoints="1" noAdjustHandles="1" noChangeArrowheads="1" noChangeShapeType="1" noTextEdit="1"/>
              </p:cNvSpPr>
              <p:nvPr/>
            </p:nvSpPr>
            <p:spPr>
              <a:xfrm>
                <a:off x="557178" y="3179996"/>
                <a:ext cx="3859530" cy="914400"/>
              </a:xfrm>
              <a:prstGeom prst="rect">
                <a:avLst/>
              </a:prstGeom>
              <a:blipFill>
                <a:blip r:embed="rId7"/>
                <a:stretch>
                  <a:fillRect/>
                </a:stretch>
              </a:blipFill>
            </p:spPr>
            <p:txBody>
              <a:bodyPr/>
              <a:lstStyle/>
              <a:p>
                <a:r>
                  <a:rPr lang="fr-FR">
                    <a:noFill/>
                  </a:rPr>
                  <a:t> </a:t>
                </a:r>
              </a:p>
            </p:txBody>
          </p:sp>
        </mc:Fallback>
      </mc:AlternateContent>
      <p:sp>
        <p:nvSpPr>
          <p:cNvPr id="18" name="Google Shape;6091;g2b9ded0437e_5_1401">
            <a:extLst>
              <a:ext uri="{FF2B5EF4-FFF2-40B4-BE49-F238E27FC236}">
                <a16:creationId xmlns:a16="http://schemas.microsoft.com/office/drawing/2014/main" id="{D41C1989-7816-E378-B2F9-C4D4667D2B3A}"/>
              </a:ext>
            </a:extLst>
          </p:cNvPr>
          <p:cNvSpPr/>
          <p:nvPr/>
        </p:nvSpPr>
        <p:spPr>
          <a:xfrm>
            <a:off x="3975077" y="1776144"/>
            <a:ext cx="2201629" cy="51597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6FE42852-58EF-0CDD-AD78-0DECD816FE80}"/>
                  </a:ext>
                </a:extLst>
              </p:cNvPr>
              <p:cNvSpPr txBox="1"/>
              <p:nvPr/>
            </p:nvSpPr>
            <p:spPr>
              <a:xfrm>
                <a:off x="5751395" y="4481843"/>
                <a:ext cx="5568529" cy="83435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050" i="1">
                            <a:latin typeface="Cambria Math" panose="02040503050406030204" pitchFamily="18" charset="0"/>
                          </a:rPr>
                        </m:ctrlPr>
                      </m:sSubPr>
                      <m:e>
                        <m:r>
                          <m:rPr>
                            <m:sty m:val="p"/>
                          </m:rPr>
                          <a:rPr lang="fr-FR" sz="1050" b="0" i="1" smtClean="0">
                            <a:latin typeface="Cambria Math" panose="02040503050406030204" pitchFamily="18" charset="0"/>
                          </a:rPr>
                          <m:t>B</m:t>
                        </m:r>
                      </m:e>
                      <m:sub>
                        <m:r>
                          <m:rPr>
                            <m:sty m:val="p"/>
                          </m:rPr>
                          <a:rPr lang="fr-FR" sz="1050" i="1">
                            <a:latin typeface="Cambria Math" panose="02040503050406030204" pitchFamily="18" charset="0"/>
                          </a:rPr>
                          <m:t>i</m:t>
                        </m:r>
                      </m:sub>
                    </m:sSub>
                    <m:r>
                      <a:rPr lang="fr-FR" sz="1050" b="0" i="1" smtClean="0">
                        <a:latin typeface="Cambria Math" panose="02040503050406030204" pitchFamily="18" charset="0"/>
                      </a:rPr>
                      <m:t>:</m:t>
                    </m:r>
                  </m:oMath>
                </a14:m>
                <a:r>
                  <a:rPr lang="fr-FR" sz="1050" dirty="0">
                    <a:latin typeface="Verdana" panose="020B0604030504040204" pitchFamily="34" charset="0"/>
                  </a:rPr>
                  <a:t> barrière à partir de laquelle la contrepartie </a:t>
                </a:r>
                <a14:m>
                  <m:oMath xmlns:m="http://schemas.openxmlformats.org/officeDocument/2006/math">
                    <m:r>
                      <a:rPr lang="fr-FR" sz="1050" i="1" dirty="0" smtClean="0">
                        <a:latin typeface="Cambria Math" panose="02040503050406030204" pitchFamily="18" charset="0"/>
                      </a:rPr>
                      <m:t>𝑖</m:t>
                    </m:r>
                  </m:oMath>
                </a14:m>
                <a:r>
                  <a:rPr lang="fr-FR" sz="1050" dirty="0">
                    <a:latin typeface="Verdana" panose="020B0604030504040204" pitchFamily="34" charset="0"/>
                  </a:rPr>
                  <a:t> fait défaut</a:t>
                </a:r>
              </a:p>
            </p:txBody>
          </p:sp>
        </mc:Choice>
        <mc:Fallback xmlns="">
          <p:sp>
            <p:nvSpPr>
              <p:cNvPr id="19" name="ZoneTexte 18">
                <a:extLst>
                  <a:ext uri="{FF2B5EF4-FFF2-40B4-BE49-F238E27FC236}">
                    <a16:creationId xmlns:a16="http://schemas.microsoft.com/office/drawing/2014/main" id="{6FE42852-58EF-0CDD-AD78-0DECD816FE80}"/>
                  </a:ext>
                </a:extLst>
              </p:cNvPr>
              <p:cNvSpPr txBox="1">
                <a:spLocks noRot="1" noChangeAspect="1" noMove="1" noResize="1" noEditPoints="1" noAdjustHandles="1" noChangeArrowheads="1" noChangeShapeType="1" noTextEdit="1"/>
              </p:cNvSpPr>
              <p:nvPr/>
            </p:nvSpPr>
            <p:spPr>
              <a:xfrm>
                <a:off x="5751395" y="4481843"/>
                <a:ext cx="5568529" cy="834351"/>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B2F61919-7860-5089-90BD-47780F54E896}"/>
                  </a:ext>
                </a:extLst>
              </p:cNvPr>
              <p:cNvSpPr txBox="1"/>
              <p:nvPr/>
            </p:nvSpPr>
            <p:spPr>
              <a:xfrm>
                <a:off x="4951482" y="3353200"/>
                <a:ext cx="5568529" cy="83435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ϵ</m:t>
                        </m:r>
                      </m:e>
                      <m:sub>
                        <m:r>
                          <m:rPr>
                            <m:sty m:val="p"/>
                          </m:rPr>
                          <a:rPr lang="fr-FR" sz="1050" i="1">
                            <a:latin typeface="Cambria Math" panose="02040503050406030204" pitchFamily="18" charset="0"/>
                          </a:rPr>
                          <m:t>i</m:t>
                        </m:r>
                      </m:sub>
                    </m:sSub>
                    <m:r>
                      <a:rPr lang="fr-FR" sz="1050" i="1">
                        <a:latin typeface="Cambria Math" panose="02040503050406030204" pitchFamily="18" charset="0"/>
                      </a:rPr>
                      <m:t>∼ </m:t>
                    </m:r>
                    <m:r>
                      <a:rPr lang="fr-FR" sz="1050" i="1">
                        <a:latin typeface="Cambria Math" panose="02040503050406030204" pitchFamily="18" charset="0"/>
                        <a:ea typeface="Cambria Math" panose="02040503050406030204" pitchFamily="18" charset="0"/>
                      </a:rPr>
                      <m:t>𝒩</m:t>
                    </m:r>
                    <m:r>
                      <a:rPr lang="fr-FR" sz="1050" i="1">
                        <a:latin typeface="Cambria Math" panose="02040503050406030204" pitchFamily="18" charset="0"/>
                        <a:ea typeface="Cambria Math" panose="02040503050406030204" pitchFamily="18" charset="0"/>
                      </a:rPr>
                      <m:t>(</m:t>
                    </m:r>
                    <m:r>
                      <a:rPr lang="fr-FR" sz="1050" i="1">
                        <a:latin typeface="Cambria Math" panose="02040503050406030204" pitchFamily="18" charset="0"/>
                        <a:ea typeface="Cambria Math" panose="02040503050406030204" pitchFamily="18" charset="0"/>
                      </a:rPr>
                      <m:t>0</m:t>
                    </m:r>
                    <m:r>
                      <a:rPr lang="fr-FR" sz="1050" i="1">
                        <a:latin typeface="Cambria Math" panose="02040503050406030204" pitchFamily="18" charset="0"/>
                        <a:ea typeface="Cambria Math" panose="02040503050406030204" pitchFamily="18" charset="0"/>
                      </a:rPr>
                      <m:t>,</m:t>
                    </m:r>
                    <m:r>
                      <a:rPr lang="fr-FR" sz="1050" i="1">
                        <a:latin typeface="Cambria Math" panose="02040503050406030204" pitchFamily="18" charset="0"/>
                        <a:ea typeface="Cambria Math" panose="02040503050406030204" pitchFamily="18" charset="0"/>
                      </a:rPr>
                      <m:t>1</m:t>
                    </m:r>
                    <m:r>
                      <a:rPr lang="fr-FR" sz="1050" i="1">
                        <a:latin typeface="Cambria Math" panose="02040503050406030204" pitchFamily="18" charset="0"/>
                        <a:ea typeface="Cambria Math" panose="02040503050406030204" pitchFamily="18" charset="0"/>
                      </a:rPr>
                      <m:t>)</m:t>
                    </m:r>
                  </m:oMath>
                </a14:m>
                <a:r>
                  <a:rPr lang="fr-FR" sz="1050" dirty="0">
                    <a:latin typeface="Verdana" panose="020B0604030504040204" pitchFamily="34" charset="0"/>
                  </a:rPr>
                  <a:t>: facteur idiosyncratique indépendant de </a:t>
                </a:r>
                <a14:m>
                  <m:oMath xmlns:m="http://schemas.openxmlformats.org/officeDocument/2006/math">
                    <m:r>
                      <a:rPr lang="fr-FR" sz="1050" i="1" dirty="0" smtClean="0">
                        <a:latin typeface="Cambria Math" panose="02040503050406030204" pitchFamily="18" charset="0"/>
                      </a:rPr>
                      <m:t>𝑍</m:t>
                    </m:r>
                  </m:oMath>
                </a14:m>
                <a:endParaRPr lang="fr-FR" sz="1050" dirty="0">
                  <a:latin typeface="Verdana" panose="020B0604030504040204" pitchFamily="34" charset="0"/>
                </a:endParaRPr>
              </a:p>
              <a:p>
                <a:pPr algn="just">
                  <a:spcBef>
                    <a:spcPts val="600"/>
                  </a:spcBef>
                  <a:buClr>
                    <a:schemeClr val="tx1"/>
                  </a:buClr>
                </a:pPr>
                <a14:m>
                  <m:oMath xmlns:m="http://schemas.openxmlformats.org/officeDocument/2006/math">
                    <m:sSub>
                      <m:sSubPr>
                        <m:ctrlPr>
                          <a:rPr lang="fr-FR" sz="1050" i="1">
                            <a:latin typeface="Cambria Math" panose="02040503050406030204" pitchFamily="18" charset="0"/>
                          </a:rPr>
                        </m:ctrlPr>
                      </m:sSubPr>
                      <m:e>
                        <m:r>
                          <m:rPr>
                            <m:sty m:val="p"/>
                          </m:rPr>
                          <a:rPr lang="fr-FR" sz="1050" b="0" i="1" smtClean="0">
                            <a:latin typeface="Cambria Math" panose="02040503050406030204" pitchFamily="18" charset="0"/>
                          </a:rPr>
                          <m:t>X</m:t>
                        </m:r>
                      </m:e>
                      <m:sub>
                        <m:r>
                          <m:rPr>
                            <m:sty m:val="p"/>
                          </m:rPr>
                          <a:rPr lang="fr-FR" sz="1050" i="1">
                            <a:latin typeface="Cambria Math" panose="02040503050406030204" pitchFamily="18" charset="0"/>
                          </a:rPr>
                          <m:t>i</m:t>
                        </m:r>
                      </m:sub>
                    </m:sSub>
                    <m:r>
                      <a:rPr lang="fr-FR" sz="1050" i="1">
                        <a:latin typeface="Cambria Math" panose="02040503050406030204" pitchFamily="18" charset="0"/>
                      </a:rPr>
                      <m:t>∼ </m:t>
                    </m:r>
                    <m:r>
                      <a:rPr lang="fr-FR" sz="1050" i="1">
                        <a:latin typeface="Cambria Math" panose="02040503050406030204" pitchFamily="18" charset="0"/>
                        <a:ea typeface="Cambria Math" panose="02040503050406030204" pitchFamily="18" charset="0"/>
                      </a:rPr>
                      <m:t>𝒩</m:t>
                    </m:r>
                    <m:r>
                      <a:rPr lang="fr-FR" sz="1050" i="1">
                        <a:latin typeface="Cambria Math" panose="02040503050406030204" pitchFamily="18" charset="0"/>
                        <a:ea typeface="Cambria Math" panose="02040503050406030204" pitchFamily="18" charset="0"/>
                      </a:rPr>
                      <m:t>(</m:t>
                    </m:r>
                    <m:r>
                      <a:rPr lang="fr-FR" sz="1050" i="1">
                        <a:latin typeface="Cambria Math" panose="02040503050406030204" pitchFamily="18" charset="0"/>
                        <a:ea typeface="Cambria Math" panose="02040503050406030204" pitchFamily="18" charset="0"/>
                      </a:rPr>
                      <m:t>0</m:t>
                    </m:r>
                    <m:r>
                      <a:rPr lang="fr-FR" sz="1050" i="1">
                        <a:latin typeface="Cambria Math" panose="02040503050406030204" pitchFamily="18" charset="0"/>
                        <a:ea typeface="Cambria Math" panose="02040503050406030204" pitchFamily="18" charset="0"/>
                      </a:rPr>
                      <m:t>,</m:t>
                    </m:r>
                    <m:r>
                      <a:rPr lang="fr-FR" sz="1050" i="1">
                        <a:latin typeface="Cambria Math" panose="02040503050406030204" pitchFamily="18" charset="0"/>
                        <a:ea typeface="Cambria Math" panose="02040503050406030204" pitchFamily="18" charset="0"/>
                      </a:rPr>
                      <m:t>1</m:t>
                    </m:r>
                    <m:r>
                      <a:rPr lang="fr-FR" sz="1050" i="1">
                        <a:latin typeface="Cambria Math" panose="02040503050406030204" pitchFamily="18" charset="0"/>
                        <a:ea typeface="Cambria Math" panose="02040503050406030204" pitchFamily="18" charset="0"/>
                      </a:rPr>
                      <m:t>)</m:t>
                    </m:r>
                  </m:oMath>
                </a14:m>
                <a:r>
                  <a:rPr lang="fr-FR" sz="1050" dirty="0">
                    <a:latin typeface="Verdana" panose="020B0604030504040204" pitchFamily="34" charset="0"/>
                  </a:rPr>
                  <a:t>: variable de solvabilité latente</a:t>
                </a:r>
              </a:p>
              <a:p>
                <a:pPr algn="just">
                  <a:spcBef>
                    <a:spcPts val="600"/>
                  </a:spcBef>
                  <a:buClr>
                    <a:schemeClr val="tx1"/>
                  </a:buClr>
                </a:pPr>
                <a14:m>
                  <m:oMath xmlns:m="http://schemas.openxmlformats.org/officeDocument/2006/math">
                    <m:r>
                      <m:rPr>
                        <m:sty m:val="p"/>
                      </m:rPr>
                      <a:rPr lang="fr-FR" sz="1050" b="0" i="1" smtClean="0">
                        <a:latin typeface="Cambria Math" panose="02040503050406030204" pitchFamily="18" charset="0"/>
                      </a:rPr>
                      <m:t>ρ</m:t>
                    </m:r>
                    <m:r>
                      <a:rPr lang="fr-FR" sz="1050" b="0" i="1" smtClean="0">
                        <a:latin typeface="Cambria Math" panose="02040503050406030204" pitchFamily="18" charset="0"/>
                      </a:rPr>
                      <m:t>=</m:t>
                    </m:r>
                    <m:r>
                      <a:rPr lang="fr-FR" sz="1050" b="0" i="1" smtClean="0">
                        <a:latin typeface="Cambria Math" panose="02040503050406030204" pitchFamily="18" charset="0"/>
                        <a:ea typeface="Cambria Math" panose="02040503050406030204" pitchFamily="18" charset="0"/>
                      </a:rPr>
                      <m:t>ℂ</m:t>
                    </m:r>
                    <m:r>
                      <m:rPr>
                        <m:sty m:val="p"/>
                      </m:rPr>
                      <a:rPr lang="fr-FR" sz="1050" b="0" i="1" smtClean="0">
                        <a:latin typeface="Cambria Math" panose="02040503050406030204" pitchFamily="18" charset="0"/>
                        <a:ea typeface="Cambria Math" panose="02040503050406030204" pitchFamily="18" charset="0"/>
                      </a:rPr>
                      <m:t>ov</m:t>
                    </m:r>
                    <m:d>
                      <m:dPr>
                        <m:ctrlPr>
                          <a:rPr lang="fr-FR" sz="1050" b="0" i="1" smtClean="0">
                            <a:latin typeface="Cambria Math" panose="02040503050406030204" pitchFamily="18" charset="0"/>
                            <a:ea typeface="Cambria Math" panose="02040503050406030204" pitchFamily="18" charset="0"/>
                          </a:rPr>
                        </m:ctrlPr>
                      </m:dPr>
                      <m:e>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X</m:t>
                            </m:r>
                          </m:e>
                          <m:sub>
                            <m:r>
                              <m:rPr>
                                <m:sty m:val="p"/>
                              </m:rPr>
                              <a:rPr lang="fr-FR" sz="1050" i="1">
                                <a:latin typeface="Cambria Math" panose="02040503050406030204" pitchFamily="18" charset="0"/>
                              </a:rPr>
                              <m:t>i</m:t>
                            </m:r>
                          </m:sub>
                        </m:sSub>
                        <m:r>
                          <a:rPr lang="fr-FR" sz="1050" b="0" i="1" smtClean="0">
                            <a:latin typeface="Cambria Math" panose="02040503050406030204" pitchFamily="18" charset="0"/>
                          </a:rPr>
                          <m:t>,</m:t>
                        </m:r>
                        <m:r>
                          <m:rPr>
                            <m:sty m:val="p"/>
                          </m:rPr>
                          <a:rPr lang="fr-FR" sz="1050" b="0" i="1" smtClean="0">
                            <a:latin typeface="Cambria Math" panose="02040503050406030204" pitchFamily="18" charset="0"/>
                          </a:rPr>
                          <m:t>Z</m:t>
                        </m:r>
                      </m:e>
                    </m:d>
                    <m:r>
                      <a:rPr lang="fr-FR" sz="1050" b="0" i="1" smtClean="0">
                        <a:latin typeface="Cambria Math" panose="02040503050406030204" pitchFamily="18" charset="0"/>
                        <a:ea typeface="Cambria Math" panose="02040503050406030204" pitchFamily="18" charset="0"/>
                      </a:rPr>
                      <m:t>=</m:t>
                    </m:r>
                    <m:r>
                      <a:rPr lang="fr-FR" sz="1050" i="1">
                        <a:latin typeface="Cambria Math" panose="02040503050406030204" pitchFamily="18" charset="0"/>
                        <a:ea typeface="Cambria Math" panose="02040503050406030204" pitchFamily="18" charset="0"/>
                      </a:rPr>
                      <m:t>ℂ</m:t>
                    </m:r>
                    <m:r>
                      <m:rPr>
                        <m:sty m:val="p"/>
                      </m:rPr>
                      <a:rPr lang="fr-FR" sz="1050" i="1">
                        <a:latin typeface="Cambria Math" panose="02040503050406030204" pitchFamily="18" charset="0"/>
                        <a:ea typeface="Cambria Math" panose="02040503050406030204" pitchFamily="18" charset="0"/>
                      </a:rPr>
                      <m:t>ov</m:t>
                    </m:r>
                    <m:d>
                      <m:dPr>
                        <m:ctrlPr>
                          <a:rPr lang="fr-FR" sz="1050" i="1">
                            <a:latin typeface="Cambria Math" panose="02040503050406030204" pitchFamily="18" charset="0"/>
                            <a:ea typeface="Cambria Math" panose="02040503050406030204" pitchFamily="18" charset="0"/>
                          </a:rPr>
                        </m:ctrlPr>
                      </m:dPr>
                      <m:e>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X</m:t>
                            </m:r>
                          </m:e>
                          <m:sub>
                            <m:r>
                              <m:rPr>
                                <m:sty m:val="p"/>
                              </m:rPr>
                              <a:rPr lang="fr-FR" sz="1050" i="1">
                                <a:latin typeface="Cambria Math" panose="02040503050406030204" pitchFamily="18" charset="0"/>
                              </a:rPr>
                              <m:t>i</m:t>
                            </m:r>
                          </m:sub>
                        </m:sSub>
                        <m:r>
                          <a:rPr lang="fr-FR" sz="1050" i="1">
                            <a:latin typeface="Cambria Math" panose="02040503050406030204" pitchFamily="18" charset="0"/>
                          </a:rPr>
                          <m:t>,</m:t>
                        </m:r>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X</m:t>
                            </m:r>
                          </m:e>
                          <m:sub>
                            <m:r>
                              <m:rPr>
                                <m:sty m:val="p"/>
                              </m:rPr>
                              <a:rPr lang="fr-FR" sz="1050" b="0" i="1" smtClean="0">
                                <a:latin typeface="Cambria Math" panose="02040503050406030204" pitchFamily="18" charset="0"/>
                              </a:rPr>
                              <m:t>j</m:t>
                            </m:r>
                            <m:r>
                              <a:rPr lang="fr-FR" sz="1050" b="0" i="1" smtClean="0">
                                <a:latin typeface="Cambria Math" panose="02040503050406030204" pitchFamily="18" charset="0"/>
                              </a:rPr>
                              <m:t>≠</m:t>
                            </m:r>
                            <m:r>
                              <m:rPr>
                                <m:sty m:val="p"/>
                              </m:rPr>
                              <a:rPr lang="fr-FR" sz="1050" b="0" i="1" smtClean="0">
                                <a:latin typeface="Cambria Math" panose="02040503050406030204" pitchFamily="18" charset="0"/>
                              </a:rPr>
                              <m:t>i</m:t>
                            </m:r>
                          </m:sub>
                        </m:sSub>
                      </m:e>
                    </m:d>
                    <m:r>
                      <a:rPr lang="fr-FR" sz="1050" b="0" i="1" smtClean="0">
                        <a:latin typeface="Cambria Math" panose="02040503050406030204" pitchFamily="18" charset="0"/>
                        <a:ea typeface="Cambria Math" panose="02040503050406030204" pitchFamily="18" charset="0"/>
                      </a:rPr>
                      <m:t>: </m:t>
                    </m:r>
                  </m:oMath>
                </a14:m>
                <a:r>
                  <a:rPr lang="fr-FR" sz="1050" dirty="0">
                    <a:latin typeface="Verdana" panose="020B0604030504040204" pitchFamily="34" charset="0"/>
                  </a:rPr>
                  <a:t>sensibilité à la conjoncture économique </a:t>
                </a:r>
              </a:p>
            </p:txBody>
          </p:sp>
        </mc:Choice>
        <mc:Fallback xmlns="">
          <p:sp>
            <p:nvSpPr>
              <p:cNvPr id="20" name="ZoneTexte 19">
                <a:extLst>
                  <a:ext uri="{FF2B5EF4-FFF2-40B4-BE49-F238E27FC236}">
                    <a16:creationId xmlns:a16="http://schemas.microsoft.com/office/drawing/2014/main" id="{B2F61919-7860-5089-90BD-47780F54E896}"/>
                  </a:ext>
                </a:extLst>
              </p:cNvPr>
              <p:cNvSpPr txBox="1">
                <a:spLocks noRot="1" noChangeAspect="1" noMove="1" noResize="1" noEditPoints="1" noAdjustHandles="1" noChangeArrowheads="1" noChangeShapeType="1" noTextEdit="1"/>
              </p:cNvSpPr>
              <p:nvPr/>
            </p:nvSpPr>
            <p:spPr>
              <a:xfrm>
                <a:off x="4951482" y="3353200"/>
                <a:ext cx="5568529" cy="834351"/>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EABB9586-213B-B555-FC25-CFFC7D30A734}"/>
                  </a:ext>
                </a:extLst>
              </p:cNvPr>
              <p:cNvSpPr txBox="1"/>
              <p:nvPr/>
            </p:nvSpPr>
            <p:spPr>
              <a:xfrm>
                <a:off x="1454578" y="4531214"/>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ℙ</m:t>
                      </m:r>
                      <m:d>
                        <m:dPr>
                          <m:ctrlPr>
                            <a:rPr lang="fr-FR" sz="1400" b="0" i="1" smtClean="0">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X</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&lt;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B</m:t>
                              </m:r>
                            </m:e>
                            <m:sub>
                              <m:r>
                                <m:rPr>
                                  <m:sty m:val="p"/>
                                </m:rPr>
                                <a:rPr lang="fr-FR" sz="1400" i="1">
                                  <a:latin typeface="Cambria Math" panose="02040503050406030204" pitchFamily="18" charset="0"/>
                                </a:rPr>
                                <m:t>i</m:t>
                              </m:r>
                            </m:sub>
                          </m:sSub>
                        </m:e>
                      </m:d>
                      <m:r>
                        <a:rPr lang="fr-FR" sz="1400" b="0" i="1" smtClean="0">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ea typeface="Cambria Math" panose="02040503050406030204" pitchFamily="18" charset="0"/>
                        </a:rPr>
                        <m:t>ϕ</m:t>
                      </m:r>
                      <m:d>
                        <m:dPr>
                          <m:ctrlPr>
                            <a:rPr lang="fr-FR" sz="1400" b="0" i="1" smtClean="0">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B</m:t>
                              </m:r>
                            </m:e>
                            <m:sub>
                              <m:r>
                                <m:rPr>
                                  <m:sty m:val="p"/>
                                </m:rPr>
                                <a:rPr lang="fr-FR" sz="1400" i="1">
                                  <a:latin typeface="Cambria Math" panose="02040503050406030204" pitchFamily="18" charset="0"/>
                                </a:rPr>
                                <m:t>i</m:t>
                              </m:r>
                            </m:sub>
                          </m:sSub>
                        </m:e>
                      </m:d>
                      <m:r>
                        <a:rPr lang="fr-FR" sz="1400" b="0" i="1" smtClean="0">
                          <a:latin typeface="Cambria Math" panose="02040503050406030204" pitchFamily="18" charset="0"/>
                          <a:ea typeface="Cambria Math" panose="02040503050406030204" pitchFamily="18" charset="0"/>
                        </a:rPr>
                        <m:t> ⇔</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B</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ϕ</m:t>
                          </m:r>
                        </m:e>
                        <m:sup>
                          <m:r>
                            <a:rPr lang="fr-FR" sz="1400" b="0" i="1" smtClean="0">
                              <a:latin typeface="Cambria Math" panose="02040503050406030204" pitchFamily="18" charset="0"/>
                            </a:rPr>
                            <m:t>−</m:t>
                          </m:r>
                          <m:r>
                            <a:rPr lang="fr-FR" sz="1400" b="0" i="1" smtClean="0">
                              <a:latin typeface="Cambria Math" panose="02040503050406030204" pitchFamily="18" charset="0"/>
                            </a:rPr>
                            <m:t>1</m:t>
                          </m:r>
                        </m:sup>
                      </m:sSup>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oMath>
                  </m:oMathPara>
                </a14:m>
                <a:endParaRPr lang="fr-FR" sz="1400" dirty="0" err="1">
                  <a:latin typeface="Verdana" panose="020B0604030504040204" pitchFamily="34" charset="0"/>
                </a:endParaRPr>
              </a:p>
            </p:txBody>
          </p:sp>
        </mc:Choice>
        <mc:Fallback xmlns="">
          <p:sp>
            <p:nvSpPr>
              <p:cNvPr id="21" name="ZoneTexte 20">
                <a:extLst>
                  <a:ext uri="{FF2B5EF4-FFF2-40B4-BE49-F238E27FC236}">
                    <a16:creationId xmlns:a16="http://schemas.microsoft.com/office/drawing/2014/main" id="{EABB9586-213B-B555-FC25-CFFC7D30A734}"/>
                  </a:ext>
                </a:extLst>
              </p:cNvPr>
              <p:cNvSpPr txBox="1">
                <a:spLocks noRot="1" noChangeAspect="1" noMove="1" noResize="1" noEditPoints="1" noAdjustHandles="1" noChangeArrowheads="1" noChangeShapeType="1" noTextEdit="1"/>
              </p:cNvSpPr>
              <p:nvPr/>
            </p:nvSpPr>
            <p:spPr>
              <a:xfrm>
                <a:off x="1454578" y="4531214"/>
                <a:ext cx="3859530" cy="914400"/>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950D0FD1-DE2D-A67B-E8D1-95C549A87CDB}"/>
                  </a:ext>
                </a:extLst>
              </p:cNvPr>
              <p:cNvSpPr txBox="1"/>
              <p:nvPr/>
            </p:nvSpPr>
            <p:spPr>
              <a:xfrm>
                <a:off x="1679116" y="502075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ℙ</m:t>
                      </m:r>
                      <m:d>
                        <m:dPr>
                          <m:ctrlPr>
                            <a:rPr lang="fr-FR" sz="1400" b="0" i="1" smtClean="0">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X</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&lt;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B</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e>
                      </m:d>
                      <m:r>
                        <a:rPr lang="fr-FR" sz="1400" b="0" i="1" smtClean="0">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ea typeface="Cambria Math" panose="02040503050406030204" pitchFamily="18" charset="0"/>
                        </a:rPr>
                        <m:t>ϕ</m:t>
                      </m:r>
                      <m:d>
                        <m:dPr>
                          <m:ctrlPr>
                            <a:rPr lang="fr-FR" sz="1400" b="0" i="1" smtClean="0">
                              <a:latin typeface="Cambria Math" panose="02040503050406030204" pitchFamily="18" charset="0"/>
                              <a:ea typeface="Cambria Math" panose="02040503050406030204" pitchFamily="18" charset="0"/>
                            </a:rPr>
                          </m:ctrlPr>
                        </m:dPr>
                        <m:e>
                          <m:f>
                            <m:fPr>
                              <m:ctrlPr>
                                <a:rPr lang="fr-FR" sz="1400" b="0" i="1" smtClean="0">
                                  <a:latin typeface="Cambria Math" panose="02040503050406030204" pitchFamily="18" charset="0"/>
                                  <a:ea typeface="Cambria Math" panose="02040503050406030204" pitchFamily="18" charset="0"/>
                                </a:rPr>
                              </m:ctrlPr>
                            </m:fPr>
                            <m:num>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a:rPr lang="fr-FR" sz="1400" b="0" i="1" smtClean="0">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r>
                                <m:rPr>
                                  <m:sty m:val="p"/>
                                </m:rPr>
                                <a:rPr lang="fr-FR" sz="1400" b="0" i="1" smtClean="0">
                                  <a:latin typeface="Cambria Math" panose="02040503050406030204" pitchFamily="18" charset="0"/>
                                </a:rPr>
                                <m:t>z</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ρ</m:t>
                                  </m:r>
                                </m:e>
                              </m:rad>
                            </m:den>
                          </m:f>
                        </m:e>
                      </m:d>
                    </m:oMath>
                  </m:oMathPara>
                </a14:m>
                <a:endParaRPr lang="fr-FR" sz="1400" dirty="0" err="1">
                  <a:latin typeface="Verdana" panose="020B0604030504040204" pitchFamily="34" charset="0"/>
                </a:endParaRPr>
              </a:p>
            </p:txBody>
          </p:sp>
        </mc:Choice>
        <mc:Fallback xmlns="">
          <p:sp>
            <p:nvSpPr>
              <p:cNvPr id="25" name="ZoneTexte 24">
                <a:extLst>
                  <a:ext uri="{FF2B5EF4-FFF2-40B4-BE49-F238E27FC236}">
                    <a16:creationId xmlns:a16="http://schemas.microsoft.com/office/drawing/2014/main" id="{950D0FD1-DE2D-A67B-E8D1-95C549A87CDB}"/>
                  </a:ext>
                </a:extLst>
              </p:cNvPr>
              <p:cNvSpPr txBox="1">
                <a:spLocks noRot="1" noChangeAspect="1" noMove="1" noResize="1" noEditPoints="1" noAdjustHandles="1" noChangeArrowheads="1" noChangeShapeType="1" noTextEdit="1"/>
              </p:cNvSpPr>
              <p:nvPr/>
            </p:nvSpPr>
            <p:spPr>
              <a:xfrm>
                <a:off x="1679116" y="5020755"/>
                <a:ext cx="3859530" cy="914400"/>
              </a:xfrm>
              <a:prstGeom prst="rect">
                <a:avLst/>
              </a:prstGeom>
              <a:blipFill>
                <a:blip r:embed="rId11"/>
                <a:stretch>
                  <a:fillRect r="-2997"/>
                </a:stretch>
              </a:blipFill>
            </p:spPr>
            <p:txBody>
              <a:bodyPr/>
              <a:lstStyle/>
              <a:p>
                <a:r>
                  <a:rPr lang="fr-FR">
                    <a:noFill/>
                  </a:rPr>
                  <a:t> </a:t>
                </a:r>
              </a:p>
            </p:txBody>
          </p:sp>
        </mc:Fallback>
      </mc:AlternateContent>
    </p:spTree>
    <p:extLst>
      <p:ext uri="{BB962C8B-B14F-4D97-AF65-F5344CB8AC3E}">
        <p14:creationId xmlns:p14="http://schemas.microsoft.com/office/powerpoint/2010/main" val="3641038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6F85291-8BD5-4FBE-7000-3495EE9426D9}"/>
              </a:ext>
            </a:extLst>
          </p:cNvPr>
          <p:cNvSpPr txBox="1"/>
          <p:nvPr/>
        </p:nvSpPr>
        <p:spPr>
          <a:xfrm>
            <a:off x="493399" y="1379016"/>
            <a:ext cx="11434442" cy="307777"/>
          </a:xfrm>
          <a:prstGeom prst="rect">
            <a:avLst/>
          </a:prstGeom>
          <a:noFill/>
        </p:spPr>
        <p:txBody>
          <a:bodyPr wrap="square">
            <a:spAutoFit/>
          </a:bodyPr>
          <a:lstStyle/>
          <a:p>
            <a:r>
              <a:rPr lang="fr-FR" sz="1400" b="1" dirty="0"/>
              <a:t>Estimation de la barrière : </a:t>
            </a:r>
            <a:r>
              <a:rPr lang="fr-FR" sz="1400" dirty="0"/>
              <a:t>La barrière est obtenue à partir de la probabilité de défaut TTC :</a:t>
            </a:r>
          </a:p>
        </p:txBody>
      </p:sp>
      <p:sp>
        <p:nvSpPr>
          <p:cNvPr id="2" name="Espace réservé du texte 1">
            <a:extLst>
              <a:ext uri="{FF2B5EF4-FFF2-40B4-BE49-F238E27FC236}">
                <a16:creationId xmlns:a16="http://schemas.microsoft.com/office/drawing/2014/main" id="{B8E6D2AB-0AF0-E919-5D29-1D1D4162820E}"/>
              </a:ext>
            </a:extLst>
          </p:cNvPr>
          <p:cNvSpPr>
            <a:spLocks noGrp="1"/>
          </p:cNvSpPr>
          <p:nvPr>
            <p:ph type="body" idx="1"/>
          </p:nvPr>
        </p:nvSpPr>
        <p:spPr/>
        <p:txBody>
          <a:bodyPr/>
          <a:lstStyle/>
          <a:p>
            <a:r>
              <a:rPr lang="fr-FR" dirty="0"/>
              <a:t>Estimation de la barrière</a:t>
            </a:r>
          </a:p>
        </p:txBody>
      </p:sp>
      <p:sp>
        <p:nvSpPr>
          <p:cNvPr id="3" name="Titre 2">
            <a:extLst>
              <a:ext uri="{FF2B5EF4-FFF2-40B4-BE49-F238E27FC236}">
                <a16:creationId xmlns:a16="http://schemas.microsoft.com/office/drawing/2014/main" id="{A46D3A9B-5C6D-0549-1838-9C483F0F2961}"/>
              </a:ext>
            </a:extLst>
          </p:cNvPr>
          <p:cNvSpPr>
            <a:spLocks noGrp="1"/>
          </p:cNvSpPr>
          <p:nvPr>
            <p:ph type="title"/>
          </p:nvPr>
        </p:nvSpPr>
        <p:spPr/>
        <p:txBody>
          <a:bodyPr/>
          <a:lstStyle/>
          <a:p>
            <a:r>
              <a:rPr lang="fr-FR" dirty="0"/>
              <a:t>Cadre général du modèle</a:t>
            </a:r>
          </a:p>
        </p:txBody>
      </p:sp>
      <p:sp>
        <p:nvSpPr>
          <p:cNvPr id="5" name="Google Shape;6235;p132">
            <a:extLst>
              <a:ext uri="{FF2B5EF4-FFF2-40B4-BE49-F238E27FC236}">
                <a16:creationId xmlns:a16="http://schemas.microsoft.com/office/drawing/2014/main" id="{9801D652-F954-A4D2-F5E4-62F1A12DE87D}"/>
              </a:ext>
            </a:extLst>
          </p:cNvPr>
          <p:cNvSpPr/>
          <p:nvPr/>
        </p:nvSpPr>
        <p:spPr>
          <a:xfrm flipV="1">
            <a:off x="6221949" y="2180302"/>
            <a:ext cx="594286" cy="138600"/>
          </a:xfrm>
          <a:prstGeom prst="rightArrow">
            <a:avLst>
              <a:gd name="adj1" fmla="val 50000"/>
              <a:gd name="adj2" fmla="val 50000"/>
            </a:avLst>
          </a:prstGeom>
          <a:solidFill>
            <a:schemeClr val="bg2"/>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2A660E3-F973-6809-9E8F-DB13B5DD3207}"/>
                  </a:ext>
                </a:extLst>
              </p:cNvPr>
              <p:cNvSpPr txBox="1"/>
              <p:nvPr/>
            </p:nvSpPr>
            <p:spPr>
              <a:xfrm>
                <a:off x="2649575" y="2038842"/>
                <a:ext cx="351097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i="1" smtClean="0">
                              <a:latin typeface="Cambria Math" panose="02040503050406030204" pitchFamily="18" charset="0"/>
                            </a:rPr>
                          </m:ctrlPr>
                        </m:sSubSupPr>
                        <m:e>
                          <m:r>
                            <a:rPr lang="fr-FR" b="0" i="1" smtClean="0">
                              <a:latin typeface="Cambria Math" panose="02040503050406030204" pitchFamily="18" charset="0"/>
                            </a:rPr>
                            <m:t>𝑃𝐷</m:t>
                          </m:r>
                        </m:e>
                        <m:sub>
                          <m:r>
                            <a:rPr lang="fr-FR" b="0" i="1" smtClean="0">
                              <a:latin typeface="Cambria Math" panose="02040503050406030204" pitchFamily="18" charset="0"/>
                            </a:rPr>
                            <m:t>𝑡𝑡𝑐</m:t>
                          </m:r>
                        </m:sub>
                        <m:sup>
                          <m:r>
                            <a:rPr lang="fr-FR" b="0" i="1" smtClean="0">
                              <a:latin typeface="Cambria Math" panose="02040503050406030204" pitchFamily="18" charset="0"/>
                            </a:rPr>
                            <m:t>𝑖</m:t>
                          </m:r>
                        </m:sup>
                      </m:sSubSup>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𝑡</m:t>
                              </m:r>
                            </m:sub>
                            <m:sup>
                              <m:r>
                                <a:rPr lang="fr-FR" i="1">
                                  <a:latin typeface="Cambria Math" panose="02040503050406030204" pitchFamily="18" charset="0"/>
                                </a:rPr>
                                <m:t>𝑖</m:t>
                              </m:r>
                            </m:sup>
                          </m:sSubSup>
                          <m:r>
                            <a:rPr lang="fr-FR" i="1">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e>
                      </m:d>
                      <m:r>
                        <a:rPr lang="fr-FR" i="1">
                          <a:latin typeface="Cambria Math" panose="02040503050406030204" pitchFamily="18" charset="0"/>
                        </a:rPr>
                        <m:t>=</m:t>
                      </m:r>
                      <m:r>
                        <m:rPr>
                          <m:sty m:val="p"/>
                        </m:rPr>
                        <a:rPr lang="el-GR" i="1" smtClean="0">
                          <a:latin typeface="Cambria Math" panose="02040503050406030204" pitchFamily="18" charset="0"/>
                        </a:rPr>
                        <m:t>Φ</m:t>
                      </m:r>
                      <m:d>
                        <m:dPr>
                          <m:ctrlPr>
                            <a:rPr lang="fr-FR" i="1">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e>
                      </m:d>
                    </m:oMath>
                  </m:oMathPara>
                </a14:m>
                <a:endParaRPr lang="fr-FR" dirty="0"/>
              </a:p>
            </p:txBody>
          </p:sp>
        </mc:Choice>
        <mc:Fallback xmlns="">
          <p:sp>
            <p:nvSpPr>
              <p:cNvPr id="6" name="ZoneTexte 5">
                <a:extLst>
                  <a:ext uri="{FF2B5EF4-FFF2-40B4-BE49-F238E27FC236}">
                    <a16:creationId xmlns:a16="http://schemas.microsoft.com/office/drawing/2014/main" id="{62A660E3-F973-6809-9E8F-DB13B5DD3207}"/>
                  </a:ext>
                </a:extLst>
              </p:cNvPr>
              <p:cNvSpPr txBox="1">
                <a:spLocks noRot="1" noChangeAspect="1" noMove="1" noResize="1" noEditPoints="1" noAdjustHandles="1" noChangeArrowheads="1" noChangeShapeType="1" noTextEdit="1"/>
              </p:cNvSpPr>
              <p:nvPr/>
            </p:nvSpPr>
            <p:spPr>
              <a:xfrm>
                <a:off x="2649575" y="2038842"/>
                <a:ext cx="3510970" cy="404983"/>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0C5FEBC-B158-7562-38BA-8739933E3D92}"/>
                  </a:ext>
                </a:extLst>
              </p:cNvPr>
              <p:cNvSpPr txBox="1"/>
              <p:nvPr/>
            </p:nvSpPr>
            <p:spPr>
              <a:xfrm>
                <a:off x="6908458" y="2027492"/>
                <a:ext cx="2191589" cy="406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m:rPr>
                              <m:sty m:val="p"/>
                            </m:rPr>
                            <a:rPr lang="el-GR" i="1">
                              <a:latin typeface="Cambria Math" panose="02040503050406030204" pitchFamily="18" charset="0"/>
                            </a:rPr>
                            <m:t>Φ</m:t>
                          </m:r>
                        </m:e>
                        <m:sup>
                          <m:r>
                            <a:rPr lang="fr-FR" b="0" i="1" smtClean="0">
                              <a:latin typeface="Cambria Math" panose="02040503050406030204" pitchFamily="18" charset="0"/>
                            </a:rPr>
                            <m:t>−</m:t>
                          </m:r>
                          <m:r>
                            <a:rPr lang="fr-FR" b="0" i="1" smtClean="0">
                              <a:latin typeface="Cambria Math" panose="02040503050406030204" pitchFamily="18" charset="0"/>
                            </a:rPr>
                            <m:t>1</m:t>
                          </m:r>
                        </m:sup>
                      </m:sSup>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𝑃𝐷</m:t>
                              </m:r>
                            </m:e>
                            <m:sub>
                              <m:r>
                                <a:rPr lang="fr-FR" b="0" i="1" smtClean="0">
                                  <a:latin typeface="Cambria Math" panose="02040503050406030204" pitchFamily="18" charset="0"/>
                                </a:rPr>
                                <m:t>𝑇𝑇𝐶</m:t>
                              </m:r>
                            </m:sub>
                            <m:sup>
                              <m:r>
                                <a:rPr lang="fr-FR" i="1">
                                  <a:latin typeface="Cambria Math" panose="02040503050406030204" pitchFamily="18" charset="0"/>
                                </a:rPr>
                                <m:t>𝑖</m:t>
                              </m:r>
                            </m:sup>
                          </m:sSubSup>
                        </m:e>
                      </m:d>
                    </m:oMath>
                  </m:oMathPara>
                </a14:m>
                <a:endParaRPr lang="fr-FR" dirty="0"/>
              </a:p>
            </p:txBody>
          </p:sp>
        </mc:Choice>
        <mc:Fallback xmlns="">
          <p:sp>
            <p:nvSpPr>
              <p:cNvPr id="7" name="ZoneTexte 6">
                <a:extLst>
                  <a:ext uri="{FF2B5EF4-FFF2-40B4-BE49-F238E27FC236}">
                    <a16:creationId xmlns:a16="http://schemas.microsoft.com/office/drawing/2014/main" id="{10C5FEBC-B158-7562-38BA-8739933E3D92}"/>
                  </a:ext>
                </a:extLst>
              </p:cNvPr>
              <p:cNvSpPr txBox="1">
                <a:spLocks noRot="1" noChangeAspect="1" noMove="1" noResize="1" noEditPoints="1" noAdjustHandles="1" noChangeArrowheads="1" noChangeShapeType="1" noTextEdit="1"/>
              </p:cNvSpPr>
              <p:nvPr/>
            </p:nvSpPr>
            <p:spPr>
              <a:xfrm>
                <a:off x="6908458" y="2027492"/>
                <a:ext cx="2191589" cy="406458"/>
              </a:xfrm>
              <a:prstGeom prst="rect">
                <a:avLst/>
              </a:prstGeom>
              <a:blipFill>
                <a:blip r:embed="rId4"/>
                <a:stretch>
                  <a:fillRect/>
                </a:stretch>
              </a:blipFill>
            </p:spPr>
            <p:txBody>
              <a:bodyPr/>
              <a:lstStyle/>
              <a:p>
                <a:r>
                  <a:rPr lang="fr-FR">
                    <a:noFill/>
                  </a:rPr>
                  <a:t> </a:t>
                </a:r>
              </a:p>
            </p:txBody>
          </p:sp>
        </mc:Fallback>
      </mc:AlternateContent>
      <p:sp>
        <p:nvSpPr>
          <p:cNvPr id="4" name="Google Shape;6353;p138">
            <a:extLst>
              <a:ext uri="{FF2B5EF4-FFF2-40B4-BE49-F238E27FC236}">
                <a16:creationId xmlns:a16="http://schemas.microsoft.com/office/drawing/2014/main" id="{D4F91D2B-9A9D-03AC-CF27-7C421884E416}"/>
              </a:ext>
            </a:extLst>
          </p:cNvPr>
          <p:cNvSpPr/>
          <p:nvPr/>
        </p:nvSpPr>
        <p:spPr>
          <a:xfrm>
            <a:off x="2423711" y="1934287"/>
            <a:ext cx="7249100" cy="623563"/>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pic>
        <p:nvPicPr>
          <p:cNvPr id="10" name="Image 9">
            <a:extLst>
              <a:ext uri="{FF2B5EF4-FFF2-40B4-BE49-F238E27FC236}">
                <a16:creationId xmlns:a16="http://schemas.microsoft.com/office/drawing/2014/main" id="{EF0D7203-8ACB-B4BF-1C2E-F9BCF9BF6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1017" y="2690130"/>
            <a:ext cx="5954269" cy="3673763"/>
          </a:xfrm>
          <a:prstGeom prst="rect">
            <a:avLst/>
          </a:prstGeom>
        </p:spPr>
      </p:pic>
      <p:graphicFrame>
        <p:nvGraphicFramePr>
          <p:cNvPr id="12" name="Tableau 11">
            <a:extLst>
              <a:ext uri="{FF2B5EF4-FFF2-40B4-BE49-F238E27FC236}">
                <a16:creationId xmlns:a16="http://schemas.microsoft.com/office/drawing/2014/main" id="{9B057A68-6794-37B0-CD7F-5EAC093AA3FF}"/>
              </a:ext>
            </a:extLst>
          </p:cNvPr>
          <p:cNvGraphicFramePr>
            <a:graphicFrameLocks noGrp="1"/>
          </p:cNvGraphicFramePr>
          <p:nvPr/>
        </p:nvGraphicFramePr>
        <p:xfrm>
          <a:off x="1225055" y="2821112"/>
          <a:ext cx="2849039" cy="3619704"/>
        </p:xfrm>
        <a:graphic>
          <a:graphicData uri="http://schemas.openxmlformats.org/drawingml/2006/table">
            <a:tbl>
              <a:tblPr>
                <a:tableStyleId>{284E427A-3D55-4303-BF80-6455036E1DE7}</a:tableStyleId>
              </a:tblPr>
              <a:tblGrid>
                <a:gridCol w="792613">
                  <a:extLst>
                    <a:ext uri="{9D8B030D-6E8A-4147-A177-3AD203B41FA5}">
                      <a16:colId xmlns:a16="http://schemas.microsoft.com/office/drawing/2014/main" val="2139493090"/>
                    </a:ext>
                  </a:extLst>
                </a:gridCol>
                <a:gridCol w="1051318">
                  <a:extLst>
                    <a:ext uri="{9D8B030D-6E8A-4147-A177-3AD203B41FA5}">
                      <a16:colId xmlns:a16="http://schemas.microsoft.com/office/drawing/2014/main" val="909415840"/>
                    </a:ext>
                  </a:extLst>
                </a:gridCol>
                <a:gridCol w="1005108">
                  <a:extLst>
                    <a:ext uri="{9D8B030D-6E8A-4147-A177-3AD203B41FA5}">
                      <a16:colId xmlns:a16="http://schemas.microsoft.com/office/drawing/2014/main" val="597455236"/>
                    </a:ext>
                  </a:extLst>
                </a:gridCol>
              </a:tblGrid>
              <a:tr h="765248">
                <a:tc>
                  <a:txBody>
                    <a:bodyPr/>
                    <a:lstStyle/>
                    <a:p>
                      <a:pPr algn="ctr">
                        <a:buNone/>
                      </a:pPr>
                      <a:r>
                        <a:rPr lang="fr-FR" sz="1400" dirty="0"/>
                        <a:t>Rating</a:t>
                      </a:r>
                    </a:p>
                  </a:txBody>
                  <a:tcPr anchor="ctr"/>
                </a:tc>
                <a:tc>
                  <a:txBody>
                    <a:bodyPr/>
                    <a:lstStyle/>
                    <a:p>
                      <a:pPr algn="ctr">
                        <a:buNone/>
                      </a:pPr>
                      <a:r>
                        <a:rPr lang="fr-FR" sz="1400" dirty="0"/>
                        <a:t>PD TTC (%)</a:t>
                      </a:r>
                    </a:p>
                  </a:txBody>
                  <a:tcPr anchor="ctr"/>
                </a:tc>
                <a:tc>
                  <a:txBody>
                    <a:bodyPr/>
                    <a:lstStyle/>
                    <a:p>
                      <a:pPr algn="ctr">
                        <a:buNone/>
                      </a:pPr>
                      <a:r>
                        <a:rPr lang="fr-FR" sz="1400" dirty="0"/>
                        <a:t>Barrières</a:t>
                      </a:r>
                    </a:p>
                  </a:txBody>
                  <a:tcPr anchor="ctr"/>
                </a:tc>
                <a:extLst>
                  <a:ext uri="{0D108BD9-81ED-4DB2-BD59-A6C34878D82A}">
                    <a16:rowId xmlns:a16="http://schemas.microsoft.com/office/drawing/2014/main" val="67574622"/>
                  </a:ext>
                </a:extLst>
              </a:tr>
              <a:tr h="326479">
                <a:tc>
                  <a:txBody>
                    <a:bodyPr/>
                    <a:lstStyle/>
                    <a:p>
                      <a:pPr algn="ctr">
                        <a:buNone/>
                      </a:pPr>
                      <a:r>
                        <a:rPr lang="fr-FR" sz="1400"/>
                        <a:t>AAA</a:t>
                      </a:r>
                    </a:p>
                  </a:txBody>
                  <a:tcPr anchor="ctr"/>
                </a:tc>
                <a:tc>
                  <a:txBody>
                    <a:bodyPr/>
                    <a:lstStyle/>
                    <a:p>
                      <a:pPr>
                        <a:buNone/>
                      </a:pPr>
                      <a:r>
                        <a:rPr lang="fr-FR" sz="1400" dirty="0"/>
                        <a:t>0 %</a:t>
                      </a:r>
                    </a:p>
                  </a:txBody>
                  <a:tcPr anchor="ctr"/>
                </a:tc>
                <a:tc>
                  <a:txBody>
                    <a:bodyPr/>
                    <a:lstStyle/>
                    <a:p>
                      <a:pPr>
                        <a:buNone/>
                      </a:pPr>
                      <a:r>
                        <a:rPr lang="fr-FR" sz="1400" dirty="0"/>
                        <a:t>-inf</a:t>
                      </a:r>
                    </a:p>
                  </a:txBody>
                  <a:tcPr anchor="ctr"/>
                </a:tc>
                <a:extLst>
                  <a:ext uri="{0D108BD9-81ED-4DB2-BD59-A6C34878D82A}">
                    <a16:rowId xmlns:a16="http://schemas.microsoft.com/office/drawing/2014/main" val="3393483272"/>
                  </a:ext>
                </a:extLst>
              </a:tr>
              <a:tr h="326479">
                <a:tc>
                  <a:txBody>
                    <a:bodyPr/>
                    <a:lstStyle/>
                    <a:p>
                      <a:pPr algn="ctr">
                        <a:buNone/>
                      </a:pPr>
                      <a:r>
                        <a:rPr lang="fr-FR" sz="1400" dirty="0"/>
                        <a:t>A</a:t>
                      </a:r>
                    </a:p>
                  </a:txBody>
                  <a:tcPr anchor="ctr"/>
                </a:tc>
                <a:tc>
                  <a:txBody>
                    <a:bodyPr/>
                    <a:lstStyle/>
                    <a:p>
                      <a:pPr>
                        <a:buNone/>
                      </a:pPr>
                      <a:r>
                        <a:rPr lang="fr-FR" sz="1400" dirty="0"/>
                        <a:t>0 %</a:t>
                      </a:r>
                    </a:p>
                  </a:txBody>
                  <a:tcPr anchor="ctr"/>
                </a:tc>
                <a:tc>
                  <a:txBody>
                    <a:bodyPr/>
                    <a:lstStyle/>
                    <a:p>
                      <a:pPr>
                        <a:buNone/>
                      </a:pPr>
                      <a:r>
                        <a:rPr lang="fr-FR" sz="1400" dirty="0"/>
                        <a:t>-inf</a:t>
                      </a:r>
                    </a:p>
                  </a:txBody>
                  <a:tcPr anchor="ctr"/>
                </a:tc>
                <a:extLst>
                  <a:ext uri="{0D108BD9-81ED-4DB2-BD59-A6C34878D82A}">
                    <a16:rowId xmlns:a16="http://schemas.microsoft.com/office/drawing/2014/main" val="3793759135"/>
                  </a:ext>
                </a:extLst>
              </a:tr>
              <a:tr h="548828">
                <a:tc>
                  <a:txBody>
                    <a:bodyPr/>
                    <a:lstStyle/>
                    <a:p>
                      <a:pPr algn="ctr">
                        <a:buNone/>
                      </a:pPr>
                      <a:r>
                        <a:rPr lang="fr-FR" sz="1400"/>
                        <a:t>BBB</a:t>
                      </a:r>
                    </a:p>
                  </a:txBody>
                  <a:tcPr anchor="ctr"/>
                </a:tc>
                <a:tc>
                  <a:txBody>
                    <a:bodyPr/>
                    <a:lstStyle/>
                    <a:p>
                      <a:pPr>
                        <a:buNone/>
                      </a:pPr>
                      <a:r>
                        <a:rPr lang="fr-FR" sz="1400" dirty="0"/>
                        <a:t>0.018 %</a:t>
                      </a:r>
                    </a:p>
                  </a:txBody>
                  <a:tcPr anchor="ctr"/>
                </a:tc>
                <a:tc>
                  <a:txBody>
                    <a:bodyPr/>
                    <a:lstStyle/>
                    <a:p>
                      <a:pPr>
                        <a:buNone/>
                      </a:pPr>
                      <a:r>
                        <a:rPr lang="fr-FR" sz="1400" dirty="0"/>
                        <a:t>-3.56</a:t>
                      </a:r>
                    </a:p>
                  </a:txBody>
                  <a:tcPr anchor="ctr"/>
                </a:tc>
                <a:extLst>
                  <a:ext uri="{0D108BD9-81ED-4DB2-BD59-A6C34878D82A}">
                    <a16:rowId xmlns:a16="http://schemas.microsoft.com/office/drawing/2014/main" val="1091955841"/>
                  </a:ext>
                </a:extLst>
              </a:tr>
              <a:tr h="548828">
                <a:tc>
                  <a:txBody>
                    <a:bodyPr/>
                    <a:lstStyle/>
                    <a:p>
                      <a:pPr algn="ctr">
                        <a:buNone/>
                      </a:pPr>
                      <a:r>
                        <a:rPr lang="fr-FR" sz="1400"/>
                        <a:t>BB</a:t>
                      </a:r>
                    </a:p>
                  </a:txBody>
                  <a:tcPr anchor="ctr"/>
                </a:tc>
                <a:tc>
                  <a:txBody>
                    <a:bodyPr/>
                    <a:lstStyle/>
                    <a:p>
                      <a:pPr>
                        <a:buNone/>
                      </a:pPr>
                      <a:r>
                        <a:rPr lang="fr-FR" sz="1400" dirty="0"/>
                        <a:t>0.23 %</a:t>
                      </a:r>
                    </a:p>
                  </a:txBody>
                  <a:tcPr anchor="ctr"/>
                </a:tc>
                <a:tc>
                  <a:txBody>
                    <a:bodyPr/>
                    <a:lstStyle/>
                    <a:p>
                      <a:pPr>
                        <a:buNone/>
                      </a:pPr>
                      <a:r>
                        <a:rPr lang="fr-FR" sz="1400" dirty="0"/>
                        <a:t>-2.83</a:t>
                      </a:r>
                    </a:p>
                  </a:txBody>
                  <a:tcPr anchor="ctr"/>
                </a:tc>
                <a:extLst>
                  <a:ext uri="{0D108BD9-81ED-4DB2-BD59-A6C34878D82A}">
                    <a16:rowId xmlns:a16="http://schemas.microsoft.com/office/drawing/2014/main" val="1020985285"/>
                  </a:ext>
                </a:extLst>
              </a:tr>
              <a:tr h="548828">
                <a:tc>
                  <a:txBody>
                    <a:bodyPr/>
                    <a:lstStyle/>
                    <a:p>
                      <a:pPr algn="ctr">
                        <a:buNone/>
                      </a:pPr>
                      <a:r>
                        <a:rPr lang="fr-FR" sz="1400"/>
                        <a:t>B</a:t>
                      </a:r>
                    </a:p>
                  </a:txBody>
                  <a:tcPr anchor="ctr"/>
                </a:tc>
                <a:tc>
                  <a:txBody>
                    <a:bodyPr/>
                    <a:lstStyle/>
                    <a:p>
                      <a:pPr>
                        <a:buNone/>
                      </a:pPr>
                      <a:r>
                        <a:rPr lang="fr-FR" sz="1400" dirty="0"/>
                        <a:t>1.15 %</a:t>
                      </a:r>
                    </a:p>
                  </a:txBody>
                  <a:tcPr anchor="ctr"/>
                </a:tc>
                <a:tc>
                  <a:txBody>
                    <a:bodyPr/>
                    <a:lstStyle/>
                    <a:p>
                      <a:pPr>
                        <a:buNone/>
                      </a:pPr>
                      <a:r>
                        <a:rPr lang="fr-FR" sz="1400" dirty="0"/>
                        <a:t>-2.27</a:t>
                      </a:r>
                    </a:p>
                  </a:txBody>
                  <a:tcPr anchor="ctr"/>
                </a:tc>
                <a:extLst>
                  <a:ext uri="{0D108BD9-81ED-4DB2-BD59-A6C34878D82A}">
                    <a16:rowId xmlns:a16="http://schemas.microsoft.com/office/drawing/2014/main" val="3635284191"/>
                  </a:ext>
                </a:extLst>
              </a:tr>
              <a:tr h="555014">
                <a:tc>
                  <a:txBody>
                    <a:bodyPr/>
                    <a:lstStyle/>
                    <a:p>
                      <a:pPr algn="ctr">
                        <a:buNone/>
                      </a:pPr>
                      <a:r>
                        <a:rPr lang="fr-FR" sz="1400" dirty="0"/>
                        <a:t>C</a:t>
                      </a:r>
                    </a:p>
                  </a:txBody>
                  <a:tcPr anchor="ctr"/>
                </a:tc>
                <a:tc>
                  <a:txBody>
                    <a:bodyPr/>
                    <a:lstStyle/>
                    <a:p>
                      <a:pPr>
                        <a:buNone/>
                      </a:pPr>
                      <a:r>
                        <a:rPr lang="fr-FR" sz="1400" dirty="0"/>
                        <a:t>10.17 %</a:t>
                      </a:r>
                    </a:p>
                  </a:txBody>
                  <a:tcPr anchor="ctr"/>
                </a:tc>
                <a:tc>
                  <a:txBody>
                    <a:bodyPr/>
                    <a:lstStyle/>
                    <a:p>
                      <a:pPr>
                        <a:buNone/>
                      </a:pPr>
                      <a:r>
                        <a:rPr lang="fr-FR" sz="1400" dirty="0"/>
                        <a:t>-1.27</a:t>
                      </a:r>
                    </a:p>
                  </a:txBody>
                  <a:tcPr anchor="ctr"/>
                </a:tc>
                <a:extLst>
                  <a:ext uri="{0D108BD9-81ED-4DB2-BD59-A6C34878D82A}">
                    <a16:rowId xmlns:a16="http://schemas.microsoft.com/office/drawing/2014/main" val="1189469030"/>
                  </a:ext>
                </a:extLst>
              </a:tr>
            </a:tbl>
          </a:graphicData>
        </a:graphic>
      </p:graphicFrame>
      <p:sp>
        <p:nvSpPr>
          <p:cNvPr id="13" name="ZoneTexte 12">
            <a:extLst>
              <a:ext uri="{FF2B5EF4-FFF2-40B4-BE49-F238E27FC236}">
                <a16:creationId xmlns:a16="http://schemas.microsoft.com/office/drawing/2014/main" id="{80E2B879-CB23-5046-B0A3-05433EE034CD}"/>
              </a:ext>
            </a:extLst>
          </p:cNvPr>
          <p:cNvSpPr txBox="1"/>
          <p:nvPr/>
        </p:nvSpPr>
        <p:spPr>
          <a:xfrm>
            <a:off x="6096000" y="6301091"/>
            <a:ext cx="4431987" cy="275422"/>
          </a:xfrm>
          <a:prstGeom prst="rect">
            <a:avLst/>
          </a:prstGeom>
        </p:spPr>
        <p:txBody>
          <a:bodyPr vert="horz" wrap="square" lIns="90000" tIns="45720" rIns="91440" bIns="45720" rtlCol="0">
            <a:noAutofit/>
          </a:bodyPr>
          <a:lstStyle/>
          <a:p>
            <a:pPr algn="ctr">
              <a:spcBef>
                <a:spcPts val="600"/>
              </a:spcBef>
              <a:buClr>
                <a:schemeClr val="tx1"/>
              </a:buClr>
            </a:pPr>
            <a:r>
              <a:rPr lang="fr-FR" sz="1400" dirty="0">
                <a:latin typeface="Verdana" panose="020B0604030504040204" pitchFamily="34" charset="0"/>
              </a:rPr>
              <a:t>Graphique d’une N(0,1) avec PD</a:t>
            </a:r>
            <a:r>
              <a:rPr lang="fr-FR" sz="1400" baseline="-25000" dirty="0">
                <a:latin typeface="Verdana" panose="020B0604030504040204" pitchFamily="34" charset="0"/>
              </a:rPr>
              <a:t>i</a:t>
            </a:r>
            <a:r>
              <a:rPr lang="fr-FR" sz="1400" dirty="0">
                <a:latin typeface="Verdana" panose="020B0604030504040204" pitchFamily="34" charset="0"/>
              </a:rPr>
              <a:t> TTC à 1%</a:t>
            </a:r>
          </a:p>
        </p:txBody>
      </p:sp>
    </p:spTree>
    <p:extLst>
      <p:ext uri="{BB962C8B-B14F-4D97-AF65-F5344CB8AC3E}">
        <p14:creationId xmlns:p14="http://schemas.microsoft.com/office/powerpoint/2010/main" val="30404771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26046FA-FADB-4D5A-F016-BA8D32027253}"/>
              </a:ext>
            </a:extLst>
          </p:cNvPr>
          <p:cNvSpPr>
            <a:spLocks noGrp="1"/>
          </p:cNvSpPr>
          <p:nvPr>
            <p:ph type="body" idx="1"/>
          </p:nvPr>
        </p:nvSpPr>
        <p:spPr/>
        <p:txBody>
          <a:bodyPr/>
          <a:lstStyle/>
          <a:p>
            <a:r>
              <a:rPr lang="fr-FR" dirty="0"/>
              <a:t>Extraction Z</a:t>
            </a:r>
          </a:p>
        </p:txBody>
      </p:sp>
      <p:sp>
        <p:nvSpPr>
          <p:cNvPr id="3" name="Titre 2">
            <a:extLst>
              <a:ext uri="{FF2B5EF4-FFF2-40B4-BE49-F238E27FC236}">
                <a16:creationId xmlns:a16="http://schemas.microsoft.com/office/drawing/2014/main" id="{938E6AB7-C138-DA51-C990-2388FEC05C26}"/>
              </a:ext>
            </a:extLst>
          </p:cNvPr>
          <p:cNvSpPr>
            <a:spLocks noGrp="1"/>
          </p:cNvSpPr>
          <p:nvPr>
            <p:ph type="title"/>
          </p:nvPr>
        </p:nvSpPr>
        <p:spPr/>
        <p:txBody>
          <a:bodyPr/>
          <a:lstStyle/>
          <a:p>
            <a:r>
              <a:rPr lang="fr-FR" dirty="0"/>
              <a:t>Cadre général du modèle</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447E395C-A899-36C2-B36C-93D37BCD7B1A}"/>
                  </a:ext>
                </a:extLst>
              </p:cNvPr>
              <p:cNvSpPr txBox="1"/>
              <p:nvPr/>
            </p:nvSpPr>
            <p:spPr>
              <a:xfrm>
                <a:off x="496410" y="3866160"/>
                <a:ext cx="10497659" cy="771182"/>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t>- </a:t>
                </a:r>
                <a:r>
                  <a:rPr lang="fr-FR" sz="1400" dirty="0"/>
                  <a:t>Dans le cadre de Merton, en supposant que les contreparties sont homogènes du point de vue de leur risque de défaut, c’est-à-dire que </a:t>
                </a:r>
                <a14:m>
                  <m:oMath xmlns:m="http://schemas.openxmlformats.org/officeDocument/2006/math">
                    <m:sSubSup>
                      <m:sSubSupPr>
                        <m:ctrlPr>
                          <a:rPr lang="fr-FR" sz="1400" i="1" dirty="0">
                            <a:latin typeface="Cambria Math" panose="02040503050406030204" pitchFamily="18" charset="0"/>
                          </a:rPr>
                        </m:ctrlPr>
                      </m:sSubSupPr>
                      <m:e>
                        <m:r>
                          <a:rPr lang="fr-FR" sz="1400" i="1" dirty="0">
                            <a:latin typeface="Cambria Math" panose="02040503050406030204" pitchFamily="18" charset="0"/>
                          </a:rPr>
                          <m:t>𝑃𝐷</m:t>
                        </m:r>
                      </m:e>
                      <m:sub>
                        <m:r>
                          <a:rPr lang="fr-FR" sz="1400" i="1" dirty="0">
                            <a:latin typeface="Cambria Math" panose="02040503050406030204" pitchFamily="18" charset="0"/>
                          </a:rPr>
                          <m:t>𝑃𝐼𝑇</m:t>
                        </m:r>
                      </m:sub>
                      <m:sup>
                        <m:r>
                          <a:rPr lang="fr-FR" sz="1400" i="1" dirty="0">
                            <a:latin typeface="Cambria Math" panose="02040503050406030204" pitchFamily="18" charset="0"/>
                          </a:rPr>
                          <m:t>𝑖</m:t>
                        </m:r>
                      </m:sup>
                    </m:sSubSup>
                    <m:d>
                      <m:dPr>
                        <m:ctrlPr>
                          <a:rPr lang="fr-FR" sz="1400" i="1" dirty="0">
                            <a:latin typeface="Cambria Math" panose="02040503050406030204" pitchFamily="18" charset="0"/>
                          </a:rPr>
                        </m:ctrlPr>
                      </m:dPr>
                      <m:e>
                        <m:sSub>
                          <m:sSubPr>
                            <m:ctrlPr>
                              <a:rPr lang="fr-FR" sz="1400" i="1" dirty="0">
                                <a:latin typeface="Cambria Math" panose="02040503050406030204" pitchFamily="18" charset="0"/>
                              </a:rPr>
                            </m:ctrlPr>
                          </m:sSubPr>
                          <m:e>
                            <m:r>
                              <m:rPr>
                                <m:sty m:val="p"/>
                              </m:rPr>
                              <a:rPr lang="fr-FR" sz="1400" dirty="0">
                                <a:latin typeface="Cambria Math" panose="02040503050406030204" pitchFamily="18" charset="0"/>
                              </a:rPr>
                              <m:t>z</m:t>
                            </m:r>
                          </m:e>
                          <m:sub>
                            <m:r>
                              <m:rPr>
                                <m:sty m:val="p"/>
                              </m:rPr>
                              <a:rPr lang="fr-FR" sz="1400" dirty="0">
                                <a:latin typeface="Cambria Math" panose="02040503050406030204" pitchFamily="18" charset="0"/>
                              </a:rPr>
                              <m:t>t</m:t>
                            </m:r>
                          </m:sub>
                        </m:sSub>
                      </m:e>
                    </m:d>
                    <m:r>
                      <a:rPr lang="fr-FR" sz="1400" dirty="0">
                        <a:latin typeface="Cambria Math" panose="02040503050406030204" pitchFamily="18" charset="0"/>
                      </a:rPr>
                      <m:t>=</m:t>
                    </m:r>
                    <m:r>
                      <a:rPr lang="fr-FR" sz="1400" i="1" dirty="0">
                        <a:latin typeface="Cambria Math" panose="02040503050406030204" pitchFamily="18" charset="0"/>
                      </a:rPr>
                      <m:t>𝑃</m:t>
                    </m:r>
                    <m:sSub>
                      <m:sSubPr>
                        <m:ctrlPr>
                          <a:rPr lang="fr-FR" sz="1400" i="1" dirty="0">
                            <a:latin typeface="Cambria Math" panose="02040503050406030204" pitchFamily="18" charset="0"/>
                          </a:rPr>
                        </m:ctrlPr>
                      </m:sSubPr>
                      <m:e>
                        <m:r>
                          <a:rPr lang="fr-FR" sz="1400" i="1" dirty="0">
                            <a:latin typeface="Cambria Math" panose="02040503050406030204" pitchFamily="18" charset="0"/>
                          </a:rPr>
                          <m:t>𝐷</m:t>
                        </m:r>
                      </m:e>
                      <m:sub>
                        <m:r>
                          <a:rPr lang="fr-FR" sz="1400" i="1" dirty="0">
                            <a:latin typeface="Cambria Math" panose="02040503050406030204" pitchFamily="18" charset="0"/>
                          </a:rPr>
                          <m:t>𝑃𝐼𝑇</m:t>
                        </m:r>
                      </m:sub>
                    </m:sSub>
                    <m:d>
                      <m:dPr>
                        <m:ctrlPr>
                          <a:rPr lang="fr-FR" sz="1400" i="1" dirty="0">
                            <a:latin typeface="Cambria Math" panose="02040503050406030204" pitchFamily="18" charset="0"/>
                          </a:rPr>
                        </m:ctrlPr>
                      </m:dPr>
                      <m:e>
                        <m:sSub>
                          <m:sSubPr>
                            <m:ctrlPr>
                              <a:rPr lang="fr-FR" sz="1400" i="1" dirty="0">
                                <a:latin typeface="Cambria Math" panose="02040503050406030204" pitchFamily="18" charset="0"/>
                              </a:rPr>
                            </m:ctrlPr>
                          </m:sSubPr>
                          <m:e>
                            <m:r>
                              <m:rPr>
                                <m:sty m:val="p"/>
                              </m:rPr>
                              <a:rPr lang="fr-FR" sz="1400" dirty="0">
                                <a:latin typeface="Cambria Math" panose="02040503050406030204" pitchFamily="18" charset="0"/>
                              </a:rPr>
                              <m:t>z</m:t>
                            </m:r>
                          </m:e>
                          <m:sub>
                            <m:r>
                              <m:rPr>
                                <m:sty m:val="p"/>
                              </m:rPr>
                              <a:rPr lang="fr-FR" sz="1400" dirty="0">
                                <a:latin typeface="Cambria Math" panose="02040503050406030204" pitchFamily="18" charset="0"/>
                              </a:rPr>
                              <m:t>t</m:t>
                            </m:r>
                          </m:sub>
                        </m:sSub>
                      </m:e>
                    </m:d>
                    <m:r>
                      <a:rPr lang="fr-FR" sz="1400" dirty="0">
                        <a:latin typeface="Cambria Math" panose="02040503050406030204" pitchFamily="18" charset="0"/>
                      </a:rPr>
                      <m:t>, </m:t>
                    </m:r>
                    <m:sSubSup>
                      <m:sSubSupPr>
                        <m:ctrlPr>
                          <a:rPr lang="fr-FR" sz="1400" i="1" dirty="0">
                            <a:latin typeface="Cambria Math" panose="02040503050406030204" pitchFamily="18" charset="0"/>
                          </a:rPr>
                        </m:ctrlPr>
                      </m:sSubSupPr>
                      <m:e>
                        <m:r>
                          <a:rPr lang="fr-FR" sz="1400" i="1" dirty="0">
                            <a:latin typeface="Cambria Math" panose="02040503050406030204" pitchFamily="18" charset="0"/>
                          </a:rPr>
                          <m:t> </m:t>
                        </m:r>
                        <m:r>
                          <a:rPr lang="fr-FR" sz="1400" i="1" dirty="0">
                            <a:latin typeface="Cambria Math" panose="02040503050406030204" pitchFamily="18" charset="0"/>
                          </a:rPr>
                          <m:t>𝑃𝐷</m:t>
                        </m:r>
                      </m:e>
                      <m:sub>
                        <m:r>
                          <a:rPr lang="fr-FR" sz="1400" i="1" dirty="0">
                            <a:latin typeface="Cambria Math" panose="02040503050406030204" pitchFamily="18" charset="0"/>
                          </a:rPr>
                          <m:t>𝑇𝑇𝐶</m:t>
                        </m:r>
                      </m:sub>
                      <m:sup>
                        <m:r>
                          <a:rPr lang="fr-FR" sz="1400" i="1" dirty="0">
                            <a:latin typeface="Cambria Math" panose="02040503050406030204" pitchFamily="18" charset="0"/>
                          </a:rPr>
                          <m:t>𝑖</m:t>
                        </m:r>
                      </m:sup>
                    </m:sSubSup>
                    <m:r>
                      <a:rPr lang="fr-FR" sz="1400" dirty="0">
                        <a:latin typeface="Cambria Math" panose="02040503050406030204" pitchFamily="18" charset="0"/>
                      </a:rPr>
                      <m:t>=</m:t>
                    </m:r>
                    <m:r>
                      <a:rPr lang="fr-FR" sz="1400" i="1" dirty="0">
                        <a:latin typeface="Cambria Math" panose="02040503050406030204" pitchFamily="18" charset="0"/>
                      </a:rPr>
                      <m:t>𝑃</m:t>
                    </m:r>
                    <m:sSub>
                      <m:sSubPr>
                        <m:ctrlPr>
                          <a:rPr lang="fr-FR" sz="1400" i="1" dirty="0">
                            <a:latin typeface="Cambria Math" panose="02040503050406030204" pitchFamily="18" charset="0"/>
                          </a:rPr>
                        </m:ctrlPr>
                      </m:sSubPr>
                      <m:e>
                        <m:r>
                          <a:rPr lang="fr-FR" sz="1400" i="1" dirty="0">
                            <a:latin typeface="Cambria Math" panose="02040503050406030204" pitchFamily="18" charset="0"/>
                          </a:rPr>
                          <m:t>𝐷</m:t>
                        </m:r>
                      </m:e>
                      <m:sub>
                        <m:r>
                          <a:rPr lang="fr-FR" sz="1400" i="1" dirty="0">
                            <a:latin typeface="Cambria Math" panose="02040503050406030204" pitchFamily="18" charset="0"/>
                          </a:rPr>
                          <m:t>𝑇𝑇𝐶</m:t>
                        </m:r>
                      </m:sub>
                    </m:sSub>
                  </m:oMath>
                </a14:m>
                <a:r>
                  <a:rPr lang="fr-FR" sz="1400" dirty="0"/>
                  <a:t> et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𝜌</m:t>
                        </m:r>
                      </m:e>
                      <m:sub>
                        <m:r>
                          <a:rPr lang="fr-FR" sz="1400" i="1">
                            <a:latin typeface="Cambria Math" panose="02040503050406030204" pitchFamily="18" charset="0"/>
                          </a:rPr>
                          <m:t>𝑖</m:t>
                        </m:r>
                      </m:sub>
                    </m:sSub>
                    <m:r>
                      <a:rPr lang="fr-FR" sz="1400" i="1">
                        <a:latin typeface="Cambria Math" panose="02040503050406030204" pitchFamily="18" charset="0"/>
                      </a:rPr>
                      <m:t>=</m:t>
                    </m:r>
                    <m:r>
                      <a:rPr lang="fr-FR" sz="1400" i="1">
                        <a:latin typeface="Cambria Math" panose="02040503050406030204" pitchFamily="18" charset="0"/>
                      </a:rPr>
                      <m:t>𝜌</m:t>
                    </m:r>
                  </m:oMath>
                </a14:m>
                <a:r>
                  <a:rPr lang="fr-FR" sz="1400" dirty="0"/>
                  <a:t> pour tout </a:t>
                </a:r>
                <a14:m>
                  <m:oMath xmlns:m="http://schemas.openxmlformats.org/officeDocument/2006/math">
                    <m:r>
                      <a:rPr lang="fr-FR" sz="1400" i="1">
                        <a:latin typeface="Cambria Math" panose="02040503050406030204" pitchFamily="18" charset="0"/>
                      </a:rPr>
                      <m:t>𝑖</m:t>
                    </m:r>
                    <m:r>
                      <a:rPr lang="fr-FR" sz="1400" i="1">
                        <a:latin typeface="Cambria Math" panose="02040503050406030204" pitchFamily="18" charset="0"/>
                      </a:rPr>
                      <m:t>∈</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𝑛</m:t>
                        </m:r>
                      </m:e>
                    </m:d>
                    <m:r>
                      <a:rPr lang="fr-FR" sz="1400" i="1">
                        <a:latin typeface="Cambria Math" panose="02040503050406030204" pitchFamily="18" charset="0"/>
                      </a:rPr>
                      <m:t>, </m:t>
                    </m:r>
                  </m:oMath>
                </a14:m>
                <a:r>
                  <a:rPr lang="fr-FR" sz="1400" dirty="0"/>
                  <a:t>il est également possible d’extraire le facteur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𝑍</m:t>
                        </m:r>
                      </m:e>
                      <m:sub>
                        <m:r>
                          <a:rPr lang="fr-FR" sz="1400" i="1">
                            <a:latin typeface="Cambria Math" panose="02040503050406030204" pitchFamily="18" charset="0"/>
                          </a:rPr>
                          <m:t>𝑡</m:t>
                        </m:r>
                      </m:sub>
                    </m:sSub>
                  </m:oMath>
                </a14:m>
                <a:r>
                  <a:rPr lang="fr-FR" sz="1400" dirty="0"/>
                  <a:t> de la façon suivante :</a:t>
                </a:r>
              </a:p>
            </p:txBody>
          </p:sp>
        </mc:Choice>
        <mc:Fallback xmlns="">
          <p:sp>
            <p:nvSpPr>
              <p:cNvPr id="6" name="ZoneTexte 5">
                <a:extLst>
                  <a:ext uri="{FF2B5EF4-FFF2-40B4-BE49-F238E27FC236}">
                    <a16:creationId xmlns:a16="http://schemas.microsoft.com/office/drawing/2014/main" id="{447E395C-A899-36C2-B36C-93D37BCD7B1A}"/>
                  </a:ext>
                </a:extLst>
              </p:cNvPr>
              <p:cNvSpPr txBox="1">
                <a:spLocks noRot="1" noChangeAspect="1" noMove="1" noResize="1" noEditPoints="1" noAdjustHandles="1" noChangeArrowheads="1" noChangeShapeType="1" noTextEdit="1"/>
              </p:cNvSpPr>
              <p:nvPr/>
            </p:nvSpPr>
            <p:spPr>
              <a:xfrm>
                <a:off x="496410" y="3866160"/>
                <a:ext cx="10497659" cy="771182"/>
              </a:xfrm>
              <a:prstGeom prst="rect">
                <a:avLst/>
              </a:prstGeom>
              <a:blipFill>
                <a:blip r:embed="rId3"/>
                <a:stretch>
                  <a:fillRect l="-174" t="-1575" r="-174" b="-4724"/>
                </a:stretch>
              </a:blipFill>
            </p:spPr>
            <p:txBody>
              <a:bodyPr/>
              <a:lstStyle/>
              <a:p>
                <a:r>
                  <a:rPr lang="fr-FR">
                    <a:noFill/>
                  </a:rPr>
                  <a:t> </a:t>
                </a:r>
              </a:p>
            </p:txBody>
          </p:sp>
        </mc:Fallback>
      </mc:AlternateContent>
      <p:sp>
        <p:nvSpPr>
          <p:cNvPr id="7" name="Google Shape;6353;p138">
            <a:extLst>
              <a:ext uri="{FF2B5EF4-FFF2-40B4-BE49-F238E27FC236}">
                <a16:creationId xmlns:a16="http://schemas.microsoft.com/office/drawing/2014/main" id="{5ED6CA2F-7C39-5201-9C9F-F046D5BEDCDD}"/>
              </a:ext>
            </a:extLst>
          </p:cNvPr>
          <p:cNvSpPr/>
          <p:nvPr/>
        </p:nvSpPr>
        <p:spPr>
          <a:xfrm>
            <a:off x="1858040" y="4940889"/>
            <a:ext cx="8267800" cy="787302"/>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5C3EE556-0986-EF09-F91C-73ED8B09707E}"/>
                  </a:ext>
                </a:extLst>
              </p:cNvPr>
              <p:cNvSpPr txBox="1"/>
              <p:nvPr/>
            </p:nvSpPr>
            <p:spPr>
              <a:xfrm>
                <a:off x="1613309" y="4982997"/>
                <a:ext cx="5771176" cy="6763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𝑍</m:t>
                          </m:r>
                        </m:e>
                        <m:sub>
                          <m:r>
                            <a:rPr lang="fr-FR" b="0" i="1" smtClean="0">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ad>
                            <m:radPr>
                              <m:degHide m:val="on"/>
                              <m:ctrlPr>
                                <a:rPr lang="fr-FR" i="1">
                                  <a:latin typeface="Cambria Math" panose="02040503050406030204" pitchFamily="18" charset="0"/>
                                </a:rPr>
                              </m:ctrlPr>
                            </m:radPr>
                            <m:deg/>
                            <m:e>
                              <m:r>
                                <m:rPr>
                                  <m:sty m:val="p"/>
                                </m:rPr>
                                <a:rPr lang="el-GR" i="1" smtClean="0">
                                  <a:latin typeface="Cambria Math" panose="02040503050406030204" pitchFamily="18" charset="0"/>
                                </a:rPr>
                                <m:t>ρ</m:t>
                              </m:r>
                            </m:e>
                          </m:rad>
                        </m:den>
                      </m:f>
                      <m:d>
                        <m:dPr>
                          <m:begChr m:val="["/>
                          <m:endChr m:val="]"/>
                          <m:ctrlPr>
                            <a:rPr lang="fr-FR" b="0" i="1" smtClean="0">
                              <a:latin typeface="Cambria Math" panose="02040503050406030204" pitchFamily="18" charset="0"/>
                            </a:rPr>
                          </m:ctrlPr>
                        </m:dPr>
                        <m:e>
                          <m:sSup>
                            <m:sSupPr>
                              <m:ctrlPr>
                                <a:rPr lang="fr-FR" i="1">
                                  <a:latin typeface="Cambria Math" panose="02040503050406030204" pitchFamily="18" charset="0"/>
                                </a:rPr>
                              </m:ctrlPr>
                            </m:sSupPr>
                            <m:e>
                              <m:r>
                                <m:rPr>
                                  <m:sty m:val="p"/>
                                </m:rPr>
                                <a:rPr lang="el-GR" i="1">
                                  <a:latin typeface="Cambria Math" panose="02040503050406030204" pitchFamily="18" charset="0"/>
                                </a:rPr>
                                <m:t>Φ</m:t>
                              </m:r>
                            </m:e>
                            <m:sup>
                              <m:r>
                                <a:rPr lang="fr-FR" i="1">
                                  <a:latin typeface="Cambria Math" panose="02040503050406030204" pitchFamily="18" charset="0"/>
                                </a:rPr>
                                <m:t>−1</m:t>
                              </m:r>
                            </m:sup>
                          </m:sSup>
                          <m:d>
                            <m:dPr>
                              <m:ctrlPr>
                                <a:rPr lang="fr-FR" i="1">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rPr>
                                    <m:t>𝑃𝐷</m:t>
                                  </m:r>
                                </m:e>
                                <m:sub>
                                  <m:r>
                                    <a:rPr lang="fr-FR" i="1">
                                      <a:latin typeface="Cambria Math" panose="02040503050406030204" pitchFamily="18" charset="0"/>
                                      <a:ea typeface="Cambria Math" panose="02040503050406030204" pitchFamily="18" charset="0"/>
                                    </a:rPr>
                                    <m:t>𝑇𝑇𝐶</m:t>
                                  </m:r>
                                </m:sub>
                              </m:sSub>
                            </m:e>
                          </m:d>
                          <m:r>
                            <a:rPr lang="fr-FR" b="0" i="1" smtClean="0">
                              <a:latin typeface="Cambria Math" panose="02040503050406030204" pitchFamily="18" charset="0"/>
                            </a:rPr>
                            <m:t>−</m:t>
                          </m:r>
                          <m:sSup>
                            <m:sSupPr>
                              <m:ctrlPr>
                                <a:rPr lang="fr-FR" i="1">
                                  <a:latin typeface="Cambria Math" panose="02040503050406030204" pitchFamily="18" charset="0"/>
                                </a:rPr>
                              </m:ctrlPr>
                            </m:sSupPr>
                            <m:e>
                              <m:r>
                                <m:rPr>
                                  <m:sty m:val="p"/>
                                </m:rPr>
                                <a:rPr lang="el-GR" i="1">
                                  <a:latin typeface="Cambria Math" panose="02040503050406030204" pitchFamily="18" charset="0"/>
                                </a:rPr>
                                <m:t>Φ</m:t>
                              </m:r>
                            </m:e>
                            <m:sup>
                              <m:r>
                                <a:rPr lang="fr-FR" i="1">
                                  <a:latin typeface="Cambria Math" panose="02040503050406030204" pitchFamily="18" charset="0"/>
                                </a:rPr>
                                <m:t>−1</m:t>
                              </m:r>
                            </m:sup>
                          </m:sSup>
                          <m:d>
                            <m:dPr>
                              <m:ctrlPr>
                                <a:rPr lang="fr-FR" i="1">
                                  <a:latin typeface="Cambria Math" panose="02040503050406030204" pitchFamily="18" charset="0"/>
                                </a:rPr>
                              </m:ctrlPr>
                            </m:dPr>
                            <m:e>
                              <m:sSup>
                                <m:sSupPr>
                                  <m:ctrlPr>
                                    <a:rPr lang="fr-FR" i="1">
                                      <a:latin typeface="Cambria Math" panose="02040503050406030204" pitchFamily="18" charset="0"/>
                                    </a:rPr>
                                  </m:ctrlPr>
                                </m:sSupPr>
                                <m:e>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rPr>
                                        <m:t>𝑃𝐷</m:t>
                                      </m:r>
                                    </m:e>
                                  </m:acc>
                                </m:e>
                                <m:sup>
                                  <m:r>
                                    <a:rPr lang="fr-FR" i="1">
                                      <a:latin typeface="Cambria Math" panose="02040503050406030204" pitchFamily="18" charset="0"/>
                                    </a:rPr>
                                    <m:t>𝑃𝐼𝑇</m:t>
                                  </m:r>
                                </m:sup>
                              </m:sSup>
                              <m:d>
                                <m:dPr>
                                  <m:ctrlPr>
                                    <a:rPr lang="fr-FR" i="1" smtClean="0">
                                      <a:latin typeface="Cambria Math" panose="02040503050406030204" pitchFamily="18" charset="0"/>
                                    </a:rPr>
                                  </m:ctrlPr>
                                </m:dPr>
                                <m:e>
                                  <m:r>
                                    <a:rPr lang="fr-FR" b="0" i="1" smtClean="0">
                                      <a:latin typeface="Cambria Math" panose="02040503050406030204" pitchFamily="18" charset="0"/>
                                    </a:rPr>
                                    <m:t>𝑡</m:t>
                                  </m:r>
                                </m:e>
                              </m:d>
                            </m:e>
                          </m:d>
                          <m:rad>
                            <m:radPr>
                              <m:degHide m:val="on"/>
                              <m:ctrlPr>
                                <a:rPr lang="fr-FR" i="1">
                                  <a:latin typeface="Cambria Math" panose="02040503050406030204" pitchFamily="18" charset="0"/>
                                </a:rPr>
                              </m:ctrlPr>
                            </m:radPr>
                            <m:deg/>
                            <m:e>
                              <m:r>
                                <a:rPr lang="fr-FR" i="1">
                                  <a:latin typeface="Cambria Math" panose="02040503050406030204" pitchFamily="18" charset="0"/>
                                </a:rPr>
                                <m:t>1−</m:t>
                              </m:r>
                              <m:r>
                                <m:rPr>
                                  <m:sty m:val="p"/>
                                </m:rPr>
                                <a:rPr lang="el-GR" i="1" smtClean="0">
                                  <a:latin typeface="Cambria Math" panose="02040503050406030204" pitchFamily="18" charset="0"/>
                                </a:rPr>
                                <m:t>ρ</m:t>
                              </m:r>
                            </m:e>
                          </m:rad>
                        </m:e>
                      </m:d>
                    </m:oMath>
                  </m:oMathPara>
                </a14:m>
                <a:endParaRPr lang="fr-FR" dirty="0"/>
              </a:p>
            </p:txBody>
          </p:sp>
        </mc:Choice>
        <mc:Fallback xmlns="">
          <p:sp>
            <p:nvSpPr>
              <p:cNvPr id="8" name="ZoneTexte 7">
                <a:extLst>
                  <a:ext uri="{FF2B5EF4-FFF2-40B4-BE49-F238E27FC236}">
                    <a16:creationId xmlns:a16="http://schemas.microsoft.com/office/drawing/2014/main" id="{5C3EE556-0986-EF09-F91C-73ED8B09707E}"/>
                  </a:ext>
                </a:extLst>
              </p:cNvPr>
              <p:cNvSpPr txBox="1">
                <a:spLocks noRot="1" noChangeAspect="1" noMove="1" noResize="1" noEditPoints="1" noAdjustHandles="1" noChangeArrowheads="1" noChangeShapeType="1" noTextEdit="1"/>
              </p:cNvSpPr>
              <p:nvPr/>
            </p:nvSpPr>
            <p:spPr>
              <a:xfrm>
                <a:off x="1613309" y="4982997"/>
                <a:ext cx="5771176" cy="676339"/>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CB9EDC4-1541-3B3B-24BD-77C0D789651D}"/>
                  </a:ext>
                </a:extLst>
              </p:cNvPr>
              <p:cNvSpPr txBox="1"/>
              <p:nvPr/>
            </p:nvSpPr>
            <p:spPr>
              <a:xfrm>
                <a:off x="7629216" y="4995661"/>
                <a:ext cx="2496624" cy="650499"/>
              </a:xfrm>
              <a:prstGeom prst="rect">
                <a:avLst/>
              </a:prstGeom>
              <a:noFill/>
            </p:spPr>
            <p:txBody>
              <a:bodyPr wrap="square">
                <a:spAutoFit/>
              </a:bodyPr>
              <a:lstStyle/>
              <a:p>
                <a:pPr algn="ctr"/>
                <a14:m>
                  <m:oMath xmlns:m="http://schemas.openxmlformats.org/officeDocument/2006/math">
                    <m:sSup>
                      <m:sSupPr>
                        <m:ctrlPr>
                          <a:rPr lang="fr-FR" sz="2000" i="1" smtClean="0">
                            <a:latin typeface="Cambria Math" panose="02040503050406030204" pitchFamily="18" charset="0"/>
                          </a:rPr>
                        </m:ctrlPr>
                      </m:sSupPr>
                      <m:e>
                        <m:acc>
                          <m:accPr>
                            <m:chr m:val="̂"/>
                            <m:ctrlPr>
                              <a:rPr lang="fr-FR" sz="2000" i="1">
                                <a:latin typeface="Cambria Math" panose="02040503050406030204" pitchFamily="18" charset="0"/>
                                <a:ea typeface="Cambria Math" panose="02040503050406030204" pitchFamily="18" charset="0"/>
                              </a:rPr>
                            </m:ctrlPr>
                          </m:accPr>
                          <m:e>
                            <m:r>
                              <a:rPr lang="fr-FR" sz="2000" i="1">
                                <a:latin typeface="Cambria Math" panose="02040503050406030204" pitchFamily="18" charset="0"/>
                              </a:rPr>
                              <m:t>𝑃𝐷</m:t>
                            </m:r>
                          </m:e>
                        </m:acc>
                      </m:e>
                      <m:sup>
                        <m:r>
                          <a:rPr lang="fr-FR" sz="2000" i="1">
                            <a:latin typeface="Cambria Math" panose="02040503050406030204" pitchFamily="18" charset="0"/>
                          </a:rPr>
                          <m:t>𝑃𝐼𝑇</m:t>
                        </m:r>
                      </m:sup>
                    </m:sSup>
                    <m:d>
                      <m:dPr>
                        <m:ctrlPr>
                          <a:rPr lang="fr-FR" sz="2000" i="1">
                            <a:latin typeface="Cambria Math" panose="02040503050406030204" pitchFamily="18" charset="0"/>
                          </a:rPr>
                        </m:ctrlPr>
                      </m:dPr>
                      <m:e>
                        <m:r>
                          <a:rPr lang="fr-FR" sz="2000" i="1">
                            <a:latin typeface="Cambria Math" panose="02040503050406030204" pitchFamily="18" charset="0"/>
                          </a:rPr>
                          <m:t>𝑡</m:t>
                        </m:r>
                      </m:e>
                    </m:d>
                    <m:r>
                      <a:rPr lang="fr-FR" sz="2000" b="0" i="1" smtClean="0">
                        <a:latin typeface="Cambria Math" panose="02040503050406030204" pitchFamily="18" charset="0"/>
                      </a:rPr>
                      <m:t>=</m:t>
                    </m:r>
                  </m:oMath>
                </a14:m>
                <a:r>
                  <a:rPr lang="el-GR" sz="2000" dirty="0"/>
                  <a:t> </a:t>
                </a:r>
                <a14:m>
                  <m:oMath xmlns:m="http://schemas.openxmlformats.org/officeDocument/2006/math">
                    <m:f>
                      <m:fPr>
                        <m:ctrlPr>
                          <a:rPr lang="el-GR" sz="2000" i="1">
                            <a:latin typeface="Cambria Math" panose="02040503050406030204" pitchFamily="18" charset="0"/>
                          </a:rPr>
                        </m:ctrlPr>
                      </m:fPr>
                      <m:num>
                        <m:sSubSup>
                          <m:sSubSupPr>
                            <m:ctrlPr>
                              <a:rPr lang="fr-FR" sz="2000" i="1">
                                <a:latin typeface="Cambria Math" panose="02040503050406030204" pitchFamily="18" charset="0"/>
                              </a:rPr>
                            </m:ctrlPr>
                          </m:sSubSupPr>
                          <m:e>
                            <m:r>
                              <a:rPr lang="fr-FR" sz="2000" b="0" i="1" smtClean="0">
                                <a:latin typeface="Cambria Math" panose="02040503050406030204" pitchFamily="18" charset="0"/>
                              </a:rPr>
                              <m:t>𝑛</m:t>
                            </m:r>
                          </m:e>
                          <m:sub>
                            <m:r>
                              <a:rPr lang="fr-FR" sz="2000" i="1">
                                <a:latin typeface="Cambria Math" panose="02040503050406030204" pitchFamily="18" charset="0"/>
                              </a:rPr>
                              <m:t>𝑡</m:t>
                            </m:r>
                            <m:r>
                              <a:rPr lang="fr-FR" sz="2000" b="0" i="1" smtClean="0">
                                <a:latin typeface="Cambria Math" panose="02040503050406030204" pitchFamily="18" charset="0"/>
                              </a:rPr>
                              <m:t>+12</m:t>
                            </m:r>
                          </m:sub>
                          <m:sup>
                            <m:r>
                              <a:rPr lang="fr-FR" sz="2000" b="0" i="1" smtClean="0">
                                <a:latin typeface="Cambria Math" panose="02040503050406030204" pitchFamily="18" charset="0"/>
                              </a:rPr>
                              <m:t>. ,</m:t>
                            </m:r>
                            <m:r>
                              <a:rPr lang="fr-FR" sz="2000" b="0" i="1" smtClean="0">
                                <a:latin typeface="Cambria Math" panose="02040503050406030204" pitchFamily="18" charset="0"/>
                              </a:rPr>
                              <m:t>𝐷</m:t>
                            </m:r>
                          </m:sup>
                        </m:sSubSup>
                      </m:num>
                      <m:den>
                        <m:sSub>
                          <m:sSubPr>
                            <m:ctrlPr>
                              <a:rPr lang="fr-FR" sz="2000" i="1">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𝑛</m:t>
                            </m:r>
                          </m:e>
                          <m:sub>
                            <m:r>
                              <a:rPr lang="fr-FR" sz="2000" b="0" i="1" smtClean="0">
                                <a:latin typeface="Cambria Math" panose="02040503050406030204" pitchFamily="18" charset="0"/>
                                <a:ea typeface="Cambria Math" panose="02040503050406030204" pitchFamily="18" charset="0"/>
                              </a:rPr>
                              <m:t>𝑡</m:t>
                            </m:r>
                          </m:sub>
                        </m:sSub>
                      </m:den>
                    </m:f>
                  </m:oMath>
                </a14:m>
                <a:endParaRPr lang="fr-FR" sz="2000" dirty="0"/>
              </a:p>
            </p:txBody>
          </p:sp>
        </mc:Choice>
        <mc:Fallback xmlns="">
          <p:sp>
            <p:nvSpPr>
              <p:cNvPr id="9" name="ZoneTexte 8">
                <a:extLst>
                  <a:ext uri="{FF2B5EF4-FFF2-40B4-BE49-F238E27FC236}">
                    <a16:creationId xmlns:a16="http://schemas.microsoft.com/office/drawing/2014/main" id="{DCB9EDC4-1541-3B3B-24BD-77C0D789651D}"/>
                  </a:ext>
                </a:extLst>
              </p:cNvPr>
              <p:cNvSpPr txBox="1">
                <a:spLocks noRot="1" noChangeAspect="1" noMove="1" noResize="1" noEditPoints="1" noAdjustHandles="1" noChangeArrowheads="1" noChangeShapeType="1" noTextEdit="1"/>
              </p:cNvSpPr>
              <p:nvPr/>
            </p:nvSpPr>
            <p:spPr>
              <a:xfrm>
                <a:off x="7629216" y="4995661"/>
                <a:ext cx="2496624" cy="650499"/>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794EF958-6FDD-42C6-BB59-04B59D629844}"/>
                  </a:ext>
                </a:extLst>
              </p:cNvPr>
              <p:cNvSpPr txBox="1"/>
              <p:nvPr/>
            </p:nvSpPr>
            <p:spPr>
              <a:xfrm>
                <a:off x="496410" y="1408887"/>
                <a:ext cx="10616485" cy="771181"/>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t>Extraction du facteur</a:t>
                </a:r>
                <a14:m>
                  <m:oMath xmlns:m="http://schemas.openxmlformats.org/officeDocument/2006/math">
                    <m:r>
                      <a:rPr lang="fr-FR" sz="1400" b="1">
                        <a:latin typeface="Cambria Math" panose="02040503050406030204" pitchFamily="18" charset="0"/>
                      </a:rPr>
                      <m:t> </m:t>
                    </m:r>
                    <m:r>
                      <a:rPr lang="fr-FR" sz="1400" b="1" i="1">
                        <a:latin typeface="Cambria Math" panose="02040503050406030204" pitchFamily="18" charset="0"/>
                      </a:rPr>
                      <m:t>	</m:t>
                    </m:r>
                    <m:sSub>
                      <m:sSubPr>
                        <m:ctrlPr>
                          <a:rPr lang="fr-FR" sz="1400" b="1" i="1">
                            <a:latin typeface="Cambria Math" panose="02040503050406030204" pitchFamily="18" charset="0"/>
                          </a:rPr>
                        </m:ctrlPr>
                      </m:sSubPr>
                      <m:e>
                        <m:r>
                          <a:rPr lang="fr-FR" sz="1400" b="1" i="1">
                            <a:latin typeface="Cambria Math" panose="02040503050406030204" pitchFamily="18" charset="0"/>
                          </a:rPr>
                          <m:t>𝒁</m:t>
                        </m:r>
                      </m:e>
                      <m:sub>
                        <m:r>
                          <a:rPr lang="fr-FR" sz="1400" b="1" i="1">
                            <a:latin typeface="Cambria Math" panose="02040503050406030204" pitchFamily="18" charset="0"/>
                          </a:rPr>
                          <m:t>𝒕</m:t>
                        </m:r>
                      </m:sub>
                    </m:sSub>
                  </m:oMath>
                </a14:m>
                <a:r>
                  <a:rPr lang="fr-FR" sz="1400" b="1" dirty="0"/>
                  <a:t> : </a:t>
                </a:r>
              </a:p>
              <a:p>
                <a:pPr algn="just">
                  <a:spcBef>
                    <a:spcPts val="600"/>
                  </a:spcBef>
                  <a:buClr>
                    <a:schemeClr val="tx1"/>
                  </a:buClr>
                </a:pPr>
                <a:r>
                  <a:rPr lang="fr-FR" sz="1400" b="1" dirty="0"/>
                  <a:t>- </a:t>
                </a:r>
                <a:r>
                  <a:rPr lang="fr-FR" sz="1400" dirty="0"/>
                  <a:t>Pour extraire le facteur systémique via CreditMetrics on peut réduire l’écart au carré entre notre formule théorique et les migrations observés. Le problème d’optimisation devient le suivant :</a:t>
                </a:r>
              </a:p>
              <a:p>
                <a:pPr algn="just">
                  <a:spcBef>
                    <a:spcPts val="600"/>
                  </a:spcBef>
                  <a:buClr>
                    <a:schemeClr val="tx1"/>
                  </a:buClr>
                </a:pPr>
                <a:endParaRPr lang="fr-FR" sz="1400" dirty="0" err="1">
                  <a:latin typeface="Verdana" panose="020B0604030504040204" pitchFamily="34" charset="0"/>
                </a:endParaRPr>
              </a:p>
            </p:txBody>
          </p:sp>
        </mc:Choice>
        <mc:Fallback xmlns="">
          <p:sp>
            <p:nvSpPr>
              <p:cNvPr id="10" name="ZoneTexte 9">
                <a:extLst>
                  <a:ext uri="{FF2B5EF4-FFF2-40B4-BE49-F238E27FC236}">
                    <a16:creationId xmlns:a16="http://schemas.microsoft.com/office/drawing/2014/main" id="{794EF958-6FDD-42C6-BB59-04B59D629844}"/>
                  </a:ext>
                </a:extLst>
              </p:cNvPr>
              <p:cNvSpPr txBox="1">
                <a:spLocks noRot="1" noChangeAspect="1" noMove="1" noResize="1" noEditPoints="1" noAdjustHandles="1" noChangeArrowheads="1" noChangeShapeType="1" noTextEdit="1"/>
              </p:cNvSpPr>
              <p:nvPr/>
            </p:nvSpPr>
            <p:spPr>
              <a:xfrm>
                <a:off x="496410" y="1408887"/>
                <a:ext cx="10616485" cy="771181"/>
              </a:xfrm>
              <a:prstGeom prst="rect">
                <a:avLst/>
              </a:prstGeom>
              <a:blipFill>
                <a:blip r:embed="rId6"/>
                <a:stretch>
                  <a:fillRect l="-172" t="-1575" r="-172" b="-1259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DE5E272-D773-E978-A06A-C7972DE79C49}"/>
                  </a:ext>
                </a:extLst>
              </p:cNvPr>
              <p:cNvSpPr txBox="1"/>
              <p:nvPr/>
            </p:nvSpPr>
            <p:spPr>
              <a:xfrm>
                <a:off x="2743848" y="2514600"/>
                <a:ext cx="391049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limLow>
                        <m:limLowPr>
                          <m:ctrlPr>
                            <a:rPr lang="fr-FR" i="1" smtClean="0">
                              <a:latin typeface="Cambria Math" panose="02040503050406030204" pitchFamily="18" charset="0"/>
                            </a:rPr>
                          </m:ctrlPr>
                        </m:limLowPr>
                        <m:e>
                          <m:sSub>
                            <m:sSubPr>
                              <m:ctrlPr>
                                <a:rPr lang="fr-FR" i="1">
                                  <a:latin typeface="Cambria Math" panose="02040503050406030204" pitchFamily="18" charset="0"/>
                                </a:rPr>
                              </m:ctrlPr>
                            </m:sSubPr>
                            <m:e>
                              <m:r>
                                <a:rPr lang="fr-FR" i="1">
                                  <a:latin typeface="Cambria Math" panose="02040503050406030204" pitchFamily="18" charset="0"/>
                                </a:rPr>
                                <m:t>𝑍</m:t>
                              </m:r>
                            </m:e>
                            <m:sub>
                              <m:r>
                                <a:rPr lang="fr-FR" i="1">
                                  <a:latin typeface="Cambria Math" panose="02040503050406030204" pitchFamily="18" charset="0"/>
                                </a:rPr>
                                <m:t>𝑡</m:t>
                              </m:r>
                            </m:sub>
                          </m:sSub>
                          <m:r>
                            <a:rPr lang="fr-FR" i="1">
                              <a:latin typeface="Cambria Math" panose="02040503050406030204" pitchFamily="18" charset="0"/>
                            </a:rPr>
                            <m:t>=</m:t>
                          </m:r>
                          <m:r>
                            <m:rPr>
                              <m:sty m:val="p"/>
                            </m:rPr>
                            <a:rPr lang="fr-FR">
                              <a:latin typeface="Cambria Math" panose="02040503050406030204" pitchFamily="18" charset="0"/>
                            </a:rPr>
                            <m:t>argmin</m:t>
                          </m:r>
                        </m:e>
                        <m:lim>
                          <m:r>
                            <a:rPr lang="fr-FR" b="0" i="1" smtClean="0">
                              <a:latin typeface="Cambria Math" panose="02040503050406030204" pitchFamily="18" charset="0"/>
                            </a:rPr>
                            <m:t>             </m:t>
                          </m:r>
                          <m:sSub>
                            <m:sSubPr>
                              <m:ctrlPr>
                                <a:rPr lang="fr-FR" i="1">
                                  <a:latin typeface="Cambria Math" panose="02040503050406030204" pitchFamily="18" charset="0"/>
                                </a:rPr>
                              </m:ctrlPr>
                            </m:sSubPr>
                            <m:e>
                              <m:r>
                                <a:rPr lang="fr-FR" i="1">
                                  <a:latin typeface="Cambria Math" panose="02040503050406030204" pitchFamily="18" charset="0"/>
                                </a:rPr>
                                <m:t>𝑍</m:t>
                              </m:r>
                            </m:e>
                            <m:sub>
                              <m:r>
                                <a:rPr lang="fr-FR" i="1">
                                  <a:latin typeface="Cambria Math" panose="02040503050406030204" pitchFamily="18" charset="0"/>
                                </a:rPr>
                                <m:t>𝑡</m:t>
                              </m:r>
                            </m:sub>
                          </m:sSub>
                        </m:lim>
                      </m:limLow>
                      <m:r>
                        <a:rPr lang="fr-FR" i="1">
                          <a:latin typeface="Cambria Math" panose="02040503050406030204" pitchFamily="18" charset="0"/>
                        </a:rPr>
                        <m:t> </m:t>
                      </m:r>
                      <m:nary>
                        <m:naryPr>
                          <m:chr m:val="∑"/>
                          <m:ctrlPr>
                            <a:rPr lang="fr-FR"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𝐷</m:t>
                          </m:r>
                        </m:sup>
                        <m:e>
                          <m:nary>
                            <m:naryPr>
                              <m:chr m:val="∑"/>
                              <m:ctrlPr>
                                <a:rPr lang="fr-FR" i="1">
                                  <a:latin typeface="Cambria Math" panose="02040503050406030204" pitchFamily="18" charset="0"/>
                                </a:rPr>
                              </m:ctrlPr>
                            </m:naryPr>
                            <m:sub>
                              <m:r>
                                <a:rPr lang="fr-FR" b="0" i="1" smtClean="0">
                                  <a:latin typeface="Cambria Math" panose="02040503050406030204" pitchFamily="18" charset="0"/>
                                </a:rPr>
                                <m:t>𝑗</m:t>
                              </m:r>
                              <m:r>
                                <a:rPr lang="fr-FR" i="1">
                                  <a:latin typeface="Cambria Math" panose="02040503050406030204" pitchFamily="18" charset="0"/>
                                </a:rPr>
                                <m:t>=1</m:t>
                              </m:r>
                            </m:sub>
                            <m:sup>
                              <m:r>
                                <a:rPr lang="fr-FR" i="1">
                                  <a:latin typeface="Cambria Math" panose="02040503050406030204" pitchFamily="18" charset="0"/>
                                </a:rPr>
                                <m:t>𝐷</m:t>
                              </m:r>
                            </m:sup>
                            <m:e>
                              <m:sSup>
                                <m:sSupPr>
                                  <m:ctrlPr>
                                    <a:rPr lang="fr-FR" b="0" i="1" smtClean="0">
                                      <a:latin typeface="Cambria Math" panose="02040503050406030204" pitchFamily="18" charset="0"/>
                                    </a:rPr>
                                  </m:ctrlPr>
                                </m:sSupPr>
                                <m:e>
                                  <m:r>
                                    <a:rPr lang="fr-FR" i="1">
                                      <a:latin typeface="Cambria Math" panose="02040503050406030204" pitchFamily="18" charset="0"/>
                                    </a:rPr>
                                    <m:t>[</m:t>
                                  </m:r>
                                  <m:acc>
                                    <m:accPr>
                                      <m:chr m:val="̂"/>
                                      <m:ctrlPr>
                                        <a:rPr lang="fr-FR" i="1">
                                          <a:latin typeface="Cambria Math" panose="02040503050406030204" pitchFamily="18" charset="0"/>
                                        </a:rPr>
                                      </m:ctrlPr>
                                    </m:accPr>
                                    <m:e>
                                      <m:sSubSup>
                                        <m:sSubSupPr>
                                          <m:ctrlPr>
                                            <a:rPr lang="fr-FR" i="1">
                                              <a:latin typeface="Cambria Math" panose="02040503050406030204" pitchFamily="18" charset="0"/>
                                            </a:rPr>
                                          </m:ctrlPr>
                                        </m:sSubSupPr>
                                        <m:e>
                                          <m:r>
                                            <a:rPr lang="fr-FR" i="1">
                                              <a:latin typeface="Cambria Math" panose="02040503050406030204" pitchFamily="18" charset="0"/>
                                            </a:rPr>
                                            <m:t>𝑝</m:t>
                                          </m:r>
                                        </m:e>
                                        <m:sub>
                                          <m:r>
                                            <a:rPr lang="fr-FR" i="1">
                                              <a:latin typeface="Cambria Math" panose="02040503050406030204" pitchFamily="18" charset="0"/>
                                            </a:rPr>
                                            <m:t>𝑖𝑗</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e>
                                  </m:acc>
                                  <m:r>
                                    <a:rPr lang="fr-FR" i="1">
                                      <a:latin typeface="Cambria Math" panose="02040503050406030204" pitchFamily="18" charset="0"/>
                                    </a:rPr>
                                    <m:t>−</m:t>
                                  </m:r>
                                  <m:sSubSup>
                                    <m:sSubSupPr>
                                      <m:ctrlPr>
                                        <a:rPr lang="fr-FR" i="1">
                                          <a:latin typeface="Cambria Math" panose="02040503050406030204" pitchFamily="18" charset="0"/>
                                        </a:rPr>
                                      </m:ctrlPr>
                                    </m:sSubSupPr>
                                    <m:e>
                                      <m:r>
                                        <a:rPr lang="fr-FR" i="1">
                                          <a:latin typeface="Cambria Math" panose="02040503050406030204" pitchFamily="18" charset="0"/>
                                        </a:rPr>
                                        <m:t>𝑝</m:t>
                                      </m:r>
                                    </m:e>
                                    <m:sub>
                                      <m:r>
                                        <a:rPr lang="fr-FR" i="1">
                                          <a:latin typeface="Cambria Math" panose="02040503050406030204" pitchFamily="18" charset="0"/>
                                        </a:rPr>
                                        <m:t>𝑖𝑗</m:t>
                                      </m:r>
                                    </m:sub>
                                    <m:sup>
                                      <m:r>
                                        <a:rPr lang="fr-FR" i="1">
                                          <a:latin typeface="Cambria Math" panose="02040503050406030204" pitchFamily="18" charset="0"/>
                                        </a:rPr>
                                        <m:t>𝑃𝐼𝑇</m:t>
                                      </m:r>
                                    </m:sup>
                                  </m:sSubSup>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𝑡</m:t>
                                      </m:r>
                                    </m:sub>
                                  </m:sSub>
                                  <m:r>
                                    <a:rPr lang="fr-FR" i="1">
                                      <a:latin typeface="Cambria Math" panose="02040503050406030204" pitchFamily="18" charset="0"/>
                                    </a:rPr>
                                    <m:t>)]</m:t>
                                  </m:r>
                                </m:e>
                                <m:sup>
                                  <m:r>
                                    <a:rPr lang="fr-FR" b="0" i="1" smtClean="0">
                                      <a:latin typeface="Cambria Math" panose="02040503050406030204" pitchFamily="18" charset="0"/>
                                    </a:rPr>
                                    <m:t>2</m:t>
                                  </m:r>
                                </m:sup>
                              </m:sSup>
                              <m:r>
                                <a:rPr lang="fr-FR" i="1" smtClean="0">
                                  <a:latin typeface="Cambria Math" panose="02040503050406030204" pitchFamily="18" charset="0"/>
                                </a:rPr>
                                <m:t> </m:t>
                              </m:r>
                            </m:e>
                          </m:nary>
                        </m:e>
                      </m:nary>
                    </m:oMath>
                  </m:oMathPara>
                </a14:m>
                <a:endParaRPr lang="fr-FR" dirty="0" err="1">
                  <a:latin typeface="Verdana" panose="020B0604030504040204" pitchFamily="34" charset="0"/>
                </a:endParaRPr>
              </a:p>
            </p:txBody>
          </p:sp>
        </mc:Choice>
        <mc:Fallback xmlns="">
          <p:sp>
            <p:nvSpPr>
              <p:cNvPr id="11" name="ZoneTexte 10">
                <a:extLst>
                  <a:ext uri="{FF2B5EF4-FFF2-40B4-BE49-F238E27FC236}">
                    <a16:creationId xmlns:a16="http://schemas.microsoft.com/office/drawing/2014/main" id="{2DE5E272-D773-E978-A06A-C7972DE79C49}"/>
                  </a:ext>
                </a:extLst>
              </p:cNvPr>
              <p:cNvSpPr txBox="1">
                <a:spLocks noRot="1" noChangeAspect="1" noMove="1" noResize="1" noEditPoints="1" noAdjustHandles="1" noChangeArrowheads="1" noChangeShapeType="1" noTextEdit="1"/>
              </p:cNvSpPr>
              <p:nvPr/>
            </p:nvSpPr>
            <p:spPr>
              <a:xfrm>
                <a:off x="2743848" y="2514600"/>
                <a:ext cx="3910490" cy="914400"/>
              </a:xfrm>
              <a:prstGeom prst="rect">
                <a:avLst/>
              </a:prstGeom>
              <a:blipFill>
                <a:blip r:embed="rId7"/>
                <a:stretch>
                  <a:fillRect r="-1869"/>
                </a:stretch>
              </a:blipFill>
            </p:spPr>
            <p:txBody>
              <a:bodyPr/>
              <a:lstStyle/>
              <a:p>
                <a:r>
                  <a:rPr lang="fr-FR">
                    <a:noFill/>
                  </a:rPr>
                  <a:t> </a:t>
                </a:r>
              </a:p>
            </p:txBody>
          </p:sp>
        </mc:Fallback>
      </mc:AlternateContent>
      <p:sp>
        <p:nvSpPr>
          <p:cNvPr id="13" name="Google Shape;6353;p138">
            <a:extLst>
              <a:ext uri="{FF2B5EF4-FFF2-40B4-BE49-F238E27FC236}">
                <a16:creationId xmlns:a16="http://schemas.microsoft.com/office/drawing/2014/main" id="{FAB16A99-ACE9-32B8-0021-DCA79B703CA2}"/>
              </a:ext>
            </a:extLst>
          </p:cNvPr>
          <p:cNvSpPr/>
          <p:nvPr/>
        </p:nvSpPr>
        <p:spPr>
          <a:xfrm>
            <a:off x="2431600" y="2433312"/>
            <a:ext cx="7192827" cy="995687"/>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3228B76-556D-36AD-B144-C583B5A463C5}"/>
                  </a:ext>
                </a:extLst>
              </p:cNvPr>
              <p:cNvSpPr txBox="1"/>
              <p:nvPr/>
            </p:nvSpPr>
            <p:spPr>
              <a:xfrm>
                <a:off x="7540173" y="2514600"/>
                <a:ext cx="2167026"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smtClean="0">
                              <a:latin typeface="Cambria Math" panose="02040503050406030204" pitchFamily="18" charset="0"/>
                            </a:rPr>
                          </m:ctrlPr>
                        </m:sSubSupPr>
                        <m:e>
                          <m:r>
                            <a:rPr lang="fr-FR" i="1">
                              <a:latin typeface="Cambria Math" panose="02040503050406030204" pitchFamily="18" charset="0"/>
                            </a:rPr>
                            <m:t>𝑝</m:t>
                          </m:r>
                        </m:e>
                        <m:sub>
                          <m:r>
                            <a:rPr lang="fr-FR" i="1">
                              <a:latin typeface="Cambria Math" panose="02040503050406030204" pitchFamily="18" charset="0"/>
                            </a:rPr>
                            <m:t>𝑖𝑗</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r>
                        <a:rPr lang="fr-FR" b="0" i="1" smtClean="0">
                          <a:latin typeface="Cambria Math" panose="02040503050406030204" pitchFamily="18" charset="0"/>
                        </a:rPr>
                        <m:t>=</m:t>
                      </m:r>
                      <m:f>
                        <m:fPr>
                          <m:ctrlPr>
                            <a:rPr lang="fr-FR" b="0" i="1" smtClean="0">
                              <a:latin typeface="Cambria Math" panose="02040503050406030204" pitchFamily="18" charset="0"/>
                            </a:rPr>
                          </m:ctrlPr>
                        </m:fPr>
                        <m:num>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𝑛</m:t>
                              </m:r>
                            </m:e>
                            <m:sub>
                              <m:r>
                                <a:rPr lang="fr-FR" b="0" i="1" smtClean="0">
                                  <a:latin typeface="Cambria Math" panose="02040503050406030204" pitchFamily="18" charset="0"/>
                                </a:rPr>
                                <m:t>𝑡</m:t>
                              </m:r>
                              <m:r>
                                <a:rPr lang="fr-FR" b="0" i="1" smtClean="0">
                                  <a:latin typeface="Cambria Math" panose="02040503050406030204" pitchFamily="18" charset="0"/>
                                </a:rPr>
                                <m:t>+12</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𝑗</m:t>
                              </m:r>
                            </m:sup>
                          </m:sSubSup>
                        </m:num>
                        <m:den>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𝑛</m:t>
                              </m:r>
                            </m:e>
                            <m:sub>
                              <m:r>
                                <a:rPr lang="fr-FR" b="0" i="1" smtClean="0">
                                  <a:latin typeface="Cambria Math" panose="02040503050406030204" pitchFamily="18" charset="0"/>
                                </a:rPr>
                                <m:t>𝑡</m:t>
                              </m:r>
                            </m:sub>
                            <m:sup>
                              <m:r>
                                <a:rPr lang="fr-FR" b="0" i="1" smtClean="0">
                                  <a:latin typeface="Cambria Math" panose="02040503050406030204" pitchFamily="18" charset="0"/>
                                </a:rPr>
                                <m:t>𝑖</m:t>
                              </m:r>
                            </m:sup>
                          </m:sSubSup>
                        </m:den>
                      </m:f>
                    </m:oMath>
                  </m:oMathPara>
                </a14:m>
                <a:endParaRPr lang="fr-FR" dirty="0" err="1">
                  <a:latin typeface="Verdana" panose="020B0604030504040204" pitchFamily="34" charset="0"/>
                </a:endParaRPr>
              </a:p>
            </p:txBody>
          </p:sp>
        </mc:Choice>
        <mc:Fallback xmlns="">
          <p:sp>
            <p:nvSpPr>
              <p:cNvPr id="4" name="ZoneTexte 3">
                <a:extLst>
                  <a:ext uri="{FF2B5EF4-FFF2-40B4-BE49-F238E27FC236}">
                    <a16:creationId xmlns:a16="http://schemas.microsoft.com/office/drawing/2014/main" id="{53228B76-556D-36AD-B144-C583B5A463C5}"/>
                  </a:ext>
                </a:extLst>
              </p:cNvPr>
              <p:cNvSpPr txBox="1">
                <a:spLocks noRot="1" noChangeAspect="1" noMove="1" noResize="1" noEditPoints="1" noAdjustHandles="1" noChangeArrowheads="1" noChangeShapeType="1" noTextEdit="1"/>
              </p:cNvSpPr>
              <p:nvPr/>
            </p:nvSpPr>
            <p:spPr>
              <a:xfrm>
                <a:off x="7540173" y="2514600"/>
                <a:ext cx="2167026" cy="914400"/>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403549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A1C9A3B-B646-817B-8CCE-A71A6CFECE70}"/>
              </a:ext>
            </a:extLst>
          </p:cNvPr>
          <p:cNvSpPr>
            <a:spLocks noGrp="1"/>
          </p:cNvSpPr>
          <p:nvPr>
            <p:ph type="body" idx="1"/>
          </p:nvPr>
        </p:nvSpPr>
        <p:spPr/>
        <p:txBody>
          <a:bodyPr/>
          <a:lstStyle/>
          <a:p>
            <a:r>
              <a:rPr lang="fr-FR" dirty="0"/>
              <a:t>Graphique du Z extrait</a:t>
            </a:r>
          </a:p>
        </p:txBody>
      </p:sp>
      <p:sp>
        <p:nvSpPr>
          <p:cNvPr id="3" name="Titre 2">
            <a:extLst>
              <a:ext uri="{FF2B5EF4-FFF2-40B4-BE49-F238E27FC236}">
                <a16:creationId xmlns:a16="http://schemas.microsoft.com/office/drawing/2014/main" id="{00712874-D244-4CCB-01AB-7EA047B078D0}"/>
              </a:ext>
            </a:extLst>
          </p:cNvPr>
          <p:cNvSpPr>
            <a:spLocks noGrp="1"/>
          </p:cNvSpPr>
          <p:nvPr>
            <p:ph type="title"/>
          </p:nvPr>
        </p:nvSpPr>
        <p:spPr/>
        <p:txBody>
          <a:bodyPr/>
          <a:lstStyle/>
          <a:p>
            <a:r>
              <a:rPr lang="fr-FR" dirty="0"/>
              <a:t>Cadre général du modèle</a:t>
            </a:r>
          </a:p>
        </p:txBody>
      </p:sp>
      <p:sp>
        <p:nvSpPr>
          <p:cNvPr id="6" name="ZoneTexte 5">
            <a:extLst>
              <a:ext uri="{FF2B5EF4-FFF2-40B4-BE49-F238E27FC236}">
                <a16:creationId xmlns:a16="http://schemas.microsoft.com/office/drawing/2014/main" id="{3B16FF0E-BD63-E8C0-3984-D7AAB13D0C3E}"/>
              </a:ext>
            </a:extLst>
          </p:cNvPr>
          <p:cNvSpPr txBox="1"/>
          <p:nvPr/>
        </p:nvSpPr>
        <p:spPr>
          <a:xfrm>
            <a:off x="7799943" y="2633031"/>
            <a:ext cx="3833870" cy="2005070"/>
          </a:xfrm>
          <a:prstGeom prst="rect">
            <a:avLst/>
          </a:prstGeom>
        </p:spPr>
        <p:txBody>
          <a:bodyPr vert="horz" wrap="square" lIns="90000" tIns="45720" rIns="91440" bIns="45720" rtlCol="0">
            <a:noAutofit/>
          </a:bodyPr>
          <a:lstStyle/>
          <a:p>
            <a:pPr marL="285750" indent="-285750" algn="just">
              <a:spcBef>
                <a:spcPts val="600"/>
              </a:spcBef>
              <a:buClr>
                <a:schemeClr val="bg2"/>
              </a:buClr>
              <a:buFont typeface="Wingdings" panose="05000000000000000000" pitchFamily="2" charset="2"/>
              <a:buChar char="Ø"/>
            </a:pPr>
            <a:r>
              <a:rPr lang="fr-FR" sz="1400" dirty="0" err="1">
                <a:latin typeface="Verdana" panose="020B0604030504040204" pitchFamily="34" charset="0"/>
              </a:rPr>
              <a:t>Zt</a:t>
            </a:r>
            <a:r>
              <a:rPr lang="fr-FR" sz="1400" dirty="0">
                <a:latin typeface="Verdana" panose="020B0604030504040204" pitchFamily="34" charset="0"/>
              </a:rPr>
              <a:t> extrait par CreditMetrics sur un regroupement de secteurs. </a:t>
            </a:r>
          </a:p>
          <a:p>
            <a:pPr marL="285750" indent="-285750" algn="just">
              <a:spcBef>
                <a:spcPts val="600"/>
              </a:spcBef>
              <a:buClr>
                <a:schemeClr val="bg2"/>
              </a:buClr>
              <a:buFont typeface="Wingdings" panose="05000000000000000000" pitchFamily="2" charset="2"/>
              <a:buChar char="Ø"/>
            </a:pPr>
            <a:r>
              <a:rPr lang="fr-FR" sz="1400" dirty="0">
                <a:latin typeface="Verdana" panose="020B0604030504040204" pitchFamily="34" charset="0"/>
              </a:rPr>
              <a:t>L’extraction semble pertinente, on remarque la baisse du facteur systémique juste avant la crise Covid puis l’augmentation de celui-ci en 2020.</a:t>
            </a:r>
          </a:p>
        </p:txBody>
      </p:sp>
      <p:pic>
        <p:nvPicPr>
          <p:cNvPr id="7" name="Image 6">
            <a:extLst>
              <a:ext uri="{FF2B5EF4-FFF2-40B4-BE49-F238E27FC236}">
                <a16:creationId xmlns:a16="http://schemas.microsoft.com/office/drawing/2014/main" id="{FCE73364-FB18-3B16-5BB6-6212183F1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01" y="1440808"/>
            <a:ext cx="6652674" cy="4915124"/>
          </a:xfrm>
          <a:prstGeom prst="rect">
            <a:avLst/>
          </a:prstGeom>
        </p:spPr>
      </p:pic>
    </p:spTree>
    <p:extLst>
      <p:ext uri="{BB962C8B-B14F-4D97-AF65-F5344CB8AC3E}">
        <p14:creationId xmlns:p14="http://schemas.microsoft.com/office/powerpoint/2010/main" val="15128401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DAD3BBC-B366-75AC-349F-E5AF83F74206}"/>
              </a:ext>
            </a:extLst>
          </p:cNvPr>
          <p:cNvSpPr>
            <a:spLocks noGrp="1"/>
          </p:cNvSpPr>
          <p:nvPr>
            <p:ph type="body" idx="1"/>
          </p:nvPr>
        </p:nvSpPr>
        <p:spPr/>
        <p:txBody>
          <a:bodyPr/>
          <a:lstStyle/>
          <a:p>
            <a:r>
              <a:rPr lang="fr-FR" dirty="0"/>
              <a:t>Modèle satellite</a:t>
            </a:r>
          </a:p>
        </p:txBody>
      </p:sp>
      <p:sp>
        <p:nvSpPr>
          <p:cNvPr id="3" name="Titre 2">
            <a:extLst>
              <a:ext uri="{FF2B5EF4-FFF2-40B4-BE49-F238E27FC236}">
                <a16:creationId xmlns:a16="http://schemas.microsoft.com/office/drawing/2014/main" id="{DCE637C1-4C60-B0A6-3507-5F4CC9DC3D4F}"/>
              </a:ext>
            </a:extLst>
          </p:cNvPr>
          <p:cNvSpPr>
            <a:spLocks noGrp="1"/>
          </p:cNvSpPr>
          <p:nvPr>
            <p:ph type="title"/>
          </p:nvPr>
        </p:nvSpPr>
        <p:spPr/>
        <p:txBody>
          <a:bodyPr/>
          <a:lstStyle/>
          <a:p>
            <a:r>
              <a:rPr lang="fr-FR" dirty="0"/>
              <a:t>Modélisation Forward Looking</a:t>
            </a:r>
          </a:p>
        </p:txBody>
      </p:sp>
      <p:sp>
        <p:nvSpPr>
          <p:cNvPr id="4" name="ZoneTexte 3">
            <a:extLst>
              <a:ext uri="{FF2B5EF4-FFF2-40B4-BE49-F238E27FC236}">
                <a16:creationId xmlns:a16="http://schemas.microsoft.com/office/drawing/2014/main" id="{CF4DA842-A7BB-532A-0F4E-4306342927F3}"/>
              </a:ext>
            </a:extLst>
          </p:cNvPr>
          <p:cNvSpPr txBox="1"/>
          <p:nvPr/>
        </p:nvSpPr>
        <p:spPr>
          <a:xfrm>
            <a:off x="5960891" y="5389286"/>
            <a:ext cx="5310718" cy="914400"/>
          </a:xfrm>
          <a:prstGeom prst="rect">
            <a:avLst/>
          </a:prstGeom>
        </p:spPr>
        <p:txBody>
          <a:bodyPr vert="horz" wrap="non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sp>
        <p:nvSpPr>
          <p:cNvPr id="5" name="ZoneTexte 4">
            <a:extLst>
              <a:ext uri="{FF2B5EF4-FFF2-40B4-BE49-F238E27FC236}">
                <a16:creationId xmlns:a16="http://schemas.microsoft.com/office/drawing/2014/main" id="{7D86FF6E-27BC-6359-662E-E672CCFA4103}"/>
              </a:ext>
            </a:extLst>
          </p:cNvPr>
          <p:cNvSpPr txBox="1"/>
          <p:nvPr/>
        </p:nvSpPr>
        <p:spPr>
          <a:xfrm>
            <a:off x="439018" y="1485441"/>
            <a:ext cx="4176711" cy="405225"/>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sp>
        <p:nvSpPr>
          <p:cNvPr id="6" name="ZoneTexte 5">
            <a:extLst>
              <a:ext uri="{FF2B5EF4-FFF2-40B4-BE49-F238E27FC236}">
                <a16:creationId xmlns:a16="http://schemas.microsoft.com/office/drawing/2014/main" id="{66C03D54-4DD1-8D89-735D-B15EF92C22E3}"/>
              </a:ext>
            </a:extLst>
          </p:cNvPr>
          <p:cNvSpPr txBox="1"/>
          <p:nvPr/>
        </p:nvSpPr>
        <p:spPr>
          <a:xfrm>
            <a:off x="439018" y="1485441"/>
            <a:ext cx="4176711" cy="405225"/>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sp>
        <p:nvSpPr>
          <p:cNvPr id="7" name="ZoneTexte 6">
            <a:extLst>
              <a:ext uri="{FF2B5EF4-FFF2-40B4-BE49-F238E27FC236}">
                <a16:creationId xmlns:a16="http://schemas.microsoft.com/office/drawing/2014/main" id="{C4592ABD-73FC-BFA6-7BCA-8384163A8D19}"/>
              </a:ext>
            </a:extLst>
          </p:cNvPr>
          <p:cNvSpPr txBox="1"/>
          <p:nvPr/>
        </p:nvSpPr>
        <p:spPr>
          <a:xfrm>
            <a:off x="308843" y="1718804"/>
            <a:ext cx="11661775" cy="642935"/>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14E32078-15FF-9D19-E9D5-F8B9E800DB8F}"/>
                  </a:ext>
                </a:extLst>
              </p:cNvPr>
              <p:cNvSpPr txBox="1"/>
              <p:nvPr/>
            </p:nvSpPr>
            <p:spPr>
              <a:xfrm>
                <a:off x="280268" y="1257772"/>
                <a:ext cx="11820525" cy="2769989"/>
              </a:xfrm>
              <a:prstGeom prst="rect">
                <a:avLst/>
              </a:prstGeom>
              <a:noFill/>
            </p:spPr>
            <p:txBody>
              <a:bodyPr wrap="square">
                <a:spAutoFit/>
              </a:bodyPr>
              <a:lstStyle/>
              <a:p>
                <a:r>
                  <a:rPr lang="fr-FR" sz="1200" b="1" dirty="0"/>
                  <a:t>Modèle </a:t>
                </a:r>
                <a:r>
                  <a:rPr lang="fr-FR" sz="1200" b="1" i="1" dirty="0"/>
                  <a:t>Forward Looking </a:t>
                </a:r>
                <a:r>
                  <a:rPr lang="fr-FR" sz="1200" b="1" dirty="0"/>
                  <a:t>sur la composante </a:t>
                </a:r>
                <a14:m>
                  <m:oMath xmlns:m="http://schemas.openxmlformats.org/officeDocument/2006/math">
                    <m:sSub>
                      <m:sSubPr>
                        <m:ctrlPr>
                          <a:rPr lang="fr-FR" sz="1200" b="1" i="1" dirty="0" smtClean="0">
                            <a:latin typeface="Cambria Math" panose="02040503050406030204" pitchFamily="18" charset="0"/>
                          </a:rPr>
                        </m:ctrlPr>
                      </m:sSubPr>
                      <m:e>
                        <m:r>
                          <a:rPr lang="fr-FR" sz="1200" b="1" i="1" dirty="0" smtClean="0">
                            <a:latin typeface="Cambria Math" panose="02040503050406030204" pitchFamily="18" charset="0"/>
                          </a:rPr>
                          <m:t>𝒁</m:t>
                        </m:r>
                      </m:e>
                      <m:sub>
                        <m:r>
                          <a:rPr lang="fr-FR" sz="1200" b="1" i="1" dirty="0" smtClean="0">
                            <a:latin typeface="Cambria Math" panose="02040503050406030204" pitchFamily="18" charset="0"/>
                          </a:rPr>
                          <m:t>𝒕</m:t>
                        </m:r>
                      </m:sub>
                    </m:sSub>
                    <m:r>
                      <a:rPr lang="fr-FR" sz="1200" b="1" i="1" dirty="0" smtClean="0">
                        <a:latin typeface="Cambria Math" panose="02040503050406030204" pitchFamily="18" charset="0"/>
                      </a:rPr>
                      <m:t> </m:t>
                    </m:r>
                  </m:oMath>
                </a14:m>
                <a:r>
                  <a:rPr lang="fr-FR" sz="1200" dirty="0"/>
                  <a:t>:</a:t>
                </a:r>
              </a:p>
              <a:p>
                <a:endParaRPr lang="fr-FR" sz="1200" dirty="0"/>
              </a:p>
              <a:p>
                <a:endParaRPr lang="fr-FR" dirty="0"/>
              </a:p>
              <a:p>
                <a:endParaRPr lang="fr-FR" dirty="0"/>
              </a:p>
              <a:p>
                <a:endParaRPr lang="fr-FR" dirty="0"/>
              </a:p>
              <a:p>
                <a:endParaRPr lang="fr-FR" dirty="0"/>
              </a:p>
              <a:p>
                <a14:m>
                  <m:oMath xmlns:m="http://schemas.openxmlformats.org/officeDocument/2006/math">
                    <m:sSub>
                      <m:sSubPr>
                        <m:ctrlPr>
                          <a:rPr lang="fr-FR" sz="1200" b="1" i="1" smtClean="0">
                            <a:latin typeface="Cambria Math" panose="02040503050406030204" pitchFamily="18" charset="0"/>
                          </a:rPr>
                        </m:ctrlPr>
                      </m:sSubPr>
                      <m:e>
                        <m:r>
                          <a:rPr lang="fr-FR" sz="1200" b="1" i="1" smtClean="0">
                            <a:latin typeface="Cambria Math" panose="02040503050406030204" pitchFamily="18" charset="0"/>
                          </a:rPr>
                          <m:t>𝑿</m:t>
                        </m:r>
                      </m:e>
                      <m:sub>
                        <m:r>
                          <a:rPr lang="fr-FR" sz="1200" b="1" i="1" smtClean="0">
                            <a:latin typeface="Cambria Math" panose="02040503050406030204" pitchFamily="18" charset="0"/>
                          </a:rPr>
                          <m:t>𝒕</m:t>
                        </m:r>
                      </m:sub>
                    </m:sSub>
                    <m:r>
                      <a:rPr lang="fr-FR" sz="1200" b="1" i="1" smtClean="0">
                        <a:latin typeface="Cambria Math" panose="02040503050406030204" pitchFamily="18" charset="0"/>
                      </a:rPr>
                      <m:t> </m:t>
                    </m:r>
                  </m:oMath>
                </a14:m>
                <a:r>
                  <a:rPr lang="fr-FR" sz="1200" dirty="0"/>
                  <a:t>: ensemble de variables macroéconomiques explicatives pour lesquelles on dispose d’un scénario et des projections (PIB, Taux d’inflation…)</a:t>
                </a:r>
                <a:endParaRPr lang="fr-FR" dirty="0"/>
              </a:p>
              <a:p>
                <a:endParaRPr lang="fr-FR" dirty="0"/>
              </a:p>
              <a:p>
                <a:r>
                  <a:rPr lang="fr-FR" sz="1200" b="1" dirty="0"/>
                  <a:t>Exemples de modèles économétriques utilisés pour estimer </a:t>
                </a:r>
                <a14:m>
                  <m:oMath xmlns:m="http://schemas.openxmlformats.org/officeDocument/2006/math">
                    <m:sSub>
                      <m:sSubPr>
                        <m:ctrlPr>
                          <a:rPr lang="fr-FR" sz="1200" b="1" i="1" dirty="0" smtClean="0">
                            <a:latin typeface="Cambria Math" panose="02040503050406030204" pitchFamily="18" charset="0"/>
                          </a:rPr>
                        </m:ctrlPr>
                      </m:sSubPr>
                      <m:e>
                        <m:r>
                          <a:rPr lang="fr-FR" sz="1200" b="1" i="1" dirty="0" smtClean="0">
                            <a:latin typeface="Cambria Math" panose="02040503050406030204" pitchFamily="18" charset="0"/>
                          </a:rPr>
                          <m:t>𝒁</m:t>
                        </m:r>
                      </m:e>
                      <m:sub>
                        <m:r>
                          <a:rPr lang="fr-FR" sz="1200" b="1" i="1" dirty="0" smtClean="0">
                            <a:latin typeface="Cambria Math" panose="02040503050406030204" pitchFamily="18" charset="0"/>
                          </a:rPr>
                          <m:t>𝒕</m:t>
                        </m:r>
                      </m:sub>
                    </m:sSub>
                    <m:r>
                      <a:rPr lang="fr-FR" sz="1200" b="1" i="1" dirty="0" smtClean="0">
                        <a:latin typeface="Cambria Math" panose="02040503050406030204" pitchFamily="18" charset="0"/>
                      </a:rPr>
                      <m:t> </m:t>
                    </m:r>
                  </m:oMath>
                </a14:m>
                <a:r>
                  <a:rPr lang="fr-FR" sz="1200" dirty="0"/>
                  <a:t>: régression linéaire, modèle AR-X, modèle ARDL, BMA et Stacking</a:t>
                </a:r>
              </a:p>
              <a:p>
                <a:endParaRPr lang="fr-FR" sz="1200" dirty="0"/>
              </a:p>
              <a:p>
                <a:endParaRPr lang="fr-FR" sz="1200" b="1" dirty="0"/>
              </a:p>
              <a:p>
                <a:r>
                  <a:rPr lang="fr-FR" sz="1200" b="1" dirty="0"/>
                  <a:t>Estimation de la probabilité de défaut PIT à l’horizon T+H :</a:t>
                </a:r>
                <a:endParaRPr lang="fr-FR" sz="1200" dirty="0"/>
              </a:p>
            </p:txBody>
          </p:sp>
        </mc:Choice>
        <mc:Fallback xmlns="">
          <p:sp>
            <p:nvSpPr>
              <p:cNvPr id="8" name="ZoneTexte 7">
                <a:extLst>
                  <a:ext uri="{FF2B5EF4-FFF2-40B4-BE49-F238E27FC236}">
                    <a16:creationId xmlns:a16="http://schemas.microsoft.com/office/drawing/2014/main" id="{14E32078-15FF-9D19-E9D5-F8B9E800DB8F}"/>
                  </a:ext>
                </a:extLst>
              </p:cNvPr>
              <p:cNvSpPr txBox="1">
                <a:spLocks noRot="1" noChangeAspect="1" noMove="1" noResize="1" noEditPoints="1" noAdjustHandles="1" noChangeArrowheads="1" noChangeShapeType="1" noTextEdit="1"/>
              </p:cNvSpPr>
              <p:nvPr/>
            </p:nvSpPr>
            <p:spPr>
              <a:xfrm>
                <a:off x="280268" y="1257772"/>
                <a:ext cx="11820525" cy="2769989"/>
              </a:xfrm>
              <a:prstGeom prst="rect">
                <a:avLst/>
              </a:prstGeom>
              <a:blipFill>
                <a:blip r:embed="rId3"/>
                <a:stretch>
                  <a:fillRect l="-52" b="-659"/>
                </a:stretch>
              </a:blipFill>
            </p:spPr>
            <p:txBody>
              <a:bodyPr/>
              <a:lstStyle/>
              <a:p>
                <a:r>
                  <a:rPr lang="fr-FR">
                    <a:noFill/>
                  </a:rPr>
                  <a:t> </a:t>
                </a:r>
              </a:p>
            </p:txBody>
          </p:sp>
        </mc:Fallback>
      </mc:AlternateContent>
      <p:pic>
        <p:nvPicPr>
          <p:cNvPr id="9" name="Image 8">
            <a:extLst>
              <a:ext uri="{FF2B5EF4-FFF2-40B4-BE49-F238E27FC236}">
                <a16:creationId xmlns:a16="http://schemas.microsoft.com/office/drawing/2014/main" id="{F7D929AA-614B-45C2-531B-03DA1BD59234}"/>
              </a:ext>
            </a:extLst>
          </p:cNvPr>
          <p:cNvPicPr>
            <a:picLocks noChangeAspect="1"/>
          </p:cNvPicPr>
          <p:nvPr/>
        </p:nvPicPr>
        <p:blipFill>
          <a:blip r:embed="rId4"/>
          <a:stretch>
            <a:fillRect/>
          </a:stretch>
        </p:blipFill>
        <p:spPr>
          <a:xfrm>
            <a:off x="3987293" y="1624646"/>
            <a:ext cx="3771900" cy="905335"/>
          </a:xfrm>
          <a:prstGeom prst="rect">
            <a:avLst/>
          </a:prstGeom>
        </p:spPr>
      </p:pic>
      <p:pic>
        <p:nvPicPr>
          <p:cNvPr id="10" name="Image 9">
            <a:extLst>
              <a:ext uri="{FF2B5EF4-FFF2-40B4-BE49-F238E27FC236}">
                <a16:creationId xmlns:a16="http://schemas.microsoft.com/office/drawing/2014/main" id="{0FCF389C-BFB3-8B6B-DA2E-43C42A47E0BB}"/>
              </a:ext>
            </a:extLst>
          </p:cNvPr>
          <p:cNvPicPr>
            <a:picLocks noChangeAspect="1"/>
          </p:cNvPicPr>
          <p:nvPr/>
        </p:nvPicPr>
        <p:blipFill>
          <a:blip r:embed="rId4"/>
          <a:stretch>
            <a:fillRect/>
          </a:stretch>
        </p:blipFill>
        <p:spPr>
          <a:xfrm>
            <a:off x="3415481" y="4147705"/>
            <a:ext cx="5665983" cy="1296393"/>
          </a:xfrm>
          <a:prstGeom prst="rect">
            <a:avLst/>
          </a:prstGeom>
        </p:spPr>
      </p:pic>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5C90BABE-C7DF-947B-9CF2-D42556E093BD}"/>
                  </a:ext>
                </a:extLst>
              </p:cNvPr>
              <p:cNvSpPr txBox="1"/>
              <p:nvPr/>
            </p:nvSpPr>
            <p:spPr>
              <a:xfrm>
                <a:off x="359642" y="5615736"/>
                <a:ext cx="11661775" cy="461499"/>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En pratique, une estimation de </a:t>
                </a:r>
                <a14:m>
                  <m:oMath xmlns:m="http://schemas.openxmlformats.org/officeDocument/2006/math">
                    <m:r>
                      <a:rPr lang="fr-FR" sz="1200" b="0" i="1" smtClean="0">
                        <a:latin typeface="Cambria Math" panose="02040503050406030204" pitchFamily="18" charset="0"/>
                      </a:rPr>
                      <m:t>𝜌</m:t>
                    </m:r>
                  </m:oMath>
                </a14:m>
                <a:r>
                  <a:rPr lang="fr-FR" sz="1200" dirty="0"/>
                  <a:t> est fournie par le régulateur et </a:t>
                </a:r>
                <a14:m>
                  <m:oMath xmlns:m="http://schemas.openxmlformats.org/officeDocument/2006/math">
                    <m:sSubSup>
                      <m:sSubSupPr>
                        <m:ctrlPr>
                          <a:rPr lang="fr-FR" sz="1200" b="0" i="1" smtClean="0">
                            <a:latin typeface="Cambria Math" panose="02040503050406030204" pitchFamily="18" charset="0"/>
                          </a:rPr>
                        </m:ctrlPr>
                      </m:sSubSupPr>
                      <m:e>
                        <m:acc>
                          <m:accPr>
                            <m:chr m:val="̂"/>
                            <m:ctrlPr>
                              <a:rPr lang="fr-FR" sz="1200" i="1">
                                <a:latin typeface="Cambria Math" panose="02040503050406030204" pitchFamily="18" charset="0"/>
                              </a:rPr>
                            </m:ctrlPr>
                          </m:accPr>
                          <m:e>
                            <m:r>
                              <a:rPr lang="fr-FR" sz="1200" i="1">
                                <a:latin typeface="Cambria Math" panose="02040503050406030204" pitchFamily="18" charset="0"/>
                              </a:rPr>
                              <m:t>𝑃𝐷</m:t>
                            </m:r>
                          </m:e>
                        </m:acc>
                      </m:e>
                      <m:sub>
                        <m:r>
                          <a:rPr lang="fr-FR" sz="1200" b="0" i="1" smtClean="0">
                            <a:latin typeface="Cambria Math" panose="02040503050406030204" pitchFamily="18" charset="0"/>
                          </a:rPr>
                          <m:t>𝑇𝑇𝐶</m:t>
                        </m:r>
                      </m:sub>
                      <m:sup>
                        <m:r>
                          <a:rPr lang="fr-FR" sz="1200" b="0" i="1" smtClean="0">
                            <a:latin typeface="Cambria Math" panose="02040503050406030204" pitchFamily="18" charset="0"/>
                          </a:rPr>
                          <m:t>𝑖</m:t>
                        </m:r>
                      </m:sup>
                    </m:sSubSup>
                  </m:oMath>
                </a14:m>
                <a:r>
                  <a:rPr lang="fr-FR" sz="1200" dirty="0"/>
                  <a:t> est obtenue à partir des PD PIT observées historiquement</a:t>
                </a:r>
              </a:p>
            </p:txBody>
          </p:sp>
        </mc:Choice>
        <mc:Fallback xmlns="">
          <p:sp>
            <p:nvSpPr>
              <p:cNvPr id="11" name="ZoneTexte 10">
                <a:extLst>
                  <a:ext uri="{FF2B5EF4-FFF2-40B4-BE49-F238E27FC236}">
                    <a16:creationId xmlns:a16="http://schemas.microsoft.com/office/drawing/2014/main" id="{5C90BABE-C7DF-947B-9CF2-D42556E093BD}"/>
                  </a:ext>
                </a:extLst>
              </p:cNvPr>
              <p:cNvSpPr txBox="1">
                <a:spLocks noRot="1" noChangeAspect="1" noMove="1" noResize="1" noEditPoints="1" noAdjustHandles="1" noChangeArrowheads="1" noChangeShapeType="1" noTextEdit="1"/>
              </p:cNvSpPr>
              <p:nvPr/>
            </p:nvSpPr>
            <p:spPr>
              <a:xfrm>
                <a:off x="359642" y="5615736"/>
                <a:ext cx="11661775" cy="461499"/>
              </a:xfrm>
              <a:prstGeom prst="rect">
                <a:avLst/>
              </a:prstGeom>
              <a:blipFill>
                <a:blip r:embed="rId5"/>
                <a:stretch>
                  <a:fillRect l="-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E26AEB0-23EF-5A8A-2ED9-14A29F2B7D06}"/>
                  </a:ext>
                </a:extLst>
              </p:cNvPr>
              <p:cNvSpPr txBox="1"/>
              <p:nvPr/>
            </p:nvSpPr>
            <p:spPr>
              <a:xfrm>
                <a:off x="4440859" y="1814098"/>
                <a:ext cx="304006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𝑍</m:t>
                          </m:r>
                        </m:e>
                        <m:sub>
                          <m:r>
                            <a:rPr lang="fr-FR" sz="2800" b="0" i="1" smtClean="0">
                              <a:latin typeface="Cambria Math" panose="02040503050406030204" pitchFamily="18" charset="0"/>
                              <a:ea typeface="Cambria Math" panose="02040503050406030204" pitchFamily="18" charset="0"/>
                            </a:rPr>
                            <m:t>𝑡</m:t>
                          </m:r>
                        </m:sub>
                      </m:sSub>
                      <m:r>
                        <a:rPr lang="fr-FR" sz="2800" b="0" i="1" smtClean="0">
                          <a:latin typeface="Cambria Math" panose="02040503050406030204" pitchFamily="18" charset="0"/>
                        </a:rPr>
                        <m:t>=</m:t>
                      </m:r>
                      <m:r>
                        <a:rPr lang="fr-FR" sz="2800" b="0" i="1" smtClean="0">
                          <a:latin typeface="Cambria Math" panose="02040503050406030204" pitchFamily="18" charset="0"/>
                        </a:rPr>
                        <m:t>𝑓</m:t>
                      </m:r>
                      <m:d>
                        <m:dPr>
                          <m:ctrlPr>
                            <a:rPr lang="fr-FR" sz="2800" b="0" i="1" smtClean="0">
                              <a:latin typeface="Cambria Math" panose="02040503050406030204" pitchFamily="18" charset="0"/>
                            </a:rPr>
                          </m:ctrlPr>
                        </m:dPr>
                        <m:e>
                          <m:sSub>
                            <m:sSubPr>
                              <m:ctrlPr>
                                <a:rPr lang="fr-FR" sz="2800" i="1">
                                  <a:latin typeface="Cambria Math" panose="02040503050406030204" pitchFamily="18" charset="0"/>
                                  <a:ea typeface="Cambria Math" panose="02040503050406030204" pitchFamily="18" charset="0"/>
                                </a:rPr>
                              </m:ctrlPr>
                            </m:sSubPr>
                            <m:e>
                              <m:r>
                                <a:rPr lang="fr-FR" sz="2800" b="0" i="1" smtClean="0">
                                  <a:latin typeface="Cambria Math" panose="02040503050406030204" pitchFamily="18" charset="0"/>
                                  <a:ea typeface="Cambria Math" panose="02040503050406030204" pitchFamily="18" charset="0"/>
                                </a:rPr>
                                <m:t>𝑋</m:t>
                              </m:r>
                            </m:e>
                            <m:sub>
                              <m:r>
                                <a:rPr lang="fr-FR" sz="2800" i="1">
                                  <a:latin typeface="Cambria Math" panose="02040503050406030204" pitchFamily="18" charset="0"/>
                                  <a:ea typeface="Cambria Math" panose="02040503050406030204" pitchFamily="18" charset="0"/>
                                </a:rPr>
                                <m:t>𝑡</m:t>
                              </m:r>
                            </m:sub>
                          </m:sSub>
                        </m:e>
                      </m:d>
                      <m:r>
                        <a:rPr lang="fr-FR" sz="2800" b="0" i="1" smtClean="0">
                          <a:latin typeface="Cambria Math" panose="02040503050406030204" pitchFamily="18" charset="0"/>
                        </a:rPr>
                        <m:t>+</m:t>
                      </m:r>
                      <m:sSub>
                        <m:sSubPr>
                          <m:ctrlPr>
                            <a:rPr lang="fr-FR" sz="2800" i="1">
                              <a:latin typeface="Cambria Math" panose="02040503050406030204" pitchFamily="18" charset="0"/>
                              <a:ea typeface="Cambria Math" panose="02040503050406030204" pitchFamily="18" charset="0"/>
                            </a:rPr>
                          </m:ctrlPr>
                        </m:sSubPr>
                        <m:e>
                          <m:r>
                            <m:rPr>
                              <m:nor/>
                            </m:rPr>
                            <a:rPr lang="el-GR" sz="2800" dirty="0"/>
                            <m:t>ε</m:t>
                          </m:r>
                        </m:e>
                        <m:sub>
                          <m:r>
                            <a:rPr lang="fr-FR" sz="2800" i="1">
                              <a:latin typeface="Cambria Math" panose="02040503050406030204" pitchFamily="18" charset="0"/>
                              <a:ea typeface="Cambria Math" panose="02040503050406030204" pitchFamily="18" charset="0"/>
                            </a:rPr>
                            <m:t>𝑡</m:t>
                          </m:r>
                        </m:sub>
                      </m:sSub>
                    </m:oMath>
                  </m:oMathPara>
                </a14:m>
                <a:endParaRPr lang="fr-FR" sz="2800" dirty="0"/>
              </a:p>
            </p:txBody>
          </p:sp>
        </mc:Choice>
        <mc:Fallback xmlns="">
          <p:sp>
            <p:nvSpPr>
              <p:cNvPr id="12" name="ZoneTexte 11">
                <a:extLst>
                  <a:ext uri="{FF2B5EF4-FFF2-40B4-BE49-F238E27FC236}">
                    <a16:creationId xmlns:a16="http://schemas.microsoft.com/office/drawing/2014/main" id="{8E26AEB0-23EF-5A8A-2ED9-14A29F2B7D06}"/>
                  </a:ext>
                </a:extLst>
              </p:cNvPr>
              <p:cNvSpPr txBox="1">
                <a:spLocks noRot="1" noChangeAspect="1" noMove="1" noResize="1" noEditPoints="1" noAdjustHandles="1" noChangeArrowheads="1" noChangeShapeType="1" noTextEdit="1"/>
              </p:cNvSpPr>
              <p:nvPr/>
            </p:nvSpPr>
            <p:spPr>
              <a:xfrm>
                <a:off x="4440859" y="1814098"/>
                <a:ext cx="3040064" cy="52322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BF335BFD-3767-50D0-98FA-FCBE0B76C6D2}"/>
                  </a:ext>
                </a:extLst>
              </p:cNvPr>
              <p:cNvSpPr txBox="1"/>
              <p:nvPr/>
            </p:nvSpPr>
            <p:spPr>
              <a:xfrm>
                <a:off x="3537635" y="4332747"/>
                <a:ext cx="5421673" cy="887807"/>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2000" i="1" smtClean="0">
                              <a:latin typeface="Cambria Math" panose="02040503050406030204" pitchFamily="18" charset="0"/>
                            </a:rPr>
                          </m:ctrlPr>
                        </m:sSubSupPr>
                        <m:e>
                          <m:acc>
                            <m:accPr>
                              <m:chr m:val="̂"/>
                              <m:ctrlPr>
                                <a:rPr lang="fr-FR" sz="2000" i="1" smtClean="0">
                                  <a:latin typeface="Cambria Math" panose="02040503050406030204" pitchFamily="18" charset="0"/>
                                </a:rPr>
                              </m:ctrlPr>
                            </m:accPr>
                            <m:e>
                              <m:r>
                                <a:rPr lang="fr-FR" sz="2000" i="1">
                                  <a:latin typeface="Cambria Math" panose="02040503050406030204" pitchFamily="18" charset="0"/>
                                </a:rPr>
                                <m:t>𝑃𝐷</m:t>
                              </m:r>
                            </m:e>
                          </m:acc>
                        </m:e>
                        <m:sub>
                          <m:r>
                            <a:rPr lang="fr-FR" sz="2000" b="0" i="1" smtClean="0">
                              <a:latin typeface="Cambria Math" panose="02040503050406030204" pitchFamily="18" charset="0"/>
                            </a:rPr>
                            <m:t>𝑃𝐼𝑇</m:t>
                          </m:r>
                        </m:sub>
                        <m:sup>
                          <m:r>
                            <a:rPr lang="fr-FR" sz="2000" i="1">
                              <a:latin typeface="Cambria Math" panose="02040503050406030204" pitchFamily="18" charset="0"/>
                            </a:rPr>
                            <m:t>𝑖</m:t>
                          </m:r>
                        </m:sup>
                      </m:sSubSup>
                      <m:d>
                        <m:dPr>
                          <m:ctrlPr>
                            <a:rPr lang="fr-FR" sz="2000" i="1" smtClean="0">
                              <a:latin typeface="Cambria Math" panose="02040503050406030204" pitchFamily="18" charset="0"/>
                            </a:rPr>
                          </m:ctrlPr>
                        </m:dPr>
                        <m:e>
                          <m:sSub>
                            <m:sSubPr>
                              <m:ctrlPr>
                                <a:rPr lang="fr-FR" sz="2000" i="1">
                                  <a:latin typeface="Cambria Math" panose="02040503050406030204" pitchFamily="18" charset="0"/>
                                  <a:ea typeface="Cambria Math" panose="02040503050406030204" pitchFamily="18" charset="0"/>
                                </a:rPr>
                              </m:ctrlPr>
                            </m:sSubPr>
                            <m:e>
                              <m:acc>
                                <m:accPr>
                                  <m:chr m:val="̂"/>
                                  <m:ctrlPr>
                                    <a:rPr lang="fr-FR" sz="2000" i="1">
                                      <a:latin typeface="Cambria Math" panose="02040503050406030204" pitchFamily="18" charset="0"/>
                                    </a:rPr>
                                  </m:ctrlPr>
                                </m:accPr>
                                <m:e>
                                  <m:r>
                                    <a:rPr lang="fr-FR" sz="2000" i="1">
                                      <a:latin typeface="Cambria Math" panose="02040503050406030204" pitchFamily="18" charset="0"/>
                                      <a:ea typeface="Cambria Math" panose="02040503050406030204" pitchFamily="18" charset="0"/>
                                    </a:rPr>
                                    <m:t>𝑧</m:t>
                                  </m:r>
                                </m:e>
                              </m:acc>
                            </m:e>
                            <m:sub>
                              <m:r>
                                <a:rPr lang="fr-FR" sz="2000" b="0" i="1" smtClean="0">
                                  <a:latin typeface="Cambria Math" panose="02040503050406030204" pitchFamily="18" charset="0"/>
                                  <a:ea typeface="Cambria Math" panose="02040503050406030204" pitchFamily="18" charset="0"/>
                                </a:rPr>
                                <m:t>𝑇</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𝐻</m:t>
                              </m:r>
                            </m:sub>
                          </m:sSub>
                        </m:e>
                      </m:d>
                      <m:r>
                        <a:rPr lang="fr-FR" sz="2000" b="0" i="1" smtClean="0">
                          <a:latin typeface="Cambria Math" panose="02040503050406030204" pitchFamily="18" charset="0"/>
                        </a:rPr>
                        <m:t>=</m:t>
                      </m:r>
                      <m:r>
                        <m:rPr>
                          <m:sty m:val="p"/>
                        </m:rPr>
                        <a:rPr lang="el-GR" sz="2000" b="0" i="1" smtClean="0">
                          <a:latin typeface="Cambria Math" panose="02040503050406030204" pitchFamily="18" charset="0"/>
                        </a:rPr>
                        <m:t>Φ</m:t>
                      </m:r>
                      <m:d>
                        <m:dPr>
                          <m:ctrlPr>
                            <a:rPr lang="el-GR" sz="2000" b="0" i="1" smtClean="0">
                              <a:latin typeface="Cambria Math" panose="02040503050406030204" pitchFamily="18" charset="0"/>
                            </a:rPr>
                          </m:ctrlPr>
                        </m:dPr>
                        <m:e>
                          <m:f>
                            <m:fPr>
                              <m:ctrlPr>
                                <a:rPr lang="el-GR" sz="2000" b="0" i="1" smtClean="0">
                                  <a:latin typeface="Cambria Math" panose="02040503050406030204" pitchFamily="18" charset="0"/>
                                </a:rPr>
                              </m:ctrlPr>
                            </m:fPr>
                            <m:num>
                              <m:sSup>
                                <m:sSupPr>
                                  <m:ctrlPr>
                                    <a:rPr lang="fr-FR" sz="2000" i="1">
                                      <a:latin typeface="Cambria Math" panose="02040503050406030204" pitchFamily="18" charset="0"/>
                                    </a:rPr>
                                  </m:ctrlPr>
                                </m:sSupPr>
                                <m:e>
                                  <m:r>
                                    <m:rPr>
                                      <m:sty m:val="p"/>
                                    </m:rPr>
                                    <a:rPr lang="el-GR" sz="2000" i="1">
                                      <a:latin typeface="Cambria Math" panose="02040503050406030204" pitchFamily="18" charset="0"/>
                                    </a:rPr>
                                    <m:t>Φ</m:t>
                                  </m:r>
                                </m:e>
                                <m:sup>
                                  <m:r>
                                    <a:rPr lang="fr-FR" sz="2000" i="1">
                                      <a:latin typeface="Cambria Math" panose="02040503050406030204" pitchFamily="18" charset="0"/>
                                    </a:rPr>
                                    <m:t>−</m:t>
                                  </m:r>
                                  <m:r>
                                    <a:rPr lang="fr-FR" sz="2000" i="1">
                                      <a:latin typeface="Cambria Math" panose="02040503050406030204" pitchFamily="18" charset="0"/>
                                    </a:rPr>
                                    <m:t>1</m:t>
                                  </m:r>
                                </m:sup>
                              </m:sSup>
                              <m:d>
                                <m:dPr>
                                  <m:ctrlPr>
                                    <a:rPr lang="fr-FR" sz="2000" i="1">
                                      <a:latin typeface="Cambria Math" panose="02040503050406030204" pitchFamily="18" charset="0"/>
                                    </a:rPr>
                                  </m:ctrlPr>
                                </m:dPr>
                                <m:e>
                                  <m:sSubSup>
                                    <m:sSubSupPr>
                                      <m:ctrlPr>
                                        <a:rPr lang="fr-FR" sz="2000" i="1">
                                          <a:latin typeface="Cambria Math" panose="02040503050406030204" pitchFamily="18" charset="0"/>
                                        </a:rPr>
                                      </m:ctrlPr>
                                    </m:sSubSupPr>
                                    <m:e>
                                      <m:acc>
                                        <m:accPr>
                                          <m:chr m:val="̂"/>
                                          <m:ctrlPr>
                                            <a:rPr lang="fr-FR" sz="2000" i="1">
                                              <a:latin typeface="Cambria Math" panose="02040503050406030204" pitchFamily="18" charset="0"/>
                                            </a:rPr>
                                          </m:ctrlPr>
                                        </m:accPr>
                                        <m:e>
                                          <m:r>
                                            <a:rPr lang="fr-FR" sz="2000" i="1">
                                              <a:latin typeface="Cambria Math" panose="02040503050406030204" pitchFamily="18" charset="0"/>
                                            </a:rPr>
                                            <m:t>𝑃𝐷</m:t>
                                          </m:r>
                                        </m:e>
                                      </m:acc>
                                    </m:e>
                                    <m:sub>
                                      <m:r>
                                        <a:rPr lang="fr-FR" sz="2000" i="1">
                                          <a:latin typeface="Cambria Math" panose="02040503050406030204" pitchFamily="18" charset="0"/>
                                        </a:rPr>
                                        <m:t>𝑇𝑇𝐶</m:t>
                                      </m:r>
                                    </m:sub>
                                    <m:sup>
                                      <m:r>
                                        <a:rPr lang="fr-FR" sz="2000" i="1">
                                          <a:latin typeface="Cambria Math" panose="02040503050406030204" pitchFamily="18" charset="0"/>
                                        </a:rPr>
                                        <m:t>𝑖</m:t>
                                      </m:r>
                                    </m:sup>
                                  </m:sSubSup>
                                </m:e>
                              </m:d>
                              <m:r>
                                <a:rPr lang="fr-FR" sz="2000" b="0" i="1" smtClean="0">
                                  <a:latin typeface="Cambria Math" panose="02040503050406030204" pitchFamily="18" charset="0"/>
                                  <a:ea typeface="Cambria Math" panose="02040503050406030204" pitchFamily="18" charset="0"/>
                                </a:rPr>
                                <m:t>−</m:t>
                              </m:r>
                              <m:rad>
                                <m:radPr>
                                  <m:degHide m:val="on"/>
                                  <m:ctrlPr>
                                    <a:rPr lang="fr-FR" sz="2000" i="1">
                                      <a:latin typeface="Cambria Math" panose="02040503050406030204" pitchFamily="18" charset="0"/>
                                    </a:rPr>
                                  </m:ctrlPr>
                                </m:radPr>
                                <m:deg/>
                                <m:e>
                                  <m:sSub>
                                    <m:sSubPr>
                                      <m:ctrlPr>
                                        <a:rPr lang="fr-FR" sz="2000" i="1">
                                          <a:latin typeface="Cambria Math" panose="02040503050406030204" pitchFamily="18" charset="0"/>
                                          <a:ea typeface="Cambria Math" panose="02040503050406030204" pitchFamily="18" charset="0"/>
                                        </a:rPr>
                                      </m:ctrlPr>
                                    </m:sSubPr>
                                    <m:e>
                                      <m:acc>
                                        <m:accPr>
                                          <m:chr m:val="̂"/>
                                          <m:ctrlPr>
                                            <a:rPr lang="fr-FR" sz="2000" i="1">
                                              <a:latin typeface="Cambria Math" panose="02040503050406030204" pitchFamily="18" charset="0"/>
                                            </a:rPr>
                                          </m:ctrlPr>
                                        </m:accPr>
                                        <m:e>
                                          <m:r>
                                            <m:rPr>
                                              <m:sty m:val="p"/>
                                            </m:rPr>
                                            <a:rPr lang="el-GR" sz="2000" i="1" smtClean="0">
                                              <a:latin typeface="Cambria Math" panose="02040503050406030204" pitchFamily="18" charset="0"/>
                                            </a:rPr>
                                            <m:t>ρ</m:t>
                                          </m:r>
                                        </m:e>
                                      </m:acc>
                                    </m:e>
                                    <m:sub>
                                      <m:r>
                                        <a:rPr lang="fr-FR" sz="2000" b="0" i="1" smtClean="0">
                                          <a:latin typeface="Cambria Math" panose="02040503050406030204" pitchFamily="18" charset="0"/>
                                          <a:ea typeface="Cambria Math" panose="02040503050406030204" pitchFamily="18" charset="0"/>
                                        </a:rPr>
                                        <m:t>𝑖</m:t>
                                      </m:r>
                                    </m:sub>
                                  </m:sSub>
                                </m:e>
                              </m:rad>
                              <m:sSub>
                                <m:sSubPr>
                                  <m:ctrlPr>
                                    <a:rPr lang="fr-FR" sz="2000" i="1">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 </m:t>
                                  </m:r>
                                  <m:acc>
                                    <m:accPr>
                                      <m:chr m:val="̂"/>
                                      <m:ctrlPr>
                                        <a:rPr lang="fr-FR" sz="2000" i="1">
                                          <a:latin typeface="Cambria Math" panose="02040503050406030204" pitchFamily="18" charset="0"/>
                                        </a:rPr>
                                      </m:ctrlPr>
                                    </m:accPr>
                                    <m:e>
                                      <m:r>
                                        <a:rPr lang="fr-FR" sz="2000" b="0" i="1" smtClean="0">
                                          <a:latin typeface="Cambria Math" panose="02040503050406030204" pitchFamily="18" charset="0"/>
                                        </a:rPr>
                                        <m:t>𝑧</m:t>
                                      </m:r>
                                    </m:e>
                                  </m:acc>
                                </m:e>
                                <m:sub>
                                  <m:r>
                                    <a:rPr lang="fr-FR" sz="2000" b="0" i="1" smtClean="0">
                                      <a:latin typeface="Cambria Math" panose="02040503050406030204" pitchFamily="18" charset="0"/>
                                    </a:rPr>
                                    <m:t>𝑇</m:t>
                                  </m:r>
                                  <m:r>
                                    <a:rPr lang="fr-FR" sz="2000" b="0" i="1" smtClean="0">
                                      <a:latin typeface="Cambria Math" panose="02040503050406030204" pitchFamily="18" charset="0"/>
                                    </a:rPr>
                                    <m:t>+</m:t>
                                  </m:r>
                                  <m:r>
                                    <a:rPr lang="fr-FR" sz="2000" b="0" i="1" smtClean="0">
                                      <a:latin typeface="Cambria Math" panose="02040503050406030204" pitchFamily="18" charset="0"/>
                                    </a:rPr>
                                    <m:t>𝐻</m:t>
                                  </m:r>
                                </m:sub>
                              </m:sSub>
                            </m:num>
                            <m:den>
                              <m:rad>
                                <m:radPr>
                                  <m:degHide m:val="on"/>
                                  <m:ctrlPr>
                                    <a:rPr lang="fr-FR" sz="2000" i="1" smtClean="0">
                                      <a:latin typeface="Cambria Math" panose="02040503050406030204" pitchFamily="18" charset="0"/>
                                    </a:rPr>
                                  </m:ctrlPr>
                                </m:radPr>
                                <m:deg/>
                                <m:e>
                                  <m:r>
                                    <a:rPr lang="fr-FR" sz="2000" i="1">
                                      <a:latin typeface="Cambria Math" panose="02040503050406030204" pitchFamily="18" charset="0"/>
                                    </a:rPr>
                                    <m:t>1</m:t>
                                  </m:r>
                                  <m:r>
                                    <a:rPr lang="fr-FR" sz="2000" i="1">
                                      <a:latin typeface="Cambria Math" panose="02040503050406030204" pitchFamily="18" charset="0"/>
                                    </a:rPr>
                                    <m:t>−</m:t>
                                  </m:r>
                                  <m:sSub>
                                    <m:sSubPr>
                                      <m:ctrlPr>
                                        <a:rPr lang="fr-FR" sz="2000" i="1">
                                          <a:latin typeface="Cambria Math" panose="02040503050406030204" pitchFamily="18" charset="0"/>
                                          <a:ea typeface="Cambria Math" panose="02040503050406030204" pitchFamily="18" charset="0"/>
                                        </a:rPr>
                                      </m:ctrlPr>
                                    </m:sSubPr>
                                    <m:e>
                                      <m:acc>
                                        <m:accPr>
                                          <m:chr m:val="̂"/>
                                          <m:ctrlPr>
                                            <a:rPr lang="fr-FR" sz="2000" i="1">
                                              <a:latin typeface="Cambria Math" panose="02040503050406030204" pitchFamily="18" charset="0"/>
                                            </a:rPr>
                                          </m:ctrlPr>
                                        </m:accPr>
                                        <m:e>
                                          <m:r>
                                            <m:rPr>
                                              <m:sty m:val="p"/>
                                            </m:rPr>
                                            <a:rPr lang="el-GR" sz="2000" i="1">
                                              <a:latin typeface="Cambria Math" panose="02040503050406030204" pitchFamily="18" charset="0"/>
                                            </a:rPr>
                                            <m:t>ρ</m:t>
                                          </m:r>
                                        </m:e>
                                      </m:acc>
                                    </m:e>
                                    <m:sub>
                                      <m:r>
                                        <a:rPr lang="fr-FR" sz="2000" i="1">
                                          <a:latin typeface="Cambria Math" panose="02040503050406030204" pitchFamily="18" charset="0"/>
                                          <a:ea typeface="Cambria Math" panose="02040503050406030204" pitchFamily="18" charset="0"/>
                                        </a:rPr>
                                        <m:t>𝑖</m:t>
                                      </m:r>
                                    </m:sub>
                                  </m:sSub>
                                </m:e>
                              </m:rad>
                            </m:den>
                          </m:f>
                        </m:e>
                      </m:d>
                    </m:oMath>
                  </m:oMathPara>
                </a14:m>
                <a:endParaRPr lang="fr-FR" sz="2000" dirty="0">
                  <a:latin typeface="Verdana" panose="020B0604030504040204" pitchFamily="34" charset="0"/>
                </a:endParaRPr>
              </a:p>
            </p:txBody>
          </p:sp>
        </mc:Choice>
        <mc:Fallback xmlns="">
          <p:sp>
            <p:nvSpPr>
              <p:cNvPr id="13" name="ZoneTexte 12">
                <a:extLst>
                  <a:ext uri="{FF2B5EF4-FFF2-40B4-BE49-F238E27FC236}">
                    <a16:creationId xmlns:a16="http://schemas.microsoft.com/office/drawing/2014/main" id="{BF335BFD-3767-50D0-98FA-FCBE0B76C6D2}"/>
                  </a:ext>
                </a:extLst>
              </p:cNvPr>
              <p:cNvSpPr txBox="1">
                <a:spLocks noRot="1" noChangeAspect="1" noMove="1" noResize="1" noEditPoints="1" noAdjustHandles="1" noChangeArrowheads="1" noChangeShapeType="1" noTextEdit="1"/>
              </p:cNvSpPr>
              <p:nvPr/>
            </p:nvSpPr>
            <p:spPr>
              <a:xfrm>
                <a:off x="3537635" y="4332747"/>
                <a:ext cx="5421673" cy="887807"/>
              </a:xfrm>
              <a:prstGeom prst="rect">
                <a:avLst/>
              </a:prstGeom>
              <a:blipFill>
                <a:blip r:embed="rId7"/>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942536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0E92A15-6FF4-9876-E374-37BA8E2634E1}"/>
              </a:ext>
            </a:extLst>
          </p:cNvPr>
          <p:cNvSpPr>
            <a:spLocks noGrp="1"/>
          </p:cNvSpPr>
          <p:nvPr>
            <p:ph type="body" idx="1"/>
          </p:nvPr>
        </p:nvSpPr>
        <p:spPr/>
        <p:txBody>
          <a:bodyPr/>
          <a:lstStyle/>
          <a:p>
            <a:r>
              <a:rPr lang="fr-FR" dirty="0"/>
              <a:t>Résultat régression linéaire</a:t>
            </a:r>
          </a:p>
        </p:txBody>
      </p:sp>
      <p:sp>
        <p:nvSpPr>
          <p:cNvPr id="3" name="Titre 2">
            <a:extLst>
              <a:ext uri="{FF2B5EF4-FFF2-40B4-BE49-F238E27FC236}">
                <a16:creationId xmlns:a16="http://schemas.microsoft.com/office/drawing/2014/main" id="{1086C894-9E47-6F49-FE64-A403EE3E9A3E}"/>
              </a:ext>
            </a:extLst>
          </p:cNvPr>
          <p:cNvSpPr>
            <a:spLocks noGrp="1"/>
          </p:cNvSpPr>
          <p:nvPr>
            <p:ph type="title"/>
          </p:nvPr>
        </p:nvSpPr>
        <p:spPr/>
        <p:txBody>
          <a:bodyPr/>
          <a:lstStyle/>
          <a:p>
            <a:r>
              <a:rPr lang="fr-FR" dirty="0"/>
              <a:t>Modélisation </a:t>
            </a:r>
            <a:r>
              <a:rPr lang="fr-FR" dirty="0" err="1"/>
              <a:t>Forward</a:t>
            </a:r>
            <a:r>
              <a:rPr lang="fr-FR" dirty="0"/>
              <a:t> </a:t>
            </a:r>
            <a:r>
              <a:rPr lang="fr-FR" dirty="0" err="1"/>
              <a:t>Looking</a:t>
            </a:r>
            <a:endParaRPr lang="fr-FR" dirty="0"/>
          </a:p>
        </p:txBody>
      </p:sp>
      <p:pic>
        <p:nvPicPr>
          <p:cNvPr id="6" name="Image 5">
            <a:extLst>
              <a:ext uri="{FF2B5EF4-FFF2-40B4-BE49-F238E27FC236}">
                <a16:creationId xmlns:a16="http://schemas.microsoft.com/office/drawing/2014/main" id="{BE54A1B1-404B-475D-DB3E-F6C85DD96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60" y="1379016"/>
            <a:ext cx="10484386" cy="4450207"/>
          </a:xfrm>
          <a:prstGeom prst="rect">
            <a:avLst/>
          </a:prstGeom>
        </p:spPr>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89480F03-A4F5-40AC-4DD6-A59B7CE0F5B0}"/>
                  </a:ext>
                </a:extLst>
              </p:cNvPr>
              <p:cNvSpPr txBox="1"/>
              <p:nvPr/>
            </p:nvSpPr>
            <p:spPr>
              <a:xfrm>
                <a:off x="989682" y="6092275"/>
                <a:ext cx="9894983" cy="696205"/>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𝑍</m:t>
                          </m:r>
                        </m:e>
                        <m:sub>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b="0" i="1" smtClean="0">
                          <a:latin typeface="Cambria Math" panose="02040503050406030204" pitchFamily="18" charset="0"/>
                        </a:rPr>
                        <m:t>0</m:t>
                      </m:r>
                      <m:r>
                        <a:rPr lang="fr-FR" sz="1600" b="0" i="1" smtClean="0">
                          <a:latin typeface="Cambria Math" panose="02040503050406030204" pitchFamily="18" charset="0"/>
                        </a:rPr>
                        <m:t>.</m:t>
                      </m:r>
                      <m:r>
                        <a:rPr lang="fr-FR" sz="1600" b="0" i="1" smtClean="0">
                          <a:latin typeface="Cambria Math" panose="02040503050406030204" pitchFamily="18" charset="0"/>
                        </a:rPr>
                        <m:t>026</m:t>
                      </m:r>
                      <m:r>
                        <a:rPr lang="fr-FR" sz="1600" b="0" i="1" smtClean="0">
                          <a:latin typeface="Cambria Math" panose="02040503050406030204" pitchFamily="18" charset="0"/>
                        </a:rPr>
                        <m:t>+</m:t>
                      </m:r>
                      <m:r>
                        <a:rPr lang="fr-FR" sz="1600" b="0" i="1" smtClean="0">
                          <a:latin typeface="Cambria Math" panose="02040503050406030204" pitchFamily="18" charset="0"/>
                        </a:rPr>
                        <m:t>3</m:t>
                      </m:r>
                      <m:r>
                        <a:rPr lang="fr-FR" sz="1600" b="0" i="1" smtClean="0">
                          <a:latin typeface="Cambria Math" panose="02040503050406030204" pitchFamily="18" charset="0"/>
                        </a:rPr>
                        <m:t>.</m:t>
                      </m:r>
                      <m:r>
                        <a:rPr lang="fr-FR" sz="1600" b="0" i="1" smtClean="0">
                          <a:latin typeface="Cambria Math" panose="02040503050406030204" pitchFamily="18" charset="0"/>
                        </a:rPr>
                        <m:t>75</m:t>
                      </m:r>
                      <m:r>
                        <a:rPr lang="fr-FR" sz="1600" b="0" i="1" smtClean="0">
                          <a:latin typeface="Cambria Math" panose="02040503050406030204" pitchFamily="18" charset="0"/>
                        </a:rPr>
                        <m:t> </m:t>
                      </m:r>
                      <m:r>
                        <a:rPr lang="fr-FR" sz="1600" b="0" i="1" smtClean="0">
                          <a:latin typeface="Cambria Math" panose="02040503050406030204" pitchFamily="18" charset="0"/>
                        </a:rPr>
                        <m:t>𝑈𝑆</m:t>
                      </m:r>
                      <m:r>
                        <a:rPr lang="fr-FR" sz="1600" b="0" i="1" smtClean="0">
                          <a:latin typeface="Cambria Math" panose="02040503050406030204" pitchFamily="18" charset="0"/>
                        </a:rPr>
                        <m:t> </m:t>
                      </m:r>
                      <m:r>
                        <a:rPr lang="fr-FR" sz="1600" b="0" i="1" smtClean="0">
                          <a:latin typeface="Cambria Math" panose="02040503050406030204" pitchFamily="18" charset="0"/>
                        </a:rPr>
                        <m:t>𝐸𝑓𝑓𝑒𝑐𝑡𝑖𝑣𝑒</m:t>
                      </m:r>
                      <m:r>
                        <a:rPr lang="fr-FR" sz="1600" b="0" i="1" smtClean="0">
                          <a:latin typeface="Cambria Math" panose="02040503050406030204" pitchFamily="18" charset="0"/>
                        </a:rPr>
                        <m:t> </m:t>
                      </m:r>
                      <m:r>
                        <a:rPr lang="fr-FR" sz="1600" b="0" i="1" smtClean="0">
                          <a:latin typeface="Cambria Math" panose="02040503050406030204" pitchFamily="18" charset="0"/>
                        </a:rPr>
                        <m:t>𝐸𝑥𝑐</m:t>
                      </m:r>
                      <m:r>
                        <a:rPr lang="fr-FR" sz="1600" b="0" i="1" smtClean="0">
                          <a:latin typeface="Cambria Math" panose="02040503050406030204" pitchFamily="18" charset="0"/>
                        </a:rPr>
                        <m:t>h</m:t>
                      </m:r>
                      <m:r>
                        <a:rPr lang="fr-FR" sz="1600" b="0" i="1" smtClean="0">
                          <a:latin typeface="Cambria Math" panose="02040503050406030204" pitchFamily="18" charset="0"/>
                        </a:rPr>
                        <m:t>𝑎𝑛𝑔𝑒</m:t>
                      </m:r>
                      <m:r>
                        <a:rPr lang="fr-FR" sz="1600" b="0" i="1" smtClean="0">
                          <a:latin typeface="Cambria Math" panose="02040503050406030204" pitchFamily="18" charset="0"/>
                        </a:rPr>
                        <m:t> </m:t>
                      </m:r>
                      <m:r>
                        <a:rPr lang="fr-FR" sz="1600" b="0" i="1" smtClean="0">
                          <a:latin typeface="Cambria Math" panose="02040503050406030204" pitchFamily="18" charset="0"/>
                        </a:rPr>
                        <m:t>𝑅𝑎𝑡𝑒</m:t>
                      </m:r>
                      <m:r>
                        <a:rPr lang="fr-FR" sz="1600" b="0" i="1" smtClean="0">
                          <a:latin typeface="Cambria Math" panose="02040503050406030204" pitchFamily="18" charset="0"/>
                        </a:rPr>
                        <m:t>−</m:t>
                      </m:r>
                      <m:r>
                        <a:rPr lang="fr-FR" sz="1600" b="0" i="1" smtClean="0">
                          <a:latin typeface="Cambria Math" panose="02040503050406030204" pitchFamily="18" charset="0"/>
                        </a:rPr>
                        <m:t>0</m:t>
                      </m:r>
                      <m:r>
                        <a:rPr lang="fr-FR" sz="1600" b="0" i="1" smtClean="0">
                          <a:latin typeface="Cambria Math" panose="02040503050406030204" pitchFamily="18" charset="0"/>
                        </a:rPr>
                        <m:t>.</m:t>
                      </m:r>
                      <m:r>
                        <a:rPr lang="fr-FR" sz="1600" b="0" i="1" smtClean="0">
                          <a:latin typeface="Cambria Math" panose="02040503050406030204" pitchFamily="18" charset="0"/>
                        </a:rPr>
                        <m:t>906</m:t>
                      </m:r>
                      <m:r>
                        <a:rPr lang="fr-FR" sz="1600" b="0" i="1" smtClean="0">
                          <a:latin typeface="Cambria Math" panose="02040503050406030204" pitchFamily="18" charset="0"/>
                        </a:rPr>
                        <m:t> </m:t>
                      </m:r>
                      <m:r>
                        <a:rPr lang="fr-FR" sz="1600" b="0" i="1" smtClean="0">
                          <a:latin typeface="Cambria Math" panose="02040503050406030204" pitchFamily="18" charset="0"/>
                        </a:rPr>
                        <m:t>𝑈𝑆</m:t>
                      </m:r>
                      <m:r>
                        <a:rPr lang="fr-FR" sz="1600" b="0" i="1" smtClean="0">
                          <a:latin typeface="Cambria Math" panose="02040503050406030204" pitchFamily="18" charset="0"/>
                        </a:rPr>
                        <m:t> </m:t>
                      </m:r>
                      <m:r>
                        <a:rPr lang="fr-FR" sz="1600" b="0" i="1" smtClean="0">
                          <a:latin typeface="Cambria Math" panose="02040503050406030204" pitchFamily="18" charset="0"/>
                        </a:rPr>
                        <m:t>𝐼𝑛𝑡𝑒𝑟𝑒𝑠𝑡</m:t>
                      </m:r>
                      <m:r>
                        <a:rPr lang="fr-FR" sz="1600" b="0" i="1" smtClean="0">
                          <a:latin typeface="Cambria Math" panose="02040503050406030204" pitchFamily="18" charset="0"/>
                        </a:rPr>
                        <m:t> </m:t>
                      </m:r>
                      <m:r>
                        <a:rPr lang="fr-FR" sz="1600" b="0" i="1" smtClean="0">
                          <a:latin typeface="Cambria Math" panose="02040503050406030204" pitchFamily="18" charset="0"/>
                        </a:rPr>
                        <m:t>𝑅𝑎𝑡</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𝑙𝑎𝑔</m:t>
                          </m:r>
                          <m:r>
                            <a:rPr lang="fr-FR" sz="1600" b="0" i="1" smtClean="0">
                              <a:latin typeface="Cambria Math" panose="02040503050406030204" pitchFamily="18" charset="0"/>
                            </a:rPr>
                            <m:t>3</m:t>
                          </m:r>
                        </m:sub>
                      </m:sSub>
                      <m:r>
                        <a:rPr lang="fr-FR" sz="1600" b="0" i="1" smtClean="0">
                          <a:latin typeface="Cambria Math" panose="02040503050406030204" pitchFamily="18" charset="0"/>
                        </a:rPr>
                        <m:t>+</m:t>
                      </m:r>
                      <m:r>
                        <a:rPr lang="fr-FR" sz="1600" b="0" i="1" smtClean="0">
                          <a:latin typeface="Cambria Math" panose="02040503050406030204" pitchFamily="18" charset="0"/>
                        </a:rPr>
                        <m:t>0</m:t>
                      </m:r>
                      <m:r>
                        <a:rPr lang="fr-FR" sz="1600" b="0" i="1" smtClean="0">
                          <a:latin typeface="Cambria Math" panose="02040503050406030204" pitchFamily="18" charset="0"/>
                        </a:rPr>
                        <m:t>.</m:t>
                      </m:r>
                      <m:r>
                        <a:rPr lang="fr-FR" sz="1600" b="0" i="1" smtClean="0">
                          <a:latin typeface="Cambria Math" panose="02040503050406030204" pitchFamily="18" charset="0"/>
                        </a:rPr>
                        <m:t>558</m:t>
                      </m:r>
                      <m:r>
                        <a:rPr lang="fr-FR" sz="1600" b="0" i="1" smtClean="0">
                          <a:latin typeface="Cambria Math" panose="02040503050406030204" pitchFamily="18" charset="0"/>
                        </a:rPr>
                        <m:t> </m:t>
                      </m:r>
                      <m:r>
                        <a:rPr lang="fr-FR" sz="1600" b="0" i="1" smtClean="0">
                          <a:latin typeface="Cambria Math" panose="02040503050406030204" pitchFamily="18" charset="0"/>
                        </a:rPr>
                        <m:t>𝑂𝑖𝑙</m:t>
                      </m:r>
                      <m:r>
                        <a:rPr lang="fr-FR" sz="1600" b="0" i="1" smtClean="0">
                          <a:latin typeface="Cambria Math" panose="02040503050406030204" pitchFamily="18" charset="0"/>
                        </a:rPr>
                        <m:t> </m:t>
                      </m:r>
                      <m:r>
                        <a:rPr lang="fr-FR" sz="1600" b="0" i="1" smtClean="0">
                          <a:latin typeface="Cambria Math" panose="02040503050406030204" pitchFamily="18" charset="0"/>
                        </a:rPr>
                        <m:t>𝑃𝑟𝑖𝑐𝑒</m:t>
                      </m:r>
                    </m:oMath>
                  </m:oMathPara>
                </a14:m>
                <a:endParaRPr lang="fr-FR" sz="1600" dirty="0" err="1">
                  <a:latin typeface="Verdana" panose="020B0604030504040204" pitchFamily="34" charset="0"/>
                </a:endParaRPr>
              </a:p>
            </p:txBody>
          </p:sp>
        </mc:Choice>
        <mc:Fallback xmlns="">
          <p:sp>
            <p:nvSpPr>
              <p:cNvPr id="7" name="ZoneTexte 6">
                <a:extLst>
                  <a:ext uri="{FF2B5EF4-FFF2-40B4-BE49-F238E27FC236}">
                    <a16:creationId xmlns:a16="http://schemas.microsoft.com/office/drawing/2014/main" id="{89480F03-A4F5-40AC-4DD6-A59B7CE0F5B0}"/>
                  </a:ext>
                </a:extLst>
              </p:cNvPr>
              <p:cNvSpPr txBox="1">
                <a:spLocks noRot="1" noChangeAspect="1" noMove="1" noResize="1" noEditPoints="1" noAdjustHandles="1" noChangeArrowheads="1" noChangeShapeType="1" noTextEdit="1"/>
              </p:cNvSpPr>
              <p:nvPr/>
            </p:nvSpPr>
            <p:spPr>
              <a:xfrm>
                <a:off x="989682" y="6092275"/>
                <a:ext cx="9894983" cy="696205"/>
              </a:xfrm>
              <a:prstGeom prst="rect">
                <a:avLst/>
              </a:prstGeo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809290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90FEB08-2C0D-E333-F7E9-D1C94AFC8835}"/>
              </a:ext>
            </a:extLst>
          </p:cNvPr>
          <p:cNvSpPr>
            <a:spLocks noGrp="1"/>
          </p:cNvSpPr>
          <p:nvPr>
            <p:ph type="body" idx="1"/>
          </p:nvPr>
        </p:nvSpPr>
        <p:spPr/>
        <p:txBody>
          <a:bodyPr/>
          <a:lstStyle/>
          <a:p>
            <a:r>
              <a:rPr lang="fr-FR" dirty="0"/>
              <a:t>Projection de la PD</a:t>
            </a:r>
          </a:p>
        </p:txBody>
      </p:sp>
      <p:sp>
        <p:nvSpPr>
          <p:cNvPr id="3" name="Titre 2">
            <a:extLst>
              <a:ext uri="{FF2B5EF4-FFF2-40B4-BE49-F238E27FC236}">
                <a16:creationId xmlns:a16="http://schemas.microsoft.com/office/drawing/2014/main" id="{6BDD1E79-B324-B37E-31E8-2FE6F85E2931}"/>
              </a:ext>
            </a:extLst>
          </p:cNvPr>
          <p:cNvSpPr>
            <a:spLocks noGrp="1"/>
          </p:cNvSpPr>
          <p:nvPr>
            <p:ph type="title"/>
          </p:nvPr>
        </p:nvSpPr>
        <p:spPr/>
        <p:txBody>
          <a:bodyPr/>
          <a:lstStyle/>
          <a:p>
            <a:r>
              <a:rPr lang="fr-FR" dirty="0"/>
              <a:t>Modélisation </a:t>
            </a:r>
            <a:r>
              <a:rPr lang="fr-FR" dirty="0" err="1"/>
              <a:t>Forward</a:t>
            </a:r>
            <a:r>
              <a:rPr lang="fr-FR" dirty="0"/>
              <a:t> </a:t>
            </a:r>
            <a:r>
              <a:rPr lang="fr-FR" dirty="0" err="1"/>
              <a:t>Looking</a:t>
            </a:r>
            <a:endParaRPr lang="fr-FR" dirty="0"/>
          </a:p>
        </p:txBody>
      </p:sp>
      <p:pic>
        <p:nvPicPr>
          <p:cNvPr id="5" name="Image 4">
            <a:extLst>
              <a:ext uri="{FF2B5EF4-FFF2-40B4-BE49-F238E27FC236}">
                <a16:creationId xmlns:a16="http://schemas.microsoft.com/office/drawing/2014/main" id="{E9B3CE34-EB1E-57EE-A160-4B370F45C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54" y="1428504"/>
            <a:ext cx="10010892" cy="4971739"/>
          </a:xfrm>
          <a:prstGeom prst="rect">
            <a:avLst/>
          </a:prstGeom>
        </p:spPr>
      </p:pic>
    </p:spTree>
    <p:extLst>
      <p:ext uri="{BB962C8B-B14F-4D97-AF65-F5344CB8AC3E}">
        <p14:creationId xmlns:p14="http://schemas.microsoft.com/office/powerpoint/2010/main" val="29840710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0278161E-7A08-5685-1B02-AC7A62FBF643}"/>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CB2FB020-A511-CD24-6D6E-42D18F9C75A3}"/>
              </a:ext>
            </a:extLst>
          </p:cNvPr>
          <p:cNvSpPr/>
          <p:nvPr/>
        </p:nvSpPr>
        <p:spPr>
          <a:xfrm>
            <a:off x="0" y="0"/>
            <a:ext cx="4000500"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0B40B159-B072-C895-D08D-FB95337EC276}"/>
              </a:ext>
            </a:extLst>
          </p:cNvPr>
          <p:cNvSpPr txBox="1"/>
          <p:nvPr/>
        </p:nvSpPr>
        <p:spPr>
          <a:xfrm>
            <a:off x="928300"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2</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21FE89BF-285C-4F67-1118-2171C1B7F301}"/>
              </a:ext>
            </a:extLst>
          </p:cNvPr>
          <p:cNvSpPr/>
          <p:nvPr/>
        </p:nvSpPr>
        <p:spPr>
          <a:xfrm>
            <a:off x="4015591"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MÉTHODOLOGIES DE STRESS-TEST CLIMATIQUE TOP-DOWN</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marR="0" lvl="0" algn="l" rtl="0">
              <a:lnSpc>
                <a:spcPct val="150000"/>
              </a:lnSpc>
              <a:spcBef>
                <a:spcPts val="0"/>
              </a:spcBef>
              <a:spcAft>
                <a:spcPts val="0"/>
              </a:spcAft>
              <a:buClr>
                <a:schemeClr val="lt2"/>
              </a:buClr>
              <a:buSzPts val="2100"/>
            </a:pPr>
            <a:r>
              <a:rPr lang="fr-FR" sz="2000" b="1" i="0" u="none" strike="noStrike" cap="none" dirty="0">
                <a:solidFill>
                  <a:schemeClr val="accent6"/>
                </a:solidFill>
                <a:latin typeface="Verdana"/>
                <a:ea typeface="Verdana"/>
                <a:cs typeface="Verdana"/>
                <a:sym typeface="Verdana"/>
              </a:rPr>
              <a:t>1. Modélisation de la PD </a:t>
            </a:r>
          </a:p>
          <a:p>
            <a:pPr marL="95250" marR="0" lvl="0" algn="l" rtl="0">
              <a:lnSpc>
                <a:spcPct val="150000"/>
              </a:lnSpc>
              <a:spcBef>
                <a:spcPts val="0"/>
              </a:spcBef>
              <a:spcAft>
                <a:spcPts val="0"/>
              </a:spcAft>
              <a:buClr>
                <a:schemeClr val="lt2"/>
              </a:buClr>
              <a:buSzPts val="2100"/>
            </a:pPr>
            <a:r>
              <a:rPr lang="fr-FR" sz="2000" b="1" i="0" u="none" strike="noStrike" cap="none" dirty="0">
                <a:solidFill>
                  <a:schemeClr val="bg2"/>
                </a:solidFill>
                <a:latin typeface="Verdana"/>
                <a:ea typeface="Verdana"/>
                <a:cs typeface="Verdana"/>
                <a:sym typeface="Verdana"/>
              </a:rPr>
              <a:t>2. Modélisation des migrations de ratings</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a:t>
            </a:r>
            <a:r>
              <a:rPr lang="fr-FR" sz="2000" b="1" dirty="0">
                <a:solidFill>
                  <a:schemeClr val="accent6"/>
                </a:solidFill>
                <a:latin typeface="Verdana"/>
                <a:ea typeface="Verdana"/>
                <a:cs typeface="Verdana"/>
                <a:sym typeface="Verdana"/>
              </a:rPr>
              <a:t>. Modélisation des composantes de bilan dynamique</a:t>
            </a:r>
            <a:endParaRPr lang="fr-FR"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dirty="0">
                <a:solidFill>
                  <a:schemeClr val="accent6"/>
                </a:solidFill>
                <a:latin typeface="Verdana"/>
                <a:ea typeface="Verdana"/>
                <a:cs typeface="Verdana"/>
                <a:sym typeface="Verdana"/>
              </a:rPr>
              <a:t>4. Modélisation de la LGD</a:t>
            </a:r>
          </a:p>
          <a:p>
            <a:pPr marL="95250">
              <a:lnSpc>
                <a:spcPct val="150000"/>
              </a:lnSpc>
              <a:buClr>
                <a:schemeClr val="accent6"/>
              </a:buClr>
              <a:buSzPts val="2100"/>
            </a:pPr>
            <a:r>
              <a:rPr lang="fr-FR" sz="2000" b="1" dirty="0">
                <a:solidFill>
                  <a:schemeClr val="accent6"/>
                </a:solidFill>
                <a:ea typeface="Verdana"/>
                <a:cs typeface="Verdana"/>
                <a:sym typeface="Verdana"/>
              </a:rPr>
              <a:t>5. ECL et RWA stressés</a:t>
            </a:r>
          </a:p>
          <a:p>
            <a:pPr marL="95250" marR="0" lvl="0" algn="l" rtl="0">
              <a:lnSpc>
                <a:spcPct val="150000"/>
              </a:lnSpc>
              <a:spcBef>
                <a:spcPts val="0"/>
              </a:spcBef>
              <a:spcAft>
                <a:spcPts val="0"/>
              </a:spcAft>
              <a:buClr>
                <a:schemeClr val="accent6"/>
              </a:buClr>
              <a:buSzPts val="2100"/>
            </a:pPr>
            <a:endParaRPr sz="2000" b="1" i="0" u="none" strike="noStrike" cap="none" dirty="0">
              <a:solidFill>
                <a:schemeClr val="accent6"/>
              </a:solidFill>
              <a:latin typeface="Verdana"/>
              <a:ea typeface="Verdana"/>
              <a:cs typeface="Verdana"/>
              <a:sym typeface="Verdana"/>
            </a:endParaRPr>
          </a:p>
        </p:txBody>
      </p:sp>
    </p:spTree>
    <p:extLst>
      <p:ext uri="{BB962C8B-B14F-4D97-AF65-F5344CB8AC3E}">
        <p14:creationId xmlns:p14="http://schemas.microsoft.com/office/powerpoint/2010/main" val="4045983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g309591d30da_0_172"/>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None/>
            </a:pPr>
            <a:r>
              <a:rPr lang="fr-FR"/>
              <a:t>LES APPROCHES PIT ET TTC</a:t>
            </a:r>
            <a:endParaRPr/>
          </a:p>
          <a:p>
            <a:pPr marL="0" lvl="0" indent="0" algn="l" rtl="0">
              <a:lnSpc>
                <a:spcPct val="100000"/>
              </a:lnSpc>
              <a:spcBef>
                <a:spcPts val="120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p:txBody>
      </p:sp>
      <p:sp>
        <p:nvSpPr>
          <p:cNvPr id="1670" name="Google Shape;1670;g309591d30da_0_172"/>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a:t>Formation modèles de migration et stress-tests</a:t>
            </a:r>
            <a:endParaRPr/>
          </a:p>
        </p:txBody>
      </p:sp>
      <p:sp>
        <p:nvSpPr>
          <p:cNvPr id="1671" name="Google Shape;1671;g309591d30da_0_172"/>
          <p:cNvSpPr txBox="1"/>
          <p:nvPr/>
        </p:nvSpPr>
        <p:spPr>
          <a:xfrm>
            <a:off x="345100" y="1373213"/>
            <a:ext cx="10385100" cy="384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Les notions de PD PIT et TTC peuvent naturellement être étendues aux </a:t>
            </a:r>
            <a:r>
              <a:rPr lang="fr-FR" sz="1400" b="1" i="0" u="none" strike="noStrike" cap="none" dirty="0">
                <a:solidFill>
                  <a:srgbClr val="000000"/>
                </a:solidFill>
                <a:latin typeface="Verdana"/>
                <a:ea typeface="Verdana"/>
                <a:cs typeface="Verdana"/>
                <a:sym typeface="Verdana"/>
              </a:rPr>
              <a:t>probabilités de migration de ratings</a:t>
            </a:r>
            <a:endParaRPr sz="1400" b="1"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Soit </a:t>
            </a:r>
            <a:r>
              <a:rPr lang="fr-FR" sz="1400" b="0" i="1" u="none" strike="noStrike" cap="none" dirty="0">
                <a:solidFill>
                  <a:srgbClr val="000000"/>
                </a:solidFill>
                <a:latin typeface="Verdana"/>
                <a:ea typeface="Verdana"/>
                <a:cs typeface="Verdana"/>
                <a:sym typeface="Verdana"/>
              </a:rPr>
              <a:t>Rit</a:t>
            </a:r>
            <a:r>
              <a:rPr lang="fr-FR" sz="1400" b="0" i="0" u="none" strike="noStrike" cap="none" dirty="0">
                <a:solidFill>
                  <a:srgbClr val="000000"/>
                </a:solidFill>
                <a:latin typeface="Verdana"/>
                <a:ea typeface="Verdana"/>
                <a:cs typeface="Verdana"/>
                <a:sym typeface="Verdana"/>
              </a:rPr>
              <a:t> le rating d’une contrepartie </a:t>
            </a:r>
            <a:r>
              <a:rPr lang="fr-FR" sz="1400" b="0" i="1" u="none" strike="noStrike" cap="none" dirty="0">
                <a:solidFill>
                  <a:srgbClr val="000000"/>
                </a:solidFill>
                <a:latin typeface="Verdana"/>
                <a:ea typeface="Verdana"/>
                <a:cs typeface="Verdana"/>
                <a:sym typeface="Verdana"/>
              </a:rPr>
              <a:t>i </a:t>
            </a:r>
            <a:r>
              <a:rPr lang="fr-FR" sz="1400" b="0" i="0" u="none" strike="noStrike" cap="none" dirty="0">
                <a:solidFill>
                  <a:schemeClr val="dk1"/>
                </a:solidFill>
                <a:latin typeface="Verdana"/>
                <a:ea typeface="Verdana"/>
                <a:cs typeface="Verdana"/>
                <a:sym typeface="Verdana"/>
              </a:rPr>
              <a:t>classée en A+</a:t>
            </a:r>
            <a:r>
              <a:rPr lang="fr-FR" sz="1400" b="0" i="0" u="none" strike="noStrike" cap="none" dirty="0">
                <a:solidFill>
                  <a:srgbClr val="000000"/>
                </a:solidFill>
                <a:latin typeface="Verdana"/>
                <a:ea typeface="Verdana"/>
                <a:cs typeface="Verdana"/>
                <a:sym typeface="Verdana"/>
              </a:rPr>
              <a:t> au mois </a:t>
            </a:r>
            <a:r>
              <a:rPr lang="fr-FR" sz="1400" b="0" i="1" u="none" strike="noStrike" cap="none" dirty="0">
                <a:solidFill>
                  <a:srgbClr val="000000"/>
                </a:solidFill>
                <a:latin typeface="Verdana"/>
                <a:ea typeface="Verdana"/>
                <a:cs typeface="Verdana"/>
                <a:sym typeface="Verdana"/>
              </a:rPr>
              <a:t>t</a:t>
            </a:r>
            <a:r>
              <a:rPr lang="fr-FR" sz="1400" b="0" i="0" u="none" strike="noStrike" cap="none" dirty="0">
                <a:solidFill>
                  <a:srgbClr val="000000"/>
                </a:solidFill>
                <a:latin typeface="Verdana"/>
                <a:ea typeface="Verdana"/>
                <a:cs typeface="Verdana"/>
                <a:sym typeface="Verdana"/>
              </a:rPr>
              <a:t>. La probabilité qu’elle migre vers la classe des défauts (D) dans les 12 mois est la suivante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Plus généralement, nous pouvons nous intéresser à la probabilité qu’une contrepartie transite de la classe </a:t>
            </a:r>
            <a:r>
              <a:rPr lang="fr-FR" sz="1400" b="0" i="1" u="none" strike="noStrike" cap="none" dirty="0">
                <a:solidFill>
                  <a:srgbClr val="000000"/>
                </a:solidFill>
                <a:latin typeface="Verdana"/>
                <a:ea typeface="Verdana"/>
                <a:cs typeface="Verdana"/>
                <a:sym typeface="Verdana"/>
              </a:rPr>
              <a:t>j</a:t>
            </a:r>
            <a:r>
              <a:rPr lang="fr-FR" sz="1400" b="0" i="0" u="none" strike="noStrike" cap="none" dirty="0">
                <a:solidFill>
                  <a:srgbClr val="000000"/>
                </a:solidFill>
                <a:latin typeface="Verdana"/>
                <a:ea typeface="Verdana"/>
                <a:cs typeface="Verdana"/>
                <a:sym typeface="Verdana"/>
              </a:rPr>
              <a:t> à la classe </a:t>
            </a:r>
            <a:r>
              <a:rPr lang="fr-FR" sz="1400" b="0" i="1" u="none" strike="noStrike" cap="none" dirty="0">
                <a:solidFill>
                  <a:srgbClr val="000000"/>
                </a:solidFill>
                <a:latin typeface="Verdana"/>
                <a:ea typeface="Verdana"/>
                <a:cs typeface="Verdana"/>
                <a:sym typeface="Verdana"/>
              </a:rPr>
              <a:t>k</a:t>
            </a:r>
            <a:r>
              <a:rPr lang="fr-FR" sz="1400" b="0" i="0" u="none" strike="noStrike" cap="none" dirty="0">
                <a:solidFill>
                  <a:srgbClr val="000000"/>
                </a:solidFill>
                <a:latin typeface="Verdana"/>
                <a:ea typeface="Verdana"/>
                <a:cs typeface="Verdana"/>
                <a:sym typeface="Verdana"/>
              </a:rPr>
              <a:t>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En supposant que les notes sont triées de la moins risquée à la plus risquée (i.e. le défaut), la probabilité de dégradation PIT après 12 mois est la suivante :</a:t>
            </a:r>
            <a:endParaRPr sz="1400" b="0" i="0" u="none" strike="noStrike" cap="none" dirty="0">
              <a:solidFill>
                <a:srgbClr val="000000"/>
              </a:solidFill>
              <a:latin typeface="Verdana"/>
              <a:ea typeface="Verdana"/>
              <a:cs typeface="Verdana"/>
              <a:sym typeface="Verdana"/>
            </a:endParaRPr>
          </a:p>
        </p:txBody>
      </p:sp>
      <p:pic>
        <p:nvPicPr>
          <p:cNvPr id="1672" name="Google Shape;1672;g309591d30da_0_172"/>
          <p:cNvPicPr preferRelativeResize="0"/>
          <p:nvPr/>
        </p:nvPicPr>
        <p:blipFill rotWithShape="1">
          <a:blip r:embed="rId3">
            <a:alphaModFix/>
          </a:blip>
          <a:srcRect/>
          <a:stretch/>
        </p:blipFill>
        <p:spPr>
          <a:xfrm>
            <a:off x="2722450" y="2523850"/>
            <a:ext cx="6111450" cy="651475"/>
          </a:xfrm>
          <a:prstGeom prst="rect">
            <a:avLst/>
          </a:prstGeom>
          <a:noFill/>
          <a:ln>
            <a:noFill/>
          </a:ln>
        </p:spPr>
      </p:pic>
      <p:pic>
        <p:nvPicPr>
          <p:cNvPr id="1673" name="Google Shape;1673;g309591d30da_0_172"/>
          <p:cNvPicPr preferRelativeResize="0"/>
          <p:nvPr/>
        </p:nvPicPr>
        <p:blipFill rotWithShape="1">
          <a:blip r:embed="rId4">
            <a:alphaModFix/>
          </a:blip>
          <a:srcRect/>
          <a:stretch/>
        </p:blipFill>
        <p:spPr>
          <a:xfrm>
            <a:off x="3214400" y="5221325"/>
            <a:ext cx="4352925" cy="895350"/>
          </a:xfrm>
          <a:prstGeom prst="rect">
            <a:avLst/>
          </a:prstGeom>
          <a:noFill/>
          <a:ln>
            <a:noFill/>
          </a:ln>
        </p:spPr>
      </p:pic>
      <p:sp>
        <p:nvSpPr>
          <p:cNvPr id="1674" name="Google Shape;1674;g309591d30da_0_172"/>
          <p:cNvSpPr txBox="1"/>
          <p:nvPr/>
        </p:nvSpPr>
        <p:spPr>
          <a:xfrm>
            <a:off x="290875" y="5955275"/>
            <a:ext cx="1097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lt2"/>
                </a:solidFill>
                <a:latin typeface="Verdana"/>
                <a:ea typeface="Verdana"/>
                <a:cs typeface="Verdana"/>
                <a:sym typeface="Verdana"/>
              </a:rPr>
              <a:t>Vous évaluerez l'impact d'un scénario économique stressé sur les probabilités de dégradation de notation</a:t>
            </a:r>
            <a:endParaRPr sz="1400" b="1" i="0" u="none" strike="noStrike" cap="none">
              <a:solidFill>
                <a:schemeClr val="lt2"/>
              </a:solidFill>
              <a:latin typeface="Verdana"/>
              <a:ea typeface="Verdana"/>
              <a:cs typeface="Verdana"/>
              <a:sym typeface="Verdana"/>
            </a:endParaRPr>
          </a:p>
        </p:txBody>
      </p:sp>
      <p:pic>
        <p:nvPicPr>
          <p:cNvPr id="1675" name="Google Shape;1675;g309591d30da_0_172"/>
          <p:cNvPicPr preferRelativeResize="0"/>
          <p:nvPr/>
        </p:nvPicPr>
        <p:blipFill rotWithShape="1">
          <a:blip r:embed="rId5">
            <a:alphaModFix/>
          </a:blip>
          <a:srcRect/>
          <a:stretch/>
        </p:blipFill>
        <p:spPr>
          <a:xfrm>
            <a:off x="2266075" y="3812075"/>
            <a:ext cx="7796686" cy="6514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g309591d30da_0_198"/>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None/>
            </a:pPr>
            <a:r>
              <a:rPr lang="fr-FR"/>
              <a:t>MODÉLISATION DES PROBABILITÉS DE MIGRATION TTC : APPROCHE DISCRÈTE</a:t>
            </a:r>
            <a:endParaRPr/>
          </a:p>
          <a:p>
            <a:pPr marL="0" lvl="0" indent="0" algn="l" rtl="0">
              <a:lnSpc>
                <a:spcPct val="115000"/>
              </a:lnSpc>
              <a:spcBef>
                <a:spcPts val="1200"/>
              </a:spcBef>
              <a:spcAft>
                <a:spcPts val="0"/>
              </a:spcAft>
              <a:buClr>
                <a:schemeClr val="dk1"/>
              </a:buClr>
              <a:buSzPts val="1100"/>
              <a:buNone/>
            </a:pPr>
            <a:endParaRPr/>
          </a:p>
          <a:p>
            <a:pPr marL="0" lvl="0" indent="0" algn="l" rtl="0">
              <a:lnSpc>
                <a:spcPct val="100000"/>
              </a:lnSpc>
              <a:spcBef>
                <a:spcPts val="120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p:txBody>
      </p:sp>
      <p:sp>
        <p:nvSpPr>
          <p:cNvPr id="1681" name="Google Shape;1681;g309591d30da_0_198"/>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a:t>Formation modèles de migration et stress-tests</a:t>
            </a:r>
            <a:endParaRPr/>
          </a:p>
        </p:txBody>
      </p:sp>
      <p:sp>
        <p:nvSpPr>
          <p:cNvPr id="1682" name="Google Shape;1682;g309591d30da_0_198"/>
          <p:cNvSpPr txBox="1"/>
          <p:nvPr/>
        </p:nvSpPr>
        <p:spPr>
          <a:xfrm>
            <a:off x="370150" y="1409275"/>
            <a:ext cx="10385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83" name="Google Shape;1683;g309591d30da_0_198"/>
          <p:cNvPicPr preferRelativeResize="0"/>
          <p:nvPr/>
        </p:nvPicPr>
        <p:blipFill rotWithShape="1">
          <a:blip r:embed="rId3">
            <a:alphaModFix/>
          </a:blip>
          <a:srcRect/>
          <a:stretch/>
        </p:blipFill>
        <p:spPr>
          <a:xfrm>
            <a:off x="370150" y="2579250"/>
            <a:ext cx="11429776" cy="523875"/>
          </a:xfrm>
          <a:prstGeom prst="rect">
            <a:avLst/>
          </a:prstGeom>
          <a:noFill/>
          <a:ln>
            <a:noFill/>
          </a:ln>
        </p:spPr>
      </p:pic>
      <p:pic>
        <p:nvPicPr>
          <p:cNvPr id="1684" name="Google Shape;1684;g309591d30da_0_198"/>
          <p:cNvPicPr preferRelativeResize="0"/>
          <p:nvPr/>
        </p:nvPicPr>
        <p:blipFill rotWithShape="1">
          <a:blip r:embed="rId4">
            <a:alphaModFix/>
          </a:blip>
          <a:srcRect/>
          <a:stretch/>
        </p:blipFill>
        <p:spPr>
          <a:xfrm>
            <a:off x="321475" y="3360650"/>
            <a:ext cx="8601075" cy="523875"/>
          </a:xfrm>
          <a:prstGeom prst="rect">
            <a:avLst/>
          </a:prstGeom>
          <a:noFill/>
          <a:ln>
            <a:noFill/>
          </a:ln>
        </p:spPr>
      </p:pic>
      <p:pic>
        <p:nvPicPr>
          <p:cNvPr id="1685" name="Google Shape;1685;g309591d30da_0_198"/>
          <p:cNvPicPr preferRelativeResize="0"/>
          <p:nvPr/>
        </p:nvPicPr>
        <p:blipFill rotWithShape="1">
          <a:blip r:embed="rId5">
            <a:alphaModFix/>
          </a:blip>
          <a:srcRect/>
          <a:stretch/>
        </p:blipFill>
        <p:spPr>
          <a:xfrm>
            <a:off x="2338375" y="4155125"/>
            <a:ext cx="7515225" cy="485775"/>
          </a:xfrm>
          <a:prstGeom prst="rect">
            <a:avLst/>
          </a:prstGeom>
          <a:noFill/>
          <a:ln>
            <a:noFill/>
          </a:ln>
        </p:spPr>
      </p:pic>
      <p:pic>
        <p:nvPicPr>
          <p:cNvPr id="1686" name="Google Shape;1686;g309591d30da_0_198"/>
          <p:cNvPicPr preferRelativeResize="0"/>
          <p:nvPr/>
        </p:nvPicPr>
        <p:blipFill rotWithShape="1">
          <a:blip r:embed="rId6">
            <a:alphaModFix/>
          </a:blip>
          <a:srcRect/>
          <a:stretch/>
        </p:blipFill>
        <p:spPr>
          <a:xfrm>
            <a:off x="291700" y="4929250"/>
            <a:ext cx="9925050" cy="561975"/>
          </a:xfrm>
          <a:prstGeom prst="rect">
            <a:avLst/>
          </a:prstGeom>
          <a:noFill/>
          <a:ln>
            <a:noFill/>
          </a:ln>
        </p:spPr>
      </p:pic>
      <p:pic>
        <p:nvPicPr>
          <p:cNvPr id="1687" name="Google Shape;1687;g309591d30da_0_198"/>
          <p:cNvPicPr preferRelativeResize="0"/>
          <p:nvPr/>
        </p:nvPicPr>
        <p:blipFill rotWithShape="1">
          <a:blip r:embed="rId7">
            <a:alphaModFix/>
          </a:blip>
          <a:srcRect/>
          <a:stretch/>
        </p:blipFill>
        <p:spPr>
          <a:xfrm>
            <a:off x="2676625" y="5705950"/>
            <a:ext cx="5772150" cy="533400"/>
          </a:xfrm>
          <a:prstGeom prst="rect">
            <a:avLst/>
          </a:prstGeom>
          <a:noFill/>
          <a:ln>
            <a:noFill/>
          </a:ln>
        </p:spPr>
      </p:pic>
      <p:sp>
        <p:nvSpPr>
          <p:cNvPr id="1688" name="Google Shape;1688;g309591d30da_0_198"/>
          <p:cNvSpPr txBox="1"/>
          <p:nvPr/>
        </p:nvSpPr>
        <p:spPr>
          <a:xfrm>
            <a:off x="370150" y="1344150"/>
            <a:ext cx="103851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Verdana"/>
                <a:ea typeface="Verdana"/>
                <a:cs typeface="Verdana"/>
                <a:sym typeface="Verdana"/>
              </a:rPr>
              <a:t>Pour modéliser correctement les phénomènes de dépendance dans des séries temporelles qualitatives, nous devons recourir à la théorie des chaînes de Markov</a:t>
            </a: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Verdana"/>
                <a:ea typeface="Verdana"/>
                <a:cs typeface="Verdana"/>
                <a:sym typeface="Verdana"/>
              </a:rPr>
              <a:t>Nous définissons une grille de dates équidistantes                        , et un pas de temps discret                              (12 mois) :</a:t>
            </a:r>
            <a:r>
              <a:rPr lang="fr-FR"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689" name="Google Shape;1689;g309591d30da_0_198"/>
          <p:cNvPicPr preferRelativeResize="0"/>
          <p:nvPr/>
        </p:nvPicPr>
        <p:blipFill rotWithShape="1">
          <a:blip r:embed="rId8">
            <a:alphaModFix/>
          </a:blip>
          <a:srcRect/>
          <a:stretch/>
        </p:blipFill>
        <p:spPr>
          <a:xfrm>
            <a:off x="5027750" y="2045500"/>
            <a:ext cx="1390650" cy="276225"/>
          </a:xfrm>
          <a:prstGeom prst="rect">
            <a:avLst/>
          </a:prstGeom>
          <a:noFill/>
          <a:ln>
            <a:noFill/>
          </a:ln>
        </p:spPr>
      </p:pic>
      <p:pic>
        <p:nvPicPr>
          <p:cNvPr id="1690" name="Google Shape;1690;g309591d30da_0_198"/>
          <p:cNvPicPr preferRelativeResize="0"/>
          <p:nvPr/>
        </p:nvPicPr>
        <p:blipFill rotWithShape="1">
          <a:blip r:embed="rId9">
            <a:alphaModFix/>
          </a:blip>
          <a:srcRect/>
          <a:stretch/>
        </p:blipFill>
        <p:spPr>
          <a:xfrm>
            <a:off x="8998227" y="2038982"/>
            <a:ext cx="1390650" cy="2892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g309591d30da_0_213"/>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None/>
            </a:pPr>
            <a:r>
              <a:rPr lang="fr-FR"/>
              <a:t>MODÉLISATION DES PROBABILITÉS DE MIGRATION TTC : APPROCHE DISCRÈTE</a:t>
            </a:r>
            <a:endParaRPr/>
          </a:p>
          <a:p>
            <a:pPr marL="0" lvl="0" indent="0" algn="l" rtl="0">
              <a:lnSpc>
                <a:spcPct val="115000"/>
              </a:lnSpc>
              <a:spcBef>
                <a:spcPts val="1200"/>
              </a:spcBef>
              <a:spcAft>
                <a:spcPts val="0"/>
              </a:spcAft>
              <a:buClr>
                <a:schemeClr val="dk1"/>
              </a:buClr>
              <a:buSzPts val="1100"/>
              <a:buNone/>
            </a:pPr>
            <a:endParaRPr/>
          </a:p>
          <a:p>
            <a:pPr marL="0" lvl="0" indent="0" algn="l" rtl="0">
              <a:lnSpc>
                <a:spcPct val="100000"/>
              </a:lnSpc>
              <a:spcBef>
                <a:spcPts val="120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p:txBody>
      </p:sp>
      <p:sp>
        <p:nvSpPr>
          <p:cNvPr id="1696" name="Google Shape;1696;g309591d30da_0_213"/>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a:t>Formation modèles de migration et stress-tests</a:t>
            </a:r>
            <a:endParaRPr/>
          </a:p>
        </p:txBody>
      </p:sp>
      <p:sp>
        <p:nvSpPr>
          <p:cNvPr id="1697" name="Google Shape;1697;g309591d30da_0_213"/>
          <p:cNvSpPr txBox="1"/>
          <p:nvPr/>
        </p:nvSpPr>
        <p:spPr>
          <a:xfrm>
            <a:off x="370150" y="1409275"/>
            <a:ext cx="1038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fr-FR" sz="1400" b="0" i="0" u="none" strike="noStrike" cap="none">
                <a:solidFill>
                  <a:schemeClr val="dk1"/>
                </a:solidFill>
                <a:latin typeface="Verdana"/>
                <a:ea typeface="Verdana"/>
                <a:cs typeface="Verdana"/>
                <a:sym typeface="Verdana"/>
              </a:rPr>
              <a:t>Sous ces hypothèses, nous pouvons en déduire une matrice stochastique </a:t>
            </a:r>
            <a:r>
              <a:rPr lang="fr-FR" sz="1400" b="1" i="0" u="none" strike="noStrike" cap="none">
                <a:solidFill>
                  <a:schemeClr val="dk1"/>
                </a:solidFill>
                <a:latin typeface="Verdana"/>
                <a:ea typeface="Verdana"/>
                <a:cs typeface="Verdana"/>
                <a:sym typeface="Verdana"/>
              </a:rPr>
              <a:t>P</a:t>
            </a:r>
            <a:r>
              <a:rPr lang="fr-FR" sz="1400" b="0" i="0" u="none" strike="noStrike" cap="none">
                <a:solidFill>
                  <a:schemeClr val="dk1"/>
                </a:solidFill>
                <a:latin typeface="Verdana"/>
                <a:ea typeface="Verdana"/>
                <a:cs typeface="Verdana"/>
                <a:sym typeface="Verdana"/>
              </a:rPr>
              <a:t> de probabilités de migration :</a:t>
            </a:r>
            <a:endParaRPr sz="1400" b="0" i="0" u="none" strike="noStrike" cap="none">
              <a:solidFill>
                <a:schemeClr val="dk1"/>
              </a:solidFill>
              <a:latin typeface="Verdana"/>
              <a:ea typeface="Verdana"/>
              <a:cs typeface="Verdana"/>
              <a:sym typeface="Verdana"/>
            </a:endParaRPr>
          </a:p>
        </p:txBody>
      </p:sp>
      <p:pic>
        <p:nvPicPr>
          <p:cNvPr id="1698" name="Google Shape;1698;g309591d30da_0_213"/>
          <p:cNvPicPr preferRelativeResize="0"/>
          <p:nvPr/>
        </p:nvPicPr>
        <p:blipFill rotWithShape="1">
          <a:blip r:embed="rId3">
            <a:alphaModFix/>
          </a:blip>
          <a:srcRect/>
          <a:stretch/>
        </p:blipFill>
        <p:spPr>
          <a:xfrm>
            <a:off x="602075" y="1931875"/>
            <a:ext cx="4381500" cy="2105025"/>
          </a:xfrm>
          <a:prstGeom prst="rect">
            <a:avLst/>
          </a:prstGeom>
          <a:noFill/>
          <a:ln>
            <a:noFill/>
          </a:ln>
        </p:spPr>
      </p:pic>
      <p:pic>
        <p:nvPicPr>
          <p:cNvPr id="1699" name="Google Shape;1699;g309591d30da_0_213"/>
          <p:cNvPicPr preferRelativeResize="0"/>
          <p:nvPr/>
        </p:nvPicPr>
        <p:blipFill rotWithShape="1">
          <a:blip r:embed="rId4">
            <a:alphaModFix/>
          </a:blip>
          <a:srcRect/>
          <a:stretch/>
        </p:blipFill>
        <p:spPr>
          <a:xfrm>
            <a:off x="5343650" y="2369875"/>
            <a:ext cx="3590925" cy="990600"/>
          </a:xfrm>
          <a:prstGeom prst="rect">
            <a:avLst/>
          </a:prstGeom>
          <a:noFill/>
          <a:ln>
            <a:noFill/>
          </a:ln>
        </p:spPr>
      </p:pic>
      <p:pic>
        <p:nvPicPr>
          <p:cNvPr id="1700" name="Google Shape;1700;g309591d30da_0_213"/>
          <p:cNvPicPr preferRelativeResize="0"/>
          <p:nvPr/>
        </p:nvPicPr>
        <p:blipFill rotWithShape="1">
          <a:blip r:embed="rId5">
            <a:alphaModFix/>
          </a:blip>
          <a:srcRect/>
          <a:stretch/>
        </p:blipFill>
        <p:spPr>
          <a:xfrm>
            <a:off x="280275" y="5390150"/>
            <a:ext cx="4324350" cy="914400"/>
          </a:xfrm>
          <a:prstGeom prst="rect">
            <a:avLst/>
          </a:prstGeom>
          <a:noFill/>
          <a:ln>
            <a:noFill/>
          </a:ln>
        </p:spPr>
      </p:pic>
      <p:pic>
        <p:nvPicPr>
          <p:cNvPr id="1701" name="Google Shape;1701;g309591d30da_0_213"/>
          <p:cNvPicPr preferRelativeResize="0"/>
          <p:nvPr/>
        </p:nvPicPr>
        <p:blipFill rotWithShape="1">
          <a:blip r:embed="rId6">
            <a:alphaModFix/>
          </a:blip>
          <a:srcRect/>
          <a:stretch/>
        </p:blipFill>
        <p:spPr>
          <a:xfrm>
            <a:off x="5075200" y="5509200"/>
            <a:ext cx="2933700" cy="676275"/>
          </a:xfrm>
          <a:prstGeom prst="rect">
            <a:avLst/>
          </a:prstGeom>
          <a:noFill/>
          <a:ln>
            <a:noFill/>
          </a:ln>
        </p:spPr>
      </p:pic>
      <p:sp>
        <p:nvSpPr>
          <p:cNvPr id="1702" name="Google Shape;1702;g309591d30da_0_213"/>
          <p:cNvSpPr txBox="1"/>
          <p:nvPr/>
        </p:nvSpPr>
        <p:spPr>
          <a:xfrm>
            <a:off x="5262950" y="1931875"/>
            <a:ext cx="1038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Arial"/>
                <a:ea typeface="Arial"/>
                <a:cs typeface="Arial"/>
                <a:sym typeface="Arial"/>
              </a:rPr>
              <a:t>Par définition :</a:t>
            </a:r>
            <a:endParaRPr sz="1400" b="0" i="0" u="none" strike="noStrike" cap="none">
              <a:solidFill>
                <a:schemeClr val="dk1"/>
              </a:solidFill>
              <a:latin typeface="Arial"/>
              <a:ea typeface="Arial"/>
              <a:cs typeface="Arial"/>
              <a:sym typeface="Arial"/>
            </a:endParaRPr>
          </a:p>
        </p:txBody>
      </p:sp>
      <p:sp>
        <p:nvSpPr>
          <p:cNvPr id="1703" name="Google Shape;1703;g309591d30da_0_213"/>
          <p:cNvSpPr txBox="1"/>
          <p:nvPr/>
        </p:nvSpPr>
        <p:spPr>
          <a:xfrm>
            <a:off x="370150" y="4235500"/>
            <a:ext cx="1038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La dernière ligne vérifie :</a:t>
            </a:r>
            <a:r>
              <a:rPr lang="fr-FR" sz="1400" b="0" i="0" u="none" strike="noStrike" cap="none">
                <a:solidFill>
                  <a:schemeClr val="dk1"/>
                </a:solidFill>
                <a:latin typeface="Arial"/>
                <a:ea typeface="Arial"/>
                <a:cs typeface="Arial"/>
                <a:sym typeface="Arial"/>
              </a:rPr>
              <a:t>                       et </a:t>
            </a:r>
            <a:endParaRPr sz="1400" b="0" i="0" u="none" strike="noStrike" cap="none">
              <a:solidFill>
                <a:schemeClr val="dk1"/>
              </a:solidFill>
              <a:latin typeface="Arial"/>
              <a:ea typeface="Arial"/>
              <a:cs typeface="Arial"/>
              <a:sym typeface="Arial"/>
            </a:endParaRPr>
          </a:p>
        </p:txBody>
      </p:sp>
      <p:pic>
        <p:nvPicPr>
          <p:cNvPr id="1704" name="Google Shape;1704;g309591d30da_0_213"/>
          <p:cNvPicPr preferRelativeResize="0"/>
          <p:nvPr/>
        </p:nvPicPr>
        <p:blipFill rotWithShape="1">
          <a:blip r:embed="rId7">
            <a:alphaModFix/>
          </a:blip>
          <a:srcRect/>
          <a:stretch/>
        </p:blipFill>
        <p:spPr>
          <a:xfrm>
            <a:off x="2714675" y="4161463"/>
            <a:ext cx="1038225" cy="381000"/>
          </a:xfrm>
          <a:prstGeom prst="rect">
            <a:avLst/>
          </a:prstGeom>
          <a:noFill/>
          <a:ln>
            <a:noFill/>
          </a:ln>
        </p:spPr>
      </p:pic>
      <p:pic>
        <p:nvPicPr>
          <p:cNvPr id="1705" name="Google Shape;1705;g309591d30da_0_213"/>
          <p:cNvPicPr preferRelativeResize="0"/>
          <p:nvPr/>
        </p:nvPicPr>
        <p:blipFill rotWithShape="1">
          <a:blip r:embed="rId8">
            <a:alphaModFix/>
          </a:blip>
          <a:srcRect/>
          <a:stretch/>
        </p:blipFill>
        <p:spPr>
          <a:xfrm>
            <a:off x="4093013" y="4161450"/>
            <a:ext cx="1647825" cy="381000"/>
          </a:xfrm>
          <a:prstGeom prst="rect">
            <a:avLst/>
          </a:prstGeom>
          <a:noFill/>
          <a:ln>
            <a:noFill/>
          </a:ln>
        </p:spPr>
      </p:pic>
      <p:sp>
        <p:nvSpPr>
          <p:cNvPr id="1706" name="Google Shape;1706;g309591d30da_0_213"/>
          <p:cNvSpPr txBox="1"/>
          <p:nvPr/>
        </p:nvSpPr>
        <p:spPr>
          <a:xfrm>
            <a:off x="370150" y="4667025"/>
            <a:ext cx="1038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Nous pouvons calculer les probabilités de migration des notations sur un horizon de </a:t>
            </a:r>
            <a:r>
              <a:rPr lang="fr-FR" sz="1400" b="0" i="1" u="none" strike="noStrike" cap="none">
                <a:solidFill>
                  <a:schemeClr val="dk1"/>
                </a:solidFill>
                <a:latin typeface="Verdana"/>
                <a:ea typeface="Verdana"/>
                <a:cs typeface="Verdana"/>
                <a:sym typeface="Verdana"/>
              </a:rPr>
              <a:t>n</a:t>
            </a:r>
            <a:r>
              <a:rPr lang="fr-FR" sz="1400" b="0" i="0" u="none" strike="noStrike" cap="none">
                <a:solidFill>
                  <a:schemeClr val="dk1"/>
                </a:solidFill>
                <a:latin typeface="Verdana"/>
                <a:ea typeface="Verdana"/>
                <a:cs typeface="Verdana"/>
                <a:sym typeface="Verdana"/>
              </a:rPr>
              <a:t> années à l’aide de la </a:t>
            </a:r>
            <a:r>
              <a:rPr lang="fr-FR" sz="1400" b="1" i="0" u="none" strike="noStrike" cap="none">
                <a:solidFill>
                  <a:schemeClr val="dk1"/>
                </a:solidFill>
                <a:latin typeface="Verdana"/>
                <a:ea typeface="Verdana"/>
                <a:cs typeface="Verdana"/>
                <a:sym typeface="Verdana"/>
              </a:rPr>
              <a:t>formule de Chapman-Kolmogorov</a:t>
            </a:r>
            <a:r>
              <a:rPr lang="fr-FR" sz="1400" b="0" i="0" u="none" strike="noStrike" cap="none">
                <a:solidFill>
                  <a:schemeClr val="dk1"/>
                </a:solidFill>
                <a:latin typeface="Verdana"/>
                <a:ea typeface="Verdana"/>
                <a:cs typeface="Verdana"/>
                <a:sym typeface="Verdana"/>
              </a:rPr>
              <a:t> :</a:t>
            </a:r>
            <a:endParaRPr sz="1400" b="0" i="0" u="none" strike="noStrike" cap="none">
              <a:solidFill>
                <a:schemeClr val="dk1"/>
              </a:solidFill>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DCC112C-1BCA-ABCC-5EAB-3C024F08B2FC}"/>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2ACCE958-B9DA-E21E-6E67-AC3959AC3808}"/>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(5/6)</a:t>
            </a:r>
          </a:p>
        </p:txBody>
      </p:sp>
      <p:sp>
        <p:nvSpPr>
          <p:cNvPr id="1225" name="Google Shape;1225;p11">
            <a:extLst>
              <a:ext uri="{FF2B5EF4-FFF2-40B4-BE49-F238E27FC236}">
                <a16:creationId xmlns:a16="http://schemas.microsoft.com/office/drawing/2014/main" id="{5ABB0574-0AFE-E769-C3FC-0B0B17A1C176}"/>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543AE826-3E51-B0AC-AF4E-D380D1601EA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9299CBF8-D005-710E-8515-A6463866A86E}"/>
                  </a:ext>
                </a:extLst>
              </p:cNvPr>
              <p:cNvSpPr txBox="1"/>
              <p:nvPr/>
            </p:nvSpPr>
            <p:spPr>
              <a:xfrm>
                <a:off x="145824" y="1214332"/>
                <a:ext cx="11776998" cy="2260875"/>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La </a:t>
                </a:r>
                <a:r>
                  <a:rPr lang="fr-FR" sz="1200" dirty="0" err="1"/>
                  <a:t>CreditVaR</a:t>
                </a:r>
                <a:r>
                  <a:rPr lang="fr-FR" sz="1200" dirty="0"/>
                  <a:t> de niveau </a:t>
                </a:r>
                <a14:m>
                  <m:oMath xmlns:m="http://schemas.openxmlformats.org/officeDocument/2006/math">
                    <m:r>
                      <a:rPr lang="fr-FR" sz="1200" i="1" dirty="0" smtClean="0">
                        <a:latin typeface="Cambria Math" panose="02040503050406030204" pitchFamily="18" charset="0"/>
                      </a:rPr>
                      <m:t>𝛼</m:t>
                    </m:r>
                  </m:oMath>
                </a14:m>
                <a:r>
                  <a:rPr lang="fr-FR" sz="1200" dirty="0"/>
                  <a:t> peut donc se calculer comme suit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Depuis Bâle II, le Comité de Bâle stipule que le montant des fonds propres réglementaires calculé dans le cadre de l’approche interne doit permettre de couvrir les pertes inattendues de la banque, notées UL </a:t>
                </a:r>
                <a:r>
                  <a:rPr lang="fr-FR" sz="1200" i="1" dirty="0"/>
                  <a:t>pour </a:t>
                </a:r>
                <a:r>
                  <a:rPr lang="fr-FR" sz="1200" i="1" dirty="0" err="1"/>
                  <a:t>Unexpected</a:t>
                </a:r>
                <a:r>
                  <a:rPr lang="fr-FR" sz="1200" i="1" dirty="0"/>
                  <a:t> Loss</a:t>
                </a:r>
                <a:r>
                  <a:rPr lang="fr-FR" sz="1200" dirty="0"/>
                  <a:t>, à un niveau de risque de </a:t>
                </a:r>
                <a14:m>
                  <m:oMath xmlns:m="http://schemas.openxmlformats.org/officeDocument/2006/math">
                    <m:r>
                      <a:rPr lang="fr-FR" sz="1200" i="1" dirty="0" smtClean="0">
                        <a:latin typeface="Cambria Math" panose="02040503050406030204" pitchFamily="18" charset="0"/>
                      </a:rPr>
                      <m:t>𝛼</m:t>
                    </m:r>
                    <m:r>
                      <a:rPr lang="fr-FR" sz="1200" i="1" dirty="0" smtClean="0">
                        <a:latin typeface="Cambria Math" panose="02040503050406030204" pitchFamily="18" charset="0"/>
                      </a:rPr>
                      <m:t> = 0,001.</m:t>
                    </m:r>
                  </m:oMath>
                </a14:m>
                <a:endParaRPr lang="fr-FR" sz="1200" b="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Étant donné que les fonds propres réglementaires d’une banque sont calculés sur une base annuelle, on peut en déduire qu’ils sont conçus pour couvrir une perte qui ne se produirait en moyenne qu’une fois tous les mille ans.</a:t>
                </a:r>
              </a:p>
            </p:txBody>
          </p:sp>
        </mc:Choice>
        <mc:Fallback xmlns="">
          <p:sp>
            <p:nvSpPr>
              <p:cNvPr id="4" name="object 21">
                <a:extLst>
                  <a:ext uri="{FF2B5EF4-FFF2-40B4-BE49-F238E27FC236}">
                    <a16:creationId xmlns:a16="http://schemas.microsoft.com/office/drawing/2014/main" id="{9299CBF8-D005-710E-8515-A6463866A86E}"/>
                  </a:ext>
                </a:extLst>
              </p:cNvPr>
              <p:cNvSpPr txBox="1">
                <a:spLocks noRot="1" noChangeAspect="1" noMove="1" noResize="1" noEditPoints="1" noAdjustHandles="1" noChangeArrowheads="1" noChangeShapeType="1" noTextEdit="1"/>
              </p:cNvSpPr>
              <p:nvPr/>
            </p:nvSpPr>
            <p:spPr>
              <a:xfrm>
                <a:off x="145824" y="1214332"/>
                <a:ext cx="11776998" cy="2260875"/>
              </a:xfrm>
              <a:prstGeom prst="rect">
                <a:avLst/>
              </a:prstGeom>
              <a:blipFill>
                <a:blip r:embed="rId4"/>
                <a:stretch>
                  <a:fillRect r="-52" b="-323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1AF8B0F1-F07F-2A6C-EB11-FEC22ECDDD17}"/>
                  </a:ext>
                </a:extLst>
              </p:cNvPr>
              <p:cNvSpPr txBox="1"/>
              <p:nvPr/>
            </p:nvSpPr>
            <p:spPr>
              <a:xfrm>
                <a:off x="413178" y="1602282"/>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smtClean="0">
                          <a:latin typeface="Cambria Math" panose="02040503050406030204" pitchFamily="18" charset="0"/>
                        </a:rPr>
                        <m:t>C</m:t>
                      </m:r>
                      <m:r>
                        <m:rPr>
                          <m:sty m:val="p"/>
                        </m:rPr>
                        <a:rPr lang="fr-FR" sz="1400" i="1">
                          <a:latin typeface="Cambria Math" panose="02040503050406030204" pitchFamily="18" charset="0"/>
                        </a:rPr>
                        <m:t>reditVaR</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smtClean="0">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Sup>
                            <m:sSubSupPr>
                              <m:ctrlPr>
                                <a:rPr lang="fr-FR" sz="1400" i="1" smtClean="0">
                                  <a:latin typeface="Cambria Math" panose="02040503050406030204" pitchFamily="18" charset="0"/>
                                </a:rPr>
                              </m:ctrlPr>
                            </m:sSubSupPr>
                            <m:e>
                              <m:r>
                                <m:rPr>
                                  <m:sty m:val="p"/>
                                </m:rPr>
                                <a:rPr lang="fr-FR" sz="1400" b="0" i="1" smtClean="0">
                                  <a:latin typeface="Cambria Math" panose="02040503050406030204" pitchFamily="18" charset="0"/>
                                </a:rPr>
                                <m:t>F</m:t>
                              </m:r>
                            </m:e>
                            <m:sub>
                              <m:r>
                                <m:rPr>
                                  <m:sty m:val="p"/>
                                </m:rPr>
                                <a:rPr lang="fr-FR" sz="1400" b="0" i="1" smtClean="0">
                                  <a:latin typeface="Cambria Math" panose="02040503050406030204" pitchFamily="18" charset="0"/>
                                </a:rPr>
                                <m:t>Z</m:t>
                              </m:r>
                            </m:sub>
                            <m:sup>
                              <m:r>
                                <a:rPr lang="fr-FR" sz="1400" b="0" i="1" smtClean="0">
                                  <a:latin typeface="Cambria Math" panose="02040503050406030204" pitchFamily="18" charset="0"/>
                                </a:rPr>
                                <m:t>−1</m:t>
                              </m:r>
                            </m:sup>
                          </m:sSub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α</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i="1">
                                  <a:latin typeface="Cambria Math" panose="02040503050406030204" pitchFamily="18" charset="0"/>
                                  <a:ea typeface="Cambria Math" panose="02040503050406030204" pitchFamily="18" charset="0"/>
                                </a:rPr>
                                <m:t>ϕ</m:t>
                              </m:r>
                              <m:d>
                                <m:dPr>
                                  <m:ctrlPr>
                                    <a:rPr lang="fr-FR" sz="1400" i="1">
                                      <a:latin typeface="Cambria Math" panose="02040503050406030204" pitchFamily="18" charset="0"/>
                                      <a:ea typeface="Cambria Math" panose="02040503050406030204" pitchFamily="18" charset="0"/>
                                    </a:rPr>
                                  </m:ctrlPr>
                                </m:dPr>
                                <m:e>
                                  <m:f>
                                    <m:fPr>
                                      <m:ctrlPr>
                                        <a:rPr lang="fr-FR" sz="1400" i="1">
                                          <a:latin typeface="Cambria Math" panose="02040503050406030204" pitchFamily="18" charset="0"/>
                                          <a:ea typeface="Cambria Math" panose="02040503050406030204" pitchFamily="18" charset="0"/>
                                        </a:rPr>
                                      </m:ctrlPr>
                                    </m:fPr>
                                    <m:num>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−1</m:t>
                                          </m:r>
                                        </m:sup>
                                      </m:s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a:rPr lang="fr-FR" sz="1400" b="0" i="1" smtClean="0">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−1</m:t>
                                          </m:r>
                                        </m:sup>
                                      </m:sSup>
                                      <m:r>
                                        <a:rPr lang="fr-FR" sz="1400" i="1">
                                          <a:latin typeface="Cambria Math" panose="02040503050406030204" pitchFamily="18" charset="0"/>
                                        </a:rPr>
                                        <m:t>(</m:t>
                                      </m:r>
                                      <m:r>
                                        <a:rPr lang="fr-FR" sz="1400" b="0" i="1" smtClean="0">
                                          <a:latin typeface="Cambria Math" panose="02040503050406030204" pitchFamily="18" charset="0"/>
                                        </a:rPr>
                                        <m:t>1−</m:t>
                                      </m:r>
                                      <m:r>
                                        <m:rPr>
                                          <m:sty m:val="p"/>
                                        </m:rPr>
                                        <a:rPr lang="fr-FR" sz="1400" i="1">
                                          <a:latin typeface="Cambria Math" panose="02040503050406030204" pitchFamily="18" charset="0"/>
                                        </a:rPr>
                                        <m:t>α</m:t>
                                      </m:r>
                                      <m:r>
                                        <a:rPr lang="fr-FR" sz="1400" i="1">
                                          <a:latin typeface="Cambria Math" panose="02040503050406030204" pitchFamily="18" charset="0"/>
                                        </a:rPr>
                                        <m:t>)</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m:rPr>
                                              <m:sty m:val="p"/>
                                            </m:rPr>
                                            <a:rPr lang="fr-FR" sz="1400" i="1">
                                              <a:latin typeface="Cambria Math" panose="02040503050406030204" pitchFamily="18" charset="0"/>
                                            </a:rPr>
                                            <m:t>ρ</m:t>
                                          </m:r>
                                        </m:e>
                                      </m:rad>
                                    </m:den>
                                  </m:f>
                                </m:e>
                              </m:d>
                            </m:e>
                          </m:nary>
                        </m:e>
                      </m:nary>
                    </m:oMath>
                  </m:oMathPara>
                </a14:m>
                <a:endParaRPr lang="fr-FR" sz="1400" dirty="0" err="1">
                  <a:latin typeface="Verdana" panose="020B0604030504040204" pitchFamily="34" charset="0"/>
                </a:endParaRPr>
              </a:p>
            </p:txBody>
          </p:sp>
        </mc:Choice>
        <mc:Fallback xmlns="">
          <p:sp>
            <p:nvSpPr>
              <p:cNvPr id="5" name="ZoneTexte 4">
                <a:extLst>
                  <a:ext uri="{FF2B5EF4-FFF2-40B4-BE49-F238E27FC236}">
                    <a16:creationId xmlns:a16="http://schemas.microsoft.com/office/drawing/2014/main" id="{1AF8B0F1-F07F-2A6C-EB11-FEC22ECDDD17}"/>
                  </a:ext>
                </a:extLst>
              </p:cNvPr>
              <p:cNvSpPr txBox="1">
                <a:spLocks noRot="1" noChangeAspect="1" noMove="1" noResize="1" noEditPoints="1" noAdjustHandles="1" noChangeArrowheads="1" noChangeShapeType="1" noTextEdit="1"/>
              </p:cNvSpPr>
              <p:nvPr/>
            </p:nvSpPr>
            <p:spPr>
              <a:xfrm>
                <a:off x="413178" y="1602282"/>
                <a:ext cx="3859530" cy="914400"/>
              </a:xfrm>
              <a:prstGeom prst="rect">
                <a:avLst/>
              </a:prstGeom>
              <a:blipFill>
                <a:blip r:embed="rId5"/>
                <a:stretch>
                  <a:fillRect r="-1116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EE2E1A85-7F8E-DB43-F8B4-2E1818E20B91}"/>
                  </a:ext>
                </a:extLst>
              </p:cNvPr>
              <p:cNvSpPr txBox="1"/>
              <p:nvPr/>
            </p:nvSpPr>
            <p:spPr>
              <a:xfrm>
                <a:off x="8657637" y="1792237"/>
                <a:ext cx="3532539" cy="834351"/>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left"/>
                    </m:oMathParaPr>
                    <m:oMath xmlns:m="http://schemas.openxmlformats.org/officeDocument/2006/math">
                      <m:r>
                        <m:rPr>
                          <m:sty m:val="p"/>
                        </m:rPr>
                        <a:rPr lang="fr-FR" sz="1050" i="0" smtClean="0">
                          <a:latin typeface="Cambria Math" panose="02040503050406030204" pitchFamily="18" charset="0"/>
                        </a:rPr>
                        <m:t>P</m:t>
                      </m:r>
                      <m:r>
                        <m:rPr>
                          <m:sty m:val="p"/>
                        </m:rPr>
                        <a:rPr lang="fr-FR" sz="1050" b="0" i="0" smtClean="0">
                          <a:latin typeface="Cambria Math" panose="02040503050406030204" pitchFamily="18" charset="0"/>
                        </a:rPr>
                        <m:t>ar</m:t>
                      </m:r>
                      <m:r>
                        <a:rPr lang="fr-FR" sz="1050" b="0" i="0" smtClean="0">
                          <a:latin typeface="Cambria Math" panose="02040503050406030204" pitchFamily="18" charset="0"/>
                        </a:rPr>
                        <m:t> </m:t>
                      </m:r>
                      <m:r>
                        <m:rPr>
                          <m:sty m:val="p"/>
                        </m:rPr>
                        <a:rPr lang="fr-FR" sz="1050" b="0" i="0" smtClean="0">
                          <a:latin typeface="Cambria Math" panose="02040503050406030204" pitchFamily="18" charset="0"/>
                        </a:rPr>
                        <m:t>sym</m:t>
                      </m:r>
                      <m:r>
                        <a:rPr lang="fr-FR" sz="1050" b="0" i="0" smtClean="0">
                          <a:latin typeface="Cambria Math" panose="02040503050406030204" pitchFamily="18" charset="0"/>
                        </a:rPr>
                        <m:t>é</m:t>
                      </m:r>
                      <m:r>
                        <m:rPr>
                          <m:sty m:val="p"/>
                        </m:rPr>
                        <a:rPr lang="fr-FR" sz="1050" b="0" i="0" smtClean="0">
                          <a:latin typeface="Cambria Math" panose="02040503050406030204" pitchFamily="18" charset="0"/>
                        </a:rPr>
                        <m:t>trie</m:t>
                      </m:r>
                      <m:r>
                        <a:rPr lang="fr-FR" sz="1050" b="0" i="0" smtClean="0">
                          <a:latin typeface="Cambria Math" panose="02040503050406030204" pitchFamily="18" charset="0"/>
                        </a:rPr>
                        <m:t> </m:t>
                      </m:r>
                      <m:r>
                        <m:rPr>
                          <m:sty m:val="p"/>
                        </m:rPr>
                        <a:rPr lang="fr-FR" sz="1050" b="0" i="0" smtClean="0">
                          <a:latin typeface="Cambria Math" panose="02040503050406030204" pitchFamily="18" charset="0"/>
                        </a:rPr>
                        <m:t>de</m:t>
                      </m:r>
                      <m:r>
                        <a:rPr lang="fr-FR" sz="1050" b="0" i="0" smtClean="0">
                          <a:latin typeface="Cambria Math" panose="02040503050406030204" pitchFamily="18" charset="0"/>
                        </a:rPr>
                        <m:t> </m:t>
                      </m:r>
                      <m:r>
                        <m:rPr>
                          <m:sty m:val="p"/>
                        </m:rPr>
                        <a:rPr lang="fr-FR" sz="1050" b="0" i="0" smtClean="0">
                          <a:latin typeface="Cambria Math" panose="02040503050406030204" pitchFamily="18" charset="0"/>
                        </a:rPr>
                        <m:t>la</m:t>
                      </m:r>
                      <m:r>
                        <a:rPr lang="fr-FR" sz="1050" b="0" i="0" smtClean="0">
                          <a:latin typeface="Cambria Math" panose="02040503050406030204" pitchFamily="18" charset="0"/>
                        </a:rPr>
                        <m:t> </m:t>
                      </m:r>
                      <m:r>
                        <m:rPr>
                          <m:sty m:val="p"/>
                        </m:rPr>
                        <a:rPr lang="fr-FR" sz="1050" b="0" i="0" smtClean="0">
                          <a:latin typeface="Cambria Math" panose="02040503050406030204" pitchFamily="18" charset="0"/>
                        </a:rPr>
                        <m:t>loi</m:t>
                      </m:r>
                      <m:r>
                        <a:rPr lang="fr-FR" sz="1050" b="0" i="0" smtClean="0">
                          <a:latin typeface="Cambria Math" panose="02040503050406030204" pitchFamily="18" charset="0"/>
                        </a:rPr>
                        <m:t> </m:t>
                      </m:r>
                      <m:r>
                        <m:rPr>
                          <m:sty m:val="p"/>
                        </m:rPr>
                        <a:rPr lang="fr-FR" sz="1050" b="0" i="0" smtClean="0">
                          <a:latin typeface="Cambria Math" panose="02040503050406030204" pitchFamily="18" charset="0"/>
                        </a:rPr>
                        <m:t>normale</m:t>
                      </m:r>
                      <m:r>
                        <a:rPr lang="fr-FR" sz="1050" b="0" i="0" smtClean="0">
                          <a:latin typeface="Cambria Math" panose="02040503050406030204" pitchFamily="18" charset="0"/>
                        </a:rPr>
                        <m:t> :</m:t>
                      </m:r>
                      <m:sSup>
                        <m:sSupPr>
                          <m:ctrlPr>
                            <a:rPr lang="fr-FR" sz="1050" i="1">
                              <a:latin typeface="Cambria Math" panose="02040503050406030204" pitchFamily="18" charset="0"/>
                            </a:rPr>
                          </m:ctrlPr>
                        </m:sSupPr>
                        <m:e>
                          <m:r>
                            <m:rPr>
                              <m:sty m:val="p"/>
                            </m:rPr>
                            <a:rPr lang="fr-FR" sz="1050" i="1">
                              <a:latin typeface="Cambria Math" panose="02040503050406030204" pitchFamily="18" charset="0"/>
                            </a:rPr>
                            <m:t>ϕ</m:t>
                          </m:r>
                        </m:e>
                        <m:sup>
                          <m:r>
                            <a:rPr lang="fr-FR" sz="1050" i="1">
                              <a:latin typeface="Cambria Math" panose="02040503050406030204" pitchFamily="18" charset="0"/>
                            </a:rPr>
                            <m:t>−1</m:t>
                          </m:r>
                        </m:sup>
                      </m:sSup>
                      <m:r>
                        <a:rPr lang="fr-FR" sz="1050" i="1">
                          <a:latin typeface="Cambria Math" panose="02040503050406030204" pitchFamily="18" charset="0"/>
                        </a:rPr>
                        <m:t>(</m:t>
                      </m:r>
                      <m:r>
                        <m:rPr>
                          <m:sty m:val="p"/>
                        </m:rPr>
                        <a:rPr lang="fr-FR" sz="1050" i="1">
                          <a:latin typeface="Cambria Math" panose="02040503050406030204" pitchFamily="18" charset="0"/>
                        </a:rPr>
                        <m:t>α</m:t>
                      </m:r>
                      <m:r>
                        <a:rPr lang="fr-FR" sz="1050" i="1">
                          <a:latin typeface="Cambria Math" panose="02040503050406030204" pitchFamily="18" charset="0"/>
                        </a:rPr>
                        <m:t>)=−</m:t>
                      </m:r>
                      <m:sSup>
                        <m:sSupPr>
                          <m:ctrlPr>
                            <a:rPr lang="fr-FR" sz="1050" i="1">
                              <a:latin typeface="Cambria Math" panose="02040503050406030204" pitchFamily="18" charset="0"/>
                            </a:rPr>
                          </m:ctrlPr>
                        </m:sSupPr>
                        <m:e>
                          <m:r>
                            <m:rPr>
                              <m:sty m:val="p"/>
                            </m:rPr>
                            <a:rPr lang="fr-FR" sz="1050" i="1">
                              <a:latin typeface="Cambria Math" panose="02040503050406030204" pitchFamily="18" charset="0"/>
                            </a:rPr>
                            <m:t>ϕ</m:t>
                          </m:r>
                        </m:e>
                        <m:sup>
                          <m:r>
                            <a:rPr lang="fr-FR" sz="1050" i="1">
                              <a:latin typeface="Cambria Math" panose="02040503050406030204" pitchFamily="18" charset="0"/>
                            </a:rPr>
                            <m:t>−1</m:t>
                          </m:r>
                        </m:sup>
                      </m:sSup>
                      <m:r>
                        <a:rPr lang="fr-FR" sz="1050" i="1">
                          <a:latin typeface="Cambria Math" panose="02040503050406030204" pitchFamily="18" charset="0"/>
                        </a:rPr>
                        <m:t>(</m:t>
                      </m:r>
                      <m:r>
                        <a:rPr lang="fr-FR" sz="1050" b="0" i="1" smtClean="0">
                          <a:latin typeface="Cambria Math" panose="02040503050406030204" pitchFamily="18" charset="0"/>
                        </a:rPr>
                        <m:t>1−</m:t>
                      </m:r>
                      <m:r>
                        <m:rPr>
                          <m:sty m:val="p"/>
                        </m:rPr>
                        <a:rPr lang="fr-FR" sz="1050" i="1">
                          <a:latin typeface="Cambria Math" panose="02040503050406030204" pitchFamily="18" charset="0"/>
                        </a:rPr>
                        <m:t>α</m:t>
                      </m:r>
                      <m:r>
                        <a:rPr lang="fr-FR" sz="1050" i="1">
                          <a:latin typeface="Cambria Math" panose="02040503050406030204" pitchFamily="18" charset="0"/>
                        </a:rPr>
                        <m:t>)</m:t>
                      </m:r>
                    </m:oMath>
                  </m:oMathPara>
                </a14:m>
                <a:endParaRPr lang="fr-FR" sz="1050" dirty="0">
                  <a:latin typeface="Verdana" panose="020B0604030504040204" pitchFamily="34" charset="0"/>
                </a:endParaRPr>
              </a:p>
            </p:txBody>
          </p:sp>
        </mc:Choice>
        <mc:Fallback xmlns="">
          <p:sp>
            <p:nvSpPr>
              <p:cNvPr id="9" name="ZoneTexte 8">
                <a:extLst>
                  <a:ext uri="{FF2B5EF4-FFF2-40B4-BE49-F238E27FC236}">
                    <a16:creationId xmlns:a16="http://schemas.microsoft.com/office/drawing/2014/main" id="{EE2E1A85-7F8E-DB43-F8B4-2E1818E20B91}"/>
                  </a:ext>
                </a:extLst>
              </p:cNvPr>
              <p:cNvSpPr txBox="1">
                <a:spLocks noRot="1" noChangeAspect="1" noMove="1" noResize="1" noEditPoints="1" noAdjustHandles="1" noChangeArrowheads="1" noChangeShapeType="1" noTextEdit="1"/>
              </p:cNvSpPr>
              <p:nvPr/>
            </p:nvSpPr>
            <p:spPr>
              <a:xfrm>
                <a:off x="8657637" y="1792237"/>
                <a:ext cx="3532539" cy="834351"/>
              </a:xfrm>
              <a:prstGeom prst="rect">
                <a:avLst/>
              </a:prstGeom>
              <a:blipFill>
                <a:blip r:embed="rId6"/>
                <a:stretch>
                  <a:fillRect/>
                </a:stretch>
              </a:blipFill>
            </p:spPr>
            <p:txBody>
              <a:bodyPr/>
              <a:lstStyle/>
              <a:p>
                <a:r>
                  <a:rPr lang="fr-FR">
                    <a:noFill/>
                  </a:rPr>
                  <a:t> </a:t>
                </a:r>
              </a:p>
            </p:txBody>
          </p:sp>
        </mc:Fallback>
      </mc:AlternateContent>
      <p:pic>
        <p:nvPicPr>
          <p:cNvPr id="13" name="Image 12">
            <a:extLst>
              <a:ext uri="{FF2B5EF4-FFF2-40B4-BE49-F238E27FC236}">
                <a16:creationId xmlns:a16="http://schemas.microsoft.com/office/drawing/2014/main" id="{916B560D-087E-59BB-7F54-F2089FC24EEA}"/>
              </a:ext>
            </a:extLst>
          </p:cNvPr>
          <p:cNvPicPr>
            <a:picLocks noChangeAspect="1"/>
          </p:cNvPicPr>
          <p:nvPr/>
        </p:nvPicPr>
        <p:blipFill>
          <a:blip r:embed="rId7"/>
          <a:stretch>
            <a:fillRect/>
          </a:stretch>
        </p:blipFill>
        <p:spPr>
          <a:xfrm>
            <a:off x="3383115" y="3798939"/>
            <a:ext cx="5794912" cy="2742448"/>
          </a:xfrm>
          <a:prstGeom prst="rect">
            <a:avLst/>
          </a:prstGeom>
        </p:spPr>
      </p:pic>
      <p:sp>
        <p:nvSpPr>
          <p:cNvPr id="14" name="ZoneTexte 13">
            <a:extLst>
              <a:ext uri="{FF2B5EF4-FFF2-40B4-BE49-F238E27FC236}">
                <a16:creationId xmlns:a16="http://schemas.microsoft.com/office/drawing/2014/main" id="{A1745B79-288F-DC6C-5F4C-E33E93D7643A}"/>
              </a:ext>
            </a:extLst>
          </p:cNvPr>
          <p:cNvSpPr txBox="1"/>
          <p:nvPr/>
        </p:nvSpPr>
        <p:spPr>
          <a:xfrm>
            <a:off x="3383115" y="3750840"/>
            <a:ext cx="5794912" cy="2790547"/>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6" name="ZoneTexte 15">
            <a:extLst>
              <a:ext uri="{FF2B5EF4-FFF2-40B4-BE49-F238E27FC236}">
                <a16:creationId xmlns:a16="http://schemas.microsoft.com/office/drawing/2014/main" id="{28D4B474-ABD4-A4A5-3E0B-0FAA0AEC5533}"/>
              </a:ext>
            </a:extLst>
          </p:cNvPr>
          <p:cNvSpPr txBox="1"/>
          <p:nvPr/>
        </p:nvSpPr>
        <p:spPr>
          <a:xfrm>
            <a:off x="3980687" y="3475207"/>
            <a:ext cx="9040602" cy="276999"/>
          </a:xfrm>
          <a:prstGeom prst="rect">
            <a:avLst/>
          </a:prstGeom>
          <a:noFill/>
        </p:spPr>
        <p:txBody>
          <a:bodyPr wrap="square">
            <a:spAutoFit/>
          </a:bodyPr>
          <a:lstStyle/>
          <a:p>
            <a:r>
              <a:rPr lang="fr-FR" sz="1200" b="1" dirty="0"/>
              <a:t>Distribution des pertes d’un portefeuille bancaire</a:t>
            </a:r>
          </a:p>
        </p:txBody>
      </p:sp>
      <p:sp>
        <p:nvSpPr>
          <p:cNvPr id="2" name="ZoneTexte 1">
            <a:extLst>
              <a:ext uri="{FF2B5EF4-FFF2-40B4-BE49-F238E27FC236}">
                <a16:creationId xmlns:a16="http://schemas.microsoft.com/office/drawing/2014/main" id="{3578F79F-7366-F6D4-A5B4-3D96E5ABCBCC}"/>
              </a:ext>
            </a:extLst>
          </p:cNvPr>
          <p:cNvSpPr txBox="1"/>
          <p:nvPr/>
        </p:nvSpPr>
        <p:spPr>
          <a:xfrm>
            <a:off x="4760685" y="6588120"/>
            <a:ext cx="4136571" cy="244042"/>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Source : </a:t>
            </a:r>
            <a:r>
              <a:rPr lang="fr-FR" sz="1200" dirty="0">
                <a:solidFill>
                  <a:schemeClr val="accent2"/>
                </a:solidFill>
                <a:latin typeface="Verdana" panose="020B0604030504040204" pitchFamily="34" charset="0"/>
                <a:hlinkClick r:id="rId8">
                  <a:extLst>
                    <a:ext uri="{A12FA001-AC4F-418D-AE19-62706E023703}">
                      <ahyp:hlinkClr xmlns:ahyp="http://schemas.microsoft.com/office/drawing/2018/hyperlinkcolor" val="tx"/>
                    </a:ext>
                  </a:extLst>
                </a:hlinkClick>
              </a:rPr>
              <a:t>Comité de Bâle </a:t>
            </a:r>
            <a:endParaRPr lang="fr-FR" sz="1200" dirty="0">
              <a:solidFill>
                <a:schemeClr val="accent2"/>
              </a:solidFill>
              <a:latin typeface="Verdana" panose="020B0604030504040204" pitchFamily="34" charset="0"/>
            </a:endParaRPr>
          </a:p>
        </p:txBody>
      </p:sp>
    </p:spTree>
    <p:extLst>
      <p:ext uri="{BB962C8B-B14F-4D97-AF65-F5344CB8AC3E}">
        <p14:creationId xmlns:p14="http://schemas.microsoft.com/office/powerpoint/2010/main" val="23802976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g309591d30da_0_228"/>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None/>
            </a:pPr>
            <a:r>
              <a:rPr lang="fr-FR"/>
              <a:t>MODÉLISATION DES PROBABILITÉS DE MIGRATION TTC : APPROCHE DISCRÈTE</a:t>
            </a:r>
            <a:endParaRPr/>
          </a:p>
          <a:p>
            <a:pPr marL="0" lvl="0" indent="0" algn="l" rtl="0">
              <a:lnSpc>
                <a:spcPct val="115000"/>
              </a:lnSpc>
              <a:spcBef>
                <a:spcPts val="1200"/>
              </a:spcBef>
              <a:spcAft>
                <a:spcPts val="0"/>
              </a:spcAft>
              <a:buClr>
                <a:schemeClr val="dk1"/>
              </a:buClr>
              <a:buSzPts val="1100"/>
              <a:buNone/>
            </a:pPr>
            <a:endParaRPr/>
          </a:p>
          <a:p>
            <a:pPr marL="0" lvl="0" indent="0" algn="l" rtl="0">
              <a:lnSpc>
                <a:spcPct val="100000"/>
              </a:lnSpc>
              <a:spcBef>
                <a:spcPts val="120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p:txBody>
      </p:sp>
      <p:sp>
        <p:nvSpPr>
          <p:cNvPr id="1712" name="Google Shape;1712;g309591d30da_0_228"/>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a:t>Formation modèles de migration et stress-tests</a:t>
            </a:r>
            <a:endParaRPr/>
          </a:p>
        </p:txBody>
      </p:sp>
      <p:sp>
        <p:nvSpPr>
          <p:cNvPr id="1713" name="Google Shape;1713;g309591d30da_0_228"/>
          <p:cNvSpPr txBox="1"/>
          <p:nvPr/>
        </p:nvSpPr>
        <p:spPr>
          <a:xfrm>
            <a:off x="370150" y="1409275"/>
            <a:ext cx="10385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4" name="Google Shape;1714;g309591d30da_0_228"/>
          <p:cNvPicPr preferRelativeResize="0"/>
          <p:nvPr/>
        </p:nvPicPr>
        <p:blipFill rotWithShape="1">
          <a:blip r:embed="rId3">
            <a:alphaModFix/>
          </a:blip>
          <a:srcRect r="1863" b="1863"/>
          <a:stretch/>
        </p:blipFill>
        <p:spPr>
          <a:xfrm>
            <a:off x="43525" y="1503250"/>
            <a:ext cx="5744699" cy="2141263"/>
          </a:xfrm>
          <a:prstGeom prst="rect">
            <a:avLst/>
          </a:prstGeom>
          <a:noFill/>
          <a:ln>
            <a:noFill/>
          </a:ln>
        </p:spPr>
      </p:pic>
      <p:pic>
        <p:nvPicPr>
          <p:cNvPr id="1715" name="Google Shape;1715;g309591d30da_0_228"/>
          <p:cNvPicPr preferRelativeResize="0"/>
          <p:nvPr/>
        </p:nvPicPr>
        <p:blipFill rotWithShape="1">
          <a:blip r:embed="rId4">
            <a:alphaModFix/>
          </a:blip>
          <a:srcRect/>
          <a:stretch/>
        </p:blipFill>
        <p:spPr>
          <a:xfrm>
            <a:off x="6051288" y="1542950"/>
            <a:ext cx="5821300" cy="2180725"/>
          </a:xfrm>
          <a:prstGeom prst="rect">
            <a:avLst/>
          </a:prstGeom>
          <a:noFill/>
          <a:ln>
            <a:noFill/>
          </a:ln>
        </p:spPr>
      </p:pic>
      <p:pic>
        <p:nvPicPr>
          <p:cNvPr id="1716" name="Google Shape;1716;g309591d30da_0_228"/>
          <p:cNvPicPr preferRelativeResize="0"/>
          <p:nvPr/>
        </p:nvPicPr>
        <p:blipFill rotWithShape="1">
          <a:blip r:embed="rId5">
            <a:alphaModFix/>
          </a:blip>
          <a:srcRect/>
          <a:stretch/>
        </p:blipFill>
        <p:spPr>
          <a:xfrm>
            <a:off x="3056038" y="4539642"/>
            <a:ext cx="5013325" cy="2057908"/>
          </a:xfrm>
          <a:prstGeom prst="rect">
            <a:avLst/>
          </a:prstGeom>
          <a:noFill/>
          <a:ln>
            <a:noFill/>
          </a:ln>
        </p:spPr>
      </p:pic>
      <p:sp>
        <p:nvSpPr>
          <p:cNvPr id="1717" name="Google Shape;1717;g309591d30da_0_228"/>
          <p:cNvSpPr txBox="1"/>
          <p:nvPr/>
        </p:nvSpPr>
        <p:spPr>
          <a:xfrm>
            <a:off x="-119950" y="1217175"/>
            <a:ext cx="103851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Arial"/>
              <a:buChar char="●"/>
            </a:pPr>
            <a:r>
              <a:rPr lang="fr-FR" sz="1400" b="0" i="0" u="none" strike="noStrike" cap="none">
                <a:solidFill>
                  <a:schemeClr val="dk1"/>
                </a:solidFill>
                <a:latin typeface="Verdana"/>
                <a:ea typeface="Verdana"/>
                <a:cs typeface="Verdana"/>
                <a:sym typeface="Verdana"/>
              </a:rPr>
              <a:t>Exemple de matrice de migration de migration sur un an : </a:t>
            </a:r>
            <a:r>
              <a:rPr lang="fr-FR" sz="1400" b="1" i="0" u="none" strike="noStrike" cap="none">
                <a:solidFill>
                  <a:schemeClr val="dk1"/>
                </a:solidFill>
                <a:latin typeface="Verdana"/>
                <a:ea typeface="Verdana"/>
                <a:cs typeface="Verdana"/>
                <a:sym typeface="Verdana"/>
              </a:rPr>
              <a:t>P</a:t>
            </a:r>
            <a:endParaRPr sz="1400" b="0" i="0" u="none" strike="noStrike" cap="none">
              <a:solidFill>
                <a:schemeClr val="dk1"/>
              </a:solidFill>
              <a:latin typeface="Verdana"/>
              <a:ea typeface="Verdana"/>
              <a:cs typeface="Verdana"/>
              <a:sym typeface="Verdana"/>
            </a:endParaRPr>
          </a:p>
        </p:txBody>
      </p:sp>
      <p:sp>
        <p:nvSpPr>
          <p:cNvPr id="1718" name="Google Shape;1718;g309591d30da_0_228"/>
          <p:cNvSpPr txBox="1"/>
          <p:nvPr/>
        </p:nvSpPr>
        <p:spPr>
          <a:xfrm>
            <a:off x="5894600" y="1217175"/>
            <a:ext cx="103851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Arial"/>
              <a:buChar char="●"/>
            </a:pPr>
            <a:r>
              <a:rPr lang="fr-FR" sz="1400" b="0" i="0" u="none" strike="noStrike" cap="none">
                <a:solidFill>
                  <a:schemeClr val="dk1"/>
                </a:solidFill>
                <a:latin typeface="Verdana"/>
                <a:ea typeface="Verdana"/>
                <a:cs typeface="Verdana"/>
                <a:sym typeface="Verdana"/>
              </a:rPr>
              <a:t>Exemple de matrice de migration de migration sur cinq ans :</a:t>
            </a:r>
            <a:r>
              <a:rPr lang="fr-FR" sz="1400" b="1" i="0" u="none" strike="noStrike" cap="none">
                <a:solidFill>
                  <a:schemeClr val="dk1"/>
                </a:solidFill>
                <a:latin typeface="Verdana"/>
                <a:ea typeface="Verdana"/>
                <a:cs typeface="Verdana"/>
                <a:sym typeface="Verdana"/>
              </a:rPr>
              <a:t>P</a:t>
            </a:r>
            <a:r>
              <a:rPr lang="fr-FR" sz="1400" b="0" i="0" u="none" strike="noStrike" cap="none">
                <a:solidFill>
                  <a:schemeClr val="dk1"/>
                </a:solidFill>
                <a:latin typeface="Verdana"/>
                <a:ea typeface="Verdana"/>
                <a:cs typeface="Verdana"/>
                <a:sym typeface="Verdana"/>
              </a:rPr>
              <a:t>  </a:t>
            </a:r>
            <a:endParaRPr sz="1400" b="0" i="0" u="none" strike="noStrike" cap="none">
              <a:solidFill>
                <a:schemeClr val="dk1"/>
              </a:solidFill>
              <a:latin typeface="Verdana"/>
              <a:ea typeface="Verdana"/>
              <a:cs typeface="Verdana"/>
              <a:sym typeface="Verdana"/>
            </a:endParaRPr>
          </a:p>
        </p:txBody>
      </p:sp>
      <p:sp>
        <p:nvSpPr>
          <p:cNvPr id="1719" name="Google Shape;1719;g309591d30da_0_228"/>
          <p:cNvSpPr txBox="1"/>
          <p:nvPr/>
        </p:nvSpPr>
        <p:spPr>
          <a:xfrm>
            <a:off x="11872575" y="1063325"/>
            <a:ext cx="734400" cy="23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900" b="0" i="0" u="none" strike="noStrike" cap="none">
                <a:solidFill>
                  <a:srgbClr val="000000"/>
                </a:solidFill>
                <a:latin typeface="Verdana"/>
                <a:ea typeface="Verdana"/>
                <a:cs typeface="Verdana"/>
                <a:sym typeface="Verdana"/>
              </a:rPr>
              <a:t>(5)</a:t>
            </a:r>
            <a:endParaRPr sz="900" b="0" i="0" u="none" strike="noStrike" cap="none">
              <a:solidFill>
                <a:srgbClr val="000000"/>
              </a:solidFill>
              <a:latin typeface="Verdana"/>
              <a:ea typeface="Verdana"/>
              <a:cs typeface="Verdana"/>
              <a:sym typeface="Verdana"/>
            </a:endParaRPr>
          </a:p>
        </p:txBody>
      </p:sp>
      <p:sp>
        <p:nvSpPr>
          <p:cNvPr id="1720" name="Google Shape;1720;g309591d30da_0_228"/>
          <p:cNvSpPr txBox="1"/>
          <p:nvPr/>
        </p:nvSpPr>
        <p:spPr>
          <a:xfrm>
            <a:off x="370150" y="3861075"/>
            <a:ext cx="10385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Dans le cadre de l’étude des migrations de notations de crédit, l’état de défaut est atteignable à long terme, indépendamment de la note initiale :</a:t>
            </a:r>
            <a:endParaRPr sz="1400" b="0" i="0" u="none" strike="noStrike" cap="none">
              <a:solidFill>
                <a:schemeClr val="dk1"/>
              </a:solidFill>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g309591d30da_0_241"/>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None/>
            </a:pPr>
            <a:r>
              <a:rPr lang="fr-FR"/>
              <a:t>MODÉLISATION DES PROBABILITÉS DE MIGRATION TTC : APPROCHE DISCRÈTE</a:t>
            </a:r>
            <a:endParaRPr/>
          </a:p>
          <a:p>
            <a:pPr marL="0" lvl="0" indent="0" algn="l" rtl="0">
              <a:lnSpc>
                <a:spcPct val="115000"/>
              </a:lnSpc>
              <a:spcBef>
                <a:spcPts val="1200"/>
              </a:spcBef>
              <a:spcAft>
                <a:spcPts val="0"/>
              </a:spcAft>
              <a:buClr>
                <a:schemeClr val="dk1"/>
              </a:buClr>
              <a:buSzPts val="1100"/>
              <a:buNone/>
            </a:pPr>
            <a:endParaRPr/>
          </a:p>
          <a:p>
            <a:pPr marL="0" lvl="0" indent="0" algn="l" rtl="0">
              <a:lnSpc>
                <a:spcPct val="100000"/>
              </a:lnSpc>
              <a:spcBef>
                <a:spcPts val="120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0" lvl="0" indent="0" algn="l" rtl="0">
              <a:lnSpc>
                <a:spcPct val="100000"/>
              </a:lnSpc>
              <a:spcBef>
                <a:spcPts val="0"/>
              </a:spcBef>
              <a:spcAft>
                <a:spcPts val="0"/>
              </a:spcAft>
              <a:buClr>
                <a:schemeClr val="lt2"/>
              </a:buClr>
              <a:buSzPts val="1600"/>
              <a:buNone/>
            </a:pPr>
            <a:endParaRPr/>
          </a:p>
          <a:p>
            <a:pPr marL="457200" lvl="0" indent="-317500" algn="l" rtl="0">
              <a:lnSpc>
                <a:spcPct val="100000"/>
              </a:lnSpc>
              <a:spcBef>
                <a:spcPts val="0"/>
              </a:spcBef>
              <a:spcAft>
                <a:spcPts val="0"/>
              </a:spcAft>
              <a:buClr>
                <a:schemeClr val="dk1"/>
              </a:buClr>
              <a:buSzPts val="1400"/>
              <a:buFont typeface="Verdana"/>
              <a:buChar char="●"/>
            </a:pPr>
            <a:r>
              <a:rPr lang="fr-FR" sz="1400">
                <a:solidFill>
                  <a:schemeClr val="dk1"/>
                </a:solidFill>
              </a:rPr>
              <a:t>On en déduit la fonction de log-vraisemblance :</a:t>
            </a:r>
            <a:endParaRPr sz="1400">
              <a:solidFill>
                <a:schemeClr val="dk1"/>
              </a:solidFill>
            </a:endParaRPr>
          </a:p>
          <a:p>
            <a:pPr marL="0" lvl="0" indent="0" algn="l" rtl="0">
              <a:lnSpc>
                <a:spcPct val="100000"/>
              </a:lnSpc>
              <a:spcBef>
                <a:spcPts val="0"/>
              </a:spcBef>
              <a:spcAft>
                <a:spcPts val="0"/>
              </a:spcAft>
              <a:buSzPts val="1600"/>
              <a:buNone/>
            </a:pPr>
            <a:endParaRPr sz="1400">
              <a:solidFill>
                <a:schemeClr val="dk1"/>
              </a:solidFill>
            </a:endParaRPr>
          </a:p>
          <a:p>
            <a:pPr marL="0" lvl="0" indent="0" algn="l" rtl="0">
              <a:lnSpc>
                <a:spcPct val="100000"/>
              </a:lnSpc>
              <a:spcBef>
                <a:spcPts val="0"/>
              </a:spcBef>
              <a:spcAft>
                <a:spcPts val="0"/>
              </a:spcAft>
              <a:buSzPts val="1600"/>
              <a:buNone/>
            </a:pPr>
            <a:endParaRPr sz="1400">
              <a:solidFill>
                <a:schemeClr val="dk1"/>
              </a:solidFill>
            </a:endParaRPr>
          </a:p>
          <a:p>
            <a:pPr marL="0" lvl="0" indent="0" algn="l" rtl="0">
              <a:lnSpc>
                <a:spcPct val="100000"/>
              </a:lnSpc>
              <a:spcBef>
                <a:spcPts val="0"/>
              </a:spcBef>
              <a:spcAft>
                <a:spcPts val="0"/>
              </a:spcAft>
              <a:buSzPts val="1600"/>
              <a:buNone/>
            </a:pP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fr-FR" sz="1400">
                <a:solidFill>
                  <a:schemeClr val="dk1"/>
                </a:solidFill>
              </a:rPr>
              <a:t>La fonction de log-vraisemblance doit être maximisée sous la contrainte :</a:t>
            </a:r>
            <a:endParaRPr sz="1400">
              <a:solidFill>
                <a:schemeClr val="dk1"/>
              </a:solidFill>
            </a:endParaRPr>
          </a:p>
          <a:p>
            <a:pPr marL="0" lvl="0" indent="0" algn="l" rtl="0">
              <a:lnSpc>
                <a:spcPct val="100000"/>
              </a:lnSpc>
              <a:spcBef>
                <a:spcPts val="0"/>
              </a:spcBef>
              <a:spcAft>
                <a:spcPts val="0"/>
              </a:spcAft>
              <a:buClr>
                <a:schemeClr val="lt2"/>
              </a:buClr>
              <a:buSzPts val="1600"/>
              <a:buNone/>
            </a:pPr>
            <a:endParaRPr/>
          </a:p>
        </p:txBody>
      </p:sp>
      <p:sp>
        <p:nvSpPr>
          <p:cNvPr id="1726" name="Google Shape;1726;g309591d30da_0_241"/>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a:t>Formation modèles de migration et stress-tests</a:t>
            </a:r>
            <a:endParaRPr/>
          </a:p>
        </p:txBody>
      </p:sp>
      <p:sp>
        <p:nvSpPr>
          <p:cNvPr id="1727" name="Google Shape;1727;g309591d30da_0_241"/>
          <p:cNvSpPr txBox="1"/>
          <p:nvPr/>
        </p:nvSpPr>
        <p:spPr>
          <a:xfrm>
            <a:off x="370150" y="1409275"/>
            <a:ext cx="10385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8" name="Google Shape;1728;g309591d30da_0_241"/>
          <p:cNvPicPr preferRelativeResize="0"/>
          <p:nvPr/>
        </p:nvPicPr>
        <p:blipFill rotWithShape="1">
          <a:blip r:embed="rId3">
            <a:alphaModFix/>
          </a:blip>
          <a:srcRect/>
          <a:stretch/>
        </p:blipFill>
        <p:spPr>
          <a:xfrm>
            <a:off x="2925225" y="2386225"/>
            <a:ext cx="5724525" cy="990600"/>
          </a:xfrm>
          <a:prstGeom prst="rect">
            <a:avLst/>
          </a:prstGeom>
          <a:noFill/>
          <a:ln>
            <a:noFill/>
          </a:ln>
        </p:spPr>
      </p:pic>
      <p:pic>
        <p:nvPicPr>
          <p:cNvPr id="1729" name="Google Shape;1729;g309591d30da_0_241"/>
          <p:cNvPicPr preferRelativeResize="0"/>
          <p:nvPr/>
        </p:nvPicPr>
        <p:blipFill rotWithShape="1">
          <a:blip r:embed="rId4">
            <a:alphaModFix/>
          </a:blip>
          <a:srcRect/>
          <a:stretch/>
        </p:blipFill>
        <p:spPr>
          <a:xfrm>
            <a:off x="5191975" y="3522475"/>
            <a:ext cx="4029075" cy="990600"/>
          </a:xfrm>
          <a:prstGeom prst="rect">
            <a:avLst/>
          </a:prstGeom>
          <a:noFill/>
          <a:ln>
            <a:noFill/>
          </a:ln>
        </p:spPr>
      </p:pic>
      <p:pic>
        <p:nvPicPr>
          <p:cNvPr id="1730" name="Google Shape;1730;g309591d30da_0_241"/>
          <p:cNvPicPr preferRelativeResize="0"/>
          <p:nvPr/>
        </p:nvPicPr>
        <p:blipFill rotWithShape="1">
          <a:blip r:embed="rId5">
            <a:alphaModFix/>
          </a:blip>
          <a:srcRect/>
          <a:stretch/>
        </p:blipFill>
        <p:spPr>
          <a:xfrm>
            <a:off x="3386225" y="5211475"/>
            <a:ext cx="4352925" cy="1200150"/>
          </a:xfrm>
          <a:prstGeom prst="rect">
            <a:avLst/>
          </a:prstGeom>
          <a:noFill/>
          <a:ln>
            <a:noFill/>
          </a:ln>
        </p:spPr>
      </p:pic>
      <p:sp>
        <p:nvSpPr>
          <p:cNvPr id="1731" name="Google Shape;1731;g309591d30da_0_241"/>
          <p:cNvSpPr txBox="1"/>
          <p:nvPr/>
        </p:nvSpPr>
        <p:spPr>
          <a:xfrm>
            <a:off x="370150" y="1218488"/>
            <a:ext cx="103851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La méthode la plus couramment utilisée dans la littérature pour estimer des probabilités de transition en temps discret est la </a:t>
            </a:r>
            <a:r>
              <a:rPr lang="fr-FR" sz="1400" b="1" i="0" u="none" strike="noStrike" cap="none">
                <a:solidFill>
                  <a:schemeClr val="dk1"/>
                </a:solidFill>
                <a:latin typeface="Verdana"/>
                <a:ea typeface="Verdana"/>
                <a:cs typeface="Verdana"/>
                <a:sym typeface="Verdana"/>
              </a:rPr>
              <a:t>méthode cohorte</a:t>
            </a:r>
            <a:endParaRPr sz="14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457200" marR="0" lvl="0" indent="-317500" algn="l" rtl="0">
              <a:lnSpc>
                <a:spcPct val="100000"/>
              </a:lnSpc>
              <a:spcBef>
                <a:spcPts val="0"/>
              </a:spcBef>
              <a:spcAft>
                <a:spcPts val="0"/>
              </a:spcAft>
              <a:buClr>
                <a:schemeClr val="dk1"/>
              </a:buClr>
              <a:buSzPts val="1400"/>
              <a:buFont typeface="Verdana"/>
              <a:buChar char="●"/>
            </a:pPr>
            <a:r>
              <a:rPr lang="fr-FR" sz="1400" b="0" i="0" u="none" strike="noStrike" cap="none">
                <a:solidFill>
                  <a:schemeClr val="dk1"/>
                </a:solidFill>
                <a:latin typeface="Verdana"/>
                <a:ea typeface="Verdana"/>
                <a:cs typeface="Verdana"/>
                <a:sym typeface="Verdana"/>
              </a:rPr>
              <a:t>Sous une hypothèse de loi multinomiale, la fonction de vraisemblance est la suivante :</a:t>
            </a:r>
            <a:endParaRPr sz="1400" b="0" i="0" u="none" strike="noStrike" cap="none">
              <a:solidFill>
                <a:schemeClr val="dk1"/>
              </a:solidFill>
              <a:latin typeface="Verdana"/>
              <a:ea typeface="Verdana"/>
              <a:cs typeface="Verdana"/>
              <a:sym typeface="Verdana"/>
            </a:endParaRPr>
          </a:p>
        </p:txBody>
      </p:sp>
      <p:pic>
        <p:nvPicPr>
          <p:cNvPr id="1732" name="Google Shape;1732;g309591d30da_0_241"/>
          <p:cNvPicPr preferRelativeResize="0"/>
          <p:nvPr/>
        </p:nvPicPr>
        <p:blipFill rotWithShape="1">
          <a:blip r:embed="rId6">
            <a:alphaModFix/>
          </a:blip>
          <a:srcRect/>
          <a:stretch/>
        </p:blipFill>
        <p:spPr>
          <a:xfrm>
            <a:off x="7516725" y="4571036"/>
            <a:ext cx="1623432" cy="445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6E34F3D1-C81E-CAED-1322-CDAD7C1A01BB}"/>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47540B41-4DAC-8851-FCA4-5E9A1E789BFB}"/>
              </a:ext>
            </a:extLst>
          </p:cNvPr>
          <p:cNvSpPr/>
          <p:nvPr/>
        </p:nvSpPr>
        <p:spPr>
          <a:xfrm>
            <a:off x="0" y="0"/>
            <a:ext cx="4000500"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3A7F90C8-EE1E-6E2C-C283-659335AC488F}"/>
              </a:ext>
            </a:extLst>
          </p:cNvPr>
          <p:cNvSpPr txBox="1"/>
          <p:nvPr/>
        </p:nvSpPr>
        <p:spPr>
          <a:xfrm>
            <a:off x="928300"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2</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25514026-832A-AFFC-8F55-B4A6BD318A31}"/>
              </a:ext>
            </a:extLst>
          </p:cNvPr>
          <p:cNvSpPr/>
          <p:nvPr/>
        </p:nvSpPr>
        <p:spPr>
          <a:xfrm>
            <a:off x="4015591"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MÉTHODOLOGIES DE STRESS-TEST CLIMATIQUE TOP-DOWN</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marR="0" lvl="0" algn="l" rtl="0">
              <a:lnSpc>
                <a:spcPct val="150000"/>
              </a:lnSpc>
              <a:spcBef>
                <a:spcPts val="0"/>
              </a:spcBef>
              <a:spcAft>
                <a:spcPts val="0"/>
              </a:spcAft>
              <a:buClr>
                <a:schemeClr val="lt2"/>
              </a:buClr>
              <a:buSzPts val="2100"/>
            </a:pPr>
            <a:r>
              <a:rPr lang="fr-FR" sz="2000" b="1" i="0" u="none" strike="noStrike" cap="none" dirty="0">
                <a:solidFill>
                  <a:schemeClr val="accent6"/>
                </a:solidFill>
                <a:latin typeface="Verdana"/>
                <a:ea typeface="Verdana"/>
                <a:cs typeface="Verdana"/>
                <a:sym typeface="Verdana"/>
              </a:rPr>
              <a:t>1. Modélisation de la PD </a:t>
            </a:r>
          </a:p>
          <a:p>
            <a:pPr marL="95250" marR="0" lvl="0" algn="l" rtl="0">
              <a:lnSpc>
                <a:spcPct val="150000"/>
              </a:lnSpc>
              <a:spcBef>
                <a:spcPts val="0"/>
              </a:spcBef>
              <a:spcAft>
                <a:spcPts val="0"/>
              </a:spcAft>
              <a:buClr>
                <a:schemeClr val="lt2"/>
              </a:buClr>
              <a:buSzPts val="2100"/>
            </a:pPr>
            <a:r>
              <a:rPr lang="fr-FR" sz="2000" b="1" i="0" u="none" strike="noStrike" cap="none" dirty="0">
                <a:solidFill>
                  <a:schemeClr val="accent6"/>
                </a:solidFill>
                <a:latin typeface="Verdana"/>
                <a:ea typeface="Verdana"/>
                <a:cs typeface="Verdana"/>
                <a:sym typeface="Verdana"/>
              </a:rPr>
              <a:t>2. Modélisation des migrations de ratings</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a:t>
            </a:r>
            <a:r>
              <a:rPr lang="fr-FR" sz="2000" b="1" dirty="0">
                <a:solidFill>
                  <a:schemeClr val="accent6"/>
                </a:solidFill>
                <a:latin typeface="Verdana"/>
                <a:ea typeface="Verdana"/>
                <a:cs typeface="Verdana"/>
                <a:sym typeface="Verdana"/>
              </a:rPr>
              <a:t>. Modélisation des composantes de bilan dynamique</a:t>
            </a:r>
            <a:endParaRPr lang="fr-FR"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dirty="0">
                <a:solidFill>
                  <a:schemeClr val="bg2"/>
                </a:solidFill>
                <a:latin typeface="Verdana"/>
                <a:ea typeface="Verdana"/>
                <a:cs typeface="Verdana"/>
                <a:sym typeface="Verdana"/>
              </a:rPr>
              <a:t>4. Modélisation de la LGD</a:t>
            </a:r>
          </a:p>
          <a:p>
            <a:pPr marL="95250">
              <a:lnSpc>
                <a:spcPct val="150000"/>
              </a:lnSpc>
              <a:buClr>
                <a:schemeClr val="accent6"/>
              </a:buClr>
              <a:buSzPts val="2100"/>
            </a:pPr>
            <a:r>
              <a:rPr lang="fr-FR" sz="2000" b="1" dirty="0">
                <a:solidFill>
                  <a:schemeClr val="accent6"/>
                </a:solidFill>
                <a:ea typeface="Verdana"/>
                <a:cs typeface="Verdana"/>
                <a:sym typeface="Verdana"/>
              </a:rPr>
              <a:t>5. ECL et RWA stressés</a:t>
            </a:r>
          </a:p>
          <a:p>
            <a:pPr marL="95250" marR="0" lvl="0" algn="l" rtl="0">
              <a:lnSpc>
                <a:spcPct val="150000"/>
              </a:lnSpc>
              <a:spcBef>
                <a:spcPts val="0"/>
              </a:spcBef>
              <a:spcAft>
                <a:spcPts val="0"/>
              </a:spcAft>
              <a:buClr>
                <a:schemeClr val="accent6"/>
              </a:buClr>
              <a:buSzPts val="2100"/>
            </a:pPr>
            <a:endParaRPr sz="2000" b="1" i="0" u="none" strike="noStrike" cap="none" dirty="0">
              <a:solidFill>
                <a:schemeClr val="accent6"/>
              </a:solidFill>
              <a:latin typeface="Verdana"/>
              <a:ea typeface="Verdana"/>
              <a:cs typeface="Verdana"/>
              <a:sym typeface="Verdana"/>
            </a:endParaRPr>
          </a:p>
        </p:txBody>
      </p:sp>
    </p:spTree>
    <p:extLst>
      <p:ext uri="{BB962C8B-B14F-4D97-AF65-F5344CB8AC3E}">
        <p14:creationId xmlns:p14="http://schemas.microsoft.com/office/powerpoint/2010/main" val="3927691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92C572D0-195C-7E7F-D631-E38EE611FEC1}"/>
            </a:ext>
          </a:extLst>
        </p:cNvPr>
        <p:cNvGrpSpPr/>
        <p:nvPr/>
      </p:nvGrpSpPr>
      <p:grpSpPr>
        <a:xfrm>
          <a:off x="0" y="0"/>
          <a:ext cx="0" cy="0"/>
          <a:chOff x="0" y="0"/>
          <a:chExt cx="0" cy="0"/>
        </a:xfrm>
      </p:grpSpPr>
      <p:sp>
        <p:nvSpPr>
          <p:cNvPr id="23" name="Google Shape;1162;p7">
            <a:extLst>
              <a:ext uri="{FF2B5EF4-FFF2-40B4-BE49-F238E27FC236}">
                <a16:creationId xmlns:a16="http://schemas.microsoft.com/office/drawing/2014/main" id="{38B40E3F-7A41-09CE-287C-3CDE8596304E}"/>
              </a:ext>
            </a:extLst>
          </p:cNvPr>
          <p:cNvSpPr/>
          <p:nvPr/>
        </p:nvSpPr>
        <p:spPr>
          <a:xfrm>
            <a:off x="280268" y="2377210"/>
            <a:ext cx="11483364" cy="1182620"/>
          </a:xfrm>
          <a:prstGeom prst="rect">
            <a:avLst/>
          </a:prstGeom>
          <a:solidFill>
            <a:srgbClr val="F2F2F2"/>
          </a:solidFill>
          <a:ln>
            <a:noFill/>
          </a:ln>
        </p:spPr>
        <p:txBody>
          <a:bodyPr spcFirstLastPara="1" wrap="square" lIns="91425" tIns="45700" rIns="91425" bIns="45700" anchor="ctr" anchorCtr="0">
            <a:noAutofit/>
          </a:bodyPr>
          <a:lstStyle/>
          <a:p>
            <a:pPr lvl="0" algn="just">
              <a:buClr>
                <a:srgbClr val="000000"/>
              </a:buClr>
              <a:buSzPts val="1100"/>
            </a:pPr>
            <a:endParaRPr sz="1400" b="0" i="0" u="none" strike="noStrike" cap="none" dirty="0">
              <a:solidFill>
                <a:srgbClr val="000000"/>
              </a:solidFill>
              <a:latin typeface="Arial"/>
              <a:ea typeface="Arial"/>
              <a:cs typeface="Arial"/>
              <a:sym typeface="Arial"/>
            </a:endParaRPr>
          </a:p>
        </p:txBody>
      </p:sp>
      <p:sp>
        <p:nvSpPr>
          <p:cNvPr id="1176" name="Google Shape;1176;p9">
            <a:extLst>
              <a:ext uri="{FF2B5EF4-FFF2-40B4-BE49-F238E27FC236}">
                <a16:creationId xmlns:a16="http://schemas.microsoft.com/office/drawing/2014/main" id="{42AD75F4-2486-9A15-C389-B89B11EF674C}"/>
              </a:ext>
            </a:extLst>
          </p:cNvPr>
          <p:cNvSpPr txBox="1">
            <a:spLocks noGrp="1"/>
          </p:cNvSpPr>
          <p:nvPr>
            <p:ph type="body" idx="1"/>
          </p:nvPr>
        </p:nvSpPr>
        <p:spPr>
          <a:xfrm>
            <a:off x="280268" y="765725"/>
            <a:ext cx="9718899" cy="297505"/>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solidFill>
                  <a:schemeClr val="lt2"/>
                </a:solidFill>
              </a:rPr>
              <a:t>INTégration d’une composante fwl dans la LGD</a:t>
            </a:r>
          </a:p>
        </p:txBody>
      </p:sp>
      <p:sp>
        <p:nvSpPr>
          <p:cNvPr id="1177" name="Google Shape;1177;p9">
            <a:extLst>
              <a:ext uri="{FF2B5EF4-FFF2-40B4-BE49-F238E27FC236}">
                <a16:creationId xmlns:a16="http://schemas.microsoft.com/office/drawing/2014/main" id="{62634A41-B8F9-8EF2-8638-60D2F51D1D4B}"/>
              </a:ext>
            </a:extLst>
          </p:cNvPr>
          <p:cNvSpPr txBox="1">
            <a:spLocks noGrp="1"/>
          </p:cNvSpPr>
          <p:nvPr>
            <p:ph type="title"/>
          </p:nvPr>
        </p:nvSpPr>
        <p:spPr>
          <a:xfrm>
            <a:off x="280269" y="281487"/>
            <a:ext cx="9718899" cy="4454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Modélisation de la LGD</a:t>
            </a:r>
            <a:endParaRPr dirty="0"/>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83786D42-9727-A583-FACE-76D376010FEA}"/>
                  </a:ext>
                </a:extLst>
              </p:cNvPr>
              <p:cNvSpPr txBox="1"/>
              <p:nvPr/>
            </p:nvSpPr>
            <p:spPr>
              <a:xfrm>
                <a:off x="280268" y="1262993"/>
                <a:ext cx="7549978" cy="297505"/>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Cohorte trimestrielle de LGD : </a:t>
                </a:r>
                <a14:m>
                  <m:oMath xmlns:m="http://schemas.openxmlformats.org/officeDocument/2006/math">
                    <m:r>
                      <a:rPr lang="fr-FR" sz="1600" b="0" i="1" smtClean="0">
                        <a:latin typeface="Cambria Math" panose="02040503050406030204" pitchFamily="18" charset="0"/>
                      </a:rPr>
                      <m:t>𝐿𝐺</m:t>
                    </m:r>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𝑡</m:t>
                        </m:r>
                      </m:sub>
                    </m:sSub>
                    <m:r>
                      <a:rPr lang="fr-FR" sz="1600" b="0" i="1" smtClean="0">
                        <a:latin typeface="Cambria Math" panose="02040503050406030204" pitchFamily="18" charset="0"/>
                      </a:rPr>
                      <m:t>=</m:t>
                    </m:r>
                    <m:f>
                      <m:fPr>
                        <m:ctrlPr>
                          <a:rPr lang="fr-FR" sz="1600" i="1" smtClean="0">
                            <a:latin typeface="Cambria Math" panose="02040503050406030204" pitchFamily="18" charset="0"/>
                          </a:rPr>
                        </m:ctrlPr>
                      </m:fPr>
                      <m:num>
                        <m:nary>
                          <m:naryPr>
                            <m:chr m:val="∑"/>
                            <m:ctrlPr>
                              <a:rPr lang="fr-FR" sz="1600" i="1" smtClean="0">
                                <a:latin typeface="Cambria Math" panose="02040503050406030204" pitchFamily="18" charset="0"/>
                              </a:rPr>
                            </m:ctrlPr>
                          </m:naryPr>
                          <m:sub>
                            <m:r>
                              <m:rPr>
                                <m:brk m:alnAt="23"/>
                              </m:rPr>
                              <a:rPr lang="fr-FR" sz="1600" b="0" i="1" smtClean="0">
                                <a:latin typeface="Cambria Math" panose="02040503050406030204" pitchFamily="18" charset="0"/>
                              </a:rPr>
                              <m:t>𝑖</m:t>
                            </m:r>
                            <m:r>
                              <a:rPr lang="fr-FR" sz="1600" b="0" i="1" smtClean="0">
                                <a:latin typeface="Cambria Math" panose="02040503050406030204" pitchFamily="18" charset="0"/>
                              </a:rPr>
                              <m:t>=1</m:t>
                            </m:r>
                          </m:sub>
                          <m:sup>
                            <m:r>
                              <a:rPr lang="fr-FR" sz="1600" b="0" i="1" smtClean="0">
                                <a:latin typeface="Cambria Math" panose="02040503050406030204" pitchFamily="18" charset="0"/>
                              </a:rPr>
                              <m:t>𝑁</m:t>
                            </m:r>
                          </m:sup>
                          <m:e>
                            <m:r>
                              <a:rPr lang="fr-FR" sz="1600" b="0" i="1" smtClean="0">
                                <a:latin typeface="Cambria Math" panose="02040503050406030204" pitchFamily="18" charset="0"/>
                              </a:rPr>
                              <m:t>𝐿𝐺</m:t>
                            </m:r>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𝑡</m:t>
                                </m:r>
                                <m:r>
                                  <a:rPr lang="fr-FR" sz="1600" b="0" i="1" smtClean="0">
                                    <a:latin typeface="Cambria Math" panose="02040503050406030204" pitchFamily="18" charset="0"/>
                                  </a:rPr>
                                  <m:t>,</m:t>
                                </m:r>
                                <m:r>
                                  <a:rPr lang="fr-FR" sz="1600" b="0" i="1" smtClean="0">
                                    <a:latin typeface="Cambria Math" panose="02040503050406030204" pitchFamily="18" charset="0"/>
                                  </a:rPr>
                                  <m:t>𝑖</m:t>
                                </m:r>
                              </m:sub>
                            </m:sSub>
                            <m:r>
                              <a:rPr lang="fr-FR" sz="1600" b="0" i="1"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𝐸𝐴𝐷</m:t>
                                </m:r>
                              </m:e>
                              <m:sub>
                                <m:r>
                                  <a:rPr lang="fr-FR" sz="1600" b="0" i="1">
                                    <a:latin typeface="Cambria Math" panose="02040503050406030204" pitchFamily="18" charset="0"/>
                                  </a:rPr>
                                  <m:t>𝑡</m:t>
                                </m:r>
                                <m:r>
                                  <a:rPr lang="fr-FR" sz="1600" b="0" i="1">
                                    <a:latin typeface="Cambria Math" panose="02040503050406030204" pitchFamily="18" charset="0"/>
                                  </a:rPr>
                                  <m:t>,</m:t>
                                </m:r>
                                <m:r>
                                  <a:rPr lang="fr-FR" sz="1600" b="0" i="1">
                                    <a:latin typeface="Cambria Math" panose="02040503050406030204" pitchFamily="18" charset="0"/>
                                  </a:rPr>
                                  <m:t>𝑖</m:t>
                                </m:r>
                              </m:sub>
                            </m:sSub>
                          </m:e>
                        </m:nary>
                      </m:num>
                      <m:den>
                        <m:nary>
                          <m:naryPr>
                            <m:chr m:val="∑"/>
                            <m:ctrlPr>
                              <a:rPr lang="fr-FR" sz="1600" i="1">
                                <a:latin typeface="Cambria Math" panose="02040503050406030204" pitchFamily="18" charset="0"/>
                              </a:rPr>
                            </m:ctrlPr>
                          </m:naryPr>
                          <m:sub>
                            <m:r>
                              <m:rPr>
                                <m:brk m:alnAt="23"/>
                              </m:rPr>
                              <a:rPr lang="fr-FR" sz="1600" b="0" i="1">
                                <a:latin typeface="Cambria Math" panose="02040503050406030204" pitchFamily="18" charset="0"/>
                              </a:rPr>
                              <m:t>𝑖</m:t>
                            </m:r>
                            <m:r>
                              <a:rPr lang="fr-FR" sz="1600" b="0" i="1">
                                <a:latin typeface="Cambria Math" panose="02040503050406030204" pitchFamily="18" charset="0"/>
                              </a:rPr>
                              <m:t>=1</m:t>
                            </m:r>
                          </m:sub>
                          <m:sup>
                            <m:r>
                              <a:rPr lang="fr-FR" sz="1600" b="0" i="1">
                                <a:latin typeface="Cambria Math" panose="02040503050406030204" pitchFamily="18" charset="0"/>
                              </a:rPr>
                              <m:t>𝑁</m:t>
                            </m:r>
                          </m:sup>
                          <m:e>
                            <m:sSub>
                              <m:sSubPr>
                                <m:ctrlPr>
                                  <a:rPr lang="fr-FR" sz="1600" i="1">
                                    <a:latin typeface="Cambria Math" panose="02040503050406030204" pitchFamily="18" charset="0"/>
                                  </a:rPr>
                                </m:ctrlPr>
                              </m:sSubPr>
                              <m:e>
                                <m:r>
                                  <a:rPr lang="fr-FR" sz="1600" b="0" i="1">
                                    <a:latin typeface="Cambria Math" panose="02040503050406030204" pitchFamily="18" charset="0"/>
                                  </a:rPr>
                                  <m:t>𝐸𝐴𝐷</m:t>
                                </m:r>
                              </m:e>
                              <m:sub>
                                <m:r>
                                  <a:rPr lang="fr-FR" sz="1600" b="0" i="1">
                                    <a:latin typeface="Cambria Math" panose="02040503050406030204" pitchFamily="18" charset="0"/>
                                  </a:rPr>
                                  <m:t>𝑡</m:t>
                                </m:r>
                                <m:r>
                                  <a:rPr lang="fr-FR" sz="1600" b="0" i="1">
                                    <a:latin typeface="Cambria Math" panose="02040503050406030204" pitchFamily="18" charset="0"/>
                                  </a:rPr>
                                  <m:t>,</m:t>
                                </m:r>
                                <m:r>
                                  <a:rPr lang="fr-FR" sz="1600" b="0" i="1">
                                    <a:latin typeface="Cambria Math" panose="02040503050406030204" pitchFamily="18" charset="0"/>
                                  </a:rPr>
                                  <m:t>𝑖</m:t>
                                </m:r>
                              </m:sub>
                            </m:sSub>
                          </m:e>
                        </m:nary>
                      </m:den>
                    </m:f>
                  </m:oMath>
                </a14:m>
                <a:r>
                  <a:rPr lang="fr-FR" sz="1400" dirty="0">
                    <a:latin typeface="Verdana" panose="020B0604030504040204" pitchFamily="34" charset="0"/>
                  </a:rPr>
                  <a:t> </a:t>
                </a:r>
              </a:p>
            </p:txBody>
          </p:sp>
        </mc:Choice>
        <mc:Fallback xmlns="">
          <p:sp>
            <p:nvSpPr>
              <p:cNvPr id="19" name="ZoneTexte 18">
                <a:extLst>
                  <a:ext uri="{FF2B5EF4-FFF2-40B4-BE49-F238E27FC236}">
                    <a16:creationId xmlns:a16="http://schemas.microsoft.com/office/drawing/2014/main" id="{83786D42-9727-A583-FACE-76D376010FEA}"/>
                  </a:ext>
                </a:extLst>
              </p:cNvPr>
              <p:cNvSpPr txBox="1">
                <a:spLocks noRot="1" noChangeAspect="1" noMove="1" noResize="1" noEditPoints="1" noAdjustHandles="1" noChangeArrowheads="1" noChangeShapeType="1" noTextEdit="1"/>
              </p:cNvSpPr>
              <p:nvPr/>
            </p:nvSpPr>
            <p:spPr>
              <a:xfrm>
                <a:off x="280268" y="1262993"/>
                <a:ext cx="7549978" cy="297505"/>
              </a:xfrm>
              <a:prstGeom prst="rect">
                <a:avLst/>
              </a:prstGeom>
              <a:blipFill>
                <a:blip r:embed="rId3"/>
                <a:stretch>
                  <a:fillRect l="-242" t="-73469" b="-2183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2550CF13-2F5E-1F04-1F9E-934C8C37604F}"/>
                  </a:ext>
                </a:extLst>
              </p:cNvPr>
              <p:cNvSpPr txBox="1"/>
              <p:nvPr/>
            </p:nvSpPr>
            <p:spPr>
              <a:xfrm>
                <a:off x="280268" y="1903665"/>
                <a:ext cx="7549978" cy="297505"/>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Exemple de modèle satellite (OLS-</a:t>
                </a:r>
                <a:r>
                  <a:rPr lang="fr-FR" sz="1400" i="1" dirty="0" err="1">
                    <a:latin typeface="Verdana" panose="020B0604030504040204" pitchFamily="34" charset="0"/>
                  </a:rPr>
                  <a:t>logit</a:t>
                </a:r>
                <a:r>
                  <a:rPr lang="fr-FR" sz="1400" dirty="0">
                    <a:latin typeface="Verdana" panose="020B0604030504040204" pitchFamily="34" charset="0"/>
                  </a:rPr>
                  <a:t>) :  </a:t>
                </a:r>
                <a14:m>
                  <m:oMath xmlns:m="http://schemas.openxmlformats.org/officeDocument/2006/math">
                    <m:r>
                      <a:rPr lang="fr-FR" sz="1400" b="0" i="1" smtClean="0">
                        <a:latin typeface="Cambria Math" panose="02040503050406030204" pitchFamily="18" charset="0"/>
                      </a:rPr>
                      <m:t>𝑙𝑛</m:t>
                    </m:r>
                    <m:d>
                      <m:dPr>
                        <m:ctrlPr>
                          <a:rPr lang="fr-FR" sz="1400" i="1" smtClean="0">
                            <a:latin typeface="Cambria Math" panose="02040503050406030204" pitchFamily="18" charset="0"/>
                          </a:rPr>
                        </m:ctrlPr>
                      </m:dPr>
                      <m:e>
                        <m:f>
                          <m:fPr>
                            <m:ctrlPr>
                              <a:rPr lang="fr-FR" sz="1400" i="1" smtClean="0">
                                <a:latin typeface="Cambria Math" panose="02040503050406030204" pitchFamily="18" charset="0"/>
                              </a:rPr>
                            </m:ctrlPr>
                          </m:fPr>
                          <m:num>
                            <m:r>
                              <a:rPr lang="fr-FR" sz="1400" b="0" i="1">
                                <a:latin typeface="Cambria Math" panose="02040503050406030204" pitchFamily="18" charset="0"/>
                              </a:rPr>
                              <m:t>𝐿𝐺</m:t>
                            </m:r>
                            <m:sSub>
                              <m:sSubPr>
                                <m:ctrlPr>
                                  <a:rPr lang="fr-FR" sz="1400" i="1">
                                    <a:latin typeface="Cambria Math" panose="02040503050406030204" pitchFamily="18" charset="0"/>
                                  </a:rPr>
                                </m:ctrlPr>
                              </m:sSubPr>
                              <m:e>
                                <m:r>
                                  <a:rPr lang="fr-FR" sz="1400" b="0" i="1">
                                    <a:latin typeface="Cambria Math" panose="02040503050406030204" pitchFamily="18" charset="0"/>
                                  </a:rPr>
                                  <m:t>𝐷</m:t>
                                </m:r>
                              </m:e>
                              <m:sub>
                                <m:r>
                                  <a:rPr lang="fr-FR" sz="1400" b="0" i="1">
                                    <a:latin typeface="Cambria Math" panose="02040503050406030204" pitchFamily="18" charset="0"/>
                                  </a:rPr>
                                  <m:t>𝑡</m:t>
                                </m:r>
                              </m:sub>
                            </m:sSub>
                          </m:num>
                          <m:den>
                            <m:r>
                              <a:rPr lang="fr-FR" sz="1400" b="0" i="1" smtClean="0">
                                <a:latin typeface="Cambria Math" panose="02040503050406030204" pitchFamily="18" charset="0"/>
                              </a:rPr>
                              <m:t>1−</m:t>
                            </m:r>
                            <m:r>
                              <a:rPr lang="fr-FR" sz="1400" b="0" i="1">
                                <a:latin typeface="Cambria Math" panose="02040503050406030204" pitchFamily="18" charset="0"/>
                              </a:rPr>
                              <m:t>𝐿𝐺</m:t>
                            </m:r>
                            <m:sSub>
                              <m:sSubPr>
                                <m:ctrlPr>
                                  <a:rPr lang="fr-FR" sz="1400" i="1">
                                    <a:latin typeface="Cambria Math" panose="02040503050406030204" pitchFamily="18" charset="0"/>
                                  </a:rPr>
                                </m:ctrlPr>
                              </m:sSubPr>
                              <m:e>
                                <m:r>
                                  <a:rPr lang="fr-FR" sz="1400" b="0" i="1">
                                    <a:latin typeface="Cambria Math" panose="02040503050406030204" pitchFamily="18" charset="0"/>
                                  </a:rPr>
                                  <m:t>𝐷</m:t>
                                </m:r>
                              </m:e>
                              <m:sub>
                                <m:r>
                                  <a:rPr lang="fr-FR" sz="1400" b="0" i="1">
                                    <a:latin typeface="Cambria Math" panose="02040503050406030204" pitchFamily="18" charset="0"/>
                                  </a:rPr>
                                  <m:t>𝑡</m:t>
                                </m:r>
                              </m:sub>
                            </m:sSub>
                          </m:den>
                        </m:f>
                      </m:e>
                    </m:d>
                    <m:r>
                      <a:rPr lang="fr-FR" sz="1400" b="0" i="1" smtClean="0">
                        <a:latin typeface="Cambria Math" panose="02040503050406030204" pitchFamily="18" charset="0"/>
                      </a:rPr>
                      <m:t>=</m:t>
                    </m:r>
                    <m:sSup>
                      <m:sSupPr>
                        <m:ctrlPr>
                          <a:rPr lang="fr-FR" sz="1400" i="1" smtClean="0">
                            <a:latin typeface="Cambria Math" panose="02040503050406030204" pitchFamily="18" charset="0"/>
                          </a:rPr>
                        </m:ctrlPr>
                      </m:sSupPr>
                      <m:e>
                        <m:r>
                          <a:rPr lang="fr-FR" sz="1400" b="0" i="1" smtClean="0">
                            <a:latin typeface="Cambria Math" panose="02040503050406030204" pitchFamily="18" charset="0"/>
                          </a:rPr>
                          <m:t>𝛽</m:t>
                        </m:r>
                      </m:e>
                      <m:sup>
                        <m:r>
                          <a:rPr lang="fr-FR" sz="1400" b="0" i="1" smtClean="0">
                            <a:latin typeface="Cambria Math" panose="02040503050406030204" pitchFamily="18" charset="0"/>
                          </a:rPr>
                          <m:t>𝑇</m:t>
                        </m:r>
                      </m:sup>
                    </m:sSup>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𝑋</m:t>
                        </m:r>
                      </m:e>
                      <m:sub>
                        <m:r>
                          <a:rPr lang="fr-FR" sz="1400" b="0" i="1" smtClean="0">
                            <a:latin typeface="Cambria Math" panose="02040503050406030204" pitchFamily="18" charset="0"/>
                          </a:rPr>
                          <m:t>𝑡</m:t>
                        </m:r>
                      </m:sub>
                    </m:sSub>
                    <m:r>
                      <a:rPr lang="fr-FR" sz="1400" b="0" i="1" smtClean="0">
                        <a:latin typeface="Cambria Math" panose="02040503050406030204" pitchFamily="18" charset="0"/>
                      </a:rPr>
                      <m:t>+</m:t>
                    </m:r>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𝜀</m:t>
                        </m:r>
                      </m:e>
                      <m:sub>
                        <m:r>
                          <a:rPr lang="fr-FR" sz="1400" b="0" i="1" smtClean="0">
                            <a:latin typeface="Cambria Math" panose="02040503050406030204" pitchFamily="18" charset="0"/>
                          </a:rPr>
                          <m:t>𝑡</m:t>
                        </m:r>
                      </m:sub>
                    </m:sSub>
                  </m:oMath>
                </a14:m>
                <a:endParaRPr lang="fr-FR" sz="1400" dirty="0">
                  <a:latin typeface="Verdana" panose="020B0604030504040204" pitchFamily="34" charset="0"/>
                </a:endParaRPr>
              </a:p>
            </p:txBody>
          </p:sp>
        </mc:Choice>
        <mc:Fallback xmlns="">
          <p:sp>
            <p:nvSpPr>
              <p:cNvPr id="20" name="ZoneTexte 19">
                <a:extLst>
                  <a:ext uri="{FF2B5EF4-FFF2-40B4-BE49-F238E27FC236}">
                    <a16:creationId xmlns:a16="http://schemas.microsoft.com/office/drawing/2014/main" id="{2550CF13-2F5E-1F04-1F9E-934C8C37604F}"/>
                  </a:ext>
                </a:extLst>
              </p:cNvPr>
              <p:cNvSpPr txBox="1">
                <a:spLocks noRot="1" noChangeAspect="1" noMove="1" noResize="1" noEditPoints="1" noAdjustHandles="1" noChangeArrowheads="1" noChangeShapeType="1" noTextEdit="1"/>
              </p:cNvSpPr>
              <p:nvPr/>
            </p:nvSpPr>
            <p:spPr>
              <a:xfrm>
                <a:off x="280268" y="1903665"/>
                <a:ext cx="7549978" cy="297505"/>
              </a:xfrm>
              <a:prstGeom prst="rect">
                <a:avLst/>
              </a:prstGeom>
              <a:blipFill>
                <a:blip r:embed="rId4"/>
                <a:stretch>
                  <a:fillRect l="-242" b="-42857"/>
                </a:stretch>
              </a:blipFill>
            </p:spPr>
            <p:txBody>
              <a:bodyPr/>
              <a:lstStyle/>
              <a:p>
                <a:r>
                  <a:rPr lang="fr-FR">
                    <a:noFill/>
                  </a:rPr>
                  <a:t> </a:t>
                </a:r>
              </a:p>
            </p:txBody>
          </p:sp>
        </mc:Fallback>
      </mc:AlternateContent>
      <p:sp>
        <p:nvSpPr>
          <p:cNvPr id="21" name="ZoneTexte 20">
            <a:extLst>
              <a:ext uri="{FF2B5EF4-FFF2-40B4-BE49-F238E27FC236}">
                <a16:creationId xmlns:a16="http://schemas.microsoft.com/office/drawing/2014/main" id="{19AE546B-2B4E-5F2A-26C7-0F38D4BB023B}"/>
              </a:ext>
            </a:extLst>
          </p:cNvPr>
          <p:cNvSpPr txBox="1"/>
          <p:nvPr/>
        </p:nvSpPr>
        <p:spPr>
          <a:xfrm>
            <a:off x="280268" y="2544337"/>
            <a:ext cx="11755213" cy="297505"/>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Autres options de modèle : </a:t>
            </a:r>
            <a:r>
              <a:rPr lang="fr-FR" sz="1400" i="1" dirty="0" err="1"/>
              <a:t>Fractional</a:t>
            </a:r>
            <a:r>
              <a:rPr lang="fr-FR" sz="1400" i="1" dirty="0"/>
              <a:t> </a:t>
            </a:r>
            <a:r>
              <a:rPr lang="fr-FR" sz="1400" i="1" dirty="0" err="1"/>
              <a:t>Response</a:t>
            </a:r>
            <a:r>
              <a:rPr lang="fr-FR" sz="1400" i="1" dirty="0"/>
              <a:t> </a:t>
            </a:r>
            <a:r>
              <a:rPr lang="fr-FR" sz="1400" i="1" dirty="0" err="1"/>
              <a:t>Regressions</a:t>
            </a:r>
            <a:r>
              <a:rPr lang="fr-FR" sz="1400" i="1" dirty="0"/>
              <a:t> </a:t>
            </a:r>
            <a:r>
              <a:rPr lang="fr-FR" sz="1400" dirty="0"/>
              <a:t>(FRR) : régression bêta, transformation log-normale, etc.</a:t>
            </a:r>
          </a:p>
          <a:p>
            <a:pPr algn="just">
              <a:spcBef>
                <a:spcPts val="600"/>
              </a:spcBef>
              <a:buClr>
                <a:schemeClr val="tx1"/>
              </a:buClr>
            </a:pPr>
            <a:r>
              <a:rPr lang="fr-FR" sz="1400" dirty="0"/>
              <a:t>                                             Modèles de mélange (cure-rate modeling) : régression gamma ajustée à 0, mix régression    </a:t>
            </a:r>
          </a:p>
          <a:p>
            <a:pPr algn="just">
              <a:spcBef>
                <a:spcPts val="600"/>
              </a:spcBef>
              <a:buClr>
                <a:schemeClr val="tx1"/>
              </a:buClr>
            </a:pPr>
            <a:r>
              <a:rPr lang="fr-FR" sz="1400" dirty="0"/>
              <a:t>                                             logistique-linéaire, logistique-régression bêta, etc.</a:t>
            </a:r>
            <a:r>
              <a:rPr lang="fr-FR" sz="1400" b="1" dirty="0">
                <a:latin typeface="Verdana" panose="020B0604030504040204" pitchFamily="34" charset="0"/>
              </a:rPr>
              <a:t> </a:t>
            </a:r>
          </a:p>
        </p:txBody>
      </p:sp>
      <p:sp>
        <p:nvSpPr>
          <p:cNvPr id="24" name="Google Shape;1162;p7">
            <a:extLst>
              <a:ext uri="{FF2B5EF4-FFF2-40B4-BE49-F238E27FC236}">
                <a16:creationId xmlns:a16="http://schemas.microsoft.com/office/drawing/2014/main" id="{E0CFEB9F-D49F-6304-978E-F84B86FF934B}"/>
              </a:ext>
            </a:extLst>
          </p:cNvPr>
          <p:cNvSpPr/>
          <p:nvPr/>
        </p:nvSpPr>
        <p:spPr>
          <a:xfrm>
            <a:off x="280268" y="3691190"/>
            <a:ext cx="11483364" cy="1182620"/>
          </a:xfrm>
          <a:prstGeom prst="rect">
            <a:avLst/>
          </a:prstGeom>
          <a:solidFill>
            <a:schemeClr val="bg2">
              <a:lumMod val="20000"/>
              <a:lumOff val="80000"/>
            </a:schemeClr>
          </a:solidFill>
          <a:ln>
            <a:noFill/>
          </a:ln>
        </p:spPr>
        <p:txBody>
          <a:bodyPr spcFirstLastPara="1" wrap="square" lIns="91425" tIns="45700" rIns="91425" bIns="45700" anchor="ctr" anchorCtr="0">
            <a:noAutofit/>
          </a:bodyPr>
          <a:lstStyle/>
          <a:p>
            <a:pPr lvl="0" algn="just">
              <a:buClr>
                <a:srgbClr val="000000"/>
              </a:buClr>
              <a:buSzPts val="1100"/>
            </a:pPr>
            <a:r>
              <a:rPr lang="fr-FR" sz="1400" b="1" i="0" u="none" strike="noStrike" cap="none" dirty="0">
                <a:solidFill>
                  <a:srgbClr val="000000"/>
                </a:solidFill>
                <a:latin typeface="Arial"/>
                <a:ea typeface="Arial"/>
                <a:cs typeface="Arial"/>
                <a:sym typeface="Arial"/>
              </a:rPr>
              <a:t>Méthodes d’estimation : </a:t>
            </a:r>
            <a:r>
              <a:rPr lang="fr-FR" sz="1400" b="0" i="0" u="none" strike="noStrike" cap="none" dirty="0">
                <a:solidFill>
                  <a:srgbClr val="000000"/>
                </a:solidFill>
                <a:latin typeface="Arial"/>
                <a:ea typeface="Arial"/>
                <a:cs typeface="Arial"/>
                <a:sym typeface="Arial"/>
              </a:rPr>
              <a:t>OLS, AR-X, ARDL, Méthodes d’</a:t>
            </a:r>
            <a:r>
              <a:rPr lang="fr-FR" sz="1400" dirty="0" err="1">
                <a:solidFill>
                  <a:srgbClr val="000000"/>
                </a:solidFill>
                <a:latin typeface="Arial"/>
                <a:ea typeface="Arial"/>
                <a:cs typeface="Arial"/>
                <a:sym typeface="Arial"/>
              </a:rPr>
              <a:t>A</a:t>
            </a:r>
            <a:r>
              <a:rPr lang="fr-FR" sz="1400" b="0" i="0" u="none" strike="noStrike" cap="none" dirty="0" err="1">
                <a:solidFill>
                  <a:srgbClr val="000000"/>
                </a:solidFill>
                <a:latin typeface="Arial"/>
                <a:ea typeface="Arial"/>
                <a:cs typeface="Arial"/>
                <a:sym typeface="Arial"/>
              </a:rPr>
              <a:t>veraging</a:t>
            </a:r>
            <a:r>
              <a:rPr lang="fr-FR" sz="1400" b="0" i="0" u="none" strike="noStrike" cap="none" dirty="0">
                <a:solidFill>
                  <a:srgbClr val="000000"/>
                </a:solidFill>
                <a:latin typeface="Arial"/>
                <a:ea typeface="Arial"/>
                <a:cs typeface="Arial"/>
                <a:sym typeface="Arial"/>
              </a:rPr>
              <a:t> (BMA, BACE, </a:t>
            </a:r>
            <a:r>
              <a:rPr lang="fr-FR" sz="1400" b="0" i="0" u="none" strike="noStrike" cap="none" dirty="0" err="1">
                <a:solidFill>
                  <a:srgbClr val="000000"/>
                </a:solidFill>
                <a:latin typeface="Arial"/>
                <a:ea typeface="Arial"/>
                <a:cs typeface="Arial"/>
                <a:sym typeface="Arial"/>
              </a:rPr>
              <a:t>Stacking</a:t>
            </a:r>
            <a:r>
              <a:rPr lang="fr-FR" sz="1400" b="0" i="0" u="none" strike="noStrike" cap="none" dirty="0">
                <a:solidFill>
                  <a:srgbClr val="000000"/>
                </a:solidFill>
                <a:latin typeface="Arial"/>
                <a:ea typeface="Arial"/>
                <a:cs typeface="Arial"/>
                <a:sym typeface="Arial"/>
              </a:rPr>
              <a:t>)</a:t>
            </a:r>
          </a:p>
          <a:p>
            <a:pPr lvl="0" algn="just">
              <a:buClr>
                <a:srgbClr val="000000"/>
              </a:buClr>
              <a:buSzPts val="1100"/>
            </a:pPr>
            <a:endParaRPr lang="fr-FR" sz="1400" dirty="0">
              <a:solidFill>
                <a:srgbClr val="000000"/>
              </a:solidFill>
              <a:latin typeface="Arial"/>
              <a:ea typeface="Arial"/>
              <a:cs typeface="Arial"/>
              <a:sym typeface="Arial"/>
            </a:endParaRPr>
          </a:p>
          <a:p>
            <a:pPr lvl="0" algn="just">
              <a:buClr>
                <a:srgbClr val="000000"/>
              </a:buClr>
              <a:buSzPts val="1100"/>
            </a:pPr>
            <a:r>
              <a:rPr lang="fr-FR" sz="1400" dirty="0">
                <a:solidFill>
                  <a:srgbClr val="000000"/>
                </a:solidFill>
                <a:latin typeface="Arial"/>
                <a:ea typeface="Arial"/>
                <a:cs typeface="Arial"/>
                <a:sym typeface="Arial"/>
              </a:rPr>
              <a:t>Les méthodes d’</a:t>
            </a:r>
            <a:r>
              <a:rPr lang="fr-FR" sz="1400" dirty="0" err="1">
                <a:solidFill>
                  <a:srgbClr val="000000"/>
                </a:solidFill>
                <a:latin typeface="Arial"/>
                <a:ea typeface="Arial"/>
                <a:cs typeface="Arial"/>
                <a:sym typeface="Arial"/>
              </a:rPr>
              <a:t>averaging</a:t>
            </a:r>
            <a:r>
              <a:rPr lang="fr-FR" sz="1400" dirty="0">
                <a:solidFill>
                  <a:srgbClr val="000000"/>
                </a:solidFill>
                <a:latin typeface="Arial"/>
                <a:ea typeface="Arial"/>
                <a:cs typeface="Arial"/>
                <a:sym typeface="Arial"/>
              </a:rPr>
              <a:t> ont démontré leur efficacité, aussi bien dans la littérature académique qu’à travers divers retours d’expérience. </a:t>
            </a:r>
            <a:endParaRPr sz="1400" b="0" i="0" u="none" strike="noStrike" cap="none" dirty="0">
              <a:solidFill>
                <a:srgbClr val="000000"/>
              </a:solidFill>
              <a:latin typeface="Arial"/>
              <a:ea typeface="Arial"/>
              <a:cs typeface="Arial"/>
              <a:sym typeface="Arial"/>
            </a:endParaRPr>
          </a:p>
        </p:txBody>
      </p:sp>
      <p:sp>
        <p:nvSpPr>
          <p:cNvPr id="25" name="Google Shape;1162;p7">
            <a:extLst>
              <a:ext uri="{FF2B5EF4-FFF2-40B4-BE49-F238E27FC236}">
                <a16:creationId xmlns:a16="http://schemas.microsoft.com/office/drawing/2014/main" id="{7C11B4BA-2872-0AB4-9153-CF3475F670D7}"/>
              </a:ext>
            </a:extLst>
          </p:cNvPr>
          <p:cNvSpPr/>
          <p:nvPr/>
        </p:nvSpPr>
        <p:spPr>
          <a:xfrm>
            <a:off x="280268" y="5005170"/>
            <a:ext cx="11483364" cy="1182620"/>
          </a:xfrm>
          <a:prstGeom prst="rect">
            <a:avLst/>
          </a:prstGeom>
          <a:solidFill>
            <a:schemeClr val="accent4">
              <a:lumMod val="60000"/>
              <a:lumOff val="40000"/>
            </a:schemeClr>
          </a:solidFill>
          <a:ln>
            <a:noFill/>
          </a:ln>
        </p:spPr>
        <p:txBody>
          <a:bodyPr spcFirstLastPara="1" wrap="square" lIns="91425" tIns="45700" rIns="91425" bIns="45700" anchor="ctr" anchorCtr="0">
            <a:noAutofit/>
          </a:bodyPr>
          <a:lstStyle/>
          <a:p>
            <a:pPr lvl="0" algn="just">
              <a:buClr>
                <a:srgbClr val="000000"/>
              </a:buClr>
              <a:buSzPts val="1100"/>
            </a:pPr>
            <a:r>
              <a:rPr lang="fr-FR" sz="1400" b="1" i="0" u="none" strike="noStrike" cap="none" dirty="0">
                <a:solidFill>
                  <a:srgbClr val="000000"/>
                </a:solidFill>
                <a:latin typeface="Arial"/>
                <a:ea typeface="Arial"/>
                <a:cs typeface="Arial"/>
                <a:sym typeface="Arial"/>
              </a:rPr>
              <a:t>Validatio</a:t>
            </a:r>
            <a:r>
              <a:rPr lang="fr-FR" sz="1400" b="1" dirty="0">
                <a:solidFill>
                  <a:srgbClr val="000000"/>
                </a:solidFill>
                <a:latin typeface="Arial"/>
                <a:ea typeface="Arial"/>
                <a:cs typeface="Arial"/>
                <a:sym typeface="Arial"/>
              </a:rPr>
              <a:t>n de modèle </a:t>
            </a:r>
            <a:r>
              <a:rPr lang="fr-FR" sz="1400" b="1" i="0" u="none" strike="noStrike" cap="none" dirty="0">
                <a:solidFill>
                  <a:srgbClr val="000000"/>
                </a:solidFill>
                <a:latin typeface="Arial"/>
                <a:ea typeface="Arial"/>
                <a:cs typeface="Arial"/>
                <a:sym typeface="Arial"/>
              </a:rPr>
              <a:t>: </a:t>
            </a:r>
            <a:r>
              <a:rPr lang="fr-FR" sz="1400" b="0" i="0" u="none" strike="noStrike" cap="none" dirty="0">
                <a:solidFill>
                  <a:srgbClr val="000000"/>
                </a:solidFill>
                <a:latin typeface="Arial"/>
                <a:ea typeface="Arial"/>
                <a:cs typeface="Arial"/>
                <a:sym typeface="Arial"/>
              </a:rPr>
              <a:t>significativité des coefficients, signes cohérents, stationnarité des résidus, homoscédasticité des résidus, non-autocorrélation des résidus, absence de multi-colinéarité, normalité</a:t>
            </a:r>
            <a:r>
              <a:rPr lang="fr-FR" sz="1400" dirty="0">
                <a:solidFill>
                  <a:srgbClr val="000000"/>
                </a:solidFill>
                <a:latin typeface="Arial"/>
                <a:ea typeface="Arial"/>
                <a:cs typeface="Arial"/>
                <a:sym typeface="Arial"/>
              </a:rPr>
              <a:t>. </a:t>
            </a:r>
          </a:p>
          <a:p>
            <a:pPr lvl="0" algn="just">
              <a:buClr>
                <a:srgbClr val="000000"/>
              </a:buClr>
              <a:buSzPts val="1100"/>
            </a:pPr>
            <a:endParaRPr lang="fr-FR" sz="1400" b="0" i="0" u="none" strike="noStrike" cap="none" dirty="0">
              <a:solidFill>
                <a:srgbClr val="000000"/>
              </a:solidFill>
              <a:latin typeface="Arial"/>
              <a:ea typeface="Arial"/>
              <a:cs typeface="Arial"/>
              <a:sym typeface="Arial"/>
            </a:endParaRPr>
          </a:p>
          <a:p>
            <a:pPr lvl="0" algn="just">
              <a:buClr>
                <a:srgbClr val="000000"/>
              </a:buClr>
              <a:buSzPts val="1100"/>
            </a:pPr>
            <a:r>
              <a:rPr lang="fr-FR" sz="1400" b="1" i="0" u="none" strike="noStrike" cap="none" dirty="0">
                <a:solidFill>
                  <a:srgbClr val="000000"/>
                </a:solidFill>
                <a:latin typeface="Arial"/>
                <a:ea typeface="Arial"/>
                <a:cs typeface="Arial"/>
                <a:sym typeface="Arial"/>
              </a:rPr>
              <a:t>Choix du meilleur modèle : </a:t>
            </a:r>
            <a:r>
              <a:rPr lang="fr-FR" sz="1400" b="0" i="0" u="none" strike="noStrike" cap="none" dirty="0">
                <a:solidFill>
                  <a:srgbClr val="000000"/>
                </a:solidFill>
                <a:latin typeface="Arial"/>
                <a:ea typeface="Arial"/>
                <a:cs typeface="Arial"/>
                <a:sym typeface="Arial"/>
              </a:rPr>
              <a:t>R², AIC, Performance Out-of-Time</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53839BF7-B79A-3B78-2536-7F5F8FA5BBC7}"/>
                  </a:ext>
                </a:extLst>
              </p:cNvPr>
              <p:cNvSpPr txBox="1"/>
              <p:nvPr/>
            </p:nvSpPr>
            <p:spPr>
              <a:xfrm>
                <a:off x="7019924" y="1943771"/>
                <a:ext cx="4562475" cy="297505"/>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𝑋</m:t>
                        </m:r>
                      </m:e>
                      <m:sub>
                        <m:r>
                          <a:rPr lang="fr-FR" sz="1400" i="1">
                            <a:latin typeface="Cambria Math" panose="02040503050406030204" pitchFamily="18" charset="0"/>
                          </a:rPr>
                          <m:t>𝑡</m:t>
                        </m:r>
                      </m:sub>
                    </m:sSub>
                  </m:oMath>
                </a14:m>
                <a:r>
                  <a:rPr lang="fr-FR" sz="1400" dirty="0">
                    <a:latin typeface="Verdana" panose="020B0604030504040204" pitchFamily="34" charset="0"/>
                  </a:rPr>
                  <a:t> : ensemble de variables macroéconomiques</a:t>
                </a:r>
              </a:p>
            </p:txBody>
          </p:sp>
        </mc:Choice>
        <mc:Fallback>
          <p:sp>
            <p:nvSpPr>
              <p:cNvPr id="2" name="ZoneTexte 1">
                <a:extLst>
                  <a:ext uri="{FF2B5EF4-FFF2-40B4-BE49-F238E27FC236}">
                    <a16:creationId xmlns:a16="http://schemas.microsoft.com/office/drawing/2014/main" id="{53839BF7-B79A-3B78-2536-7F5F8FA5BBC7}"/>
                  </a:ext>
                </a:extLst>
              </p:cNvPr>
              <p:cNvSpPr txBox="1">
                <a:spLocks noRot="1" noChangeAspect="1" noMove="1" noResize="1" noEditPoints="1" noAdjustHandles="1" noChangeArrowheads="1" noChangeShapeType="1" noTextEdit="1"/>
              </p:cNvSpPr>
              <p:nvPr/>
            </p:nvSpPr>
            <p:spPr>
              <a:xfrm>
                <a:off x="7019924" y="1943771"/>
                <a:ext cx="4562475" cy="297505"/>
              </a:xfrm>
              <a:prstGeom prst="rect">
                <a:avLst/>
              </a:prstGeom>
              <a:blipFill>
                <a:blip r:embed="rId5"/>
                <a:stretch>
                  <a:fillRect t="-4082" b="-22449"/>
                </a:stretch>
              </a:blipFill>
            </p:spPr>
            <p:txBody>
              <a:bodyPr/>
              <a:lstStyle/>
              <a:p>
                <a:r>
                  <a:rPr lang="fr-FR">
                    <a:noFill/>
                  </a:rPr>
                  <a:t> </a:t>
                </a:r>
              </a:p>
            </p:txBody>
          </p:sp>
        </mc:Fallback>
      </mc:AlternateContent>
    </p:spTree>
    <p:extLst>
      <p:ext uri="{BB962C8B-B14F-4D97-AF65-F5344CB8AC3E}">
        <p14:creationId xmlns:p14="http://schemas.microsoft.com/office/powerpoint/2010/main" val="36642813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124"/>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MODÈLES DE DÉPENDANCE PD-LGD</a:t>
            </a:r>
            <a:endParaRPr dirty="0"/>
          </a:p>
        </p:txBody>
      </p:sp>
      <p:sp>
        <p:nvSpPr>
          <p:cNvPr id="2172" name="Google Shape;2172;p124"/>
          <p:cNvSpPr txBox="1">
            <a:spLocks noGrp="1"/>
          </p:cNvSpPr>
          <p:nvPr>
            <p:ph type="title"/>
          </p:nvPr>
        </p:nvSpPr>
        <p:spPr>
          <a:xfrm>
            <a:off x="280277" y="281475"/>
            <a:ext cx="125832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Modélisation de la LGD</a:t>
            </a:r>
            <a:endParaRPr dirty="0"/>
          </a:p>
        </p:txBody>
      </p:sp>
      <p:sp>
        <p:nvSpPr>
          <p:cNvPr id="2173" name="Google Shape;2173;p124"/>
          <p:cNvSpPr/>
          <p:nvPr/>
        </p:nvSpPr>
        <p:spPr>
          <a:xfrm>
            <a:off x="10916975" y="6397775"/>
            <a:ext cx="7242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4" name="Google Shape;2174;p124"/>
          <p:cNvSpPr txBox="1"/>
          <p:nvPr/>
        </p:nvSpPr>
        <p:spPr>
          <a:xfrm>
            <a:off x="585825" y="2759725"/>
            <a:ext cx="5100600" cy="45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100"/>
              </a:spcAft>
              <a:buClr>
                <a:schemeClr val="dk1"/>
              </a:buClr>
              <a:buSzPts val="1750"/>
              <a:buFont typeface="Verdana"/>
              <a:buNone/>
            </a:pPr>
            <a:endParaRPr sz="1750" b="0" i="0" u="none" strike="noStrike" cap="none">
              <a:solidFill>
                <a:srgbClr val="597A96"/>
              </a:solidFill>
              <a:latin typeface="Verdana"/>
              <a:ea typeface="Verdana"/>
              <a:cs typeface="Verdana"/>
              <a:sym typeface="Verdana"/>
            </a:endParaRPr>
          </a:p>
        </p:txBody>
      </p:sp>
      <p:sp>
        <p:nvSpPr>
          <p:cNvPr id="2175" name="Google Shape;2175;p124"/>
          <p:cNvSpPr txBox="1"/>
          <p:nvPr/>
        </p:nvSpPr>
        <p:spPr>
          <a:xfrm>
            <a:off x="280268" y="1245025"/>
            <a:ext cx="11849700" cy="52629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fr-FR" sz="1400" b="1" dirty="0">
                <a:solidFill>
                  <a:schemeClr val="dk1"/>
                </a:solidFill>
                <a:latin typeface="Verdana"/>
                <a:ea typeface="Verdana"/>
                <a:cs typeface="Verdana"/>
                <a:sym typeface="Verdana"/>
              </a:rPr>
              <a:t>Constat : </a:t>
            </a:r>
            <a:r>
              <a:rPr lang="fr-FR" sz="1400" dirty="0">
                <a:solidFill>
                  <a:schemeClr val="dk1"/>
                </a:solidFill>
                <a:latin typeface="Verdana"/>
                <a:ea typeface="Verdana"/>
                <a:cs typeface="Verdana"/>
                <a:sym typeface="Verdana"/>
              </a:rPr>
              <a:t>Les processus de recouvrement sont souvent plus difficiles et moins efficaces pendant une récession, car les</a:t>
            </a:r>
            <a:endParaRP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dirty="0">
                <a:solidFill>
                  <a:schemeClr val="dk1"/>
                </a:solidFill>
                <a:latin typeface="Verdana"/>
                <a:ea typeface="Verdana"/>
                <a:cs typeface="Verdana"/>
                <a:sym typeface="Verdana"/>
              </a:rPr>
              <a:t>débiteurs disposent de moins de ressources pour rembourser leurs dettes. On observe généralement une dépendance relativement forte entre la PD et la LGD durant les périodes de récession. </a:t>
            </a:r>
          </a:p>
          <a:p>
            <a:pPr marL="0" marR="0" lvl="0" indent="0" algn="just" rtl="0">
              <a:lnSpc>
                <a:spcPct val="100000"/>
              </a:lnSpc>
              <a:spcBef>
                <a:spcPts val="0"/>
              </a:spcBef>
              <a:spcAft>
                <a:spcPts val="0"/>
              </a:spcAft>
              <a:buClr>
                <a:srgbClr val="000000"/>
              </a:buClr>
              <a:buSzPts val="1400"/>
              <a:buFont typeface="Arial"/>
              <a:buNone/>
            </a:pPr>
            <a:endParaRPr lang="fr-F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dirty="0">
                <a:solidFill>
                  <a:schemeClr val="dk1"/>
                </a:solidFill>
                <a:latin typeface="Verdana"/>
                <a:ea typeface="Verdana"/>
                <a:cs typeface="Verdana"/>
                <a:sym typeface="Verdana"/>
              </a:rPr>
              <a:t>Plusieurs modèles de dépendance PD/LGD permettent d’intégrer la conjoncture économique dans le calcul de la LGD PIT  :</a:t>
            </a:r>
          </a:p>
          <a:p>
            <a:pPr marL="0" marR="0" lvl="0" indent="0" algn="just" rtl="0">
              <a:lnSpc>
                <a:spcPct val="100000"/>
              </a:lnSpc>
              <a:spcBef>
                <a:spcPts val="0"/>
              </a:spcBef>
              <a:spcAft>
                <a:spcPts val="0"/>
              </a:spcAft>
              <a:buClr>
                <a:srgbClr val="000000"/>
              </a:buClr>
              <a:buSzPts val="1400"/>
              <a:buFont typeface="Arial"/>
              <a:buNone/>
            </a:pPr>
            <a:endParaRPr lang="fr-F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dirty="0">
              <a:solidFill>
                <a:schemeClr val="dk1"/>
              </a:solidFill>
              <a:latin typeface="Verdana"/>
              <a:ea typeface="Verdana"/>
              <a:cs typeface="Verdana"/>
              <a:sym typeface="Verdana"/>
            </a:endParaRPr>
          </a:p>
          <a:p>
            <a:pPr marL="457200" marR="0" lvl="0" indent="-317500" algn="just" rtl="0">
              <a:lnSpc>
                <a:spcPct val="100000"/>
              </a:lnSpc>
              <a:spcBef>
                <a:spcPts val="0"/>
              </a:spcBef>
              <a:spcAft>
                <a:spcPts val="0"/>
              </a:spcAft>
              <a:buClr>
                <a:schemeClr val="dk1"/>
              </a:buClr>
              <a:buSzPts val="1400"/>
              <a:buFont typeface="Verdana"/>
              <a:buChar char="●"/>
            </a:pPr>
            <a:r>
              <a:rPr lang="fr-FR" sz="1400" dirty="0">
                <a:solidFill>
                  <a:schemeClr val="dk1"/>
                </a:solidFill>
                <a:latin typeface="Verdana"/>
                <a:ea typeface="Verdana"/>
                <a:cs typeface="Verdana"/>
                <a:sym typeface="Verdana"/>
              </a:rPr>
              <a:t>Modèle de </a:t>
            </a:r>
            <a:r>
              <a:rPr lang="fr-FR" sz="1400" dirty="0" err="1">
                <a:solidFill>
                  <a:schemeClr val="dk1"/>
                </a:solidFill>
                <a:latin typeface="Verdana"/>
                <a:ea typeface="Verdana"/>
                <a:cs typeface="Verdana"/>
                <a:sym typeface="Verdana"/>
              </a:rPr>
              <a:t>Hillebrand</a:t>
            </a:r>
            <a:r>
              <a:rPr lang="fr-FR" sz="1400" dirty="0">
                <a:solidFill>
                  <a:schemeClr val="dk1"/>
                </a:solidFill>
                <a:latin typeface="Verdana"/>
                <a:ea typeface="Verdana"/>
                <a:cs typeface="Verdana"/>
                <a:sym typeface="Verdana"/>
              </a:rPr>
              <a:t> </a:t>
            </a:r>
            <a:endParaRPr sz="1400" dirty="0">
              <a:solidFill>
                <a:schemeClr val="dk1"/>
              </a:solidFill>
              <a:latin typeface="Verdana"/>
              <a:ea typeface="Verdana"/>
              <a:cs typeface="Verdana"/>
              <a:sym typeface="Verdana"/>
            </a:endParaRPr>
          </a:p>
          <a:p>
            <a:pPr marL="457200" marR="0" lvl="0" indent="0" algn="just" rtl="0">
              <a:lnSpc>
                <a:spcPct val="100000"/>
              </a:lnSpc>
              <a:spcBef>
                <a:spcPts val="0"/>
              </a:spcBef>
              <a:spcAft>
                <a:spcPts val="0"/>
              </a:spcAft>
              <a:buNone/>
            </a:pPr>
            <a:endParaRPr sz="1400" dirty="0">
              <a:solidFill>
                <a:schemeClr val="dk1"/>
              </a:solidFill>
              <a:latin typeface="Verdana"/>
              <a:ea typeface="Verdana"/>
              <a:cs typeface="Verdana"/>
              <a:sym typeface="Verdana"/>
            </a:endParaRPr>
          </a:p>
          <a:p>
            <a:pPr marL="457200" marR="0" lvl="0" indent="-317500" algn="just" rtl="0">
              <a:lnSpc>
                <a:spcPct val="100000"/>
              </a:lnSpc>
              <a:spcBef>
                <a:spcPts val="0"/>
              </a:spcBef>
              <a:spcAft>
                <a:spcPts val="0"/>
              </a:spcAft>
              <a:buClr>
                <a:schemeClr val="dk1"/>
              </a:buClr>
              <a:buSzPts val="1400"/>
              <a:buFont typeface="Verdana"/>
              <a:buChar char="●"/>
            </a:pPr>
            <a:r>
              <a:rPr lang="fr-FR" sz="1400" dirty="0">
                <a:solidFill>
                  <a:schemeClr val="dk1"/>
                </a:solidFill>
                <a:latin typeface="Verdana"/>
                <a:ea typeface="Verdana"/>
                <a:cs typeface="Verdana"/>
                <a:sym typeface="Verdana"/>
              </a:rPr>
              <a:t>Modèle de </a:t>
            </a:r>
            <a:r>
              <a:rPr lang="fr-FR" sz="1400" dirty="0" err="1">
                <a:solidFill>
                  <a:schemeClr val="dk1"/>
                </a:solidFill>
                <a:latin typeface="Verdana"/>
                <a:ea typeface="Verdana"/>
                <a:cs typeface="Verdana"/>
                <a:sym typeface="Verdana"/>
              </a:rPr>
              <a:t>Frye</a:t>
            </a:r>
            <a:r>
              <a:rPr lang="fr-FR" sz="1400" dirty="0">
                <a:solidFill>
                  <a:schemeClr val="dk1"/>
                </a:solidFill>
                <a:latin typeface="Verdana"/>
                <a:ea typeface="Verdana"/>
                <a:cs typeface="Verdana"/>
                <a:sym typeface="Verdana"/>
              </a:rPr>
              <a:t>-Jacobs</a:t>
            </a:r>
            <a:endParaRPr sz="1400" dirty="0">
              <a:solidFill>
                <a:schemeClr val="dk1"/>
              </a:solidFill>
              <a:latin typeface="Verdana"/>
              <a:ea typeface="Verdana"/>
              <a:cs typeface="Verdana"/>
              <a:sym typeface="Verdana"/>
            </a:endParaRPr>
          </a:p>
          <a:p>
            <a:pPr marL="457200" marR="0" lvl="0" indent="0" algn="just" rtl="0">
              <a:lnSpc>
                <a:spcPct val="100000"/>
              </a:lnSpc>
              <a:spcBef>
                <a:spcPts val="0"/>
              </a:spcBef>
              <a:spcAft>
                <a:spcPts val="0"/>
              </a:spcAft>
              <a:buNone/>
            </a:pPr>
            <a:endParaRPr sz="1400" dirty="0">
              <a:solidFill>
                <a:schemeClr val="dk1"/>
              </a:solidFill>
              <a:latin typeface="Verdana"/>
              <a:ea typeface="Verdana"/>
              <a:cs typeface="Verdana"/>
              <a:sym typeface="Verdana"/>
            </a:endParaRPr>
          </a:p>
          <a:p>
            <a:pPr marL="457200" lvl="0" indent="-317500" algn="just" rtl="0">
              <a:spcBef>
                <a:spcPts val="0"/>
              </a:spcBef>
              <a:spcAft>
                <a:spcPts val="0"/>
              </a:spcAft>
              <a:buClr>
                <a:schemeClr val="dk1"/>
              </a:buClr>
              <a:buSzPts val="1400"/>
              <a:buFont typeface="Verdana"/>
              <a:buChar char="●"/>
            </a:pPr>
            <a:r>
              <a:rPr lang="fr-FR" sz="1400" dirty="0">
                <a:solidFill>
                  <a:schemeClr val="dk1"/>
                </a:solidFill>
                <a:latin typeface="Verdana"/>
                <a:ea typeface="Verdana"/>
                <a:cs typeface="Verdana"/>
                <a:sym typeface="Verdana"/>
              </a:rPr>
              <a:t>Modèle de Merton</a:t>
            </a:r>
            <a:endParaRP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endParaRPr lang="fr-F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endParaRPr lang="fr-F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endParaRPr lang="fr-F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None/>
            </a:pPr>
            <a:r>
              <a:rPr lang="fr-FR" sz="1400" b="1" dirty="0">
                <a:solidFill>
                  <a:schemeClr val="dk1"/>
                </a:solidFill>
                <a:latin typeface="Verdana"/>
                <a:ea typeface="Verdana"/>
                <a:cs typeface="Verdana"/>
                <a:sym typeface="Verdana"/>
              </a:rPr>
              <a:t>Intérêt pour les équipes de modélisation : </a:t>
            </a:r>
          </a:p>
          <a:p>
            <a:pPr marL="0" marR="0" lvl="0" indent="0" algn="just" rtl="0">
              <a:lnSpc>
                <a:spcPct val="100000"/>
              </a:lnSpc>
              <a:spcBef>
                <a:spcPts val="0"/>
              </a:spcBef>
              <a:spcAft>
                <a:spcPts val="0"/>
              </a:spcAft>
              <a:buNone/>
            </a:pPr>
            <a:endParaRPr lang="fr-FR" sz="1400" dirty="0">
              <a:solidFill>
                <a:schemeClr val="dk1"/>
              </a:solidFill>
              <a:latin typeface="Verdana"/>
              <a:ea typeface="Verdana"/>
              <a:cs typeface="Verdana"/>
              <a:sym typeface="Verdana"/>
            </a:endParaRPr>
          </a:p>
          <a:p>
            <a:pPr marL="285750" marR="0" lvl="0" indent="-285750" algn="just" rtl="0">
              <a:lnSpc>
                <a:spcPct val="100000"/>
              </a:lnSpc>
              <a:spcBef>
                <a:spcPts val="0"/>
              </a:spcBef>
              <a:spcAft>
                <a:spcPts val="0"/>
              </a:spcAft>
              <a:buFontTx/>
              <a:buChar char="-"/>
            </a:pPr>
            <a:r>
              <a:rPr lang="fr-FR" sz="1400" dirty="0">
                <a:solidFill>
                  <a:schemeClr val="dk1"/>
                </a:solidFill>
                <a:latin typeface="Verdana"/>
                <a:ea typeface="Verdana"/>
                <a:cs typeface="Verdana"/>
                <a:sym typeface="Verdana"/>
              </a:rPr>
              <a:t>Facilité d’interprétation </a:t>
            </a:r>
          </a:p>
          <a:p>
            <a:pPr marL="285750" marR="0" lvl="0" indent="-285750" algn="just" rtl="0">
              <a:lnSpc>
                <a:spcPct val="100000"/>
              </a:lnSpc>
              <a:spcBef>
                <a:spcPts val="0"/>
              </a:spcBef>
              <a:spcAft>
                <a:spcPts val="0"/>
              </a:spcAft>
              <a:buFontTx/>
              <a:buChar char="-"/>
            </a:pPr>
            <a:r>
              <a:rPr lang="fr-FR" sz="1400" dirty="0">
                <a:solidFill>
                  <a:schemeClr val="dk1"/>
                </a:solidFill>
                <a:latin typeface="Verdana"/>
                <a:ea typeface="Verdana"/>
                <a:cs typeface="Verdana"/>
                <a:sym typeface="Verdana"/>
              </a:rPr>
              <a:t>Cohérence avec les modèles de PD </a:t>
            </a:r>
            <a:r>
              <a:rPr lang="fr-FR" sz="1400" i="1" dirty="0">
                <a:solidFill>
                  <a:schemeClr val="dk1"/>
                </a:solidFill>
                <a:latin typeface="Verdana"/>
                <a:ea typeface="Verdana"/>
                <a:cs typeface="Verdana"/>
                <a:sym typeface="Verdana"/>
              </a:rPr>
              <a:t>Forward </a:t>
            </a:r>
            <a:r>
              <a:rPr lang="fr-FR" sz="1400" i="1" dirty="0" err="1">
                <a:solidFill>
                  <a:schemeClr val="dk1"/>
                </a:solidFill>
                <a:latin typeface="Verdana"/>
                <a:ea typeface="Verdana"/>
                <a:cs typeface="Verdana"/>
                <a:sym typeface="Verdana"/>
              </a:rPr>
              <a:t>Looking</a:t>
            </a:r>
            <a:endParaRPr lang="fr-FR" sz="1400" i="1" dirty="0">
              <a:solidFill>
                <a:schemeClr val="dk1"/>
              </a:solidFill>
              <a:latin typeface="Verdana"/>
              <a:ea typeface="Verdana"/>
              <a:cs typeface="Verdana"/>
              <a:sym typeface="Verdana"/>
            </a:endParaRPr>
          </a:p>
          <a:p>
            <a:pPr marL="285750" marR="0" lvl="0" indent="-285750" algn="just" rtl="0">
              <a:lnSpc>
                <a:spcPct val="100000"/>
              </a:lnSpc>
              <a:spcBef>
                <a:spcPts val="0"/>
              </a:spcBef>
              <a:spcAft>
                <a:spcPts val="0"/>
              </a:spcAft>
              <a:buFontTx/>
              <a:buChar char="-"/>
            </a:pPr>
            <a:r>
              <a:rPr lang="fr-FR" sz="1400" dirty="0">
                <a:solidFill>
                  <a:schemeClr val="dk1"/>
                </a:solidFill>
                <a:latin typeface="Verdana"/>
                <a:ea typeface="Verdana"/>
                <a:cs typeface="Verdana"/>
                <a:sym typeface="Verdana"/>
              </a:rPr>
              <a:t>Gain de temps : moins de modèles à entretenir</a:t>
            </a:r>
          </a:p>
          <a:p>
            <a:pPr marL="285750" marR="0" lvl="0" indent="-285750" algn="just" rtl="0">
              <a:lnSpc>
                <a:spcPct val="100000"/>
              </a:lnSpc>
              <a:spcBef>
                <a:spcPts val="0"/>
              </a:spcBef>
              <a:spcAft>
                <a:spcPts val="0"/>
              </a:spcAft>
              <a:buFontTx/>
              <a:buChar char="-"/>
            </a:pPr>
            <a:endParaRPr lang="fr-FR" sz="1400" dirty="0">
              <a:solidFill>
                <a:schemeClr val="dk1"/>
              </a:solidFill>
              <a:latin typeface="Verdana"/>
              <a:ea typeface="Verdana"/>
              <a:cs typeface="Verdana"/>
              <a:sym typeface="Verdana"/>
            </a:endParaRPr>
          </a:p>
          <a:p>
            <a:pPr marR="0" lvl="0" algn="just" rtl="0">
              <a:lnSpc>
                <a:spcPct val="100000"/>
              </a:lnSpc>
              <a:spcBef>
                <a:spcPts val="0"/>
              </a:spcBef>
              <a:spcAft>
                <a:spcPts val="0"/>
              </a:spcAft>
            </a:pPr>
            <a:r>
              <a:rPr lang="fr-FR" sz="1400" dirty="0">
                <a:solidFill>
                  <a:schemeClr val="dk1"/>
                </a:solidFill>
                <a:latin typeface="Verdana"/>
                <a:ea typeface="Verdana"/>
                <a:cs typeface="Verdana"/>
                <a:sym typeface="Verdana"/>
              </a:rPr>
              <a:t>L’utilisation de ce type d’approche suppose que les périmètres des modèles de PD/LGD soient cohérents et qu’une corrélation significative existe entre les PD PIT et les LGD PIT.</a:t>
            </a:r>
            <a:endParaRPr sz="1400"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p:txBody>
      </p:sp>
      <p:sp>
        <p:nvSpPr>
          <p:cNvPr id="2176" name="Google Shape;2176;p124"/>
          <p:cNvSpPr/>
          <p:nvPr/>
        </p:nvSpPr>
        <p:spPr>
          <a:xfrm>
            <a:off x="3136125" y="2450631"/>
            <a:ext cx="7080300" cy="16890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77" name="Google Shape;2177;p124"/>
          <p:cNvPicPr preferRelativeResize="0"/>
          <p:nvPr/>
        </p:nvPicPr>
        <p:blipFill>
          <a:blip r:embed="rId3">
            <a:alphaModFix/>
          </a:blip>
          <a:stretch>
            <a:fillRect/>
          </a:stretch>
        </p:blipFill>
        <p:spPr>
          <a:xfrm>
            <a:off x="3359614" y="2759725"/>
            <a:ext cx="6633322" cy="857250"/>
          </a:xfrm>
          <a:prstGeom prst="rect">
            <a:avLst/>
          </a:prstGeom>
          <a:noFill/>
          <a:ln>
            <a:noFill/>
          </a:ln>
        </p:spPr>
      </p:pic>
      <p:sp>
        <p:nvSpPr>
          <p:cNvPr id="2178" name="Google Shape;2178;p124"/>
          <p:cNvSpPr txBox="1"/>
          <p:nvPr/>
        </p:nvSpPr>
        <p:spPr>
          <a:xfrm>
            <a:off x="3498575" y="2530003"/>
            <a:ext cx="7780500" cy="400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FR" sz="1400" b="1" dirty="0">
                <a:solidFill>
                  <a:schemeClr val="dk1"/>
                </a:solidFill>
                <a:latin typeface="Verdana"/>
                <a:ea typeface="Verdana"/>
                <a:cs typeface="Verdana"/>
                <a:sym typeface="Verdana"/>
              </a:rPr>
              <a:t>Exemple :</a:t>
            </a:r>
            <a:r>
              <a:rPr lang="fr-FR" sz="1400" dirty="0">
                <a:solidFill>
                  <a:schemeClr val="dk1"/>
                </a:solidFill>
                <a:latin typeface="Verdana"/>
                <a:ea typeface="Verdana"/>
                <a:cs typeface="Verdana"/>
                <a:sym typeface="Verdana"/>
              </a:rPr>
              <a:t> Modèle </a:t>
            </a:r>
            <a:r>
              <a:rPr lang="fr-FR" sz="1400" dirty="0" err="1">
                <a:solidFill>
                  <a:schemeClr val="dk1"/>
                </a:solidFill>
                <a:latin typeface="Verdana"/>
                <a:ea typeface="Verdana"/>
                <a:cs typeface="Verdana"/>
                <a:sym typeface="Verdana"/>
              </a:rPr>
              <a:t>Frye</a:t>
            </a:r>
            <a:r>
              <a:rPr lang="fr-FR" sz="1400" dirty="0">
                <a:solidFill>
                  <a:schemeClr val="dk1"/>
                </a:solidFill>
                <a:latin typeface="Verdana"/>
                <a:ea typeface="Verdana"/>
                <a:cs typeface="Verdana"/>
                <a:sym typeface="Verdana"/>
              </a:rPr>
              <a:t>-Jacobs</a:t>
            </a:r>
            <a:endParaRPr sz="1400" dirty="0">
              <a:solidFill>
                <a:schemeClr val="dk1"/>
              </a:solidFill>
              <a:latin typeface="Verdana"/>
              <a:ea typeface="Verdana"/>
              <a:cs typeface="Verdana"/>
              <a:sym typeface="Verdana"/>
            </a:endParaRPr>
          </a:p>
        </p:txBody>
      </p:sp>
      <p:pic>
        <p:nvPicPr>
          <p:cNvPr id="4" name="Image 3">
            <a:extLst>
              <a:ext uri="{FF2B5EF4-FFF2-40B4-BE49-F238E27FC236}">
                <a16:creationId xmlns:a16="http://schemas.microsoft.com/office/drawing/2014/main" id="{69687872-CBC2-D7B2-EDF4-8222E04BDB9F}"/>
              </a:ext>
            </a:extLst>
          </p:cNvPr>
          <p:cNvPicPr>
            <a:picLocks noChangeAspect="1"/>
          </p:cNvPicPr>
          <p:nvPr/>
        </p:nvPicPr>
        <p:blipFill>
          <a:blip r:embed="rId4"/>
          <a:stretch>
            <a:fillRect/>
          </a:stretch>
        </p:blipFill>
        <p:spPr>
          <a:xfrm>
            <a:off x="3681701" y="3682919"/>
            <a:ext cx="2714047" cy="276787"/>
          </a:xfrm>
          <a:prstGeom prst="rect">
            <a:avLst/>
          </a:prstGeom>
        </p:spPr>
      </p:pic>
      <p:cxnSp>
        <p:nvCxnSpPr>
          <p:cNvPr id="6" name="Connecteur droit 5">
            <a:extLst>
              <a:ext uri="{FF2B5EF4-FFF2-40B4-BE49-F238E27FC236}">
                <a16:creationId xmlns:a16="http://schemas.microsoft.com/office/drawing/2014/main" id="{0067CBEF-9214-F843-4E2C-C0CBF3CADB42}"/>
              </a:ext>
            </a:extLst>
          </p:cNvPr>
          <p:cNvCxnSpPr>
            <a:cxnSpLocks/>
          </p:cNvCxnSpPr>
          <p:nvPr/>
        </p:nvCxnSpPr>
        <p:spPr>
          <a:xfrm>
            <a:off x="0" y="4248694"/>
            <a:ext cx="12192000" cy="0"/>
          </a:xfrm>
          <a:prstGeom prst="line">
            <a:avLst/>
          </a:prstGeom>
          <a:ln>
            <a:solidFill>
              <a:schemeClr val="bg2"/>
            </a:solidFill>
            <a:prstDash val="lgDashDot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70">
          <a:extLst>
            <a:ext uri="{FF2B5EF4-FFF2-40B4-BE49-F238E27FC236}">
              <a16:creationId xmlns:a16="http://schemas.microsoft.com/office/drawing/2014/main" id="{258B611F-F35D-43BD-DBA8-AC4D3E04DB82}"/>
            </a:ext>
          </a:extLst>
        </p:cNvPr>
        <p:cNvGrpSpPr/>
        <p:nvPr/>
      </p:nvGrpSpPr>
      <p:grpSpPr>
        <a:xfrm>
          <a:off x="0" y="0"/>
          <a:ext cx="0" cy="0"/>
          <a:chOff x="0" y="0"/>
          <a:chExt cx="0" cy="0"/>
        </a:xfrm>
      </p:grpSpPr>
      <p:sp>
        <p:nvSpPr>
          <p:cNvPr id="2171" name="Google Shape;2171;p124">
            <a:extLst>
              <a:ext uri="{FF2B5EF4-FFF2-40B4-BE49-F238E27FC236}">
                <a16:creationId xmlns:a16="http://schemas.microsoft.com/office/drawing/2014/main" id="{67BFE7CD-B523-CC40-6228-9DEBD54B6A39}"/>
              </a:ext>
            </a:extLst>
          </p:cNvPr>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Prise en compte du </a:t>
            </a:r>
            <a:r>
              <a:rPr lang="fr-FR" dirty="0" err="1"/>
              <a:t>fWl</a:t>
            </a:r>
            <a:r>
              <a:rPr lang="fr-FR" dirty="0"/>
              <a:t> Dans la valorisation des collatéraux - IMMOBILIER</a:t>
            </a:r>
            <a:endParaRPr dirty="0"/>
          </a:p>
        </p:txBody>
      </p:sp>
      <p:sp>
        <p:nvSpPr>
          <p:cNvPr id="2172" name="Google Shape;2172;p124">
            <a:extLst>
              <a:ext uri="{FF2B5EF4-FFF2-40B4-BE49-F238E27FC236}">
                <a16:creationId xmlns:a16="http://schemas.microsoft.com/office/drawing/2014/main" id="{900ECD3D-7ED5-0D64-1143-4B5C63A2F723}"/>
              </a:ext>
            </a:extLst>
          </p:cNvPr>
          <p:cNvSpPr txBox="1">
            <a:spLocks noGrp="1"/>
          </p:cNvSpPr>
          <p:nvPr>
            <p:ph type="title"/>
          </p:nvPr>
        </p:nvSpPr>
        <p:spPr>
          <a:xfrm>
            <a:off x="280277" y="281475"/>
            <a:ext cx="125832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Modélisation de la LGD</a:t>
            </a:r>
            <a:endParaRPr dirty="0"/>
          </a:p>
        </p:txBody>
      </p:sp>
      <p:sp>
        <p:nvSpPr>
          <p:cNvPr id="2173" name="Google Shape;2173;p124">
            <a:extLst>
              <a:ext uri="{FF2B5EF4-FFF2-40B4-BE49-F238E27FC236}">
                <a16:creationId xmlns:a16="http://schemas.microsoft.com/office/drawing/2014/main" id="{38BA2A1D-3F3D-49D1-7B05-DEADECA69DDB}"/>
              </a:ext>
            </a:extLst>
          </p:cNvPr>
          <p:cNvSpPr/>
          <p:nvPr/>
        </p:nvSpPr>
        <p:spPr>
          <a:xfrm>
            <a:off x="10916975" y="6397775"/>
            <a:ext cx="7242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4" name="Google Shape;2174;p124">
            <a:extLst>
              <a:ext uri="{FF2B5EF4-FFF2-40B4-BE49-F238E27FC236}">
                <a16:creationId xmlns:a16="http://schemas.microsoft.com/office/drawing/2014/main" id="{B798AAB2-AD00-5210-EB65-5B448E49C6C9}"/>
              </a:ext>
            </a:extLst>
          </p:cNvPr>
          <p:cNvSpPr txBox="1"/>
          <p:nvPr/>
        </p:nvSpPr>
        <p:spPr>
          <a:xfrm>
            <a:off x="585825" y="2759725"/>
            <a:ext cx="5100600" cy="45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100"/>
              </a:spcAft>
              <a:buClr>
                <a:schemeClr val="dk1"/>
              </a:buClr>
              <a:buSzPts val="1750"/>
              <a:buFont typeface="Verdana"/>
              <a:buNone/>
            </a:pPr>
            <a:endParaRPr sz="1750" b="0" i="0" u="none" strike="noStrike" cap="none">
              <a:solidFill>
                <a:srgbClr val="597A96"/>
              </a:solidFill>
              <a:latin typeface="Verdana"/>
              <a:ea typeface="Verdana"/>
              <a:cs typeface="Verdana"/>
              <a:sym typeface="Verdana"/>
            </a:endParaRP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C21B278C-936C-2219-10EE-E6417F777218}"/>
                  </a:ext>
                </a:extLst>
              </p:cNvPr>
              <p:cNvSpPr txBox="1"/>
              <p:nvPr/>
            </p:nvSpPr>
            <p:spPr>
              <a:xfrm>
                <a:off x="-1486675" y="2827213"/>
                <a:ext cx="9245600" cy="884651"/>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𝐿𝑇𝑉</m:t>
                      </m:r>
                      <m:d>
                        <m:dPr>
                          <m:ctrlPr>
                            <a:rPr lang="fr-FR" sz="1400" b="0" i="1" smtClean="0">
                              <a:latin typeface="Cambria Math" panose="02040503050406030204" pitchFamily="18" charset="0"/>
                            </a:rPr>
                          </m:ctrlPr>
                        </m:dPr>
                        <m:e>
                          <m:r>
                            <a:rPr lang="fr-FR" sz="1400" b="0" i="1" smtClean="0">
                              <a:latin typeface="Cambria Math" panose="02040503050406030204" pitchFamily="18" charset="0"/>
                            </a:rPr>
                            <m:t>𝑡</m:t>
                          </m:r>
                        </m:e>
                      </m:d>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𝐸𝐴</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𝐷</m:t>
                              </m:r>
                            </m:e>
                            <m:sub>
                              <m:r>
                                <a:rPr lang="fr-FR" sz="1400" b="0" i="1" smtClean="0">
                                  <a:latin typeface="Cambria Math" panose="02040503050406030204" pitchFamily="18" charset="0"/>
                                </a:rPr>
                                <m:t>𝑡</m:t>
                              </m:r>
                            </m:sub>
                          </m:sSub>
                        </m:num>
                        <m:den>
                          <m:r>
                            <a:rPr lang="fr-FR" sz="1400" b="0" i="1" smtClean="0">
                              <a:latin typeface="Cambria Math" panose="02040503050406030204" pitchFamily="18" charset="0"/>
                            </a:rPr>
                            <m:t>𝑉𝑎𝑙𝑒𝑢𝑟</m:t>
                          </m:r>
                          <m:r>
                            <a:rPr lang="fr-FR" sz="1400" b="0" i="1" smtClean="0">
                              <a:latin typeface="Cambria Math" panose="02040503050406030204" pitchFamily="18" charset="0"/>
                            </a:rPr>
                            <m:t> </m:t>
                          </m:r>
                          <m:r>
                            <a:rPr lang="fr-FR" sz="1400" b="0" i="1" smtClean="0">
                              <a:latin typeface="Cambria Math" panose="02040503050406030204" pitchFamily="18" charset="0"/>
                            </a:rPr>
                            <m:t>𝑔𝑎𝑟𝑎𝑛𝑡𝑖</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𝑒</m:t>
                              </m:r>
                            </m:e>
                            <m:sub>
                              <m:r>
                                <a:rPr lang="fr-FR" sz="1400" b="0" i="1" smtClean="0">
                                  <a:latin typeface="Cambria Math" panose="02040503050406030204" pitchFamily="18" charset="0"/>
                                </a:rPr>
                                <m:t>𝑡</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𝛾</m:t>
                              </m:r>
                            </m:e>
                            <m:sub>
                              <m:r>
                                <a:rPr lang="fr-FR" sz="1400" b="0" i="1" smtClean="0">
                                  <a:latin typeface="Cambria Math" panose="02040503050406030204" pitchFamily="18" charset="0"/>
                                </a:rPr>
                                <m:t>𝑡</m:t>
                              </m:r>
                            </m:sub>
                          </m:sSub>
                        </m:den>
                      </m:f>
                      <m:r>
                        <a:rPr lang="fr-FR" sz="1400" b="0" i="1" smtClean="0">
                          <a:latin typeface="Cambria Math" panose="02040503050406030204" pitchFamily="18" charset="0"/>
                        </a:rPr>
                        <m:t>=</m:t>
                      </m:r>
                      <m:r>
                        <a:rPr lang="fr-FR" sz="1400" i="1" smtClean="0">
                          <a:latin typeface="Cambria Math" panose="02040503050406030204" pitchFamily="18" charset="0"/>
                        </a:rPr>
                        <m:t>𝐿</m:t>
                      </m:r>
                      <m:r>
                        <a:rPr lang="fr-FR" sz="1400" b="0" i="1" smtClean="0">
                          <a:latin typeface="Cambria Math" panose="02040503050406030204" pitchFamily="18" charset="0"/>
                        </a:rPr>
                        <m:t>𝑇𝑉</m:t>
                      </m:r>
                      <m:d>
                        <m:dPr>
                          <m:ctrlPr>
                            <a:rPr lang="fr-FR" sz="1400" b="0" i="1" smtClean="0">
                              <a:latin typeface="Cambria Math" panose="02040503050406030204" pitchFamily="18" charset="0"/>
                            </a:rPr>
                          </m:ctrlPr>
                        </m:dPr>
                        <m:e>
                          <m:r>
                            <a:rPr lang="fr-FR" sz="1400" b="0" i="1" smtClean="0">
                              <a:latin typeface="Cambria Math" panose="02040503050406030204" pitchFamily="18" charset="0"/>
                            </a:rPr>
                            <m:t>0</m:t>
                          </m:r>
                        </m:e>
                      </m:d>
                      <m:d>
                        <m:dPr>
                          <m:begChr m:val="["/>
                          <m:endChr m:val="]"/>
                          <m:ctrlPr>
                            <a:rPr lang="fr-FR" sz="1400" b="0" i="1" smtClean="0">
                              <a:latin typeface="Cambria Math" panose="02040503050406030204" pitchFamily="18" charset="0"/>
                            </a:rPr>
                          </m:ctrlPr>
                        </m:dPr>
                        <m:e>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r>
                                <a:rPr lang="fr-FR" sz="1400" b="0" i="1" smtClean="0">
                                  <a:latin typeface="Cambria Math" panose="02040503050406030204" pitchFamily="18" charset="0"/>
                                </a:rPr>
                                <m:t>−</m:t>
                              </m:r>
                              <m:r>
                                <a:rPr lang="fr-FR" sz="1400" b="0" i="1" smtClean="0">
                                  <a:latin typeface="Cambria Math" panose="02040503050406030204" pitchFamily="18" charset="0"/>
                                </a:rPr>
                                <m:t>𝛼</m:t>
                              </m:r>
                              <m:d>
                                <m:dPr>
                                  <m:ctrlPr>
                                    <a:rPr lang="fr-FR" sz="1400" b="0" i="1" smtClean="0">
                                      <a:latin typeface="Cambria Math" panose="02040503050406030204" pitchFamily="18" charset="0"/>
                                    </a:rPr>
                                  </m:ctrlPr>
                                </m:dPr>
                                <m:e>
                                  <m:r>
                                    <a:rPr lang="fr-FR" sz="1400" b="0" i="1" smtClean="0">
                                      <a:latin typeface="Cambria Math" panose="02040503050406030204" pitchFamily="18" charset="0"/>
                                    </a:rPr>
                                    <m:t>𝑡</m:t>
                                  </m:r>
                                </m:e>
                              </m:d>
                            </m:num>
                            <m:den>
                              <m:r>
                                <a:rPr lang="fr-FR" sz="1400" b="0" i="1" smtClean="0">
                                  <a:latin typeface="Cambria Math" panose="02040503050406030204" pitchFamily="18" charset="0"/>
                                </a:rPr>
                                <m:t>𝛽</m:t>
                              </m:r>
                              <m:d>
                                <m:dPr>
                                  <m:ctrlPr>
                                    <a:rPr lang="fr-FR" sz="1400" b="0" i="1" smtClean="0">
                                      <a:latin typeface="Cambria Math" panose="02040503050406030204" pitchFamily="18" charset="0"/>
                                    </a:rPr>
                                  </m:ctrlPr>
                                </m:dPr>
                                <m:e>
                                  <m:r>
                                    <a:rPr lang="fr-FR" sz="1400" b="0" i="1" smtClean="0">
                                      <a:latin typeface="Cambria Math" panose="02040503050406030204" pitchFamily="18" charset="0"/>
                                    </a:rPr>
                                    <m:t>𝑡</m:t>
                                  </m:r>
                                </m:e>
                              </m:d>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𝛾</m:t>
                                  </m:r>
                                </m:e>
                                <m:sub>
                                  <m:r>
                                    <a:rPr lang="fr-FR" sz="1400" b="0" i="1" smtClean="0">
                                      <a:latin typeface="Cambria Math" panose="02040503050406030204" pitchFamily="18" charset="0"/>
                                    </a:rPr>
                                    <m:t>𝑡</m:t>
                                  </m:r>
                                </m:sub>
                              </m:sSub>
                            </m:den>
                          </m:f>
                        </m:e>
                      </m:d>
                    </m:oMath>
                  </m:oMathPara>
                </a14:m>
                <a:endParaRPr lang="fr-FR" sz="1400" b="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xmlns="">
          <p:sp>
            <p:nvSpPr>
              <p:cNvPr id="2" name="ZoneTexte 1">
                <a:extLst>
                  <a:ext uri="{FF2B5EF4-FFF2-40B4-BE49-F238E27FC236}">
                    <a16:creationId xmlns:a16="http://schemas.microsoft.com/office/drawing/2014/main" id="{C21B278C-936C-2219-10EE-E6417F777218}"/>
                  </a:ext>
                </a:extLst>
              </p:cNvPr>
              <p:cNvSpPr txBox="1">
                <a:spLocks noRot="1" noChangeAspect="1" noMove="1" noResize="1" noEditPoints="1" noAdjustHandles="1" noChangeArrowheads="1" noChangeShapeType="1" noTextEdit="1"/>
              </p:cNvSpPr>
              <p:nvPr/>
            </p:nvSpPr>
            <p:spPr>
              <a:xfrm>
                <a:off x="-1486675" y="2827213"/>
                <a:ext cx="9245600" cy="884651"/>
              </a:xfrm>
              <a:prstGeom prst="rect">
                <a:avLst/>
              </a:prstGeom>
              <a:blipFill>
                <a:blip r:embed="rId3"/>
                <a:stretch>
                  <a:fillRect/>
                </a:stretch>
              </a:blipFill>
            </p:spPr>
            <p:txBody>
              <a:bodyPr/>
              <a:lstStyle/>
              <a:p>
                <a:r>
                  <a:rPr lang="fr-FR">
                    <a:noFill/>
                  </a:rPr>
                  <a:t> </a:t>
                </a:r>
              </a:p>
            </p:txBody>
          </p:sp>
        </mc:Fallback>
      </mc:AlternateContent>
      <p:sp>
        <p:nvSpPr>
          <p:cNvPr id="4" name="ZoneTexte 3">
            <a:extLst>
              <a:ext uri="{FF2B5EF4-FFF2-40B4-BE49-F238E27FC236}">
                <a16:creationId xmlns:a16="http://schemas.microsoft.com/office/drawing/2014/main" id="{97B2039E-BA96-1850-07E5-91A71F612054}"/>
              </a:ext>
            </a:extLst>
          </p:cNvPr>
          <p:cNvSpPr txBox="1"/>
          <p:nvPr/>
        </p:nvSpPr>
        <p:spPr>
          <a:xfrm>
            <a:off x="137392" y="1281599"/>
            <a:ext cx="11873633" cy="1107996"/>
          </a:xfrm>
          <a:prstGeom prst="rect">
            <a:avLst/>
          </a:prstGeom>
          <a:noFill/>
        </p:spPr>
        <p:txBody>
          <a:bodyPr wrap="square">
            <a:spAutoFit/>
          </a:bodyPr>
          <a:lstStyle/>
          <a:p>
            <a:pPr lvl="0" algn="just">
              <a:spcAft>
                <a:spcPts val="600"/>
              </a:spcAft>
              <a:buClr>
                <a:srgbClr val="000000"/>
              </a:buClr>
              <a:defRPr/>
            </a:pPr>
            <a:r>
              <a:rPr lang="fr-FR" sz="1400" b="0" kern="0" dirty="0">
                <a:solidFill>
                  <a:srgbClr val="000000"/>
                </a:solidFill>
                <a:latin typeface="+mn-lt"/>
              </a:rPr>
              <a:t>Pour les portefeuilles </a:t>
            </a:r>
            <a:r>
              <a:rPr lang="fr-FR" sz="1400" kern="0" dirty="0">
                <a:solidFill>
                  <a:srgbClr val="000000"/>
                </a:solidFill>
              </a:rPr>
              <a:t>de crédits immobiliers, pour lesquels les collatéraux constituent un </a:t>
            </a:r>
            <a:r>
              <a:rPr lang="fr-FR" sz="1400" i="1" kern="0" dirty="0" err="1">
                <a:solidFill>
                  <a:srgbClr val="000000"/>
                </a:solidFill>
              </a:rPr>
              <a:t>risk</a:t>
            </a:r>
            <a:r>
              <a:rPr lang="fr-FR" sz="1400" i="1" kern="0" dirty="0">
                <a:solidFill>
                  <a:srgbClr val="000000"/>
                </a:solidFill>
              </a:rPr>
              <a:t> driver </a:t>
            </a:r>
            <a:r>
              <a:rPr lang="fr-FR" sz="1400" kern="0" dirty="0">
                <a:solidFill>
                  <a:srgbClr val="000000"/>
                </a:solidFill>
              </a:rPr>
              <a:t>important de la LGD (via la LTV), la norme IFRS 9 exige que les LGD projetées tiennent compte des fluctuations du marché de l’immobilier. </a:t>
            </a:r>
          </a:p>
          <a:p>
            <a:pPr lvl="0" algn="just">
              <a:spcAft>
                <a:spcPts val="600"/>
              </a:spcAft>
              <a:buClr>
                <a:srgbClr val="000000"/>
              </a:buClr>
              <a:defRPr/>
            </a:pPr>
            <a:endParaRPr lang="fr-FR" sz="1400" kern="0" dirty="0">
              <a:solidFill>
                <a:srgbClr val="000000"/>
              </a:solidFill>
            </a:endParaRPr>
          </a:p>
          <a:p>
            <a:pPr lvl="0" algn="just">
              <a:spcAft>
                <a:spcPts val="600"/>
              </a:spcAft>
              <a:buClr>
                <a:srgbClr val="000000"/>
              </a:buClr>
              <a:defRPr/>
            </a:pPr>
            <a:r>
              <a:rPr lang="fr-FR" sz="1400" kern="0" dirty="0">
                <a:solidFill>
                  <a:srgbClr val="000000"/>
                </a:solidFill>
              </a:rPr>
              <a:t>La prise en compte du </a:t>
            </a:r>
            <a:r>
              <a:rPr lang="fr-FR" sz="1400" kern="0" dirty="0" err="1">
                <a:solidFill>
                  <a:srgbClr val="000000"/>
                </a:solidFill>
              </a:rPr>
              <a:t>FwL</a:t>
            </a:r>
            <a:r>
              <a:rPr lang="fr-FR" sz="1400" kern="0" dirty="0">
                <a:solidFill>
                  <a:srgbClr val="000000"/>
                </a:solidFill>
              </a:rPr>
              <a:t> dans la valorisation des collatéraux de chaque contrat (</a:t>
            </a:r>
            <a:r>
              <a:rPr lang="fr-FR" sz="1400" i="1" kern="0" dirty="0">
                <a:solidFill>
                  <a:srgbClr val="000000"/>
                </a:solidFill>
              </a:rPr>
              <a:t>Bottom-Up</a:t>
            </a:r>
            <a:r>
              <a:rPr lang="fr-FR" sz="1400" kern="0" dirty="0">
                <a:solidFill>
                  <a:srgbClr val="000000"/>
                </a:solidFill>
              </a:rPr>
              <a:t>) peut se faire de la façon suivante :</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B209562-7AB9-43B3-AB2F-88326EDE1251}"/>
                  </a:ext>
                </a:extLst>
              </p:cNvPr>
              <p:cNvSpPr txBox="1"/>
              <p:nvPr/>
            </p:nvSpPr>
            <p:spPr>
              <a:xfrm>
                <a:off x="6263103" y="2634240"/>
                <a:ext cx="6429374" cy="489749"/>
              </a:xfrm>
              <a:prstGeom prst="rect">
                <a:avLst/>
              </a:prstGeom>
              <a:noFill/>
            </p:spPr>
            <p:txBody>
              <a:bodyPr wrap="square">
                <a:spAutoFit/>
              </a:bodyPr>
              <a:lstStyle/>
              <a:p>
                <a:pPr algn="just">
                  <a:spcBef>
                    <a:spcPts val="600"/>
                  </a:spcBef>
                  <a:buClr>
                    <a:schemeClr val="tx1"/>
                  </a:buClr>
                </a:pPr>
                <a14:m>
                  <m:oMath xmlns:m="http://schemas.openxmlformats.org/officeDocument/2006/math">
                    <m:r>
                      <a:rPr lang="fr-FR" sz="1600" i="1" smtClean="0">
                        <a:latin typeface="Cambria Math" panose="02040503050406030204" pitchFamily="18" charset="0"/>
                      </a:rPr>
                      <m:t>𝛼</m:t>
                    </m:r>
                    <m:d>
                      <m:dPr>
                        <m:ctrlPr>
                          <a:rPr lang="fr-FR" sz="1600" i="1">
                            <a:latin typeface="Cambria Math" panose="02040503050406030204" pitchFamily="18" charset="0"/>
                          </a:rPr>
                        </m:ctrlPr>
                      </m:dPr>
                      <m:e>
                        <m:r>
                          <a:rPr lang="fr-FR" sz="1600" i="1">
                            <a:latin typeface="Cambria Math" panose="02040503050406030204" pitchFamily="18" charset="0"/>
                          </a:rPr>
                          <m:t>𝑡</m:t>
                        </m:r>
                      </m:e>
                    </m:d>
                    <m:r>
                      <a:rPr lang="fr-FR" sz="1600" b="0" i="1" smtClean="0">
                        <a:latin typeface="Cambria Math" panose="02040503050406030204" pitchFamily="18" charset="0"/>
                      </a:rPr>
                      <m:t>=</m:t>
                    </m:r>
                    <m:f>
                      <m:fPr>
                        <m:ctrlPr>
                          <a:rPr lang="fr-FR" sz="1600" i="1" smtClean="0">
                            <a:solidFill>
                              <a:schemeClr val="tx1"/>
                            </a:solidFill>
                            <a:latin typeface="Cambria Math" panose="02040503050406030204" pitchFamily="18" charset="0"/>
                          </a:rPr>
                        </m:ctrlPr>
                      </m:fPr>
                      <m:num>
                        <m:r>
                          <a:rPr lang="fr-FR" sz="1600" b="0" i="1" smtClean="0">
                            <a:solidFill>
                              <a:schemeClr val="tx1"/>
                            </a:solidFill>
                            <a:latin typeface="Cambria Math" panose="02040503050406030204" pitchFamily="18" charset="0"/>
                          </a:rPr>
                          <m:t>𝐸𝐴𝐷</m:t>
                        </m:r>
                        <m:d>
                          <m:dPr>
                            <m:ctrlPr>
                              <a:rPr lang="fr-FR" sz="1600" b="0" i="1" smtClean="0">
                                <a:solidFill>
                                  <a:schemeClr val="tx1"/>
                                </a:solidFill>
                                <a:latin typeface="Cambria Math" panose="02040503050406030204" pitchFamily="18" charset="0"/>
                              </a:rPr>
                            </m:ctrlPr>
                          </m:dPr>
                          <m:e>
                            <m:r>
                              <a:rPr lang="fr-FR" sz="1600" b="0" i="1" smtClean="0">
                                <a:solidFill>
                                  <a:schemeClr val="tx1"/>
                                </a:solidFill>
                                <a:latin typeface="Cambria Math" panose="02040503050406030204" pitchFamily="18" charset="0"/>
                              </a:rPr>
                              <m:t>𝑡</m:t>
                            </m:r>
                          </m:e>
                        </m:d>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𝐸𝐴𝐷</m:t>
                        </m:r>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0</m:t>
                        </m:r>
                        <m:r>
                          <a:rPr lang="fr-FR" sz="1600" b="0" i="1" smtClean="0">
                            <a:solidFill>
                              <a:schemeClr val="tx1"/>
                            </a:solidFill>
                            <a:latin typeface="Cambria Math" panose="02040503050406030204" pitchFamily="18" charset="0"/>
                          </a:rPr>
                          <m:t>)</m:t>
                        </m:r>
                      </m:num>
                      <m:den>
                        <m:r>
                          <a:rPr lang="fr-FR" sz="1600" i="1">
                            <a:solidFill>
                              <a:schemeClr val="tx1"/>
                            </a:solidFill>
                            <a:latin typeface="Cambria Math" panose="02040503050406030204" pitchFamily="18" charset="0"/>
                          </a:rPr>
                          <m:t>𝐸𝐴𝐷</m:t>
                        </m:r>
                        <m:r>
                          <a:rPr lang="fr-FR" sz="1600" i="1">
                            <a:solidFill>
                              <a:schemeClr val="tx1"/>
                            </a:solidFill>
                            <a:latin typeface="Cambria Math" panose="02040503050406030204" pitchFamily="18" charset="0"/>
                          </a:rPr>
                          <m:t>(</m:t>
                        </m:r>
                        <m:r>
                          <a:rPr lang="fr-FR" sz="1600" i="1">
                            <a:solidFill>
                              <a:schemeClr val="tx1"/>
                            </a:solidFill>
                            <a:latin typeface="Cambria Math" panose="02040503050406030204" pitchFamily="18" charset="0"/>
                          </a:rPr>
                          <m:t>0</m:t>
                        </m:r>
                        <m:r>
                          <a:rPr lang="fr-FR" sz="1600" i="1">
                            <a:solidFill>
                              <a:schemeClr val="tx1"/>
                            </a:solidFill>
                            <a:latin typeface="Cambria Math" panose="02040503050406030204" pitchFamily="18" charset="0"/>
                          </a:rPr>
                          <m:t>)</m:t>
                        </m:r>
                      </m:den>
                    </m:f>
                  </m:oMath>
                </a14:m>
                <a:r>
                  <a:rPr lang="fr-FR" sz="1600" dirty="0">
                    <a:solidFill>
                      <a:schemeClr val="tx1"/>
                    </a:solidFill>
                    <a:latin typeface="Verdana" panose="020B0604030504040204" pitchFamily="34" charset="0"/>
                  </a:rPr>
                  <a:t> </a:t>
                </a:r>
                <a:endParaRPr lang="fr-FR" sz="1600" dirty="0">
                  <a:latin typeface="Verdana" panose="020B0604030504040204" pitchFamily="34" charset="0"/>
                </a:endParaRPr>
              </a:p>
            </p:txBody>
          </p:sp>
        </mc:Choice>
        <mc:Fallback xmlns="">
          <p:sp>
            <p:nvSpPr>
              <p:cNvPr id="6" name="ZoneTexte 5">
                <a:extLst>
                  <a:ext uri="{FF2B5EF4-FFF2-40B4-BE49-F238E27FC236}">
                    <a16:creationId xmlns:a16="http://schemas.microsoft.com/office/drawing/2014/main" id="{8B209562-7AB9-43B3-AB2F-88326EDE1251}"/>
                  </a:ext>
                </a:extLst>
              </p:cNvPr>
              <p:cNvSpPr txBox="1">
                <a:spLocks noRot="1" noChangeAspect="1" noMove="1" noResize="1" noEditPoints="1" noAdjustHandles="1" noChangeArrowheads="1" noChangeShapeType="1" noTextEdit="1"/>
              </p:cNvSpPr>
              <p:nvPr/>
            </p:nvSpPr>
            <p:spPr>
              <a:xfrm>
                <a:off x="6263103" y="2634240"/>
                <a:ext cx="6429374" cy="489749"/>
              </a:xfrm>
              <a:prstGeom prst="rect">
                <a:avLst/>
              </a:prstGeom>
              <a:blipFill>
                <a:blip r:embed="rId4"/>
                <a:stretch>
                  <a:fillRect b="-5000"/>
                </a:stretch>
              </a:blipFill>
            </p:spPr>
            <p:txBody>
              <a:bodyPr/>
              <a:lstStyle/>
              <a:p>
                <a:r>
                  <a:rPr lang="fr-FR">
                    <a:noFill/>
                  </a:rPr>
                  <a:t> </a:t>
                </a:r>
              </a:p>
            </p:txBody>
          </p:sp>
        </mc:Fallback>
      </mc:AlternateContent>
      <p:sp>
        <p:nvSpPr>
          <p:cNvPr id="7" name="Google Shape;6091;g2b9ded0437e_5_1401">
            <a:extLst>
              <a:ext uri="{FF2B5EF4-FFF2-40B4-BE49-F238E27FC236}">
                <a16:creationId xmlns:a16="http://schemas.microsoft.com/office/drawing/2014/main" id="{5CAE58AF-3DD6-2D4F-3C61-DABC5C3CA383}"/>
              </a:ext>
            </a:extLst>
          </p:cNvPr>
          <p:cNvSpPr/>
          <p:nvPr/>
        </p:nvSpPr>
        <p:spPr>
          <a:xfrm>
            <a:off x="897770" y="2566814"/>
            <a:ext cx="9706730" cy="174551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20B2CFE4-2EA0-873F-8522-89552BA5FEE9}"/>
                  </a:ext>
                </a:extLst>
              </p:cNvPr>
              <p:cNvSpPr txBox="1"/>
              <p:nvPr/>
            </p:nvSpPr>
            <p:spPr>
              <a:xfrm>
                <a:off x="280268" y="4437627"/>
                <a:ext cx="11873633" cy="1400383"/>
              </a:xfrm>
              <a:prstGeom prst="rect">
                <a:avLst/>
              </a:prstGeom>
              <a:noFill/>
            </p:spPr>
            <p:txBody>
              <a:bodyPr wrap="square">
                <a:spAutoFit/>
              </a:bodyPr>
              <a:lstStyle/>
              <a:p>
                <a:pPr marL="285750" lvl="0" indent="-285750" algn="just">
                  <a:spcAft>
                    <a:spcPts val="600"/>
                  </a:spcAft>
                  <a:buClr>
                    <a:srgbClr val="000000"/>
                  </a:buClr>
                  <a:buFont typeface="Arial" panose="020B0604020202020204" pitchFamily="34" charset="0"/>
                  <a:buChar char="•"/>
                  <a:defRPr/>
                </a:pPr>
                <a:r>
                  <a:rPr lang="fr-FR" sz="1400" kern="0" dirty="0">
                    <a:solidFill>
                      <a:srgbClr val="000000"/>
                    </a:solidFill>
                  </a:rPr>
                  <a:t>EAD : Exposition à la </a:t>
                </a:r>
                <a:r>
                  <a:rPr lang="fr-FR" sz="1400" kern="0" dirty="0" err="1">
                    <a:solidFill>
                      <a:srgbClr val="000000"/>
                    </a:solidFill>
                  </a:rPr>
                  <a:t>t-ème</a:t>
                </a:r>
                <a:r>
                  <a:rPr lang="fr-FR" sz="1400" kern="0" dirty="0">
                    <a:solidFill>
                      <a:srgbClr val="000000"/>
                    </a:solidFill>
                  </a:rPr>
                  <a:t> période dans le monde du défaut</a:t>
                </a:r>
              </a:p>
              <a:p>
                <a:pPr marL="285750" lvl="0" indent="-285750" algn="just">
                  <a:spcAft>
                    <a:spcPts val="600"/>
                  </a:spcAft>
                  <a:buClr>
                    <a:srgbClr val="000000"/>
                  </a:buClr>
                  <a:buFont typeface="Arial" panose="020B0604020202020204" pitchFamily="34" charset="0"/>
                  <a:buChar char="•"/>
                  <a:defRPr/>
                </a:pPr>
                <a:r>
                  <a:rPr lang="fr-FR" sz="1400" kern="0" dirty="0">
                    <a:solidFill>
                      <a:srgbClr val="000000"/>
                    </a:solidFill>
                  </a:rPr>
                  <a:t>HPI : Indice des prix immobiliers (</a:t>
                </a:r>
                <a:r>
                  <a:rPr lang="fr-FR" sz="1400" i="1" kern="0" dirty="0" err="1">
                    <a:solidFill>
                      <a:srgbClr val="000000"/>
                    </a:solidFill>
                  </a:rPr>
                  <a:t>Housing</a:t>
                </a:r>
                <a:r>
                  <a:rPr lang="fr-FR" sz="1400" i="1" kern="0" dirty="0">
                    <a:solidFill>
                      <a:srgbClr val="000000"/>
                    </a:solidFill>
                  </a:rPr>
                  <a:t> prince index</a:t>
                </a:r>
                <a:r>
                  <a:rPr lang="fr-FR" sz="1400" kern="0" dirty="0">
                    <a:solidFill>
                      <a:srgbClr val="000000"/>
                    </a:solidFill>
                  </a:rPr>
                  <a:t>) (disponible au niveau départemental/communal sur l’historique)</a:t>
                </a:r>
              </a:p>
              <a:p>
                <a:pPr marL="285750" lvl="0" indent="-285750" algn="just">
                  <a:spcAft>
                    <a:spcPts val="600"/>
                  </a:spcAft>
                  <a:buClr>
                    <a:srgbClr val="000000"/>
                  </a:buClr>
                  <a:buFont typeface="Arial" panose="020B0604020202020204" pitchFamily="34" charset="0"/>
                  <a:buChar char="•"/>
                  <a:defRPr/>
                </a:pPr>
                <a14:m>
                  <m:oMath xmlns:m="http://schemas.openxmlformats.org/officeDocument/2006/math">
                    <m:r>
                      <a:rPr lang="fr-FR" sz="1400" b="0" i="1" kern="0" smtClean="0">
                        <a:solidFill>
                          <a:srgbClr val="000000"/>
                        </a:solidFill>
                        <a:latin typeface="Cambria Math" panose="02040503050406030204" pitchFamily="18" charset="0"/>
                      </a:rPr>
                      <m:t>𝛽</m:t>
                    </m:r>
                    <m:d>
                      <m:dPr>
                        <m:ctrlPr>
                          <a:rPr lang="fr-FR" sz="1400" b="0" i="1" kern="0" smtClean="0">
                            <a:solidFill>
                              <a:srgbClr val="000000"/>
                            </a:solidFill>
                            <a:latin typeface="Cambria Math" panose="02040503050406030204" pitchFamily="18" charset="0"/>
                          </a:rPr>
                        </m:ctrlPr>
                      </m:dPr>
                      <m:e>
                        <m:r>
                          <a:rPr lang="fr-FR" sz="1400" b="0" i="1" kern="0" smtClean="0">
                            <a:solidFill>
                              <a:srgbClr val="000000"/>
                            </a:solidFill>
                            <a:latin typeface="Cambria Math" panose="02040503050406030204" pitchFamily="18" charset="0"/>
                          </a:rPr>
                          <m:t>𝑡</m:t>
                        </m:r>
                      </m:e>
                    </m:d>
                  </m:oMath>
                </a14:m>
                <a:r>
                  <a:rPr lang="fr-FR" sz="1400" kern="0" dirty="0">
                    <a:solidFill>
                      <a:srgbClr val="000000"/>
                    </a:solidFill>
                  </a:rPr>
                  <a:t> : Coefficient d’évolution des prix de l’immobilier </a:t>
                </a:r>
              </a:p>
              <a:p>
                <a:pPr marL="285750" lvl="0" indent="-285750" algn="just">
                  <a:spcAft>
                    <a:spcPts val="600"/>
                  </a:spcAft>
                  <a:buClr>
                    <a:srgbClr val="000000"/>
                  </a:buClr>
                  <a:buFont typeface="Arial" panose="020B0604020202020204" pitchFamily="34" charset="0"/>
                  <a:buChar char="•"/>
                  <a:defRPr/>
                </a:pPr>
                <a14:m>
                  <m:oMath xmlns:m="http://schemas.openxmlformats.org/officeDocument/2006/math">
                    <m:sSub>
                      <m:sSubPr>
                        <m:ctrlPr>
                          <a:rPr lang="fr-FR" sz="1400" b="0" i="1" kern="0" smtClean="0">
                            <a:solidFill>
                              <a:srgbClr val="000000"/>
                            </a:solidFill>
                            <a:latin typeface="Cambria Math" panose="02040503050406030204" pitchFamily="18" charset="0"/>
                          </a:rPr>
                        </m:ctrlPr>
                      </m:sSubPr>
                      <m:e>
                        <m:r>
                          <a:rPr lang="fr-FR" sz="1400" b="0" i="1" kern="0" smtClean="0">
                            <a:solidFill>
                              <a:srgbClr val="000000"/>
                            </a:solidFill>
                            <a:latin typeface="Cambria Math" panose="02040503050406030204" pitchFamily="18" charset="0"/>
                          </a:rPr>
                          <m:t>𝛾</m:t>
                        </m:r>
                      </m:e>
                      <m:sub>
                        <m:r>
                          <a:rPr lang="fr-FR" sz="1400" b="0" i="1" kern="0" smtClean="0">
                            <a:solidFill>
                              <a:srgbClr val="000000"/>
                            </a:solidFill>
                            <a:latin typeface="Cambria Math" panose="02040503050406030204" pitchFamily="18" charset="0"/>
                          </a:rPr>
                          <m:t>𝑡</m:t>
                        </m:r>
                      </m:sub>
                    </m:sSub>
                    <m:r>
                      <a:rPr lang="fr-FR" sz="1400" b="0" i="1" kern="0" smtClean="0">
                        <a:solidFill>
                          <a:srgbClr val="000000"/>
                        </a:solidFill>
                        <a:latin typeface="Cambria Math" panose="02040503050406030204" pitchFamily="18" charset="0"/>
                      </a:rPr>
                      <m:t> : </m:t>
                    </m:r>
                  </m:oMath>
                </a14:m>
                <a:r>
                  <a:rPr lang="fr-FR" sz="1400" kern="0" dirty="0">
                    <a:solidFill>
                      <a:srgbClr val="000000"/>
                    </a:solidFill>
                  </a:rPr>
                  <a:t>Taux de décote appliqué à la garantie (</a:t>
                </a:r>
                <a:r>
                  <a:rPr lang="fr-FR" sz="1400" i="1" kern="0" dirty="0" err="1">
                    <a:solidFill>
                      <a:srgbClr val="000000"/>
                    </a:solidFill>
                  </a:rPr>
                  <a:t>haircut</a:t>
                </a:r>
                <a:r>
                  <a:rPr lang="fr-FR" sz="1400" kern="0" dirty="0">
                    <a:solidFill>
                      <a:srgbClr val="000000"/>
                    </a:solidFill>
                  </a:rPr>
                  <a:t>) (tient compte des frais de vente et des incertitudes sur le marché de l’immobilier)</a:t>
                </a:r>
              </a:p>
            </p:txBody>
          </p:sp>
        </mc:Choice>
        <mc:Fallback xmlns="">
          <p:sp>
            <p:nvSpPr>
              <p:cNvPr id="8" name="ZoneTexte 7">
                <a:extLst>
                  <a:ext uri="{FF2B5EF4-FFF2-40B4-BE49-F238E27FC236}">
                    <a16:creationId xmlns:a16="http://schemas.microsoft.com/office/drawing/2014/main" id="{20B2CFE4-2EA0-873F-8522-89552BA5FEE9}"/>
                  </a:ext>
                </a:extLst>
              </p:cNvPr>
              <p:cNvSpPr txBox="1">
                <a:spLocks noRot="1" noChangeAspect="1" noMove="1" noResize="1" noEditPoints="1" noAdjustHandles="1" noChangeArrowheads="1" noChangeShapeType="1" noTextEdit="1"/>
              </p:cNvSpPr>
              <p:nvPr/>
            </p:nvSpPr>
            <p:spPr>
              <a:xfrm>
                <a:off x="280268" y="4437627"/>
                <a:ext cx="11873633" cy="1400383"/>
              </a:xfrm>
              <a:prstGeom prst="rect">
                <a:avLst/>
              </a:prstGeom>
              <a:blipFill>
                <a:blip r:embed="rId5"/>
                <a:stretch>
                  <a:fillRect l="-103" t="-870" r="-154" b="-30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0CE38801-EF6D-F7B2-33D2-E2ADF1918F27}"/>
                  </a:ext>
                </a:extLst>
              </p:cNvPr>
              <p:cNvSpPr txBox="1"/>
              <p:nvPr/>
            </p:nvSpPr>
            <p:spPr>
              <a:xfrm>
                <a:off x="3136125" y="3693814"/>
                <a:ext cx="7624762" cy="595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𝛽</m:t>
                      </m:r>
                      <m:d>
                        <m:dPr>
                          <m:ctrlPr>
                            <a:rPr lang="fr-FR" sz="1600" i="1">
                              <a:latin typeface="Cambria Math" panose="02040503050406030204" pitchFamily="18" charset="0"/>
                            </a:rPr>
                          </m:ctrlPr>
                        </m:dPr>
                        <m:e>
                          <m:r>
                            <a:rPr lang="fr-FR" sz="1600" i="1">
                              <a:latin typeface="Cambria Math" panose="02040503050406030204" pitchFamily="18" charset="0"/>
                            </a:rPr>
                            <m:t>𝑡</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solidFill>
                                <a:srgbClr val="FF0000"/>
                              </a:solidFill>
                              <a:latin typeface="Cambria Math" panose="02040503050406030204" pitchFamily="18" charset="0"/>
                            </a:rPr>
                            <m:t>𝐻𝑃</m:t>
                          </m:r>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𝐼</m:t>
                              </m:r>
                            </m:e>
                            <m:sub>
                              <m:r>
                                <a:rPr lang="fr-FR" sz="1600" i="1">
                                  <a:solidFill>
                                    <a:srgbClr val="FF0000"/>
                                  </a:solidFill>
                                  <a:latin typeface="Cambria Math" panose="02040503050406030204" pitchFamily="18" charset="0"/>
                                </a:rPr>
                                <m:t>𝑡</m:t>
                              </m:r>
                            </m:sub>
                          </m:sSub>
                        </m:num>
                        <m:den>
                          <m:r>
                            <a:rPr lang="fr-FR" sz="1600" i="1">
                              <a:latin typeface="Cambria Math" panose="02040503050406030204" pitchFamily="18" charset="0"/>
                            </a:rPr>
                            <m:t>𝐻𝑃</m:t>
                          </m:r>
                          <m:sSub>
                            <m:sSubPr>
                              <m:ctrlPr>
                                <a:rPr lang="fr-FR" sz="1600" i="1">
                                  <a:latin typeface="Cambria Math" panose="02040503050406030204" pitchFamily="18" charset="0"/>
                                </a:rPr>
                              </m:ctrlPr>
                            </m:sSubPr>
                            <m:e>
                              <m:r>
                                <a:rPr lang="fr-FR" sz="1600" i="1">
                                  <a:latin typeface="Cambria Math" panose="02040503050406030204" pitchFamily="18" charset="0"/>
                                </a:rPr>
                                <m:t>𝐼</m:t>
                              </m:r>
                            </m:e>
                            <m:sub>
                              <m:r>
                                <a:rPr lang="fr-FR" sz="1600" i="1">
                                  <a:latin typeface="Cambria Math" panose="02040503050406030204" pitchFamily="18" charset="0"/>
                                </a:rPr>
                                <m:t>0</m:t>
                              </m:r>
                            </m:sub>
                          </m:sSub>
                        </m:den>
                      </m:f>
                    </m:oMath>
                  </m:oMathPara>
                </a14:m>
                <a:endParaRPr lang="fr-FR" sz="1600" dirty="0"/>
              </a:p>
            </p:txBody>
          </p:sp>
        </mc:Choice>
        <mc:Fallback xmlns="">
          <p:sp>
            <p:nvSpPr>
              <p:cNvPr id="10" name="ZoneTexte 9">
                <a:extLst>
                  <a:ext uri="{FF2B5EF4-FFF2-40B4-BE49-F238E27FC236}">
                    <a16:creationId xmlns:a16="http://schemas.microsoft.com/office/drawing/2014/main" id="{0CE38801-EF6D-F7B2-33D2-E2ADF1918F27}"/>
                  </a:ext>
                </a:extLst>
              </p:cNvPr>
              <p:cNvSpPr txBox="1">
                <a:spLocks noRot="1" noChangeAspect="1" noMove="1" noResize="1" noEditPoints="1" noAdjustHandles="1" noChangeArrowheads="1" noChangeShapeType="1" noTextEdit="1"/>
              </p:cNvSpPr>
              <p:nvPr/>
            </p:nvSpPr>
            <p:spPr>
              <a:xfrm>
                <a:off x="3136125" y="3693814"/>
                <a:ext cx="7624762" cy="595163"/>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17ECD49E-1454-FCB3-8D63-15EB18791AE4}"/>
                  </a:ext>
                </a:extLst>
              </p:cNvPr>
              <p:cNvSpPr txBox="1"/>
              <p:nvPr/>
            </p:nvSpPr>
            <p:spPr>
              <a:xfrm>
                <a:off x="3617080" y="3117315"/>
                <a:ext cx="7677150" cy="603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𝛾</m:t>
                          </m:r>
                        </m:e>
                        <m:sub>
                          <m:r>
                            <a:rPr lang="fr-FR" sz="1600" b="0" i="1" smtClean="0">
                              <a:latin typeface="Cambria Math" panose="02040503050406030204" pitchFamily="18" charset="0"/>
                            </a:rPr>
                            <m:t>𝑡</m:t>
                          </m:r>
                        </m:sub>
                      </m:sSub>
                      <m:r>
                        <a:rPr lang="fr-FR" sz="1600" i="1">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𝑉𝑎𝑙𝑒𝑢𝑟</m:t>
                          </m:r>
                          <m:r>
                            <a:rPr lang="fr-FR" sz="1600" b="0" i="1" smtClean="0">
                              <a:latin typeface="Cambria Math" panose="02040503050406030204" pitchFamily="18" charset="0"/>
                            </a:rPr>
                            <m:t> </m:t>
                          </m:r>
                          <m:r>
                            <a:rPr lang="fr-FR" sz="1600" b="0" i="1" smtClean="0">
                              <a:latin typeface="Cambria Math" panose="02040503050406030204" pitchFamily="18" charset="0"/>
                            </a:rPr>
                            <m:t>𝑙𝑖𝑞𝑢𝑖𝑑𝑎𝑡𝑖𝑣</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𝑡</m:t>
                              </m:r>
                            </m:sub>
                          </m:sSub>
                        </m:num>
                        <m:den>
                          <m:r>
                            <a:rPr lang="fr-FR" sz="1600" b="0" i="1" smtClean="0">
                              <a:latin typeface="Cambria Math" panose="02040503050406030204" pitchFamily="18" charset="0"/>
                            </a:rPr>
                            <m:t>𝑉𝑎𝑙𝑒𝑢𝑟</m:t>
                          </m:r>
                          <m:r>
                            <a:rPr lang="fr-FR" sz="1600" b="0" i="1" smtClean="0">
                              <a:latin typeface="Cambria Math" panose="02040503050406030204" pitchFamily="18" charset="0"/>
                            </a:rPr>
                            <m:t> </m:t>
                          </m:r>
                          <m:r>
                            <a:rPr lang="fr-FR" sz="1600" b="0" i="1" smtClean="0">
                              <a:latin typeface="Cambria Math" panose="02040503050406030204" pitchFamily="18" charset="0"/>
                            </a:rPr>
                            <m:t>𝑔𝑎𝑟𝑎𝑛𝑡𝑖</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𝑒</m:t>
                              </m:r>
                            </m:e>
                            <m:sub>
                              <m:r>
                                <a:rPr lang="fr-FR" sz="1600" b="0" i="1" smtClean="0">
                                  <a:latin typeface="Cambria Math" panose="02040503050406030204" pitchFamily="18" charset="0"/>
                                </a:rPr>
                                <m:t>𝑡</m:t>
                              </m:r>
                            </m:sub>
                          </m:sSub>
                        </m:den>
                      </m:f>
                    </m:oMath>
                  </m:oMathPara>
                </a14:m>
                <a:endParaRPr lang="fr-FR" sz="1600" dirty="0"/>
              </a:p>
            </p:txBody>
          </p:sp>
        </mc:Choice>
        <mc:Fallback xmlns="">
          <p:sp>
            <p:nvSpPr>
              <p:cNvPr id="12" name="ZoneTexte 11">
                <a:extLst>
                  <a:ext uri="{FF2B5EF4-FFF2-40B4-BE49-F238E27FC236}">
                    <a16:creationId xmlns:a16="http://schemas.microsoft.com/office/drawing/2014/main" id="{17ECD49E-1454-FCB3-8D63-15EB18791AE4}"/>
                  </a:ext>
                </a:extLst>
              </p:cNvPr>
              <p:cNvSpPr txBox="1">
                <a:spLocks noRot="1" noChangeAspect="1" noMove="1" noResize="1" noEditPoints="1" noAdjustHandles="1" noChangeArrowheads="1" noChangeShapeType="1" noTextEdit="1"/>
              </p:cNvSpPr>
              <p:nvPr/>
            </p:nvSpPr>
            <p:spPr>
              <a:xfrm>
                <a:off x="3617080" y="3117315"/>
                <a:ext cx="7677150" cy="603050"/>
              </a:xfrm>
              <a:prstGeom prst="rect">
                <a:avLst/>
              </a:prstGeom>
              <a:blipFill>
                <a:blip r:embed="rId7"/>
                <a:stretch>
                  <a:fillRect/>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668591CF-B174-1370-C98D-06D4650EFF7B}"/>
              </a:ext>
            </a:extLst>
          </p:cNvPr>
          <p:cNvSpPr txBox="1"/>
          <p:nvPr/>
        </p:nvSpPr>
        <p:spPr>
          <a:xfrm>
            <a:off x="1050456" y="5874555"/>
            <a:ext cx="9710431" cy="523220"/>
          </a:xfrm>
          <a:prstGeom prst="rect">
            <a:avLst/>
          </a:prstGeom>
          <a:noFill/>
        </p:spPr>
        <p:txBody>
          <a:bodyPr wrap="square">
            <a:spAutoFit/>
          </a:bodyPr>
          <a:lstStyle/>
          <a:p>
            <a:pPr lvl="0" algn="just">
              <a:spcAft>
                <a:spcPts val="600"/>
              </a:spcAft>
              <a:buClr>
                <a:srgbClr val="000000"/>
              </a:buClr>
              <a:defRPr/>
            </a:pPr>
            <a:r>
              <a:rPr lang="fr-FR" sz="1400" b="1" kern="0" dirty="0">
                <a:solidFill>
                  <a:srgbClr val="000000"/>
                </a:solidFill>
              </a:rPr>
              <a:t> Le </a:t>
            </a:r>
            <a:r>
              <a:rPr lang="fr-FR" sz="1400" b="1" kern="0" dirty="0" err="1">
                <a:solidFill>
                  <a:srgbClr val="000000"/>
                </a:solidFill>
              </a:rPr>
              <a:t>FwL</a:t>
            </a:r>
            <a:r>
              <a:rPr lang="fr-FR" sz="1400" b="1" kern="0" dirty="0">
                <a:solidFill>
                  <a:srgbClr val="000000"/>
                </a:solidFill>
              </a:rPr>
              <a:t> est pris en compte dans la réévaluation de la garantie et de la LTV associé via les scénarios prospectifs sur les indices de prix de immobilier fournis par les économistes </a:t>
            </a:r>
            <a:endParaRPr lang="fr-FR" sz="1400" dirty="0"/>
          </a:p>
        </p:txBody>
      </p:sp>
    </p:spTree>
    <p:extLst>
      <p:ext uri="{BB962C8B-B14F-4D97-AF65-F5344CB8AC3E}">
        <p14:creationId xmlns:p14="http://schemas.microsoft.com/office/powerpoint/2010/main" val="5552432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70">
          <a:extLst>
            <a:ext uri="{FF2B5EF4-FFF2-40B4-BE49-F238E27FC236}">
              <a16:creationId xmlns:a16="http://schemas.microsoft.com/office/drawing/2014/main" id="{18FEDCBA-E5C6-C2B6-79C2-7A271E05DFC4}"/>
            </a:ext>
          </a:extLst>
        </p:cNvPr>
        <p:cNvGrpSpPr/>
        <p:nvPr/>
      </p:nvGrpSpPr>
      <p:grpSpPr>
        <a:xfrm>
          <a:off x="0" y="0"/>
          <a:ext cx="0" cy="0"/>
          <a:chOff x="0" y="0"/>
          <a:chExt cx="0" cy="0"/>
        </a:xfrm>
      </p:grpSpPr>
      <p:sp>
        <p:nvSpPr>
          <p:cNvPr id="2171" name="Google Shape;2171;p124">
            <a:extLst>
              <a:ext uri="{FF2B5EF4-FFF2-40B4-BE49-F238E27FC236}">
                <a16:creationId xmlns:a16="http://schemas.microsoft.com/office/drawing/2014/main" id="{4B7D647B-E676-AF2B-F698-08E36CDE3927}"/>
              </a:ext>
            </a:extLst>
          </p:cNvPr>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Prise en compte du </a:t>
            </a:r>
            <a:r>
              <a:rPr lang="fr-FR" dirty="0" err="1"/>
              <a:t>fWl</a:t>
            </a:r>
            <a:r>
              <a:rPr lang="fr-FR" dirty="0"/>
              <a:t> Dans la valorisation des collatéraux - IMMOBILIER</a:t>
            </a:r>
            <a:endParaRPr dirty="0"/>
          </a:p>
        </p:txBody>
      </p:sp>
      <p:sp>
        <p:nvSpPr>
          <p:cNvPr id="2172" name="Google Shape;2172;p124">
            <a:extLst>
              <a:ext uri="{FF2B5EF4-FFF2-40B4-BE49-F238E27FC236}">
                <a16:creationId xmlns:a16="http://schemas.microsoft.com/office/drawing/2014/main" id="{DE050172-3F3E-32F2-3BEC-6074C9E6B7B0}"/>
              </a:ext>
            </a:extLst>
          </p:cNvPr>
          <p:cNvSpPr txBox="1">
            <a:spLocks noGrp="1"/>
          </p:cNvSpPr>
          <p:nvPr>
            <p:ph type="title"/>
          </p:nvPr>
        </p:nvSpPr>
        <p:spPr>
          <a:xfrm>
            <a:off x="280277" y="281475"/>
            <a:ext cx="125832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Modélisation de la LGD</a:t>
            </a:r>
            <a:endParaRPr dirty="0"/>
          </a:p>
        </p:txBody>
      </p:sp>
      <p:sp>
        <p:nvSpPr>
          <p:cNvPr id="2173" name="Google Shape;2173;p124">
            <a:extLst>
              <a:ext uri="{FF2B5EF4-FFF2-40B4-BE49-F238E27FC236}">
                <a16:creationId xmlns:a16="http://schemas.microsoft.com/office/drawing/2014/main" id="{BEE266A3-1C02-23C4-7EC8-A1BB0C4909EB}"/>
              </a:ext>
            </a:extLst>
          </p:cNvPr>
          <p:cNvSpPr/>
          <p:nvPr/>
        </p:nvSpPr>
        <p:spPr>
          <a:xfrm>
            <a:off x="10916975" y="6397775"/>
            <a:ext cx="7242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4" name="Google Shape;2174;p124">
            <a:extLst>
              <a:ext uri="{FF2B5EF4-FFF2-40B4-BE49-F238E27FC236}">
                <a16:creationId xmlns:a16="http://schemas.microsoft.com/office/drawing/2014/main" id="{339E8E6C-7FFF-65CE-1227-B71FD83AB94A}"/>
              </a:ext>
            </a:extLst>
          </p:cNvPr>
          <p:cNvSpPr txBox="1"/>
          <p:nvPr/>
        </p:nvSpPr>
        <p:spPr>
          <a:xfrm>
            <a:off x="598182" y="2717269"/>
            <a:ext cx="5100600" cy="45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100"/>
              </a:spcAft>
              <a:buClr>
                <a:schemeClr val="dk1"/>
              </a:buClr>
              <a:buSzPts val="1750"/>
              <a:buFont typeface="Verdana"/>
              <a:buNone/>
            </a:pPr>
            <a:endParaRPr sz="1750" b="0" i="0" u="none" strike="noStrike" cap="none">
              <a:solidFill>
                <a:srgbClr val="597A96"/>
              </a:solidFill>
              <a:latin typeface="Verdana"/>
              <a:ea typeface="Verdana"/>
              <a:cs typeface="Verdana"/>
              <a:sym typeface="Verdana"/>
            </a:endParaRPr>
          </a:p>
        </p:txBody>
      </p:sp>
      <p:sp>
        <p:nvSpPr>
          <p:cNvPr id="4" name="ZoneTexte 3">
            <a:extLst>
              <a:ext uri="{FF2B5EF4-FFF2-40B4-BE49-F238E27FC236}">
                <a16:creationId xmlns:a16="http://schemas.microsoft.com/office/drawing/2014/main" id="{75667A80-262F-A6E0-29BC-076FDF85E81A}"/>
              </a:ext>
            </a:extLst>
          </p:cNvPr>
          <p:cNvSpPr txBox="1"/>
          <p:nvPr/>
        </p:nvSpPr>
        <p:spPr>
          <a:xfrm>
            <a:off x="137392" y="1281599"/>
            <a:ext cx="11873633" cy="307777"/>
          </a:xfrm>
          <a:prstGeom prst="rect">
            <a:avLst/>
          </a:prstGeom>
          <a:noFill/>
        </p:spPr>
        <p:txBody>
          <a:bodyPr wrap="square">
            <a:spAutoFit/>
          </a:bodyPr>
          <a:lstStyle/>
          <a:p>
            <a:pPr lvl="0" algn="just">
              <a:spcAft>
                <a:spcPts val="600"/>
              </a:spcAft>
              <a:buClr>
                <a:srgbClr val="000000"/>
              </a:buClr>
              <a:defRPr/>
            </a:pPr>
            <a:r>
              <a:rPr lang="fr-FR" sz="1400" kern="0" dirty="0">
                <a:solidFill>
                  <a:srgbClr val="000000"/>
                </a:solidFill>
              </a:rPr>
              <a:t>La réévaluation des collatéraux et de la LTV associé peut se transmettre à la LGD du contrat comme suit :</a:t>
            </a:r>
          </a:p>
        </p:txBody>
      </p:sp>
      <p:sp>
        <p:nvSpPr>
          <p:cNvPr id="7" name="Google Shape;6091;g2b9ded0437e_5_1401">
            <a:extLst>
              <a:ext uri="{FF2B5EF4-FFF2-40B4-BE49-F238E27FC236}">
                <a16:creationId xmlns:a16="http://schemas.microsoft.com/office/drawing/2014/main" id="{A60D7ED3-E523-B12E-B2D4-C161E84B33EC}"/>
              </a:ext>
            </a:extLst>
          </p:cNvPr>
          <p:cNvSpPr/>
          <p:nvPr/>
        </p:nvSpPr>
        <p:spPr>
          <a:xfrm>
            <a:off x="745370" y="1756708"/>
            <a:ext cx="9706730" cy="174551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E2A8D949-BFDA-D699-864C-C5C8F3644DA7}"/>
                  </a:ext>
                </a:extLst>
              </p:cNvPr>
              <p:cNvSpPr txBox="1"/>
              <p:nvPr/>
            </p:nvSpPr>
            <p:spPr>
              <a:xfrm>
                <a:off x="2755514" y="1942506"/>
                <a:ext cx="5393724" cy="710732"/>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𝐿𝐺𝐷</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d>
                        <m:dPr>
                          <m:ctrlPr>
                            <a:rPr lang="fr-FR" b="0" i="1" smtClean="0">
                              <a:latin typeface="Cambria Math" panose="02040503050406030204" pitchFamily="18" charset="0"/>
                            </a:rPr>
                          </m:ctrlPr>
                        </m:dPr>
                        <m:e>
                          <m:r>
                            <a:rPr lang="fr-FR" b="0" i="1" smtClean="0">
                              <a:latin typeface="Cambria Math" panose="02040503050406030204" pitchFamily="18" charset="0"/>
                            </a:rPr>
                            <m:t>1</m:t>
                          </m:r>
                          <m:r>
                            <a:rPr lang="fr-FR" b="0" i="1" smtClean="0">
                              <a:latin typeface="Cambria Math" panose="02040503050406030204" pitchFamily="18" charset="0"/>
                            </a:rPr>
                            <m:t>−</m:t>
                          </m:r>
                          <m:r>
                            <a:rPr lang="fr-FR" b="0" i="1" smtClean="0">
                              <a:latin typeface="Cambria Math" panose="02040503050406030204" pitchFamily="18" charset="0"/>
                            </a:rPr>
                            <m:t>𝐶𝑢𝑟𝑒</m:t>
                          </m:r>
                          <m:r>
                            <a:rPr lang="fr-FR" b="0" i="1" smtClean="0">
                              <a:latin typeface="Cambria Math" panose="02040503050406030204" pitchFamily="18" charset="0"/>
                            </a:rPr>
                            <m:t> </m:t>
                          </m:r>
                          <m:r>
                            <a:rPr lang="fr-FR" b="0" i="1" smtClean="0">
                              <a:latin typeface="Cambria Math" panose="02040503050406030204" pitchFamily="18" charset="0"/>
                            </a:rPr>
                            <m:t>𝑟𝑎𝑡𝑒</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e>
                      </m:d>
                      <m:r>
                        <a:rPr lang="fr-FR" b="0" i="1" smtClean="0">
                          <a:latin typeface="Cambria Math" panose="02040503050406030204" pitchFamily="18" charset="0"/>
                        </a:rPr>
                        <m:t>𝐿𝐺𝐿</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r>
                        <a:rPr lang="fr-FR" b="0" i="1" smtClean="0">
                          <a:latin typeface="Cambria Math" panose="02040503050406030204" pitchFamily="18" charset="0"/>
                        </a:rPr>
                        <m:t>𝐶𝑜</m:t>
                      </m:r>
                      <m:r>
                        <a:rPr lang="fr-FR" b="0" i="1" smtClean="0">
                          <a:latin typeface="Cambria Math" panose="02040503050406030204" pitchFamily="18" charset="0"/>
                        </a:rPr>
                        <m:t>û</m:t>
                      </m:r>
                      <m:r>
                        <a:rPr lang="fr-FR" b="0" i="1" smtClean="0">
                          <a:latin typeface="Cambria Math" panose="02040503050406030204" pitchFamily="18" charset="0"/>
                        </a:rPr>
                        <m:t>𝑡𝑠</m:t>
                      </m:r>
                      <m:r>
                        <a:rPr lang="fr-FR" b="0" i="1" smtClean="0">
                          <a:latin typeface="Cambria Math" panose="02040503050406030204" pitchFamily="18" charset="0"/>
                        </a:rPr>
                        <m:t> </m:t>
                      </m:r>
                    </m:oMath>
                  </m:oMathPara>
                </a14:m>
                <a:endParaRPr lang="fr-FR" b="0" dirty="0">
                  <a:latin typeface="Verdana" panose="020B0604030504040204" pitchFamily="34" charset="0"/>
                </a:endParaRPr>
              </a:p>
              <a:p>
                <a:pPr algn="just">
                  <a:spcBef>
                    <a:spcPts val="600"/>
                  </a:spcBef>
                  <a:buClr>
                    <a:schemeClr val="tx1"/>
                  </a:buClr>
                </a:pPr>
                <a:endParaRPr lang="fr-FR" dirty="0">
                  <a:latin typeface="Verdana" panose="020B0604030504040204" pitchFamily="34" charset="0"/>
                </a:endParaRPr>
              </a:p>
              <a:p>
                <a:pPr algn="just">
                  <a:spcBef>
                    <a:spcPts val="600"/>
                  </a:spcBef>
                  <a:buClr>
                    <a:schemeClr val="tx1"/>
                  </a:buClr>
                </a:pPr>
                <a:endParaRPr lang="fr-FR" dirty="0" err="1">
                  <a:latin typeface="Verdana" panose="020B0604030504040204" pitchFamily="34" charset="0"/>
                </a:endParaRPr>
              </a:p>
            </p:txBody>
          </p:sp>
        </mc:Choice>
        <mc:Fallback xmlns="">
          <p:sp>
            <p:nvSpPr>
              <p:cNvPr id="3" name="ZoneTexte 2">
                <a:extLst>
                  <a:ext uri="{FF2B5EF4-FFF2-40B4-BE49-F238E27FC236}">
                    <a16:creationId xmlns:a16="http://schemas.microsoft.com/office/drawing/2014/main" id="{E2A8D949-BFDA-D699-864C-C5C8F3644DA7}"/>
                  </a:ext>
                </a:extLst>
              </p:cNvPr>
              <p:cNvSpPr txBox="1">
                <a:spLocks noRot="1" noChangeAspect="1" noMove="1" noResize="1" noEditPoints="1" noAdjustHandles="1" noChangeArrowheads="1" noChangeShapeType="1" noTextEdit="1"/>
              </p:cNvSpPr>
              <p:nvPr/>
            </p:nvSpPr>
            <p:spPr>
              <a:xfrm>
                <a:off x="2755514" y="1942506"/>
                <a:ext cx="5393724" cy="7107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8ABE4596-038F-4D39-EDBD-0D797AEA4393}"/>
                  </a:ext>
                </a:extLst>
              </p:cNvPr>
              <p:cNvSpPr txBox="1"/>
              <p:nvPr/>
            </p:nvSpPr>
            <p:spPr>
              <a:xfrm>
                <a:off x="1587500" y="2524782"/>
                <a:ext cx="4812957"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𝐿𝐺𝐿</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max</m:t>
                          </m:r>
                        </m:fName>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r>
                                    <a:rPr lang="fr-FR" b="0" i="1" smtClean="0">
                                      <a:latin typeface="Cambria Math" panose="02040503050406030204" pitchFamily="18" charset="0"/>
                                    </a:rPr>
                                    <m:t>𝐸𝐴𝐷</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r>
                                    <a:rPr lang="fr-FR" i="1" smtClean="0">
                                      <a:solidFill>
                                        <a:srgbClr val="FF0000"/>
                                      </a:solidFill>
                                      <a:latin typeface="Cambria Math" panose="02040503050406030204" pitchFamily="18" charset="0"/>
                                    </a:rPr>
                                    <m:t>𝑉𝑎𝑙𝑒𝑢𝑟</m:t>
                                  </m:r>
                                  <m:r>
                                    <a:rPr lang="fr-FR" i="1" smtClean="0">
                                      <a:solidFill>
                                        <a:srgbClr val="FF0000"/>
                                      </a:solidFill>
                                      <a:latin typeface="Cambria Math" panose="02040503050406030204" pitchFamily="18" charset="0"/>
                                    </a:rPr>
                                    <m:t> </m:t>
                                  </m:r>
                                  <m:r>
                                    <a:rPr lang="fr-FR" i="1" smtClean="0">
                                      <a:solidFill>
                                        <a:srgbClr val="FF0000"/>
                                      </a:solidFill>
                                      <a:latin typeface="Cambria Math" panose="02040503050406030204" pitchFamily="18" charset="0"/>
                                    </a:rPr>
                                    <m:t>𝑙𝑖𝑞𝑢𝑖𝑑𝑎𝑡𝑖𝑣𝑒</m:t>
                                  </m:r>
                                  <m:d>
                                    <m:dPr>
                                      <m:ctrlPr>
                                        <a:rPr lang="fr-FR" b="0" i="1" smtClean="0">
                                          <a:solidFill>
                                            <a:srgbClr val="FF0000"/>
                                          </a:solidFill>
                                          <a:latin typeface="Cambria Math" panose="02040503050406030204" pitchFamily="18" charset="0"/>
                                        </a:rPr>
                                      </m:ctrlPr>
                                    </m:dPr>
                                    <m:e>
                                      <m:r>
                                        <a:rPr lang="fr-FR" b="0" i="1" smtClean="0">
                                          <a:solidFill>
                                            <a:srgbClr val="FF0000"/>
                                          </a:solidFill>
                                          <a:latin typeface="Cambria Math" panose="02040503050406030204" pitchFamily="18" charset="0"/>
                                        </a:rPr>
                                        <m:t>𝑡</m:t>
                                      </m:r>
                                    </m:e>
                                  </m:d>
                                </m:num>
                                <m:den>
                                  <m:r>
                                    <a:rPr lang="fr-FR" b="0" i="1" smtClean="0">
                                      <a:latin typeface="Cambria Math" panose="02040503050406030204" pitchFamily="18" charset="0"/>
                                    </a:rPr>
                                    <m:t>𝐸𝐴𝐷</m:t>
                                  </m:r>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den>
                              </m:f>
                              <m:r>
                                <a:rPr lang="fr-FR" b="0" i="1" smtClean="0">
                                  <a:latin typeface="Cambria Math" panose="02040503050406030204" pitchFamily="18" charset="0"/>
                                </a:rPr>
                                <m:t>,</m:t>
                              </m:r>
                              <m:r>
                                <a:rPr lang="fr-FR" b="0" i="1" smtClean="0">
                                  <a:latin typeface="Cambria Math" panose="02040503050406030204" pitchFamily="18" charset="0"/>
                                </a:rPr>
                                <m:t>0</m:t>
                              </m:r>
                            </m:e>
                          </m:d>
                          <m:r>
                            <a:rPr lang="fr-FR" b="0" i="1" smtClean="0">
                              <a:latin typeface="Cambria Math" panose="02040503050406030204" pitchFamily="18" charset="0"/>
                            </a:rPr>
                            <m:t>=</m:t>
                          </m:r>
                          <m:func>
                            <m:funcPr>
                              <m:ctrlPr>
                                <a:rPr lang="fr-FR" i="1">
                                  <a:latin typeface="Cambria Math" panose="02040503050406030204" pitchFamily="18" charset="0"/>
                                </a:rPr>
                              </m:ctrlPr>
                            </m:funcPr>
                            <m:fName>
                              <m:r>
                                <m:rPr>
                                  <m:sty m:val="p"/>
                                </m:rPr>
                                <a:rPr lang="fr-FR">
                                  <a:latin typeface="Cambria Math" panose="02040503050406030204" pitchFamily="18" charset="0"/>
                                </a:rPr>
                                <m:t>max</m:t>
                              </m:r>
                            </m:fName>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b="0" i="1" smtClean="0">
                                          <a:latin typeface="Cambria Math" panose="02040503050406030204" pitchFamily="18" charset="0"/>
                                        </a:rPr>
                                        <m:t>𝐿𝑇𝑉</m:t>
                                      </m:r>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𝛾</m:t>
                                          </m:r>
                                        </m:e>
                                        <m:sub>
                                          <m:r>
                                            <a:rPr lang="fr-FR" b="0" i="1" smtClean="0">
                                              <a:latin typeface="Cambria Math" panose="02040503050406030204" pitchFamily="18" charset="0"/>
                                            </a:rPr>
                                            <m:t>𝑡</m:t>
                                          </m:r>
                                        </m:sub>
                                      </m:sSub>
                                    </m:num>
                                    <m:den>
                                      <m:r>
                                        <a:rPr lang="fr-FR" b="0" i="1" smtClean="0">
                                          <a:latin typeface="Cambria Math" panose="02040503050406030204" pitchFamily="18" charset="0"/>
                                        </a:rPr>
                                        <m:t>𝐿𝑇𝑉</m:t>
                                      </m:r>
                                      <m:d>
                                        <m:dPr>
                                          <m:ctrlPr>
                                            <a:rPr lang="fr-FR" i="1">
                                              <a:latin typeface="Cambria Math" panose="02040503050406030204" pitchFamily="18" charset="0"/>
                                            </a:rPr>
                                          </m:ctrlPr>
                                        </m:dPr>
                                        <m:e>
                                          <m:r>
                                            <a:rPr lang="fr-FR" i="1">
                                              <a:latin typeface="Cambria Math" panose="02040503050406030204" pitchFamily="18" charset="0"/>
                                            </a:rPr>
                                            <m:t>𝑡</m:t>
                                          </m:r>
                                        </m:e>
                                      </m:d>
                                    </m:den>
                                  </m:f>
                                  <m:r>
                                    <a:rPr lang="fr-FR" i="1">
                                      <a:latin typeface="Cambria Math" panose="02040503050406030204" pitchFamily="18" charset="0"/>
                                    </a:rPr>
                                    <m:t>,</m:t>
                                  </m:r>
                                  <m:r>
                                    <a:rPr lang="fr-FR" i="1">
                                      <a:latin typeface="Cambria Math" panose="02040503050406030204" pitchFamily="18" charset="0"/>
                                    </a:rPr>
                                    <m:t>0</m:t>
                                  </m:r>
                                </m:e>
                              </m:d>
                            </m:e>
                          </m:func>
                        </m:e>
                      </m:func>
                    </m:oMath>
                  </m:oMathPara>
                </a14:m>
                <a:endParaRPr lang="fr-FR" dirty="0" err="1">
                  <a:latin typeface="Verdana" panose="020B0604030504040204" pitchFamily="34" charset="0"/>
                </a:endParaRPr>
              </a:p>
            </p:txBody>
          </p:sp>
        </mc:Choice>
        <mc:Fallback xmlns="">
          <p:sp>
            <p:nvSpPr>
              <p:cNvPr id="5" name="ZoneTexte 4">
                <a:extLst>
                  <a:ext uri="{FF2B5EF4-FFF2-40B4-BE49-F238E27FC236}">
                    <a16:creationId xmlns:a16="http://schemas.microsoft.com/office/drawing/2014/main" id="{8ABE4596-038F-4D39-EDBD-0D797AEA4393}"/>
                  </a:ext>
                </a:extLst>
              </p:cNvPr>
              <p:cNvSpPr txBox="1">
                <a:spLocks noRot="1" noChangeAspect="1" noMove="1" noResize="1" noEditPoints="1" noAdjustHandles="1" noChangeArrowheads="1" noChangeShapeType="1" noTextEdit="1"/>
              </p:cNvSpPr>
              <p:nvPr/>
            </p:nvSpPr>
            <p:spPr>
              <a:xfrm>
                <a:off x="1587500" y="2524782"/>
                <a:ext cx="4812957" cy="914400"/>
              </a:xfrm>
              <a:prstGeom prst="rect">
                <a:avLst/>
              </a:prstGeom>
              <a:blipFill>
                <a:blip r:embed="rId4"/>
                <a:stretch>
                  <a:fillRect r="-5670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767B5ED4-3D53-A48F-69CF-57B7520CB864}"/>
                  </a:ext>
                </a:extLst>
              </p:cNvPr>
              <p:cNvSpPr txBox="1"/>
              <p:nvPr/>
            </p:nvSpPr>
            <p:spPr>
              <a:xfrm>
                <a:off x="280268" y="3694708"/>
                <a:ext cx="11873633" cy="2785378"/>
              </a:xfrm>
              <a:prstGeom prst="rect">
                <a:avLst/>
              </a:prstGeom>
              <a:noFill/>
            </p:spPr>
            <p:txBody>
              <a:bodyPr wrap="square">
                <a:spAutoFit/>
              </a:bodyPr>
              <a:lstStyle/>
              <a:p>
                <a:pPr marL="285750" lvl="0" indent="-285750" algn="just">
                  <a:spcAft>
                    <a:spcPts val="600"/>
                  </a:spcAft>
                  <a:buClr>
                    <a:srgbClr val="000000"/>
                  </a:buClr>
                  <a:buFont typeface="Arial" panose="020B0604020202020204" pitchFamily="34" charset="0"/>
                  <a:buChar char="•"/>
                  <a:defRPr/>
                </a:pPr>
                <a14:m>
                  <m:oMath xmlns:m="http://schemas.openxmlformats.org/officeDocument/2006/math">
                    <m:r>
                      <a:rPr lang="fr-FR" sz="1400" i="1" smtClean="0">
                        <a:latin typeface="Cambria Math" panose="02040503050406030204" pitchFamily="18" charset="0"/>
                      </a:rPr>
                      <m:t>𝐶𝑢𝑟𝑒</m:t>
                    </m:r>
                    <m:r>
                      <a:rPr lang="fr-FR" sz="1400" i="1" smtClean="0">
                        <a:latin typeface="Cambria Math" panose="02040503050406030204" pitchFamily="18" charset="0"/>
                      </a:rPr>
                      <m:t> </m:t>
                    </m:r>
                    <m:r>
                      <a:rPr lang="fr-FR" sz="1400" i="1" smtClean="0">
                        <a:latin typeface="Cambria Math" panose="02040503050406030204" pitchFamily="18" charset="0"/>
                      </a:rPr>
                      <m:t>𝑟𝑎𝑡𝑒</m:t>
                    </m:r>
                    <m:d>
                      <m:dPr>
                        <m:ctrlPr>
                          <a:rPr lang="fr-FR" sz="1400" i="1">
                            <a:latin typeface="Cambria Math" panose="02040503050406030204" pitchFamily="18" charset="0"/>
                          </a:rPr>
                        </m:ctrlPr>
                      </m:dPr>
                      <m:e>
                        <m:r>
                          <a:rPr lang="fr-FR" sz="1400" i="1">
                            <a:latin typeface="Cambria Math" panose="02040503050406030204" pitchFamily="18" charset="0"/>
                          </a:rPr>
                          <m:t>𝑡</m:t>
                        </m:r>
                      </m:e>
                    </m:d>
                    <m:r>
                      <a:rPr lang="fr-FR" sz="1400" i="1">
                        <a:latin typeface="Cambria Math" panose="02040503050406030204" pitchFamily="18" charset="0"/>
                      </a:rPr>
                      <m:t> </m:t>
                    </m:r>
                  </m:oMath>
                </a14:m>
                <a:r>
                  <a:rPr lang="fr-FR" sz="1400" kern="0" dirty="0">
                    <a:solidFill>
                      <a:srgbClr val="000000"/>
                    </a:solidFill>
                  </a:rPr>
                  <a:t>: probabilité de retour en sain du contrat en </a:t>
                </a:r>
                <a14:m>
                  <m:oMath xmlns:m="http://schemas.openxmlformats.org/officeDocument/2006/math">
                    <m:r>
                      <a:rPr lang="fr-FR" sz="1400" i="1" kern="0" dirty="0" smtClean="0">
                        <a:solidFill>
                          <a:srgbClr val="000000"/>
                        </a:solidFill>
                        <a:latin typeface="Cambria Math" panose="02040503050406030204" pitchFamily="18" charset="0"/>
                      </a:rPr>
                      <m:t>𝑡</m:t>
                    </m:r>
                  </m:oMath>
                </a14:m>
                <a:r>
                  <a:rPr lang="fr-FR" sz="1400" kern="0" dirty="0">
                    <a:solidFill>
                      <a:srgbClr val="000000"/>
                    </a:solidFill>
                  </a:rPr>
                  <a:t> (peut-être fixé à taux constant ou dépendre de la conjoncture)</a:t>
                </a:r>
              </a:p>
              <a:p>
                <a:pPr marL="285750" lvl="0" indent="-285750" algn="just">
                  <a:spcAft>
                    <a:spcPts val="600"/>
                  </a:spcAft>
                  <a:buClr>
                    <a:srgbClr val="000000"/>
                  </a:buClr>
                  <a:buFont typeface="Arial" panose="020B0604020202020204" pitchFamily="34" charset="0"/>
                  <a:buChar char="•"/>
                  <a:defRPr/>
                </a:pPr>
                <a14:m>
                  <m:oMath xmlns:m="http://schemas.openxmlformats.org/officeDocument/2006/math">
                    <m:r>
                      <a:rPr lang="fr-FR" sz="1400" i="1">
                        <a:latin typeface="Cambria Math" panose="02040503050406030204" pitchFamily="18" charset="0"/>
                      </a:rPr>
                      <m:t>𝐿𝐺𝐿</m:t>
                    </m:r>
                    <m:d>
                      <m:dPr>
                        <m:ctrlPr>
                          <a:rPr lang="fr-FR" sz="1400" i="1">
                            <a:latin typeface="Cambria Math" panose="02040503050406030204" pitchFamily="18" charset="0"/>
                          </a:rPr>
                        </m:ctrlPr>
                      </m:dPr>
                      <m:e>
                        <m:r>
                          <a:rPr lang="fr-FR" sz="1400" i="1">
                            <a:latin typeface="Cambria Math" panose="02040503050406030204" pitchFamily="18" charset="0"/>
                          </a:rPr>
                          <m:t>𝑡</m:t>
                        </m:r>
                      </m:e>
                    </m:d>
                  </m:oMath>
                </a14:m>
                <a:r>
                  <a:rPr lang="fr-FR" sz="1400" kern="0" dirty="0">
                    <a:solidFill>
                      <a:srgbClr val="000000"/>
                    </a:solidFill>
                  </a:rPr>
                  <a:t> :  </a:t>
                </a:r>
                <a:r>
                  <a:rPr lang="fr-FR" sz="1400" i="1" kern="0" dirty="0">
                    <a:solidFill>
                      <a:srgbClr val="000000"/>
                    </a:solidFill>
                  </a:rPr>
                  <a:t>Loss </a:t>
                </a:r>
                <a:r>
                  <a:rPr lang="fr-FR" sz="1400" i="1" kern="0" dirty="0" err="1">
                    <a:solidFill>
                      <a:srgbClr val="000000"/>
                    </a:solidFill>
                  </a:rPr>
                  <a:t>Given</a:t>
                </a:r>
                <a:r>
                  <a:rPr lang="fr-FR" sz="1400" i="1" kern="0" dirty="0">
                    <a:solidFill>
                      <a:srgbClr val="000000"/>
                    </a:solidFill>
                  </a:rPr>
                  <a:t> Liquidation</a:t>
                </a:r>
                <a:r>
                  <a:rPr lang="fr-FR" sz="1400" kern="0" dirty="0">
                    <a:solidFill>
                      <a:srgbClr val="000000"/>
                    </a:solidFill>
                  </a:rPr>
                  <a:t>, soit la part de l'exposition qui reste irrécupérable même après avoir liquidé le collatéral.</a:t>
                </a:r>
                <a:endParaRPr lang="fr-FR" sz="1400" b="0" i="1" kern="0" dirty="0">
                  <a:solidFill>
                    <a:srgbClr val="000000"/>
                  </a:solidFill>
                  <a:latin typeface="Cambria Math" panose="02040503050406030204" pitchFamily="18" charset="0"/>
                </a:endParaRPr>
              </a:p>
              <a:p>
                <a:pPr marL="285750" lvl="0" indent="-285750" algn="just">
                  <a:spcAft>
                    <a:spcPts val="600"/>
                  </a:spcAft>
                  <a:buClr>
                    <a:srgbClr val="000000"/>
                  </a:buClr>
                  <a:buFont typeface="Arial" panose="020B0604020202020204" pitchFamily="34" charset="0"/>
                  <a:buChar char="•"/>
                  <a:defRPr/>
                </a:pPr>
                <a14:m>
                  <m:oMath xmlns:m="http://schemas.openxmlformats.org/officeDocument/2006/math">
                    <m:r>
                      <a:rPr lang="fr-FR" sz="1400" i="1" kern="0">
                        <a:solidFill>
                          <a:srgbClr val="000000"/>
                        </a:solidFill>
                        <a:latin typeface="Cambria Math" panose="02040503050406030204" pitchFamily="18" charset="0"/>
                      </a:rPr>
                      <m:t>𝐶𝑜</m:t>
                    </m:r>
                    <m:r>
                      <a:rPr lang="fr-FR" sz="1400" i="1" kern="0">
                        <a:solidFill>
                          <a:srgbClr val="000000"/>
                        </a:solidFill>
                        <a:latin typeface="Cambria Math" panose="02040503050406030204" pitchFamily="18" charset="0"/>
                      </a:rPr>
                      <m:t>û</m:t>
                    </m:r>
                    <m:r>
                      <a:rPr lang="fr-FR" sz="1400" i="1" kern="0">
                        <a:solidFill>
                          <a:srgbClr val="000000"/>
                        </a:solidFill>
                        <a:latin typeface="Cambria Math" panose="02040503050406030204" pitchFamily="18" charset="0"/>
                      </a:rPr>
                      <m:t>𝑡𝑠</m:t>
                    </m:r>
                    <m:r>
                      <a:rPr lang="fr-FR" sz="1400" i="1" kern="0">
                        <a:solidFill>
                          <a:srgbClr val="000000"/>
                        </a:solidFill>
                        <a:latin typeface="Cambria Math" panose="02040503050406030204" pitchFamily="18" charset="0"/>
                      </a:rPr>
                      <m:t> : </m:t>
                    </m:r>
                  </m:oMath>
                </a14:m>
                <a:r>
                  <a:rPr lang="fr-FR" sz="1400" i="0" kern="0" dirty="0">
                    <a:solidFill>
                      <a:srgbClr val="000000"/>
                    </a:solidFill>
                    <a:latin typeface="+mj-lt"/>
                  </a:rPr>
                  <a:t>frais fixes liés au processus de recouvrement (frais juridiques, administratifs, etc.).</a:t>
                </a:r>
              </a:p>
              <a:p>
                <a:pPr marL="285750" lvl="0" indent="-285750" algn="just">
                  <a:spcAft>
                    <a:spcPts val="600"/>
                  </a:spcAft>
                  <a:buClr>
                    <a:srgbClr val="000000"/>
                  </a:buClr>
                  <a:buFont typeface="Arial" panose="020B0604020202020204" pitchFamily="34" charset="0"/>
                  <a:buChar char="•"/>
                  <a:defRPr/>
                </a:pPr>
                <a:endParaRPr lang="fr-FR" sz="1400" kern="0" dirty="0">
                  <a:solidFill>
                    <a:srgbClr val="000000"/>
                  </a:solidFill>
                  <a:latin typeface="+mj-lt"/>
                </a:endParaRPr>
              </a:p>
              <a:p>
                <a:pPr lvl="0" algn="just">
                  <a:spcAft>
                    <a:spcPts val="600"/>
                  </a:spcAft>
                  <a:buClr>
                    <a:srgbClr val="000000"/>
                  </a:buClr>
                  <a:defRPr/>
                </a:pPr>
                <a:r>
                  <a:rPr lang="fr-FR" sz="1400" kern="0" dirty="0">
                    <a:solidFill>
                      <a:srgbClr val="000000"/>
                    </a:solidFill>
                  </a:rPr>
                  <a:t>Cette approche permet d’intégrer dynamiquement les variations du marché immobilier (via </a:t>
                </a:r>
                <a14:m>
                  <m:oMath xmlns:m="http://schemas.openxmlformats.org/officeDocument/2006/math">
                    <m:r>
                      <a:rPr lang="fr-FR" sz="1400" i="1" kern="0" dirty="0" smtClean="0">
                        <a:solidFill>
                          <a:srgbClr val="000000"/>
                        </a:solidFill>
                        <a:latin typeface="Cambria Math" panose="02040503050406030204" pitchFamily="18" charset="0"/>
                      </a:rPr>
                      <m:t>𝐿𝑇𝑉</m:t>
                    </m:r>
                    <m:r>
                      <a:rPr lang="fr-FR" sz="1400" i="1" kern="0" dirty="0" smtClean="0">
                        <a:solidFill>
                          <a:srgbClr val="000000"/>
                        </a:solidFill>
                        <a:latin typeface="Cambria Math" panose="02040503050406030204" pitchFamily="18" charset="0"/>
                      </a:rPr>
                      <m:t>(</m:t>
                    </m:r>
                    <m:r>
                      <a:rPr lang="fr-FR" sz="1400" i="1" kern="0" dirty="0" smtClean="0">
                        <a:solidFill>
                          <a:srgbClr val="000000"/>
                        </a:solidFill>
                        <a:latin typeface="Cambria Math" panose="02040503050406030204" pitchFamily="18" charset="0"/>
                      </a:rPr>
                      <m:t>𝑡</m:t>
                    </m:r>
                    <m:r>
                      <a:rPr lang="fr-FR" sz="1400" i="1" kern="0" dirty="0" smtClean="0">
                        <a:solidFill>
                          <a:srgbClr val="000000"/>
                        </a:solidFill>
                        <a:latin typeface="Cambria Math" panose="02040503050406030204" pitchFamily="18" charset="0"/>
                      </a:rPr>
                      <m:t>)</m:t>
                    </m:r>
                  </m:oMath>
                </a14:m>
                <a:r>
                  <a:rPr lang="fr-FR" sz="1400" kern="0" dirty="0">
                    <a:solidFill>
                      <a:srgbClr val="000000"/>
                    </a:solidFill>
                  </a:rPr>
                  <a:t>),et les conditions de vente du collatéral (via </a:t>
                </a:r>
                <a14:m>
                  <m:oMath xmlns:m="http://schemas.openxmlformats.org/officeDocument/2006/math">
                    <m:sSub>
                      <m:sSubPr>
                        <m:ctrlPr>
                          <a:rPr lang="fr-FR" sz="1400" b="0" i="1" kern="0" dirty="0" smtClean="0">
                            <a:solidFill>
                              <a:srgbClr val="000000"/>
                            </a:solidFill>
                            <a:latin typeface="Cambria Math" panose="02040503050406030204" pitchFamily="18" charset="0"/>
                          </a:rPr>
                        </m:ctrlPr>
                      </m:sSubPr>
                      <m:e>
                        <m:r>
                          <a:rPr lang="fr-FR" sz="1400" i="1" kern="0" dirty="0" smtClean="0">
                            <a:solidFill>
                              <a:srgbClr val="000000"/>
                            </a:solidFill>
                            <a:latin typeface="Cambria Math" panose="02040503050406030204" pitchFamily="18" charset="0"/>
                          </a:rPr>
                          <m:t>𝛾</m:t>
                        </m:r>
                      </m:e>
                      <m:sub>
                        <m:r>
                          <a:rPr lang="fr-FR" sz="1400" b="0" i="1" kern="0" dirty="0" smtClean="0">
                            <a:solidFill>
                              <a:srgbClr val="000000"/>
                            </a:solidFill>
                            <a:latin typeface="Cambria Math" panose="02040503050406030204" pitchFamily="18" charset="0"/>
                          </a:rPr>
                          <m:t>𝑡</m:t>
                        </m:r>
                      </m:sub>
                    </m:sSub>
                  </m:oMath>
                </a14:m>
                <a:r>
                  <a:rPr lang="fr-FR" sz="1400" kern="0" dirty="0">
                    <a:solidFill>
                      <a:srgbClr val="000000"/>
                    </a:solidFill>
                  </a:rPr>
                  <a:t>).</a:t>
                </a:r>
              </a:p>
              <a:p>
                <a:pPr lvl="0" algn="just">
                  <a:spcAft>
                    <a:spcPts val="600"/>
                  </a:spcAft>
                  <a:buClr>
                    <a:srgbClr val="000000"/>
                  </a:buClr>
                  <a:defRPr/>
                </a:pPr>
                <a:endParaRPr lang="fr-FR" sz="1400" kern="0" dirty="0">
                  <a:solidFill>
                    <a:srgbClr val="000000"/>
                  </a:solidFill>
                </a:endParaRPr>
              </a:p>
              <a:p>
                <a:pPr lvl="0" algn="just">
                  <a:spcAft>
                    <a:spcPts val="600"/>
                  </a:spcAft>
                  <a:buClr>
                    <a:srgbClr val="000000"/>
                  </a:buClr>
                  <a:defRPr/>
                </a:pPr>
                <a:r>
                  <a:rPr lang="fr-FR" sz="1400" kern="0" dirty="0">
                    <a:solidFill>
                      <a:srgbClr val="000000"/>
                    </a:solidFill>
                  </a:rPr>
                  <a:t>Une approche </a:t>
                </a:r>
                <a:r>
                  <a:rPr lang="fr-FR" sz="1400" i="1" kern="0" dirty="0">
                    <a:solidFill>
                      <a:srgbClr val="000000"/>
                    </a:solidFill>
                  </a:rPr>
                  <a:t>Top-Down</a:t>
                </a:r>
                <a:r>
                  <a:rPr lang="fr-FR" sz="1400" kern="0" dirty="0">
                    <a:solidFill>
                      <a:srgbClr val="000000"/>
                    </a:solidFill>
                  </a:rPr>
                  <a:t> est aussi possible (bien que moins précise) en incluant l’indice de prix immobilier parmi les </a:t>
                </a:r>
                <a:r>
                  <a:rPr lang="fr-FR" sz="1400" i="1" kern="0" dirty="0" err="1">
                    <a:solidFill>
                      <a:srgbClr val="000000"/>
                    </a:solidFill>
                  </a:rPr>
                  <a:t>risks</a:t>
                </a:r>
                <a:r>
                  <a:rPr lang="fr-FR" sz="1400" i="1" kern="0" dirty="0">
                    <a:solidFill>
                      <a:srgbClr val="000000"/>
                    </a:solidFill>
                  </a:rPr>
                  <a:t> drivers </a:t>
                </a:r>
                <a:r>
                  <a:rPr lang="fr-FR" sz="1400" kern="0" dirty="0">
                    <a:solidFill>
                      <a:srgbClr val="000000"/>
                    </a:solidFill>
                  </a:rPr>
                  <a:t>dans le modèle satellite associé à la série de LGD PIT du portefeuille de crédits immobiliers.</a:t>
                </a:r>
              </a:p>
              <a:p>
                <a:pPr lvl="0" algn="just">
                  <a:spcAft>
                    <a:spcPts val="600"/>
                  </a:spcAft>
                  <a:buClr>
                    <a:srgbClr val="000000"/>
                  </a:buClr>
                  <a:defRPr/>
                </a:pPr>
                <a:endParaRPr lang="fr-FR" sz="1400" kern="0" dirty="0">
                  <a:solidFill>
                    <a:srgbClr val="000000"/>
                  </a:solidFill>
                </a:endParaRPr>
              </a:p>
            </p:txBody>
          </p:sp>
        </mc:Choice>
        <mc:Fallback xmlns="">
          <p:sp>
            <p:nvSpPr>
              <p:cNvPr id="9" name="ZoneTexte 8">
                <a:extLst>
                  <a:ext uri="{FF2B5EF4-FFF2-40B4-BE49-F238E27FC236}">
                    <a16:creationId xmlns:a16="http://schemas.microsoft.com/office/drawing/2014/main" id="{767B5ED4-3D53-A48F-69CF-57B7520CB864}"/>
                  </a:ext>
                </a:extLst>
              </p:cNvPr>
              <p:cNvSpPr txBox="1">
                <a:spLocks noRot="1" noChangeAspect="1" noMove="1" noResize="1" noEditPoints="1" noAdjustHandles="1" noChangeArrowheads="1" noChangeShapeType="1" noTextEdit="1"/>
              </p:cNvSpPr>
              <p:nvPr/>
            </p:nvSpPr>
            <p:spPr>
              <a:xfrm>
                <a:off x="280268" y="3694708"/>
                <a:ext cx="11873633" cy="2785378"/>
              </a:xfrm>
              <a:prstGeom prst="rect">
                <a:avLst/>
              </a:prstGeom>
              <a:blipFill>
                <a:blip r:embed="rId5"/>
                <a:stretch>
                  <a:fillRect l="-154" t="-438" r="-154"/>
                </a:stretch>
              </a:blipFill>
            </p:spPr>
            <p:txBody>
              <a:bodyPr/>
              <a:lstStyle/>
              <a:p>
                <a:r>
                  <a:rPr lang="fr-FR">
                    <a:noFill/>
                  </a:rPr>
                  <a:t> </a:t>
                </a:r>
              </a:p>
            </p:txBody>
          </p:sp>
        </mc:Fallback>
      </mc:AlternateContent>
    </p:spTree>
    <p:extLst>
      <p:ext uri="{BB962C8B-B14F-4D97-AF65-F5344CB8AC3E}">
        <p14:creationId xmlns:p14="http://schemas.microsoft.com/office/powerpoint/2010/main" val="23198265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70">
          <a:extLst>
            <a:ext uri="{FF2B5EF4-FFF2-40B4-BE49-F238E27FC236}">
              <a16:creationId xmlns:a16="http://schemas.microsoft.com/office/drawing/2014/main" id="{2760ED0A-D0C1-3350-9EB1-81B43D628ECD}"/>
            </a:ext>
          </a:extLst>
        </p:cNvPr>
        <p:cNvGrpSpPr/>
        <p:nvPr/>
      </p:nvGrpSpPr>
      <p:grpSpPr>
        <a:xfrm>
          <a:off x="0" y="0"/>
          <a:ext cx="0" cy="0"/>
          <a:chOff x="0" y="0"/>
          <a:chExt cx="0" cy="0"/>
        </a:xfrm>
      </p:grpSpPr>
      <p:sp>
        <p:nvSpPr>
          <p:cNvPr id="2171" name="Google Shape;2171;p124">
            <a:extLst>
              <a:ext uri="{FF2B5EF4-FFF2-40B4-BE49-F238E27FC236}">
                <a16:creationId xmlns:a16="http://schemas.microsoft.com/office/drawing/2014/main" id="{F7D6A99D-09F4-378A-126A-401F6E0A9B3B}"/>
              </a:ext>
            </a:extLst>
          </p:cNvPr>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Prise en compte du </a:t>
            </a:r>
            <a:r>
              <a:rPr lang="fr-FR" dirty="0" err="1"/>
              <a:t>fWl</a:t>
            </a:r>
            <a:r>
              <a:rPr lang="fr-FR" dirty="0"/>
              <a:t> Dans la valorisation des collatéraux - IMMOBILIER</a:t>
            </a:r>
            <a:endParaRPr dirty="0"/>
          </a:p>
        </p:txBody>
      </p:sp>
      <p:sp>
        <p:nvSpPr>
          <p:cNvPr id="2172" name="Google Shape;2172;p124">
            <a:extLst>
              <a:ext uri="{FF2B5EF4-FFF2-40B4-BE49-F238E27FC236}">
                <a16:creationId xmlns:a16="http://schemas.microsoft.com/office/drawing/2014/main" id="{786453F1-37ED-5DA5-F280-A48B9AFF2D02}"/>
              </a:ext>
            </a:extLst>
          </p:cNvPr>
          <p:cNvSpPr txBox="1">
            <a:spLocks noGrp="1"/>
          </p:cNvSpPr>
          <p:nvPr>
            <p:ph type="title"/>
          </p:nvPr>
        </p:nvSpPr>
        <p:spPr>
          <a:xfrm>
            <a:off x="280277" y="281475"/>
            <a:ext cx="125832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Modélisation de la LGD</a:t>
            </a:r>
            <a:endParaRPr dirty="0"/>
          </a:p>
        </p:txBody>
      </p:sp>
      <p:sp>
        <p:nvSpPr>
          <p:cNvPr id="2173" name="Google Shape;2173;p124">
            <a:extLst>
              <a:ext uri="{FF2B5EF4-FFF2-40B4-BE49-F238E27FC236}">
                <a16:creationId xmlns:a16="http://schemas.microsoft.com/office/drawing/2014/main" id="{5D70715E-101A-6982-4EC6-F6CD45B29BBA}"/>
              </a:ext>
            </a:extLst>
          </p:cNvPr>
          <p:cNvSpPr/>
          <p:nvPr/>
        </p:nvSpPr>
        <p:spPr>
          <a:xfrm>
            <a:off x="10916975" y="6397775"/>
            <a:ext cx="7242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4" name="Google Shape;2174;p124">
            <a:extLst>
              <a:ext uri="{FF2B5EF4-FFF2-40B4-BE49-F238E27FC236}">
                <a16:creationId xmlns:a16="http://schemas.microsoft.com/office/drawing/2014/main" id="{C4427B69-51DD-1A96-D70F-2B7284A46B9B}"/>
              </a:ext>
            </a:extLst>
          </p:cNvPr>
          <p:cNvSpPr txBox="1"/>
          <p:nvPr/>
        </p:nvSpPr>
        <p:spPr>
          <a:xfrm>
            <a:off x="598182" y="2717269"/>
            <a:ext cx="5100600" cy="453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100"/>
              </a:spcAft>
              <a:buClr>
                <a:schemeClr val="dk1"/>
              </a:buClr>
              <a:buSzPts val="1750"/>
              <a:buFont typeface="Verdana"/>
              <a:buNone/>
            </a:pPr>
            <a:endParaRPr sz="1750" b="0" i="0" u="none" strike="noStrike" cap="none">
              <a:solidFill>
                <a:srgbClr val="597A96"/>
              </a:solidFill>
              <a:latin typeface="Verdana"/>
              <a:ea typeface="Verdana"/>
              <a:cs typeface="Verdana"/>
              <a:sym typeface="Verdana"/>
            </a:endParaRP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FE4D3920-B753-28DF-84C2-68A853AF1EAC}"/>
                  </a:ext>
                </a:extLst>
              </p:cNvPr>
              <p:cNvSpPr txBox="1"/>
              <p:nvPr/>
            </p:nvSpPr>
            <p:spPr>
              <a:xfrm>
                <a:off x="0" y="1262954"/>
                <a:ext cx="11873633" cy="1908215"/>
              </a:xfrm>
              <a:prstGeom prst="rect">
                <a:avLst/>
              </a:prstGeom>
              <a:noFill/>
            </p:spPr>
            <p:txBody>
              <a:bodyPr wrap="square">
                <a:spAutoFit/>
              </a:bodyPr>
              <a:lstStyle/>
              <a:p>
                <a:pPr lvl="0" algn="just">
                  <a:spcAft>
                    <a:spcPts val="600"/>
                  </a:spcAft>
                  <a:buClr>
                    <a:srgbClr val="000000"/>
                  </a:buClr>
                  <a:defRPr/>
                </a:pPr>
                <a:r>
                  <a:rPr lang="fr-FR" sz="1400" dirty="0"/>
                  <a:t>Dans le cas simple le </a:t>
                </a:r>
                <a:r>
                  <a:rPr lang="fr-FR" sz="1400" dirty="0" err="1"/>
                  <a:t>haircut</a:t>
                </a:r>
                <a:r>
                  <a:rPr lang="fr-FR" sz="1400" dirty="0"/>
                  <a:t> (</a:t>
                </a:r>
                <a14:m>
                  <m:oMath xmlns:m="http://schemas.openxmlformats.org/officeDocument/2006/math">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𝛾</m:t>
                        </m:r>
                      </m:e>
                      <m:sub>
                        <m:r>
                          <a:rPr lang="fr-FR" sz="1400" b="0" i="1" smtClean="0">
                            <a:latin typeface="Cambria Math" panose="02040503050406030204" pitchFamily="18" charset="0"/>
                          </a:rPr>
                          <m:t>𝑡</m:t>
                        </m:r>
                      </m:sub>
                    </m:sSub>
                    <m:r>
                      <a:rPr lang="fr-FR" sz="1400" b="0" i="1" smtClean="0">
                        <a:latin typeface="Cambria Math" panose="02040503050406030204" pitchFamily="18" charset="0"/>
                      </a:rPr>
                      <m:t>)</m:t>
                    </m:r>
                  </m:oMath>
                </a14:m>
                <a:r>
                  <a:rPr lang="fr-FR" sz="1400" dirty="0"/>
                  <a:t> peut être fixé à un niveau constant (ex : </a:t>
                </a:r>
                <a14:m>
                  <m:oMath xmlns:m="http://schemas.openxmlformats.org/officeDocument/2006/math">
                    <m:r>
                      <a:rPr lang="fr-FR" sz="1400" i="1">
                        <a:latin typeface="Cambria Math" panose="02040503050406030204" pitchFamily="18" charset="0"/>
                      </a:rPr>
                      <m:t>𝛾</m:t>
                    </m:r>
                  </m:oMath>
                </a14:m>
                <a:r>
                  <a:rPr lang="fr-FR" sz="1400" dirty="0"/>
                  <a:t>=20%).</a:t>
                </a:r>
              </a:p>
              <a:p>
                <a:pPr lvl="0" algn="just">
                  <a:spcAft>
                    <a:spcPts val="600"/>
                  </a:spcAft>
                  <a:buClr>
                    <a:srgbClr val="000000"/>
                  </a:buClr>
                  <a:defRPr/>
                </a:pPr>
                <a:endParaRPr lang="fr-FR" sz="1400" dirty="0"/>
              </a:p>
              <a:p>
                <a:pPr lvl="0" algn="just">
                  <a:spcAft>
                    <a:spcPts val="600"/>
                  </a:spcAft>
                  <a:buClr>
                    <a:srgbClr val="000000"/>
                  </a:buClr>
                  <a:defRPr/>
                </a:pPr>
                <a:r>
                  <a:rPr lang="fr-FR" sz="1400" dirty="0"/>
                  <a:t>Cependant, la valeur récupérable réelle au moment de la vente varie généralement en fonction de nombreux facteurs et </a:t>
                </a:r>
                <a:r>
                  <a:rPr lang="fr-FR" sz="1400" b="1" dirty="0"/>
                  <a:t>n’est donc pas constante</a:t>
                </a:r>
                <a:r>
                  <a:rPr lang="fr-FR" sz="1400" dirty="0"/>
                  <a:t>.</a:t>
                </a:r>
              </a:p>
              <a:p>
                <a:pPr lvl="0" algn="just">
                  <a:spcAft>
                    <a:spcPts val="600"/>
                  </a:spcAft>
                  <a:buClr>
                    <a:srgbClr val="000000"/>
                  </a:buClr>
                  <a:defRPr/>
                </a:pPr>
                <a:endParaRPr lang="fr-FR" sz="1400" kern="0" dirty="0">
                  <a:solidFill>
                    <a:srgbClr val="000000"/>
                  </a:solidFill>
                </a:endParaRPr>
              </a:p>
              <a:p>
                <a:pPr lvl="0" algn="just">
                  <a:spcAft>
                    <a:spcPts val="600"/>
                  </a:spcAft>
                  <a:buClr>
                    <a:srgbClr val="000000"/>
                  </a:buClr>
                  <a:defRPr/>
                </a:pPr>
                <a:r>
                  <a:rPr lang="fr-FR" sz="1400" kern="0" dirty="0">
                    <a:solidFill>
                      <a:srgbClr val="000000"/>
                    </a:solidFill>
                  </a:rPr>
                  <a:t>En supposant qu’on dispose de plusieurs observations du </a:t>
                </a:r>
                <a:r>
                  <a:rPr lang="fr-FR" sz="1400" kern="0" dirty="0" err="1">
                    <a:solidFill>
                      <a:srgbClr val="000000"/>
                    </a:solidFill>
                  </a:rPr>
                  <a:t>haircut</a:t>
                </a:r>
                <a:r>
                  <a:rPr lang="fr-FR" sz="1400" kern="0" dirty="0">
                    <a:solidFill>
                      <a:srgbClr val="000000"/>
                    </a:solidFill>
                  </a:rPr>
                  <a:t>, il est possible d’en extraire sa distribution. En ayant recours à une hypothèse de loi normale tronquée, il est possible d’établir un modèle statistique reliant le </a:t>
                </a:r>
                <a:r>
                  <a:rPr lang="fr-FR" sz="1400" kern="0" dirty="0" err="1">
                    <a:solidFill>
                      <a:srgbClr val="000000"/>
                    </a:solidFill>
                  </a:rPr>
                  <a:t>haircut</a:t>
                </a:r>
                <a:r>
                  <a:rPr lang="fr-FR" sz="1400" kern="0" dirty="0">
                    <a:solidFill>
                      <a:srgbClr val="000000"/>
                    </a:solidFill>
                  </a:rPr>
                  <a:t> à la LTV :</a:t>
                </a:r>
              </a:p>
            </p:txBody>
          </p:sp>
        </mc:Choice>
        <mc:Fallback xmlns="">
          <p:sp>
            <p:nvSpPr>
              <p:cNvPr id="4" name="ZoneTexte 3">
                <a:extLst>
                  <a:ext uri="{FF2B5EF4-FFF2-40B4-BE49-F238E27FC236}">
                    <a16:creationId xmlns:a16="http://schemas.microsoft.com/office/drawing/2014/main" id="{FE4D3920-B753-28DF-84C2-68A853AF1EAC}"/>
                  </a:ext>
                </a:extLst>
              </p:cNvPr>
              <p:cNvSpPr txBox="1">
                <a:spLocks noRot="1" noChangeAspect="1" noMove="1" noResize="1" noEditPoints="1" noAdjustHandles="1" noChangeArrowheads="1" noChangeShapeType="1" noTextEdit="1"/>
              </p:cNvSpPr>
              <p:nvPr/>
            </p:nvSpPr>
            <p:spPr>
              <a:xfrm>
                <a:off x="0" y="1262954"/>
                <a:ext cx="11873633" cy="1908215"/>
              </a:xfrm>
              <a:prstGeom prst="rect">
                <a:avLst/>
              </a:prstGeom>
              <a:blipFill>
                <a:blip r:embed="rId3"/>
                <a:stretch>
                  <a:fillRect l="-154" t="-639" r="-154" b="-2556"/>
                </a:stretch>
              </a:blipFill>
            </p:spPr>
            <p:txBody>
              <a:bodyPr/>
              <a:lstStyle/>
              <a:p>
                <a:r>
                  <a:rPr lang="fr-FR">
                    <a:noFill/>
                  </a:rPr>
                  <a:t> </a:t>
                </a:r>
              </a:p>
            </p:txBody>
          </p:sp>
        </mc:Fallback>
      </mc:AlternateContent>
      <p:pic>
        <p:nvPicPr>
          <p:cNvPr id="6" name="Image 5">
            <a:extLst>
              <a:ext uri="{FF2B5EF4-FFF2-40B4-BE49-F238E27FC236}">
                <a16:creationId xmlns:a16="http://schemas.microsoft.com/office/drawing/2014/main" id="{0B6D3070-25A6-7352-EFF0-43C4E75FF04E}"/>
              </a:ext>
            </a:extLst>
          </p:cNvPr>
          <p:cNvPicPr>
            <a:picLocks noChangeAspect="1"/>
          </p:cNvPicPr>
          <p:nvPr/>
        </p:nvPicPr>
        <p:blipFill>
          <a:blip r:embed="rId4"/>
          <a:stretch>
            <a:fillRect/>
          </a:stretch>
        </p:blipFill>
        <p:spPr>
          <a:xfrm>
            <a:off x="280268" y="3325618"/>
            <a:ext cx="4132074" cy="3485451"/>
          </a:xfrm>
          <a:prstGeom prst="rect">
            <a:avLst/>
          </a:prstGeom>
        </p:spPr>
      </p:pic>
      <p:pic>
        <p:nvPicPr>
          <p:cNvPr id="10" name="Image 9">
            <a:extLst>
              <a:ext uri="{FF2B5EF4-FFF2-40B4-BE49-F238E27FC236}">
                <a16:creationId xmlns:a16="http://schemas.microsoft.com/office/drawing/2014/main" id="{CA78E9C8-DD1C-C0E3-32BB-23CED7082C9A}"/>
              </a:ext>
            </a:extLst>
          </p:cNvPr>
          <p:cNvPicPr>
            <a:picLocks noChangeAspect="1"/>
          </p:cNvPicPr>
          <p:nvPr/>
        </p:nvPicPr>
        <p:blipFill>
          <a:blip r:embed="rId5"/>
          <a:stretch>
            <a:fillRect/>
          </a:stretch>
        </p:blipFill>
        <p:spPr>
          <a:xfrm>
            <a:off x="5011161" y="3874069"/>
            <a:ext cx="6900571" cy="605441"/>
          </a:xfrm>
          <a:prstGeom prst="rect">
            <a:avLst/>
          </a:prstGeom>
        </p:spPr>
      </p:pic>
      <p:sp>
        <p:nvSpPr>
          <p:cNvPr id="11" name="Flèche : droite 10">
            <a:extLst>
              <a:ext uri="{FF2B5EF4-FFF2-40B4-BE49-F238E27FC236}">
                <a16:creationId xmlns:a16="http://schemas.microsoft.com/office/drawing/2014/main" id="{4E79FBE9-CB9A-2820-DB30-4B3E33EDD35B}"/>
              </a:ext>
            </a:extLst>
          </p:cNvPr>
          <p:cNvSpPr/>
          <p:nvPr/>
        </p:nvSpPr>
        <p:spPr>
          <a:xfrm>
            <a:off x="4106420" y="4039323"/>
            <a:ext cx="696686" cy="414583"/>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cxnSp>
        <p:nvCxnSpPr>
          <p:cNvPr id="12" name="Connecteur droit 11">
            <a:extLst>
              <a:ext uri="{FF2B5EF4-FFF2-40B4-BE49-F238E27FC236}">
                <a16:creationId xmlns:a16="http://schemas.microsoft.com/office/drawing/2014/main" id="{F3217371-6DC6-E7DA-0508-D36A13361CB9}"/>
              </a:ext>
            </a:extLst>
          </p:cNvPr>
          <p:cNvCxnSpPr>
            <a:cxnSpLocks/>
          </p:cNvCxnSpPr>
          <p:nvPr/>
        </p:nvCxnSpPr>
        <p:spPr>
          <a:xfrm>
            <a:off x="0" y="3171169"/>
            <a:ext cx="12192000" cy="0"/>
          </a:xfrm>
          <a:prstGeom prst="line">
            <a:avLst/>
          </a:prstGeom>
          <a:ln>
            <a:solidFill>
              <a:schemeClr val="bg2"/>
            </a:solidFill>
            <a:prstDash val="lgDashDotDot"/>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B238D090-DDE9-093D-A5A6-BB13381062A3}"/>
              </a:ext>
            </a:extLst>
          </p:cNvPr>
          <p:cNvSpPr txBox="1"/>
          <p:nvPr/>
        </p:nvSpPr>
        <p:spPr>
          <a:xfrm>
            <a:off x="4497598" y="4660005"/>
            <a:ext cx="11002939" cy="429429"/>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Références scientifiques : </a:t>
            </a:r>
          </a:p>
          <a:p>
            <a:pPr algn="just">
              <a:spcBef>
                <a:spcPts val="600"/>
              </a:spcBef>
              <a:buClr>
                <a:schemeClr val="tx1"/>
              </a:buClr>
            </a:pPr>
            <a:endParaRPr lang="fr-FR" sz="1400" b="1" dirty="0">
              <a:latin typeface="Verdana" panose="020B0604030504040204" pitchFamily="34" charset="0"/>
            </a:endParaRPr>
          </a:p>
          <a:p>
            <a:pPr algn="just">
              <a:spcBef>
                <a:spcPts val="600"/>
              </a:spcBef>
              <a:buClr>
                <a:schemeClr val="tx1"/>
              </a:buClr>
            </a:pPr>
            <a:r>
              <a:rPr lang="fr-FR" sz="1100" b="1" dirty="0">
                <a:latin typeface="Verdana" panose="020B0604030504040204" pitchFamily="34" charset="0"/>
              </a:rPr>
              <a:t>- </a:t>
            </a:r>
            <a:r>
              <a:rPr lang="en-US" sz="1100" dirty="0">
                <a:latin typeface="Verdana" panose="020B0604030504040204" pitchFamily="34" charset="0"/>
              </a:rPr>
              <a:t>Leow, Mindy, and Christophe Mues. "Predicting loss given default (LGD) for residential mortgage </a:t>
            </a:r>
          </a:p>
          <a:p>
            <a:pPr algn="just">
              <a:spcBef>
                <a:spcPts val="600"/>
              </a:spcBef>
              <a:buClr>
                <a:schemeClr val="tx1"/>
              </a:buClr>
            </a:pPr>
            <a:r>
              <a:rPr lang="en-US" sz="1100" dirty="0">
                <a:latin typeface="Verdana" panose="020B0604030504040204" pitchFamily="34" charset="0"/>
              </a:rPr>
              <a:t>loans: A two-stage model and empirical evidence for UK bank data." International Journal of Forecasting </a:t>
            </a:r>
          </a:p>
          <a:p>
            <a:pPr algn="just">
              <a:spcBef>
                <a:spcPts val="600"/>
              </a:spcBef>
              <a:buClr>
                <a:schemeClr val="tx1"/>
              </a:buClr>
            </a:pPr>
            <a:r>
              <a:rPr lang="en-US" sz="1100" dirty="0">
                <a:latin typeface="Verdana" panose="020B0604030504040204" pitchFamily="34" charset="0"/>
              </a:rPr>
              <a:t>28.1 (2012): 183-195.</a:t>
            </a:r>
          </a:p>
          <a:p>
            <a:pPr algn="just">
              <a:spcBef>
                <a:spcPts val="600"/>
              </a:spcBef>
              <a:buClr>
                <a:schemeClr val="tx1"/>
              </a:buClr>
            </a:pPr>
            <a:endParaRPr lang="en-US" sz="1100" dirty="0">
              <a:latin typeface="Verdana" panose="020B0604030504040204" pitchFamily="34" charset="0"/>
            </a:endParaRPr>
          </a:p>
          <a:p>
            <a:pPr marL="171450" indent="-171450" algn="just">
              <a:spcBef>
                <a:spcPts val="600"/>
              </a:spcBef>
              <a:buClr>
                <a:schemeClr val="tx1"/>
              </a:buClr>
              <a:buFontTx/>
              <a:buChar char="-"/>
            </a:pPr>
            <a:r>
              <a:rPr lang="en-US" sz="1100" dirty="0">
                <a:latin typeface="Verdana" panose="020B0604030504040204" pitchFamily="34" charset="0"/>
              </a:rPr>
              <a:t>Gross, </a:t>
            </a:r>
            <a:r>
              <a:rPr lang="en-US" sz="1100" dirty="0" err="1">
                <a:latin typeface="Verdana" panose="020B0604030504040204" pitchFamily="34" charset="0"/>
              </a:rPr>
              <a:t>Mr</a:t>
            </a:r>
            <a:r>
              <a:rPr lang="en-US" sz="1100" dirty="0">
                <a:latin typeface="Verdana" panose="020B0604030504040204" pitchFamily="34" charset="0"/>
              </a:rPr>
              <a:t> Marco, et al. Expected credit loss modeling from a top-down stress testing perspective. </a:t>
            </a:r>
          </a:p>
          <a:p>
            <a:pPr algn="just">
              <a:spcBef>
                <a:spcPts val="600"/>
              </a:spcBef>
              <a:buClr>
                <a:schemeClr val="tx1"/>
              </a:buClr>
            </a:pPr>
            <a:r>
              <a:rPr lang="en-US" sz="1100" dirty="0">
                <a:latin typeface="Verdana" panose="020B0604030504040204" pitchFamily="34" charset="0"/>
              </a:rPr>
              <a:t>International Monetary Fund, 2020.</a:t>
            </a:r>
            <a:endParaRPr lang="fr-FR" sz="1100" dirty="0">
              <a:latin typeface="Verdana" panose="020B0604030504040204" pitchFamily="34" charset="0"/>
            </a:endParaRPr>
          </a:p>
        </p:txBody>
      </p:sp>
    </p:spTree>
    <p:extLst>
      <p:ext uri="{BB962C8B-B14F-4D97-AF65-F5344CB8AC3E}">
        <p14:creationId xmlns:p14="http://schemas.microsoft.com/office/powerpoint/2010/main" val="15748168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62D2-95F4-E3FE-0D60-6B77A12F49C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62802160-2F62-D64B-3AB7-F93DCA737470}"/>
              </a:ext>
            </a:extLst>
          </p:cNvPr>
          <p:cNvSpPr>
            <a:spLocks noGrp="1"/>
          </p:cNvSpPr>
          <p:nvPr>
            <p:ph type="title"/>
          </p:nvPr>
        </p:nvSpPr>
        <p:spPr/>
        <p:txBody>
          <a:bodyPr/>
          <a:lstStyle/>
          <a:p>
            <a:r>
              <a:rPr lang="fr-FR" dirty="0"/>
              <a:t>03</a:t>
            </a:r>
          </a:p>
        </p:txBody>
      </p:sp>
      <p:sp>
        <p:nvSpPr>
          <p:cNvPr id="6" name="Espace réservé du texte 5">
            <a:extLst>
              <a:ext uri="{FF2B5EF4-FFF2-40B4-BE49-F238E27FC236}">
                <a16:creationId xmlns:a16="http://schemas.microsoft.com/office/drawing/2014/main" id="{1FDB2AC4-52B1-12C4-37B8-E8D66E60EC2E}"/>
              </a:ext>
            </a:extLst>
          </p:cNvPr>
          <p:cNvSpPr>
            <a:spLocks noGrp="1"/>
          </p:cNvSpPr>
          <p:nvPr>
            <p:ph type="body" idx="1"/>
          </p:nvPr>
        </p:nvSpPr>
        <p:spPr/>
        <p:txBody>
          <a:bodyPr/>
          <a:lstStyle/>
          <a:p>
            <a:pPr lvl="0">
              <a:buClr>
                <a:schemeClr val="lt1"/>
              </a:buClr>
              <a:buSzPts val="3000"/>
            </a:pPr>
            <a:r>
              <a:rPr lang="fr-FR" dirty="0"/>
              <a:t>méthodologies de Stress-test climatique Bottom-Up</a:t>
            </a:r>
          </a:p>
        </p:txBody>
      </p:sp>
      <p:cxnSp>
        <p:nvCxnSpPr>
          <p:cNvPr id="7" name="Connecteur droit 6">
            <a:extLst>
              <a:ext uri="{FF2B5EF4-FFF2-40B4-BE49-F238E27FC236}">
                <a16:creationId xmlns:a16="http://schemas.microsoft.com/office/drawing/2014/main" id="{AD358B98-0B0D-89A8-382D-311D4A4FFA0B}"/>
              </a:ext>
            </a:extLst>
          </p:cNvPr>
          <p:cNvCxnSpPr/>
          <p:nvPr/>
        </p:nvCxnSpPr>
        <p:spPr>
          <a:xfrm>
            <a:off x="0" y="4712128"/>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649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38B4E-33B9-E5F1-69D9-6A11CB76262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C9ABF43-A5DA-3876-2670-24B3E1C6FD05}"/>
              </a:ext>
            </a:extLst>
          </p:cNvPr>
          <p:cNvSpPr>
            <a:spLocks noGrp="1"/>
          </p:cNvSpPr>
          <p:nvPr>
            <p:ph type="title"/>
          </p:nvPr>
        </p:nvSpPr>
        <p:spPr>
          <a:xfrm>
            <a:off x="808037" y="1967019"/>
            <a:ext cx="4792663" cy="1613008"/>
          </a:xfrm>
        </p:spPr>
        <p:txBody>
          <a:bodyPr/>
          <a:lstStyle/>
          <a:p>
            <a:r>
              <a:rPr lang="fr-FR" dirty="0"/>
              <a:t>03.1</a:t>
            </a:r>
          </a:p>
        </p:txBody>
      </p:sp>
      <p:sp>
        <p:nvSpPr>
          <p:cNvPr id="6" name="Espace réservé du texte 5">
            <a:extLst>
              <a:ext uri="{FF2B5EF4-FFF2-40B4-BE49-F238E27FC236}">
                <a16:creationId xmlns:a16="http://schemas.microsoft.com/office/drawing/2014/main" id="{A89D2047-0349-93F2-F649-B37596B19B6B}"/>
              </a:ext>
            </a:extLst>
          </p:cNvPr>
          <p:cNvSpPr>
            <a:spLocks noGrp="1"/>
          </p:cNvSpPr>
          <p:nvPr>
            <p:ph type="body" idx="1"/>
          </p:nvPr>
        </p:nvSpPr>
        <p:spPr>
          <a:xfrm>
            <a:off x="808038" y="3760788"/>
            <a:ext cx="10698162" cy="688207"/>
          </a:xfrm>
        </p:spPr>
        <p:txBody>
          <a:bodyPr/>
          <a:lstStyle/>
          <a:p>
            <a:pPr marL="0" lvl="0" indent="0" algn="l" rtl="0">
              <a:lnSpc>
                <a:spcPct val="100000"/>
              </a:lnSpc>
              <a:spcBef>
                <a:spcPts val="0"/>
              </a:spcBef>
              <a:spcAft>
                <a:spcPts val="0"/>
              </a:spcAft>
              <a:buClr>
                <a:schemeClr val="lt1"/>
              </a:buClr>
              <a:buSzPts val="3000"/>
              <a:buNone/>
            </a:pPr>
            <a:r>
              <a:rPr lang="fr-FR" dirty="0"/>
              <a:t>Modélisation des risques physiques</a:t>
            </a:r>
          </a:p>
        </p:txBody>
      </p:sp>
      <p:cxnSp>
        <p:nvCxnSpPr>
          <p:cNvPr id="7" name="Connecteur droit 6">
            <a:extLst>
              <a:ext uri="{FF2B5EF4-FFF2-40B4-BE49-F238E27FC236}">
                <a16:creationId xmlns:a16="http://schemas.microsoft.com/office/drawing/2014/main" id="{01201EBF-D446-FA57-7FA2-75481E942A85}"/>
              </a:ext>
            </a:extLst>
          </p:cNvPr>
          <p:cNvCxnSpPr/>
          <p:nvPr/>
        </p:nvCxnSpPr>
        <p:spPr>
          <a:xfrm>
            <a:off x="0" y="4712128"/>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977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B12D767A-706E-E384-E283-C6715538C79F}"/>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FD368588-12A2-E341-5450-30B6B961DB34}"/>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49FFB139-85B2-107A-E930-90C20D575474}"/>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(6/6)</a:t>
            </a:r>
          </a:p>
        </p:txBody>
      </p:sp>
      <p:sp>
        <p:nvSpPr>
          <p:cNvPr id="1225" name="Google Shape;1225;p11">
            <a:extLst>
              <a:ext uri="{FF2B5EF4-FFF2-40B4-BE49-F238E27FC236}">
                <a16:creationId xmlns:a16="http://schemas.microsoft.com/office/drawing/2014/main" id="{73F351DB-1092-795D-5559-01995EF2215D}"/>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EC610487-8BCA-3B8D-317D-7F8463D5460F}"/>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542C6F03-938B-9EC7-7592-5F3481B1C58E}"/>
                  </a:ext>
                </a:extLst>
              </p:cNvPr>
              <p:cNvSpPr txBox="1"/>
              <p:nvPr/>
            </p:nvSpPr>
            <p:spPr>
              <a:xfrm>
                <a:off x="145824" y="1214332"/>
                <a:ext cx="11776998" cy="5513048"/>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Par définition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i="1" dirty="0">
                  <a:latin typeface="Cambria Math" panose="02040503050406030204" pitchFamily="18" charset="0"/>
                </a:endParaRPr>
              </a:p>
              <a:p>
                <a:pPr marL="465750" marR="83820" indent="-285750" algn="just">
                  <a:spcBef>
                    <a:spcPts val="430"/>
                  </a:spcBef>
                  <a:buFont typeface="Wingdings" panose="05000000000000000000" pitchFamily="2" charset="2"/>
                  <a:buChar char="§"/>
                </a:pPr>
                <a:endParaRPr lang="fr-FR" sz="1200" i="1" dirty="0">
                  <a:latin typeface="Cambria Math" panose="02040503050406030204" pitchFamily="18" charset="0"/>
                </a:endParaRP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Les portefeuilles bancaires se composent de crédits présentant des maturités variées. Tant l’intuition que les preuves empiriques indiquent que les crédits à long terme sont plus risqués que ceux à court terme. Afin de prendre en compte ces différents aspects, le Comité de Bâle a intégré dans la formule du capital réglementaire une fonction corrective, notée </a:t>
                </a:r>
                <a14:m>
                  <m:oMath xmlns:m="http://schemas.openxmlformats.org/officeDocument/2006/math">
                    <m:r>
                      <a:rPr lang="fr-FR" sz="1200" i="1" dirty="0" smtClean="0">
                        <a:latin typeface="Cambria Math" panose="02040503050406030204" pitchFamily="18" charset="0"/>
                      </a:rPr>
                      <m:t>𝜑</m:t>
                    </m:r>
                    <m:r>
                      <a:rPr lang="fr-FR" sz="1200" i="1" dirty="0" smtClean="0">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b="0" i="1" smtClean="0">
                            <a:latin typeface="Cambria Math" panose="02040503050406030204" pitchFamily="18" charset="0"/>
                          </a:rPr>
                          <m:t>M</m:t>
                        </m:r>
                      </m:e>
                      <m:sub>
                        <m:r>
                          <m:rPr>
                            <m:sty m:val="p"/>
                          </m:rPr>
                          <a:rPr lang="fr-FR" sz="1200" i="1">
                            <a:latin typeface="Cambria Math" panose="02040503050406030204" pitchFamily="18" charset="0"/>
                          </a:rPr>
                          <m:t>i</m:t>
                        </m:r>
                      </m:sub>
                    </m:sSub>
                    <m:r>
                      <a:rPr lang="fr-FR" sz="1200" i="1" dirty="0" smtClean="0">
                        <a:latin typeface="Cambria Math" panose="02040503050406030204" pitchFamily="18" charset="0"/>
                      </a:rPr>
                      <m:t>). </m:t>
                    </m:r>
                  </m:oMath>
                </a14:m>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Avec cet ajustement, la formule du capital réglementaire s’écrit ainsi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Nous en déduisons la formule des RWA pour le risque de crédit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b="1" u="sng" dirty="0">
                    <a:solidFill>
                      <a:srgbClr val="FF0000"/>
                    </a:solidFill>
                    <a:latin typeface="Verdana" panose="020B0604030504040204" pitchFamily="34" charset="0"/>
                  </a:rPr>
                  <a:t>Point d’attention </a:t>
                </a:r>
                <a:r>
                  <a:rPr lang="fr-FR" sz="1200" b="1" dirty="0">
                    <a:solidFill>
                      <a:srgbClr val="FF0000"/>
                    </a:solidFill>
                    <a:latin typeface="Verdana" panose="020B0604030504040204" pitchFamily="34" charset="0"/>
                  </a:rPr>
                  <a:t>: </a:t>
                </a:r>
                <a:r>
                  <a:rPr lang="fr-FR" sz="1200" dirty="0"/>
                  <a:t>Dans le Pilier 1 bâlois, le facteur systémique Z n’a pas à être modélisé explicitement (astuce théorique), contrairement à un exercice de stress test ou à un processus d’ICAAP </a:t>
                </a:r>
                <a:r>
                  <a:rPr lang="fr-FR" sz="1200" dirty="0">
                    <a:sym typeface="Wingdings" panose="05000000000000000000" pitchFamily="2" charset="2"/>
                  </a:rPr>
                  <a:t> sections 3 et 4.</a:t>
                </a:r>
                <a:endParaRPr lang="fr-FR" sz="1200" dirty="0"/>
              </a:p>
            </p:txBody>
          </p:sp>
        </mc:Choice>
        <mc:Fallback xmlns="">
          <p:sp>
            <p:nvSpPr>
              <p:cNvPr id="4" name="object 21">
                <a:extLst>
                  <a:ext uri="{FF2B5EF4-FFF2-40B4-BE49-F238E27FC236}">
                    <a16:creationId xmlns:a16="http://schemas.microsoft.com/office/drawing/2014/main" id="{542C6F03-938B-9EC7-7592-5F3481B1C58E}"/>
                  </a:ext>
                </a:extLst>
              </p:cNvPr>
              <p:cNvSpPr txBox="1">
                <a:spLocks noRot="1" noChangeAspect="1" noMove="1" noResize="1" noEditPoints="1" noAdjustHandles="1" noChangeArrowheads="1" noChangeShapeType="1" noTextEdit="1"/>
              </p:cNvSpPr>
              <p:nvPr/>
            </p:nvSpPr>
            <p:spPr>
              <a:xfrm>
                <a:off x="145824" y="1214332"/>
                <a:ext cx="11776998" cy="5513048"/>
              </a:xfrm>
              <a:prstGeom prst="rect">
                <a:avLst/>
              </a:prstGeom>
              <a:blipFill>
                <a:blip r:embed="rId4"/>
                <a:stretch>
                  <a:fillRect r="-52" b="-7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E76FFF4C-2D0D-3C1A-D3CB-46D6353529D8}"/>
                  </a:ext>
                </a:extLst>
              </p:cNvPr>
              <p:cNvSpPr txBox="1"/>
              <p:nvPr/>
            </p:nvSpPr>
            <p:spPr>
              <a:xfrm>
                <a:off x="1054968" y="165811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UL</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r>
                        <m:rPr>
                          <m:sty m:val="p"/>
                        </m:rPr>
                        <a:rPr lang="fr-FR" sz="1400" i="1">
                          <a:latin typeface="Cambria Math" panose="02040503050406030204" pitchFamily="18" charset="0"/>
                        </a:rPr>
                        <m:t>CreditVaR</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r>
                        <m:rPr>
                          <m:sty m:val="p"/>
                        </m:rPr>
                        <a:rPr lang="fr-FR" sz="1400" b="0" i="1" smtClean="0">
                          <a:latin typeface="Cambria Math" panose="02040503050406030204" pitchFamily="18" charset="0"/>
                        </a:rPr>
                        <m:t>EL</m:t>
                      </m:r>
                      <m:r>
                        <a:rPr lang="fr-FR" sz="1400" b="0" i="0" smtClean="0">
                          <a:latin typeface="Cambria Math" panose="02040503050406030204" pitchFamily="18" charset="0"/>
                        </a:rPr>
                        <m:t>=</m:t>
                      </m:r>
                      <m:r>
                        <m:rPr>
                          <m:sty m:val="p"/>
                        </m:rPr>
                        <a:rPr lang="fr-FR" sz="1400" i="1">
                          <a:latin typeface="Cambria Math" panose="02040503050406030204" pitchFamily="18" charset="0"/>
                        </a:rPr>
                        <m:t>CreditVaR</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sSub>
                        <m:sSubPr>
                          <m:ctrlPr>
                            <a:rPr lang="fr-FR" sz="1400" i="1" smtClean="0">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e>
                        <m:sub>
                          <m:r>
                            <m:rPr>
                              <m:sty m:val="p"/>
                            </m:rPr>
                            <a:rPr lang="fr-FR" sz="1400" b="0" i="1" smtClean="0">
                              <a:latin typeface="Cambria Math" panose="02040503050406030204" pitchFamily="18" charset="0"/>
                            </a:rPr>
                            <m:t>Z</m:t>
                          </m:r>
                        </m:sub>
                      </m:sSub>
                      <m:d>
                        <m:dPr>
                          <m:begChr m:val="["/>
                          <m:endChr m:val="]"/>
                          <m:ctrlPr>
                            <a:rPr lang="fr-FR" sz="1400" i="1" smtClean="0">
                              <a:latin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 =</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ϕ</m:t>
                              </m:r>
                              <m:d>
                                <m:dPr>
                                  <m:ctrlPr>
                                    <a:rPr lang="fr-FR" sz="1400" i="1">
                                      <a:latin typeface="Cambria Math" panose="02040503050406030204" pitchFamily="18" charset="0"/>
                                      <a:ea typeface="Cambria Math" panose="02040503050406030204" pitchFamily="18" charset="0"/>
                                    </a:rPr>
                                  </m:ctrlPr>
                                </m:dPr>
                                <m:e>
                                  <m:f>
                                    <m:fPr>
                                      <m:ctrlPr>
                                        <a:rPr lang="fr-FR" sz="1400" i="1">
                                          <a:latin typeface="Cambria Math" panose="02040503050406030204" pitchFamily="18" charset="0"/>
                                          <a:ea typeface="Cambria Math" panose="02040503050406030204" pitchFamily="18" charset="0"/>
                                        </a:rPr>
                                      </m:ctrlPr>
                                    </m:fPr>
                                    <m:num>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ρ</m:t>
                                          </m:r>
                                        </m:e>
                                      </m:rad>
                                    </m:den>
                                  </m:f>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e>
                          </m:d>
                        </m:e>
                      </m:nary>
                    </m:oMath>
                  </m:oMathPara>
                </a14:m>
                <a:endParaRPr lang="fr-FR" sz="1400" dirty="0" err="1">
                  <a:latin typeface="Verdana" panose="020B0604030504040204" pitchFamily="34" charset="0"/>
                </a:endParaRPr>
              </a:p>
            </p:txBody>
          </p:sp>
        </mc:Choice>
        <mc:Fallback xmlns="">
          <p:sp>
            <p:nvSpPr>
              <p:cNvPr id="2" name="ZoneTexte 1">
                <a:extLst>
                  <a:ext uri="{FF2B5EF4-FFF2-40B4-BE49-F238E27FC236}">
                    <a16:creationId xmlns:a16="http://schemas.microsoft.com/office/drawing/2014/main" id="{E76FFF4C-2D0D-3C1A-D3CB-46D6353529D8}"/>
                  </a:ext>
                </a:extLst>
              </p:cNvPr>
              <p:cNvSpPr txBox="1">
                <a:spLocks noRot="1" noChangeAspect="1" noMove="1" noResize="1" noEditPoints="1" noAdjustHandles="1" noChangeArrowheads="1" noChangeShapeType="1" noTextEdit="1"/>
              </p:cNvSpPr>
              <p:nvPr/>
            </p:nvSpPr>
            <p:spPr>
              <a:xfrm>
                <a:off x="1054968" y="1658110"/>
                <a:ext cx="3859530" cy="914400"/>
              </a:xfrm>
              <a:prstGeom prst="rect">
                <a:avLst/>
              </a:prstGeom>
              <a:blipFill>
                <a:blip r:embed="rId5"/>
                <a:stretch>
                  <a:fillRect r="-14944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92333C9-C367-D702-22A4-67478BE93B34}"/>
                  </a:ext>
                </a:extLst>
              </p:cNvPr>
              <p:cNvSpPr txBox="1"/>
              <p:nvPr/>
            </p:nvSpPr>
            <p:spPr>
              <a:xfrm>
                <a:off x="1054968" y="367741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RC</m:t>
                      </m:r>
                      <m:r>
                        <a:rPr lang="fr-FR" sz="1400" i="1">
                          <a:latin typeface="Cambria Math" panose="02040503050406030204" pitchFamily="18" charset="0"/>
                        </a:rPr>
                        <m:t>=</m:t>
                      </m:r>
                      <m:r>
                        <m:rPr>
                          <m:sty m:val="p"/>
                        </m:rPr>
                        <a:rPr lang="fr-FR" sz="1400" i="1">
                          <a:latin typeface="Cambria Math" panose="02040503050406030204" pitchFamily="18" charset="0"/>
                        </a:rPr>
                        <m:t>UL</m:t>
                      </m:r>
                      <m:r>
                        <a:rPr lang="fr-FR" sz="1400" i="1">
                          <a:latin typeface="Cambria Math" panose="02040503050406030204" pitchFamily="18" charset="0"/>
                        </a:rPr>
                        <m:t>(</m:t>
                      </m:r>
                      <m:r>
                        <a:rPr lang="fr-FR" sz="1400" i="1">
                          <a:latin typeface="Cambria Math" panose="02040503050406030204" pitchFamily="18" charset="0"/>
                        </a:rPr>
                        <m:t>0</m:t>
                      </m:r>
                      <m:r>
                        <a:rPr lang="fr-FR" sz="1400" i="1">
                          <a:latin typeface="Cambria Math" panose="02040503050406030204" pitchFamily="18" charset="0"/>
                        </a:rPr>
                        <m:t>,</m:t>
                      </m:r>
                      <m:r>
                        <a:rPr lang="fr-FR" sz="1400" i="1">
                          <a:latin typeface="Cambria Math" panose="02040503050406030204" pitchFamily="18" charset="0"/>
                        </a:rPr>
                        <m:t>001</m:t>
                      </m:r>
                      <m:r>
                        <a:rPr lang="fr-FR" sz="1400" i="1">
                          <a:latin typeface="Cambria Math" panose="02040503050406030204" pitchFamily="18" charset="0"/>
                        </a:rPr>
                        <m:t>)=</m:t>
                      </m:r>
                      <m:r>
                        <a:rPr lang="fr-FR" sz="1400" i="1" dirty="0">
                          <a:latin typeface="Cambria Math" panose="02040503050406030204" pitchFamily="18" charset="0"/>
                        </a:rPr>
                        <m:t>𝜑</m:t>
                      </m:r>
                      <m:r>
                        <a:rPr lang="fr-FR" sz="1400" i="1" dirty="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M</m:t>
                          </m:r>
                        </m:e>
                        <m:sub>
                          <m:r>
                            <m:rPr>
                              <m:sty m:val="p"/>
                            </m:rPr>
                            <a:rPr lang="fr-FR" sz="1400" i="1">
                              <a:latin typeface="Cambria Math" panose="02040503050406030204" pitchFamily="18" charset="0"/>
                            </a:rPr>
                            <m:t>i</m:t>
                          </m:r>
                        </m:sub>
                      </m:sSub>
                      <m:r>
                        <a:rPr lang="fr-FR" sz="1400" i="1" dirty="0">
                          <a:latin typeface="Cambria Math" panose="02040503050406030204" pitchFamily="18" charset="0"/>
                        </a:rPr>
                        <m:t>)</m:t>
                      </m:r>
                      <m:r>
                        <a:rPr lang="fr-FR" sz="1400" b="0" i="1" dirty="0"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ϕ</m:t>
                              </m:r>
                              <m:d>
                                <m:dPr>
                                  <m:ctrlPr>
                                    <a:rPr lang="fr-FR" sz="1400" i="1">
                                      <a:latin typeface="Cambria Math" panose="02040503050406030204" pitchFamily="18" charset="0"/>
                                      <a:ea typeface="Cambria Math" panose="02040503050406030204" pitchFamily="18" charset="0"/>
                                    </a:rPr>
                                  </m:ctrlPr>
                                </m:dPr>
                                <m:e>
                                  <m:f>
                                    <m:fPr>
                                      <m:ctrlPr>
                                        <a:rPr lang="fr-FR" sz="1400" i="1">
                                          <a:latin typeface="Cambria Math" panose="02040503050406030204" pitchFamily="18" charset="0"/>
                                          <a:ea typeface="Cambria Math" panose="02040503050406030204" pitchFamily="18" charset="0"/>
                                        </a:rPr>
                                      </m:ctrlPr>
                                    </m:fPr>
                                    <m:num>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r>
                                        <a:rPr lang="fr-FR" sz="1400" i="1" dirty="0">
                                          <a:latin typeface="Cambria Math" panose="02040503050406030204" pitchFamily="18" charset="0"/>
                                        </a:rPr>
                                        <m:t>0</m:t>
                                      </m:r>
                                      <m:r>
                                        <a:rPr lang="fr-FR" sz="1400" i="1" dirty="0">
                                          <a:latin typeface="Cambria Math" panose="02040503050406030204" pitchFamily="18" charset="0"/>
                                        </a:rPr>
                                        <m:t>,</m:t>
                                      </m:r>
                                      <m:r>
                                        <a:rPr lang="fr-FR" sz="1400" i="1" dirty="0">
                                          <a:latin typeface="Cambria Math" panose="02040503050406030204" pitchFamily="18" charset="0"/>
                                        </a:rPr>
                                        <m:t>999</m:t>
                                      </m:r>
                                      <m:r>
                                        <a:rPr lang="fr-FR" sz="1400" i="1">
                                          <a:latin typeface="Cambria Math" panose="02040503050406030204" pitchFamily="18" charset="0"/>
                                        </a:rPr>
                                        <m:t>)</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ρ</m:t>
                                          </m:r>
                                        </m:e>
                                      </m:rad>
                                    </m:den>
                                  </m:f>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e>
                          </m:d>
                        </m:e>
                      </m:nary>
                    </m:oMath>
                  </m:oMathPara>
                </a14:m>
                <a:endParaRPr lang="fr-FR" sz="1400" dirty="0" err="1">
                  <a:latin typeface="Verdana" panose="020B0604030504040204" pitchFamily="34" charset="0"/>
                </a:endParaRPr>
              </a:p>
            </p:txBody>
          </p:sp>
        </mc:Choice>
        <mc:Fallback xmlns="">
          <p:sp>
            <p:nvSpPr>
              <p:cNvPr id="7" name="ZoneTexte 6">
                <a:extLst>
                  <a:ext uri="{FF2B5EF4-FFF2-40B4-BE49-F238E27FC236}">
                    <a16:creationId xmlns:a16="http://schemas.microsoft.com/office/drawing/2014/main" id="{C92333C9-C367-D702-22A4-67478BE93B34}"/>
                  </a:ext>
                </a:extLst>
              </p:cNvPr>
              <p:cNvSpPr txBox="1">
                <a:spLocks noRot="1" noChangeAspect="1" noMove="1" noResize="1" noEditPoints="1" noAdjustHandles="1" noChangeArrowheads="1" noChangeShapeType="1" noTextEdit="1"/>
              </p:cNvSpPr>
              <p:nvPr/>
            </p:nvSpPr>
            <p:spPr>
              <a:xfrm>
                <a:off x="1054968" y="3677410"/>
                <a:ext cx="3859530" cy="914400"/>
              </a:xfrm>
              <a:prstGeom prst="rect">
                <a:avLst/>
              </a:prstGeom>
              <a:blipFill>
                <a:blip r:embed="rId6"/>
                <a:stretch>
                  <a:fillRect r="-7677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43A9D099-601F-349B-5283-1DB037C8C934}"/>
                  </a:ext>
                </a:extLst>
              </p:cNvPr>
              <p:cNvSpPr txBox="1"/>
              <p:nvPr/>
            </p:nvSpPr>
            <p:spPr>
              <a:xfrm>
                <a:off x="8352151" y="3689487"/>
                <a:ext cx="1797861" cy="825257"/>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Voir l’annexe pour plus de détails sur </a:t>
                </a:r>
                <a14:m>
                  <m:oMath xmlns:m="http://schemas.openxmlformats.org/officeDocument/2006/math">
                    <m:r>
                      <a:rPr lang="fr-FR" sz="1050" i="1" dirty="0" smtClean="0">
                        <a:solidFill>
                          <a:srgbClr val="FF0000"/>
                        </a:solidFill>
                        <a:latin typeface="Cambria Math" panose="02040503050406030204" pitchFamily="18" charset="0"/>
                      </a:rPr>
                      <m:t>𝜑</m:t>
                    </m:r>
                    <m:r>
                      <a:rPr lang="fr-FR" sz="1050" i="1" dirty="0" smtClean="0">
                        <a:solidFill>
                          <a:srgbClr val="FF0000"/>
                        </a:solidFill>
                        <a:latin typeface="Cambria Math" panose="02040503050406030204" pitchFamily="18" charset="0"/>
                      </a:rPr>
                      <m:t>(</m:t>
                    </m:r>
                    <m:sSub>
                      <m:sSubPr>
                        <m:ctrlPr>
                          <a:rPr lang="fr-FR" sz="1050" i="1">
                            <a:solidFill>
                              <a:srgbClr val="FF0000"/>
                            </a:solidFill>
                            <a:latin typeface="Cambria Math" panose="02040503050406030204" pitchFamily="18" charset="0"/>
                          </a:rPr>
                        </m:ctrlPr>
                      </m:sSubPr>
                      <m:e>
                        <m:r>
                          <m:rPr>
                            <m:sty m:val="p"/>
                          </m:rPr>
                          <a:rPr lang="fr-FR" sz="1050" i="1">
                            <a:solidFill>
                              <a:srgbClr val="FF0000"/>
                            </a:solidFill>
                            <a:latin typeface="Cambria Math" panose="02040503050406030204" pitchFamily="18" charset="0"/>
                          </a:rPr>
                          <m:t>M</m:t>
                        </m:r>
                      </m:e>
                      <m:sub>
                        <m:r>
                          <m:rPr>
                            <m:sty m:val="p"/>
                          </m:rPr>
                          <a:rPr lang="fr-FR" sz="1050" i="1">
                            <a:solidFill>
                              <a:srgbClr val="FF0000"/>
                            </a:solidFill>
                            <a:latin typeface="Cambria Math" panose="02040503050406030204" pitchFamily="18" charset="0"/>
                          </a:rPr>
                          <m:t>i</m:t>
                        </m:r>
                      </m:sub>
                    </m:sSub>
                    <m:r>
                      <a:rPr lang="fr-FR" sz="1050" i="1" dirty="0">
                        <a:solidFill>
                          <a:srgbClr val="FF0000"/>
                        </a:solidFill>
                        <a:latin typeface="Cambria Math" panose="02040503050406030204" pitchFamily="18" charset="0"/>
                      </a:rPr>
                      <m:t>).</m:t>
                    </m:r>
                  </m:oMath>
                </a14:m>
                <a:r>
                  <a:rPr lang="fr-FR" sz="1050" dirty="0">
                    <a:solidFill>
                      <a:srgbClr val="FF0000"/>
                    </a:solidFill>
                    <a:latin typeface="Verdana" panose="020B0604030504040204" pitchFamily="34" charset="0"/>
                  </a:rPr>
                  <a:t> </a:t>
                </a:r>
              </a:p>
            </p:txBody>
          </p:sp>
        </mc:Choice>
        <mc:Fallback xmlns="">
          <p:sp>
            <p:nvSpPr>
              <p:cNvPr id="11" name="ZoneTexte 10">
                <a:extLst>
                  <a:ext uri="{FF2B5EF4-FFF2-40B4-BE49-F238E27FC236}">
                    <a16:creationId xmlns:a16="http://schemas.microsoft.com/office/drawing/2014/main" id="{43A9D099-601F-349B-5283-1DB037C8C934}"/>
                  </a:ext>
                </a:extLst>
              </p:cNvPr>
              <p:cNvSpPr txBox="1">
                <a:spLocks noRot="1" noChangeAspect="1" noMove="1" noResize="1" noEditPoints="1" noAdjustHandles="1" noChangeArrowheads="1" noChangeShapeType="1" noTextEdit="1"/>
              </p:cNvSpPr>
              <p:nvPr/>
            </p:nvSpPr>
            <p:spPr>
              <a:xfrm>
                <a:off x="8352151" y="3689487"/>
                <a:ext cx="1797861" cy="825257"/>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431A2D0-33BF-2D97-E387-3EA499DDF43F}"/>
                  </a:ext>
                </a:extLst>
              </p:cNvPr>
              <p:cNvSpPr txBox="1"/>
              <p:nvPr/>
            </p:nvSpPr>
            <p:spPr>
              <a:xfrm>
                <a:off x="1680844" y="5163898"/>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RWA</m:t>
                      </m:r>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num>
                        <m:den>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08</m:t>
                          </m:r>
                        </m:den>
                      </m:f>
                      <m:r>
                        <a:rPr lang="fr-FR" sz="1400" b="0" i="1" smtClean="0">
                          <a:latin typeface="Cambria Math" panose="02040503050406030204" pitchFamily="18" charset="0"/>
                        </a:rPr>
                        <m:t>×</m:t>
                      </m:r>
                      <m:r>
                        <m:rPr>
                          <m:sty m:val="p"/>
                        </m:rPr>
                        <a:rPr lang="fr-FR" sz="1400" i="1">
                          <a:latin typeface="Cambria Math" panose="02040503050406030204" pitchFamily="18" charset="0"/>
                        </a:rPr>
                        <m:t>RC</m:t>
                      </m:r>
                      <m:r>
                        <a:rPr lang="fr-FR" sz="1400" b="0" i="1" smtClean="0">
                          <a:latin typeface="Cambria Math" panose="02040503050406030204" pitchFamily="18" charset="0"/>
                        </a:rPr>
                        <m:t>=</m:t>
                      </m:r>
                      <m:r>
                        <a:rPr lang="fr-FR" sz="1400" b="0" i="1" smtClean="0">
                          <a:latin typeface="Cambria Math" panose="02040503050406030204" pitchFamily="18" charset="0"/>
                        </a:rPr>
                        <m:t>12</m:t>
                      </m:r>
                      <m:r>
                        <a:rPr lang="fr-FR" sz="1400" b="0" i="1" smtClean="0">
                          <a:latin typeface="Cambria Math" panose="02040503050406030204" pitchFamily="18" charset="0"/>
                        </a:rPr>
                        <m:t>,</m:t>
                      </m:r>
                      <m:r>
                        <a:rPr lang="fr-FR" sz="1400" b="0" i="1" smtClean="0">
                          <a:latin typeface="Cambria Math" panose="02040503050406030204" pitchFamily="18" charset="0"/>
                        </a:rPr>
                        <m:t>5</m:t>
                      </m:r>
                      <m:r>
                        <a:rPr lang="fr-FR" sz="1400" b="0" i="1" smtClean="0">
                          <a:latin typeface="Cambria Math" panose="02040503050406030204" pitchFamily="18" charset="0"/>
                        </a:rPr>
                        <m:t>×</m:t>
                      </m:r>
                      <m:r>
                        <a:rPr lang="fr-FR" sz="1400" i="1" dirty="0">
                          <a:latin typeface="Cambria Math" panose="02040503050406030204" pitchFamily="18" charset="0"/>
                        </a:rPr>
                        <m:t>𝜑</m:t>
                      </m:r>
                      <m:r>
                        <a:rPr lang="fr-FR" sz="1400" i="1" dirty="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M</m:t>
                          </m:r>
                        </m:e>
                        <m:sub>
                          <m:r>
                            <m:rPr>
                              <m:sty m:val="p"/>
                            </m:rPr>
                            <a:rPr lang="fr-FR" sz="1400" i="1">
                              <a:latin typeface="Cambria Math" panose="02040503050406030204" pitchFamily="18" charset="0"/>
                            </a:rPr>
                            <m:t>i</m:t>
                          </m:r>
                        </m:sub>
                      </m:sSub>
                      <m:r>
                        <a:rPr lang="fr-FR" sz="1400" i="1" dirty="0">
                          <a:latin typeface="Cambria Math" panose="02040503050406030204" pitchFamily="18" charset="0"/>
                        </a:rPr>
                        <m:t>)</m:t>
                      </m:r>
                      <m:r>
                        <a:rPr lang="fr-FR" sz="1400" b="0" i="1" dirty="0"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ϕ</m:t>
                              </m:r>
                              <m:d>
                                <m:dPr>
                                  <m:ctrlPr>
                                    <a:rPr lang="fr-FR" sz="1400" i="1">
                                      <a:latin typeface="Cambria Math" panose="02040503050406030204" pitchFamily="18" charset="0"/>
                                      <a:ea typeface="Cambria Math" panose="02040503050406030204" pitchFamily="18" charset="0"/>
                                    </a:rPr>
                                  </m:ctrlPr>
                                </m:dPr>
                                <m:e>
                                  <m:f>
                                    <m:fPr>
                                      <m:ctrlPr>
                                        <a:rPr lang="fr-FR" sz="1400" i="1">
                                          <a:latin typeface="Cambria Math" panose="02040503050406030204" pitchFamily="18" charset="0"/>
                                          <a:ea typeface="Cambria Math" panose="02040503050406030204" pitchFamily="18" charset="0"/>
                                        </a:rPr>
                                      </m:ctrlPr>
                                    </m:fPr>
                                    <m:num>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ad>
                                        <m:radPr>
                                          <m:degHide m:val="on"/>
                                          <m:ctrlPr>
                                            <a:rPr lang="fr-FR" sz="1400" i="1">
                                              <a:latin typeface="Cambria Math" panose="02040503050406030204" pitchFamily="18" charset="0"/>
                                            </a:rPr>
                                          </m:ctrlPr>
                                        </m:radPr>
                                        <m:deg/>
                                        <m:e>
                                          <m:r>
                                            <m:rPr>
                                              <m:sty m:val="p"/>
                                            </m:rPr>
                                            <a:rPr lang="fr-FR" sz="1400" i="1">
                                              <a:latin typeface="Cambria Math" panose="02040503050406030204" pitchFamily="18" charset="0"/>
                                            </a:rPr>
                                            <m:t>ρ</m:t>
                                          </m:r>
                                        </m:e>
                                      </m:rad>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ϕ</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999</m:t>
                                      </m:r>
                                      <m:r>
                                        <a:rPr lang="fr-FR" sz="1400" i="1">
                                          <a:latin typeface="Cambria Math" panose="02040503050406030204" pitchFamily="18" charset="0"/>
                                        </a:rPr>
                                        <m:t>)</m:t>
                                      </m:r>
                                    </m:num>
                                    <m:den>
                                      <m:rad>
                                        <m:radPr>
                                          <m:degHide m:val="on"/>
                                          <m:ctrlPr>
                                            <a:rPr lang="fr-FR" sz="1400" i="1">
                                              <a:latin typeface="Cambria Math" panose="02040503050406030204" pitchFamily="18" charset="0"/>
                                            </a:rPr>
                                          </m:ctrlPr>
                                        </m:radPr>
                                        <m:deg/>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ρ</m:t>
                                          </m:r>
                                        </m:e>
                                      </m:rad>
                                    </m:den>
                                  </m:f>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e>
                          </m:d>
                        </m:e>
                      </m:nary>
                    </m:oMath>
                  </m:oMathPara>
                </a14:m>
                <a:endParaRPr lang="fr-FR" sz="1400" dirty="0" err="1">
                  <a:latin typeface="Verdana" panose="020B0604030504040204" pitchFamily="34" charset="0"/>
                </a:endParaRPr>
              </a:p>
            </p:txBody>
          </p:sp>
        </mc:Choice>
        <mc:Fallback xmlns="">
          <p:sp>
            <p:nvSpPr>
              <p:cNvPr id="12" name="ZoneTexte 11">
                <a:extLst>
                  <a:ext uri="{FF2B5EF4-FFF2-40B4-BE49-F238E27FC236}">
                    <a16:creationId xmlns:a16="http://schemas.microsoft.com/office/drawing/2014/main" id="{4431A2D0-33BF-2D97-E387-3EA499DDF43F}"/>
                  </a:ext>
                </a:extLst>
              </p:cNvPr>
              <p:cNvSpPr txBox="1">
                <a:spLocks noRot="1" noChangeAspect="1" noMove="1" noResize="1" noEditPoints="1" noAdjustHandles="1" noChangeArrowheads="1" noChangeShapeType="1" noTextEdit="1"/>
              </p:cNvSpPr>
              <p:nvPr/>
            </p:nvSpPr>
            <p:spPr>
              <a:xfrm>
                <a:off x="1680844" y="5163898"/>
                <a:ext cx="3859530" cy="914400"/>
              </a:xfrm>
              <a:prstGeom prst="rect">
                <a:avLst/>
              </a:prstGeom>
              <a:blipFill>
                <a:blip r:embed="rId8"/>
                <a:stretch>
                  <a:fillRect r="-94155"/>
                </a:stretch>
              </a:blipFill>
            </p:spPr>
            <p:txBody>
              <a:bodyPr/>
              <a:lstStyle/>
              <a:p>
                <a:r>
                  <a:rPr lang="fr-FR">
                    <a:noFill/>
                  </a:rPr>
                  <a:t> </a:t>
                </a:r>
              </a:p>
            </p:txBody>
          </p:sp>
        </mc:Fallback>
      </mc:AlternateContent>
      <p:sp>
        <p:nvSpPr>
          <p:cNvPr id="14" name="Google Shape;6091;g2b9ded0437e_5_1401">
            <a:extLst>
              <a:ext uri="{FF2B5EF4-FFF2-40B4-BE49-F238E27FC236}">
                <a16:creationId xmlns:a16="http://schemas.microsoft.com/office/drawing/2014/main" id="{6B9ED840-112D-851F-0C8A-93471A8C47D3}"/>
              </a:ext>
            </a:extLst>
          </p:cNvPr>
          <p:cNvSpPr/>
          <p:nvPr/>
        </p:nvSpPr>
        <p:spPr>
          <a:xfrm>
            <a:off x="972118" y="3627029"/>
            <a:ext cx="7132060" cy="76355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5" name="Google Shape;6091;g2b9ded0437e_5_1401">
            <a:extLst>
              <a:ext uri="{FF2B5EF4-FFF2-40B4-BE49-F238E27FC236}">
                <a16:creationId xmlns:a16="http://schemas.microsoft.com/office/drawing/2014/main" id="{C2038CE4-EACD-575D-F323-3277A5757FF2}"/>
              </a:ext>
            </a:extLst>
          </p:cNvPr>
          <p:cNvSpPr/>
          <p:nvPr/>
        </p:nvSpPr>
        <p:spPr>
          <a:xfrm>
            <a:off x="1492856" y="5020349"/>
            <a:ext cx="7888854" cy="9144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7250677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39D63-F168-BFBF-5FE5-9D8CC32DF88B}"/>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3D93E7A-83C3-90DC-9B2B-D0BD7AB5D25B}"/>
              </a:ext>
            </a:extLst>
          </p:cNvPr>
          <p:cNvSpPr>
            <a:spLocks noGrp="1"/>
          </p:cNvSpPr>
          <p:nvPr>
            <p:ph type="title"/>
          </p:nvPr>
        </p:nvSpPr>
        <p:spPr>
          <a:xfrm>
            <a:off x="808037" y="1967019"/>
            <a:ext cx="4792663" cy="1613008"/>
          </a:xfrm>
        </p:spPr>
        <p:txBody>
          <a:bodyPr/>
          <a:lstStyle/>
          <a:p>
            <a:r>
              <a:rPr lang="fr-FR" dirty="0"/>
              <a:t>03.2</a:t>
            </a:r>
          </a:p>
        </p:txBody>
      </p:sp>
      <p:sp>
        <p:nvSpPr>
          <p:cNvPr id="6" name="Espace réservé du texte 5">
            <a:extLst>
              <a:ext uri="{FF2B5EF4-FFF2-40B4-BE49-F238E27FC236}">
                <a16:creationId xmlns:a16="http://schemas.microsoft.com/office/drawing/2014/main" id="{B9F95511-FF9E-CB51-E504-B502AF5253F0}"/>
              </a:ext>
            </a:extLst>
          </p:cNvPr>
          <p:cNvSpPr>
            <a:spLocks noGrp="1"/>
          </p:cNvSpPr>
          <p:nvPr>
            <p:ph type="body" idx="1"/>
          </p:nvPr>
        </p:nvSpPr>
        <p:spPr>
          <a:xfrm>
            <a:off x="808038" y="3760788"/>
            <a:ext cx="10698162" cy="688207"/>
          </a:xfrm>
        </p:spPr>
        <p:txBody>
          <a:bodyPr/>
          <a:lstStyle/>
          <a:p>
            <a:pPr marL="0" lvl="0" indent="0" algn="l" rtl="0">
              <a:lnSpc>
                <a:spcPct val="100000"/>
              </a:lnSpc>
              <a:spcBef>
                <a:spcPts val="0"/>
              </a:spcBef>
              <a:spcAft>
                <a:spcPts val="0"/>
              </a:spcAft>
              <a:buClr>
                <a:schemeClr val="lt1"/>
              </a:buClr>
              <a:buSzPts val="3000"/>
              <a:buNone/>
            </a:pPr>
            <a:r>
              <a:rPr lang="fr-FR" dirty="0"/>
              <a:t>Modélisation DU RISQUE DE TRANSITION</a:t>
            </a:r>
          </a:p>
        </p:txBody>
      </p:sp>
      <p:cxnSp>
        <p:nvCxnSpPr>
          <p:cNvPr id="7" name="Connecteur droit 6">
            <a:extLst>
              <a:ext uri="{FF2B5EF4-FFF2-40B4-BE49-F238E27FC236}">
                <a16:creationId xmlns:a16="http://schemas.microsoft.com/office/drawing/2014/main" id="{269F6524-9FE6-5FB4-7BAA-4DD969C1D637}"/>
              </a:ext>
            </a:extLst>
          </p:cNvPr>
          <p:cNvCxnSpPr/>
          <p:nvPr/>
        </p:nvCxnSpPr>
        <p:spPr>
          <a:xfrm>
            <a:off x="0" y="4712128"/>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9093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211fe6d0973_0_12516"/>
          <p:cNvSpPr txBox="1">
            <a:spLocks noGrp="1"/>
          </p:cNvSpPr>
          <p:nvPr>
            <p:ph type="body" idx="1"/>
          </p:nvPr>
        </p:nvSpPr>
        <p:spPr>
          <a:xfrm>
            <a:off x="756967" y="553367"/>
            <a:ext cx="10887300" cy="412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lt2"/>
                </a:solidFill>
                <a:latin typeface="Verdana"/>
                <a:ea typeface="Verdana"/>
                <a:cs typeface="Verdana"/>
                <a:sym typeface="Verdana"/>
              </a:rPr>
              <a:t>LES TROIS COMPOSANTES DU RISQUE PHYSIQUE</a:t>
            </a:r>
            <a:endParaRPr/>
          </a:p>
        </p:txBody>
      </p:sp>
      <p:sp>
        <p:nvSpPr>
          <p:cNvPr id="944" name="Google Shape;944;g211fe6d0973_0_12516"/>
          <p:cNvSpPr txBox="1">
            <a:spLocks noGrp="1"/>
          </p:cNvSpPr>
          <p:nvPr>
            <p:ph type="body" idx="2"/>
          </p:nvPr>
        </p:nvSpPr>
        <p:spPr>
          <a:xfrm>
            <a:off x="802405" y="75899"/>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67" b="1">
                <a:solidFill>
                  <a:schemeClr val="dk1"/>
                </a:solidFill>
                <a:latin typeface="Verdana"/>
                <a:ea typeface="Verdana"/>
                <a:cs typeface="Verdana"/>
                <a:sym typeface="Verdana"/>
              </a:rPr>
              <a:t>La mesure du risque physique</a:t>
            </a:r>
            <a:endParaRPr sz="2667" b="1">
              <a:solidFill>
                <a:schemeClr val="accent4"/>
              </a:solidFill>
              <a:latin typeface="Verdana"/>
              <a:ea typeface="Verdana"/>
              <a:cs typeface="Verdana"/>
              <a:sym typeface="Verdana"/>
            </a:endParaRPr>
          </a:p>
        </p:txBody>
      </p:sp>
      <p:sp>
        <p:nvSpPr>
          <p:cNvPr id="945" name="Google Shape;945;g211fe6d0973_0_12516"/>
          <p:cNvSpPr txBox="1"/>
          <p:nvPr/>
        </p:nvSpPr>
        <p:spPr>
          <a:xfrm>
            <a:off x="365759" y="1047061"/>
            <a:ext cx="5730300" cy="4802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304792" marR="0" lvl="0" indent="-304792" algn="just" rtl="0">
              <a:lnSpc>
                <a:spcPct val="100000"/>
              </a:lnSpc>
              <a:spcBef>
                <a:spcPts val="0"/>
              </a:spcBef>
              <a:spcAft>
                <a:spcPts val="0"/>
              </a:spcAft>
              <a:buClr>
                <a:schemeClr val="lt2"/>
              </a:buClr>
              <a:buSzPts val="1400"/>
              <a:buFont typeface="Arial"/>
              <a:buAutoNum type="arabicPeriod"/>
            </a:pPr>
            <a:r>
              <a:rPr lang="fr-FR" sz="1400" b="1" i="0" u="none" strike="noStrike" cap="none">
                <a:solidFill>
                  <a:schemeClr val="lt2"/>
                </a:solidFill>
                <a:latin typeface="Verdana"/>
                <a:ea typeface="Verdana"/>
                <a:cs typeface="Verdana"/>
                <a:sym typeface="Verdana"/>
              </a:rPr>
              <a:t>L’aléa climatique : </a:t>
            </a:r>
            <a:r>
              <a:rPr lang="fr-FR" sz="1400" b="0" i="0" u="none" strike="noStrike" cap="none">
                <a:solidFill>
                  <a:srgbClr val="000000"/>
                </a:solidFill>
                <a:latin typeface="Verdana"/>
                <a:ea typeface="Verdana"/>
                <a:cs typeface="Verdana"/>
                <a:sym typeface="Verdana"/>
              </a:rPr>
              <a:t>intensité de l’aléa climatique, localisation géographique, durée</a:t>
            </a:r>
            <a:endParaRPr sz="1400" b="0" i="0" u="none" strike="noStrike" cap="none">
              <a:solidFill>
                <a:srgbClr val="000000"/>
              </a:solidFill>
              <a:latin typeface="Arial"/>
              <a:ea typeface="Arial"/>
              <a:cs typeface="Arial"/>
              <a:sym typeface="Arial"/>
            </a:endParaRPr>
          </a:p>
          <a:p>
            <a:pPr marL="304792" marR="0" lvl="0" indent="-215892"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304792" marR="0" lvl="0" indent="-304792" algn="just" rtl="0">
              <a:lnSpc>
                <a:spcPct val="100000"/>
              </a:lnSpc>
              <a:spcBef>
                <a:spcPts val="0"/>
              </a:spcBef>
              <a:spcAft>
                <a:spcPts val="0"/>
              </a:spcAft>
              <a:buClr>
                <a:schemeClr val="lt2"/>
              </a:buClr>
              <a:buSzPts val="1400"/>
              <a:buFont typeface="Arial"/>
              <a:buAutoNum type="arabicPeriod"/>
            </a:pPr>
            <a:r>
              <a:rPr lang="fr-FR" sz="1400" b="1" i="0" u="none" strike="noStrike" cap="none">
                <a:solidFill>
                  <a:schemeClr val="lt2"/>
                </a:solidFill>
                <a:latin typeface="Verdana"/>
                <a:ea typeface="Verdana"/>
                <a:cs typeface="Verdana"/>
                <a:sym typeface="Verdana"/>
              </a:rPr>
              <a:t>Le niveau d’exposition : </a:t>
            </a:r>
            <a:r>
              <a:rPr lang="fr-FR" sz="1400" b="0" i="0" u="none" strike="noStrike" cap="none">
                <a:solidFill>
                  <a:srgbClr val="000000"/>
                </a:solidFill>
                <a:latin typeface="Verdana"/>
                <a:ea typeface="Verdana"/>
                <a:cs typeface="Verdana"/>
                <a:sym typeface="Verdana"/>
              </a:rPr>
              <a:t>valeur des actifs exposés et localisation de ces derniers</a:t>
            </a:r>
            <a:endParaRPr sz="1400" b="0" i="0" u="none" strike="noStrike" cap="none">
              <a:solidFill>
                <a:srgbClr val="000000"/>
              </a:solidFill>
              <a:latin typeface="Arial"/>
              <a:ea typeface="Arial"/>
              <a:cs typeface="Arial"/>
              <a:sym typeface="Arial"/>
            </a:endParaRPr>
          </a:p>
          <a:p>
            <a:pPr marL="304792" marR="0" lvl="0" indent="-215892"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304792" marR="0" lvl="0" indent="-304792" algn="just" rtl="0">
              <a:lnSpc>
                <a:spcPct val="100000"/>
              </a:lnSpc>
              <a:spcBef>
                <a:spcPts val="0"/>
              </a:spcBef>
              <a:spcAft>
                <a:spcPts val="0"/>
              </a:spcAft>
              <a:buClr>
                <a:schemeClr val="lt2"/>
              </a:buClr>
              <a:buSzPts val="1400"/>
              <a:buFont typeface="Arial"/>
              <a:buAutoNum type="arabicPeriod"/>
            </a:pPr>
            <a:r>
              <a:rPr lang="fr-FR" sz="1400" b="1" i="0" u="none" strike="noStrike" cap="none">
                <a:solidFill>
                  <a:schemeClr val="lt2"/>
                </a:solidFill>
                <a:latin typeface="Verdana"/>
                <a:ea typeface="Verdana"/>
                <a:cs typeface="Verdana"/>
                <a:sym typeface="Verdana"/>
              </a:rPr>
              <a:t>La vulnérabilité : </a:t>
            </a:r>
            <a:r>
              <a:rPr lang="fr-FR" sz="1400" b="0" i="0" u="none" strike="noStrike" cap="none">
                <a:solidFill>
                  <a:srgbClr val="000000"/>
                </a:solidFill>
                <a:latin typeface="Verdana"/>
                <a:ea typeface="Verdana"/>
                <a:cs typeface="Verdana"/>
                <a:sym typeface="Verdana"/>
              </a:rPr>
              <a:t>mesure de la capacité d’un actif à faire face à une catastrophe naturelle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Verdana"/>
              <a:ea typeface="Verdana"/>
              <a:cs typeface="Verdana"/>
              <a:sym typeface="Verdana"/>
            </a:endParaRPr>
          </a:p>
          <a:p>
            <a:pPr marL="304792" marR="0" lvl="0" indent="-215892" algn="just" rtl="0">
              <a:lnSpc>
                <a:spcPct val="100000"/>
              </a:lnSpc>
              <a:spcBef>
                <a:spcPts val="0"/>
              </a:spcBef>
              <a:spcAft>
                <a:spcPts val="0"/>
              </a:spcAft>
              <a:buClr>
                <a:schemeClr val="lt2"/>
              </a:buClr>
              <a:buSzPts val="1400"/>
              <a:buFont typeface="Arial"/>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a:solidFill>
                  <a:schemeClr val="lt2"/>
                </a:solidFill>
                <a:latin typeface="Verdana"/>
                <a:ea typeface="Verdana"/>
                <a:cs typeface="Verdana"/>
                <a:sym typeface="Verdana"/>
              </a:rPr>
              <a:t>Exemple de mesure de vulnérabilité : </a:t>
            </a:r>
            <a:r>
              <a:rPr lang="fr-FR" sz="1400" b="0" i="0" u="none" strike="noStrike" cap="none">
                <a:solidFill>
                  <a:srgbClr val="000000"/>
                </a:solidFill>
                <a:latin typeface="Verdana"/>
                <a:ea typeface="Verdana"/>
                <a:cs typeface="Verdana"/>
                <a:sym typeface="Verdana"/>
              </a:rPr>
              <a:t>fonction de dommage mesurant la perte de valeur d’un actif suite à une inondation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p:txBody>
      </p:sp>
      <p:pic>
        <p:nvPicPr>
          <p:cNvPr id="946" name="Google Shape;946;g211fe6d0973_0_12516"/>
          <p:cNvPicPr preferRelativeResize="0"/>
          <p:nvPr/>
        </p:nvPicPr>
        <p:blipFill rotWithShape="1">
          <a:blip r:embed="rId3">
            <a:alphaModFix/>
          </a:blip>
          <a:srcRect/>
          <a:stretch/>
        </p:blipFill>
        <p:spPr>
          <a:xfrm>
            <a:off x="365759" y="5099669"/>
            <a:ext cx="2571405" cy="444229"/>
          </a:xfrm>
          <a:prstGeom prst="rect">
            <a:avLst/>
          </a:prstGeom>
          <a:noFill/>
          <a:ln>
            <a:noFill/>
          </a:ln>
        </p:spPr>
      </p:pic>
      <p:pic>
        <p:nvPicPr>
          <p:cNvPr id="947" name="Google Shape;947;g211fe6d0973_0_12516"/>
          <p:cNvPicPr preferRelativeResize="0"/>
          <p:nvPr/>
        </p:nvPicPr>
        <p:blipFill rotWithShape="1">
          <a:blip r:embed="rId4">
            <a:alphaModFix/>
          </a:blip>
          <a:srcRect/>
          <a:stretch/>
        </p:blipFill>
        <p:spPr>
          <a:xfrm>
            <a:off x="3371975" y="5321783"/>
            <a:ext cx="304816" cy="440289"/>
          </a:xfrm>
          <a:prstGeom prst="rect">
            <a:avLst/>
          </a:prstGeom>
          <a:noFill/>
          <a:ln>
            <a:noFill/>
          </a:ln>
        </p:spPr>
      </p:pic>
      <p:pic>
        <p:nvPicPr>
          <p:cNvPr id="948" name="Google Shape;948;g211fe6d0973_0_12516"/>
          <p:cNvPicPr preferRelativeResize="0"/>
          <p:nvPr/>
        </p:nvPicPr>
        <p:blipFill rotWithShape="1">
          <a:blip r:embed="rId5">
            <a:alphaModFix/>
          </a:blip>
          <a:srcRect/>
          <a:stretch/>
        </p:blipFill>
        <p:spPr>
          <a:xfrm>
            <a:off x="3270568" y="5014852"/>
            <a:ext cx="412439" cy="306931"/>
          </a:xfrm>
          <a:prstGeom prst="rect">
            <a:avLst/>
          </a:prstGeom>
          <a:noFill/>
          <a:ln>
            <a:noFill/>
          </a:ln>
        </p:spPr>
      </p:pic>
      <p:sp>
        <p:nvSpPr>
          <p:cNvPr id="949" name="Google Shape;949;g211fe6d0973_0_12516"/>
          <p:cNvSpPr txBox="1"/>
          <p:nvPr/>
        </p:nvSpPr>
        <p:spPr>
          <a:xfrm>
            <a:off x="3769333" y="5014852"/>
            <a:ext cx="2072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Verdana"/>
                <a:ea typeface="Verdana"/>
                <a:cs typeface="Verdana"/>
                <a:sym typeface="Verdana"/>
              </a:rPr>
              <a:t>: Hauteur de l’eau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Verdana"/>
                <a:ea typeface="Verdana"/>
                <a:cs typeface="Verdana"/>
                <a:sym typeface="Verdana"/>
              </a:rPr>
              <a:t>: Durée de l’inondation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p:txBody>
      </p:sp>
      <p:sp>
        <p:nvSpPr>
          <p:cNvPr id="950" name="Google Shape;950;g211fe6d0973_0_12516"/>
          <p:cNvSpPr txBox="1"/>
          <p:nvPr/>
        </p:nvSpPr>
        <p:spPr>
          <a:xfrm>
            <a:off x="7802880" y="3336175"/>
            <a:ext cx="1396500" cy="379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fr-FR" sz="1867" b="1" i="0" u="none" strike="noStrike" cap="none">
                <a:solidFill>
                  <a:schemeClr val="lt1"/>
                </a:solidFill>
                <a:latin typeface="Arial"/>
                <a:ea typeface="Arial"/>
                <a:cs typeface="Arial"/>
                <a:sym typeface="Arial"/>
              </a:rPr>
              <a:t>RISQUE</a:t>
            </a:r>
            <a:endParaRPr sz="1400" b="0" i="0" u="none" strike="noStrike" cap="none">
              <a:solidFill>
                <a:srgbClr val="000000"/>
              </a:solidFill>
              <a:latin typeface="Arial"/>
              <a:ea typeface="Arial"/>
              <a:cs typeface="Arial"/>
              <a:sym typeface="Arial"/>
            </a:endParaRPr>
          </a:p>
        </p:txBody>
      </p:sp>
      <p:pic>
        <p:nvPicPr>
          <p:cNvPr id="951" name="Google Shape;951;g211fe6d0973_0_12516"/>
          <p:cNvPicPr preferRelativeResize="0"/>
          <p:nvPr/>
        </p:nvPicPr>
        <p:blipFill rotWithShape="1">
          <a:blip r:embed="rId6">
            <a:alphaModFix/>
          </a:blip>
          <a:srcRect/>
          <a:stretch/>
        </p:blipFill>
        <p:spPr>
          <a:xfrm>
            <a:off x="6311193" y="1130316"/>
            <a:ext cx="5477638" cy="471553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g211fe6d0973_0_11557"/>
          <p:cNvSpPr txBox="1">
            <a:spLocks noGrp="1"/>
          </p:cNvSpPr>
          <p:nvPr>
            <p:ph type="body" idx="1"/>
          </p:nvPr>
        </p:nvSpPr>
        <p:spPr>
          <a:xfrm>
            <a:off x="756967" y="553367"/>
            <a:ext cx="10887300" cy="412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lt2"/>
                </a:solidFill>
                <a:latin typeface="Verdana"/>
                <a:ea typeface="Verdana"/>
                <a:cs typeface="Verdana"/>
                <a:sym typeface="Verdana"/>
              </a:rPr>
              <a:t>LE RÔLE CRUCIAL DES DONNÉES CLIMATIQUES</a:t>
            </a:r>
            <a:endParaRPr/>
          </a:p>
        </p:txBody>
      </p:sp>
      <p:sp>
        <p:nvSpPr>
          <p:cNvPr id="957" name="Google Shape;957;g211fe6d0973_0_11557"/>
          <p:cNvSpPr txBox="1">
            <a:spLocks noGrp="1"/>
          </p:cNvSpPr>
          <p:nvPr>
            <p:ph type="body" idx="2"/>
          </p:nvPr>
        </p:nvSpPr>
        <p:spPr>
          <a:xfrm>
            <a:off x="802405" y="75899"/>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67" b="1">
                <a:solidFill>
                  <a:schemeClr val="dk1"/>
                </a:solidFill>
                <a:latin typeface="Verdana"/>
                <a:ea typeface="Verdana"/>
                <a:cs typeface="Verdana"/>
                <a:sym typeface="Verdana"/>
              </a:rPr>
              <a:t>La mesure de l’aléa</a:t>
            </a:r>
            <a:endParaRPr sz="2667" b="1">
              <a:solidFill>
                <a:schemeClr val="accent4"/>
              </a:solidFill>
              <a:latin typeface="Verdana"/>
              <a:ea typeface="Verdana"/>
              <a:cs typeface="Verdana"/>
              <a:sym typeface="Verdana"/>
            </a:endParaRPr>
          </a:p>
        </p:txBody>
      </p:sp>
      <p:sp>
        <p:nvSpPr>
          <p:cNvPr id="958" name="Google Shape;958;g211fe6d0973_0_11557"/>
          <p:cNvSpPr txBox="1"/>
          <p:nvPr/>
        </p:nvSpPr>
        <p:spPr>
          <a:xfrm>
            <a:off x="7802880" y="3336175"/>
            <a:ext cx="1396500" cy="379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67"/>
              <a:buFont typeface="Arial"/>
              <a:buNone/>
            </a:pPr>
            <a:r>
              <a:rPr lang="fr-FR" sz="1867" b="1" i="0" u="none" strike="noStrike" cap="none">
                <a:solidFill>
                  <a:schemeClr val="lt1"/>
                </a:solidFill>
                <a:latin typeface="Arial"/>
                <a:ea typeface="Arial"/>
                <a:cs typeface="Arial"/>
                <a:sym typeface="Arial"/>
              </a:rPr>
              <a:t>RISQUE</a:t>
            </a:r>
            <a:endParaRPr sz="1400" b="0" i="0" u="none" strike="noStrike" cap="none">
              <a:solidFill>
                <a:srgbClr val="000000"/>
              </a:solidFill>
              <a:latin typeface="Arial"/>
              <a:ea typeface="Arial"/>
              <a:cs typeface="Arial"/>
              <a:sym typeface="Arial"/>
            </a:endParaRPr>
          </a:p>
        </p:txBody>
      </p:sp>
      <p:sp>
        <p:nvSpPr>
          <p:cNvPr id="959" name="Google Shape;959;g211fe6d0973_0_11557"/>
          <p:cNvSpPr txBox="1"/>
          <p:nvPr/>
        </p:nvSpPr>
        <p:spPr>
          <a:xfrm>
            <a:off x="370998" y="807404"/>
            <a:ext cx="10855200" cy="2462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L’évaluation des catastrophes naturelles (ex: inondation, vague de chaleur) </a:t>
            </a:r>
            <a:r>
              <a:rPr lang="fr-FR" sz="1400" b="1" i="0" u="none" strike="noStrike" cap="none">
                <a:solidFill>
                  <a:schemeClr val="dk1"/>
                </a:solidFill>
                <a:latin typeface="Verdana"/>
                <a:ea typeface="Verdana"/>
                <a:cs typeface="Verdana"/>
                <a:sym typeface="Verdana"/>
              </a:rPr>
              <a:t>à venir </a:t>
            </a:r>
            <a:r>
              <a:rPr lang="fr-FR" sz="1400" b="0" i="0" u="none" strike="noStrike" cap="none">
                <a:solidFill>
                  <a:schemeClr val="dk1"/>
                </a:solidFill>
                <a:latin typeface="Verdana"/>
                <a:ea typeface="Verdana"/>
                <a:cs typeface="Verdana"/>
                <a:sym typeface="Verdana"/>
              </a:rPr>
              <a:t>nécessite le recours à des données issues de modèles climatiques élaborés par la communauté scientifique.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285750" marR="0" lvl="0" indent="-285750" algn="just" rtl="0">
              <a:lnSpc>
                <a:spcPct val="100000"/>
              </a:lnSpc>
              <a:spcBef>
                <a:spcPts val="0"/>
              </a:spcBef>
              <a:spcAft>
                <a:spcPts val="0"/>
              </a:spcAft>
              <a:buClr>
                <a:schemeClr val="lt2"/>
              </a:buClr>
              <a:buSzPts val="1050"/>
              <a:buFont typeface="Arial"/>
              <a:buChar char="•"/>
            </a:pPr>
            <a:r>
              <a:rPr lang="fr-FR" sz="1400" b="1" i="0" u="none" strike="noStrike" cap="none">
                <a:solidFill>
                  <a:schemeClr val="lt2"/>
                </a:solidFill>
                <a:latin typeface="Verdana"/>
                <a:ea typeface="Verdana"/>
                <a:cs typeface="Verdana"/>
                <a:sym typeface="Verdana"/>
              </a:rPr>
              <a:t>Données de projection : </a:t>
            </a:r>
            <a:r>
              <a:rPr lang="fr-FR" sz="1400" b="0" i="0" u="none" strike="noStrike" cap="none">
                <a:solidFill>
                  <a:srgbClr val="000000"/>
                </a:solidFill>
                <a:latin typeface="Verdana"/>
                <a:ea typeface="Verdana"/>
                <a:cs typeface="Verdana"/>
                <a:sym typeface="Verdana"/>
              </a:rPr>
              <a:t>Les données de projection climatique compatibles avec les scénarios RCP et SSP sont mises à disposition par les GCM (</a:t>
            </a:r>
            <a:r>
              <a:rPr lang="fr-FR" sz="1400" b="0" i="1" u="none" strike="noStrike" cap="none">
                <a:solidFill>
                  <a:srgbClr val="000000"/>
                </a:solidFill>
                <a:latin typeface="Verdana"/>
                <a:ea typeface="Verdana"/>
                <a:cs typeface="Verdana"/>
                <a:sym typeface="Verdana"/>
              </a:rPr>
              <a:t>Global Climate Models</a:t>
            </a:r>
            <a:r>
              <a:rPr lang="fr-FR" sz="1400" b="0" i="0" u="none" strike="noStrike" cap="none">
                <a:solidFill>
                  <a:srgbClr val="000000"/>
                </a:solidFill>
                <a:latin typeface="Verdana"/>
                <a:ea typeface="Verdana"/>
                <a:cs typeface="Verdana"/>
                <a:sym typeface="Verdana"/>
              </a:rPr>
              <a:t>) et les RCM (</a:t>
            </a:r>
            <a:r>
              <a:rPr lang="fr-FR" sz="1400" b="0" i="1" u="none" strike="noStrike" cap="none">
                <a:solidFill>
                  <a:srgbClr val="000000"/>
                </a:solidFill>
                <a:latin typeface="Verdana"/>
                <a:ea typeface="Verdana"/>
                <a:cs typeface="Verdana"/>
                <a:sym typeface="Verdana"/>
              </a:rPr>
              <a:t>Regional Climate Models</a:t>
            </a:r>
            <a:r>
              <a:rPr lang="fr-FR" sz="1400" b="0" i="0" u="none" strike="noStrike" cap="none">
                <a:solidFill>
                  <a:srgbClr val="000000"/>
                </a:solidFill>
                <a:latin typeface="Verdana"/>
                <a:ea typeface="Verdana"/>
                <a:cs typeface="Verdana"/>
                <a:sym typeface="Verdana"/>
              </a:rPr>
              <a:t>) du CMIP. Ces sorties sont directement accessibles en Open Data via le site de Copernicus au format NETCDF.</a:t>
            </a:r>
            <a:endParaRPr sz="1400" b="0" i="0" u="none" strike="noStrike" cap="none">
              <a:solidFill>
                <a:srgbClr val="000000"/>
              </a:solidFill>
              <a:latin typeface="Verdana"/>
              <a:ea typeface="Verdana"/>
              <a:cs typeface="Verdana"/>
              <a:sym typeface="Verdana"/>
            </a:endParaRPr>
          </a:p>
          <a:p>
            <a:pPr marL="285750" marR="0" lvl="0" indent="-219075" algn="just" rtl="0">
              <a:lnSpc>
                <a:spcPct val="100000"/>
              </a:lnSpc>
              <a:spcBef>
                <a:spcPts val="0"/>
              </a:spcBef>
              <a:spcAft>
                <a:spcPts val="0"/>
              </a:spcAft>
              <a:buClr>
                <a:srgbClr val="000000"/>
              </a:buClr>
              <a:buSzPts val="1050"/>
              <a:buFont typeface="Arial"/>
              <a:buNone/>
            </a:pPr>
            <a:endParaRPr sz="1400" b="0" i="0" u="none" strike="noStrike" cap="none">
              <a:solidFill>
                <a:srgbClr val="000000"/>
              </a:solidFill>
              <a:latin typeface="Verdana"/>
              <a:ea typeface="Verdana"/>
              <a:cs typeface="Verdana"/>
              <a:sym typeface="Verdana"/>
            </a:endParaRPr>
          </a:p>
          <a:p>
            <a:pPr marL="285750" marR="0" lvl="0" indent="-285750" algn="just" rtl="0">
              <a:lnSpc>
                <a:spcPct val="100000"/>
              </a:lnSpc>
              <a:spcBef>
                <a:spcPts val="0"/>
              </a:spcBef>
              <a:spcAft>
                <a:spcPts val="0"/>
              </a:spcAft>
              <a:buClr>
                <a:schemeClr val="lt2"/>
              </a:buClr>
              <a:buSzPts val="1050"/>
              <a:buFont typeface="Arial"/>
              <a:buChar char="•"/>
            </a:pPr>
            <a:r>
              <a:rPr lang="fr-FR" sz="1400" b="1" i="0" u="none" strike="noStrike" cap="none">
                <a:solidFill>
                  <a:schemeClr val="lt2"/>
                </a:solidFill>
                <a:latin typeface="Verdana"/>
                <a:ea typeface="Verdana"/>
                <a:cs typeface="Verdana"/>
                <a:sym typeface="Verdana"/>
              </a:rPr>
              <a:t>Les modèles du CMIP : </a:t>
            </a:r>
            <a:r>
              <a:rPr lang="fr-FR" sz="1400" b="0" i="0" u="none" strike="noStrike" cap="none">
                <a:solidFill>
                  <a:srgbClr val="000000"/>
                </a:solidFill>
                <a:latin typeface="Verdana"/>
                <a:ea typeface="Verdana"/>
                <a:cs typeface="Verdana"/>
                <a:sym typeface="Verdana"/>
              </a:rPr>
              <a:t>Ils regroupent de nombreux laboratoires météorologiques mondiaux, chacun développant son propre modèle climatique (ex : modèle CM5A-MR de l’IPSL en France). Les projections de ces modèles divergent de plus en plus à mesure que l'on avance dans le temps. </a:t>
            </a:r>
            <a:endParaRPr sz="1400" b="0" i="0" u="none" strike="noStrike" cap="none">
              <a:solidFill>
                <a:srgbClr val="000000"/>
              </a:solidFill>
              <a:latin typeface="Arial"/>
              <a:ea typeface="Arial"/>
              <a:cs typeface="Arial"/>
              <a:sym typeface="Arial"/>
            </a:endParaRPr>
          </a:p>
        </p:txBody>
      </p:sp>
      <p:pic>
        <p:nvPicPr>
          <p:cNvPr id="960" name="Google Shape;960;g211fe6d0973_0_11557"/>
          <p:cNvPicPr preferRelativeResize="0"/>
          <p:nvPr/>
        </p:nvPicPr>
        <p:blipFill rotWithShape="1">
          <a:blip r:embed="rId3">
            <a:alphaModFix/>
          </a:blip>
          <a:srcRect/>
          <a:stretch/>
        </p:blipFill>
        <p:spPr>
          <a:xfrm>
            <a:off x="508460" y="3381710"/>
            <a:ext cx="4968242" cy="2605672"/>
          </a:xfrm>
          <a:prstGeom prst="rect">
            <a:avLst/>
          </a:prstGeom>
          <a:noFill/>
          <a:ln>
            <a:noFill/>
          </a:ln>
        </p:spPr>
      </p:pic>
      <p:sp>
        <p:nvSpPr>
          <p:cNvPr id="961" name="Google Shape;961;g211fe6d0973_0_11557"/>
          <p:cNvSpPr txBox="1"/>
          <p:nvPr/>
        </p:nvSpPr>
        <p:spPr>
          <a:xfrm>
            <a:off x="5798660" y="3453438"/>
            <a:ext cx="5188800" cy="224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50"/>
              <a:buFont typeface="Arial"/>
              <a:buNone/>
            </a:pPr>
            <a:endParaRPr sz="1400" b="0"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050"/>
              <a:buFont typeface="Arial"/>
              <a:buNone/>
            </a:pPr>
            <a:r>
              <a:rPr lang="fr-FR" sz="1400" b="1" i="0" u="none" strike="noStrike" cap="none">
                <a:solidFill>
                  <a:schemeClr val="lt2"/>
                </a:solidFill>
                <a:highlight>
                  <a:srgbClr val="FFFFFF"/>
                </a:highlight>
                <a:latin typeface="Verdana"/>
                <a:ea typeface="Verdana"/>
                <a:cs typeface="Verdana"/>
                <a:sym typeface="Verdana"/>
              </a:rPr>
              <a:t>→</a:t>
            </a:r>
            <a:r>
              <a:rPr lang="fr-FR" sz="1400" b="1" i="0" u="none" strike="noStrike" cap="none">
                <a:solidFill>
                  <a:srgbClr val="202124"/>
                </a:solidFill>
                <a:highlight>
                  <a:srgbClr val="FFFFFF"/>
                </a:highlight>
                <a:latin typeface="Verdana"/>
                <a:ea typeface="Verdana"/>
                <a:cs typeface="Verdana"/>
                <a:sym typeface="Verdana"/>
              </a:rPr>
              <a:t> </a:t>
            </a:r>
            <a:r>
              <a:rPr lang="fr-FR" sz="1400" b="1" i="0" u="none" strike="noStrike" cap="none">
                <a:solidFill>
                  <a:srgbClr val="000000"/>
                </a:solidFill>
                <a:latin typeface="Verdana"/>
                <a:ea typeface="Verdana"/>
                <a:cs typeface="Verdana"/>
                <a:sym typeface="Verdana"/>
              </a:rPr>
              <a:t>Afin de réduire les erreurs spécifiques à chaque modèle, les climatologues recommandent d’agréger les sorties de plusieurs modèles. </a:t>
            </a:r>
            <a:endParaRPr sz="1400" b="1" i="0" u="none" strike="noStrike" cap="none">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Verdana"/>
              <a:ea typeface="Verdana"/>
              <a:cs typeface="Verdana"/>
              <a:sym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965"/>
        <p:cNvGrpSpPr/>
        <p:nvPr/>
      </p:nvGrpSpPr>
      <p:grpSpPr>
        <a:xfrm>
          <a:off x="0" y="0"/>
          <a:ext cx="0" cy="0"/>
          <a:chOff x="0" y="0"/>
          <a:chExt cx="0" cy="0"/>
        </a:xfrm>
      </p:grpSpPr>
      <p:sp>
        <p:nvSpPr>
          <p:cNvPr id="966" name="Google Shape;966;g2e635d9e678_0_9985"/>
          <p:cNvSpPr txBox="1">
            <a:spLocks noGrp="1"/>
          </p:cNvSpPr>
          <p:nvPr>
            <p:ph type="title"/>
          </p:nvPr>
        </p:nvSpPr>
        <p:spPr>
          <a:xfrm>
            <a:off x="378605" y="67475"/>
            <a:ext cx="11725200" cy="647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fr-FR"/>
              <a:t>La mesure de l’aléa</a:t>
            </a:r>
            <a:endParaRPr>
              <a:solidFill>
                <a:schemeClr val="accent4"/>
              </a:solidFill>
            </a:endParaRPr>
          </a:p>
          <a:p>
            <a:pPr marL="0" marR="0" lvl="0" indent="0" algn="ctr" rtl="0">
              <a:lnSpc>
                <a:spcPct val="100000"/>
              </a:lnSpc>
              <a:spcBef>
                <a:spcPts val="0"/>
              </a:spcBef>
              <a:spcAft>
                <a:spcPts val="0"/>
              </a:spcAft>
              <a:buClr>
                <a:schemeClr val="dk1"/>
              </a:buClr>
              <a:buSzPts val="2600"/>
              <a:buFont typeface="Verdana"/>
              <a:buNone/>
            </a:pPr>
            <a:endParaRPr/>
          </a:p>
        </p:txBody>
      </p:sp>
      <p:sp>
        <p:nvSpPr>
          <p:cNvPr id="967" name="Google Shape;967;g2e635d9e678_0_9985"/>
          <p:cNvSpPr/>
          <p:nvPr/>
        </p:nvSpPr>
        <p:spPr>
          <a:xfrm>
            <a:off x="139386" y="530475"/>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ENJEUX AUTOUR DES DONNÉES CLIMATIQUES</a:t>
            </a:r>
            <a:endParaRPr sz="1600" b="0" i="0" u="none" strike="noStrike" cap="none">
              <a:solidFill>
                <a:srgbClr val="000000"/>
              </a:solidFill>
              <a:latin typeface="Arial"/>
              <a:ea typeface="Arial"/>
              <a:cs typeface="Arial"/>
              <a:sym typeface="Arial"/>
            </a:endParaRPr>
          </a:p>
        </p:txBody>
      </p:sp>
      <p:sp>
        <p:nvSpPr>
          <p:cNvPr id="968" name="Google Shape;968;g2e635d9e678_0_9985"/>
          <p:cNvSpPr txBox="1"/>
          <p:nvPr/>
        </p:nvSpPr>
        <p:spPr>
          <a:xfrm>
            <a:off x="479354" y="938510"/>
            <a:ext cx="11523600" cy="4617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La modélisation des risques physiques à venir nécessite en premier lieu de se focaliser sur la composante aléa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lt2"/>
                </a:solidFill>
                <a:highlight>
                  <a:srgbClr val="FFFFFF"/>
                </a:highlight>
                <a:latin typeface="Verdana"/>
                <a:ea typeface="Verdana"/>
                <a:cs typeface="Verdana"/>
                <a:sym typeface="Verdana"/>
              </a:rPr>
              <a:t>→</a:t>
            </a:r>
            <a:r>
              <a:rPr lang="fr-FR" sz="1400" b="1" i="0" u="none" strike="noStrike" cap="none" dirty="0">
                <a:solidFill>
                  <a:srgbClr val="202124"/>
                </a:solidFill>
                <a:highlight>
                  <a:srgbClr val="FFFFFF"/>
                </a:highlight>
                <a:latin typeface="Verdana"/>
                <a:ea typeface="Verdana"/>
                <a:cs typeface="Verdana"/>
                <a:sym typeface="Verdana"/>
              </a:rPr>
              <a:t> </a:t>
            </a:r>
            <a:r>
              <a:rPr lang="fr-FR" sz="1400" b="1" i="0" u="none" strike="noStrike" cap="none" dirty="0">
                <a:solidFill>
                  <a:srgbClr val="000000"/>
                </a:solidFill>
                <a:latin typeface="Verdana"/>
                <a:ea typeface="Verdana"/>
                <a:cs typeface="Verdana"/>
                <a:sym typeface="Verdana"/>
              </a:rPr>
              <a:t>Utilisation de données de projection climatique issues des modèles du CMIP</a:t>
            </a: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Cependant, les sorties de ces modèles présentent deux problèmes majeurs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609584" marR="0" lvl="0" indent="-380989" algn="just" rtl="0">
              <a:lnSpc>
                <a:spcPct val="100000"/>
              </a:lnSpc>
              <a:spcBef>
                <a:spcPts val="0"/>
              </a:spcBef>
              <a:spcAft>
                <a:spcPts val="0"/>
              </a:spcAft>
              <a:buClr>
                <a:schemeClr val="lt2"/>
              </a:buClr>
              <a:buSzPts val="900"/>
              <a:buFont typeface="Verdana"/>
              <a:buChar char="●"/>
            </a:pPr>
            <a:r>
              <a:rPr lang="fr-FR" sz="1400" b="0" i="0" u="none" strike="noStrike" cap="none" dirty="0">
                <a:solidFill>
                  <a:schemeClr val="dk1"/>
                </a:solidFill>
                <a:latin typeface="Verdana"/>
                <a:ea typeface="Verdana"/>
                <a:cs typeface="Verdana"/>
                <a:sym typeface="Verdana"/>
              </a:rPr>
              <a:t>Résolution spatiale insuffisante pour saisir les phénomènes météorologiques locaux à l’origine des catastrophes naturelles</a:t>
            </a:r>
            <a:endParaRPr sz="1400" b="0" i="0" u="none" strike="noStrike" cap="none" dirty="0">
              <a:solidFill>
                <a:srgbClr val="000000"/>
              </a:solidFill>
              <a:latin typeface="Arial"/>
              <a:ea typeface="Arial"/>
              <a:cs typeface="Arial"/>
              <a:sym typeface="Arial"/>
            </a:endParaRPr>
          </a:p>
          <a:p>
            <a:pPr marL="1219169"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lt2"/>
              </a:solidFill>
              <a:latin typeface="Verdana"/>
              <a:ea typeface="Verdana"/>
              <a:cs typeface="Verdana"/>
              <a:sym typeface="Verdana"/>
            </a:endParaRPr>
          </a:p>
          <a:p>
            <a:pPr marL="1219169"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lt2"/>
              </a:solidFill>
              <a:latin typeface="Verdana"/>
              <a:ea typeface="Verdana"/>
              <a:cs typeface="Verdana"/>
              <a:sym typeface="Verdana"/>
            </a:endParaRPr>
          </a:p>
          <a:p>
            <a:pPr marL="609584" marR="0" lvl="0" indent="-380989" algn="just" rtl="0">
              <a:lnSpc>
                <a:spcPct val="100000"/>
              </a:lnSpc>
              <a:spcBef>
                <a:spcPts val="0"/>
              </a:spcBef>
              <a:spcAft>
                <a:spcPts val="0"/>
              </a:spcAft>
              <a:buClr>
                <a:schemeClr val="lt2"/>
              </a:buClr>
              <a:buSzPts val="900"/>
              <a:buFont typeface="Verdana"/>
              <a:buChar char="●"/>
            </a:pPr>
            <a:r>
              <a:rPr lang="fr-FR" sz="1400" b="1" i="0" u="none" strike="noStrike" cap="none" dirty="0">
                <a:solidFill>
                  <a:schemeClr val="lt2"/>
                </a:solidFill>
                <a:latin typeface="Verdana"/>
                <a:ea typeface="Verdana"/>
                <a:cs typeface="Verdana"/>
                <a:sym typeface="Verdana"/>
              </a:rPr>
              <a:t>Sous-estimation de l’ampleur des événements extrêmes, tels que les vagues de chaleur, les fortes précipitations ou encore les vents violents.</a:t>
            </a:r>
            <a:endParaRPr sz="1400" b="0" i="0" u="none" strike="noStrike" cap="none" dirty="0">
              <a:solidFill>
                <a:srgbClr val="000000"/>
              </a:solidFill>
              <a:latin typeface="Arial"/>
              <a:ea typeface="Arial"/>
              <a:cs typeface="Arial"/>
              <a:sym typeface="Arial"/>
            </a:endParaRPr>
          </a:p>
          <a:p>
            <a:pPr marL="228594"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lt2"/>
              </a:solidFill>
              <a:latin typeface="Verdana"/>
              <a:ea typeface="Verdana"/>
              <a:cs typeface="Verdana"/>
              <a:sym typeface="Verdana"/>
            </a:endParaRPr>
          </a:p>
          <a:p>
            <a:pPr marL="228594"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lt2"/>
              </a:solidFill>
              <a:latin typeface="Verdana"/>
              <a:ea typeface="Verdana"/>
              <a:cs typeface="Verdana"/>
              <a:sym typeface="Verdana"/>
            </a:endParaRPr>
          </a:p>
          <a:p>
            <a:pPr marL="228594"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Or, notre aptitude à évaluer correctement les risques physiques dépend étroitement de notre capacité à modéliser correctement les événements issus des queues de distribution des variables climatiques...</a:t>
            </a:r>
            <a:endParaRPr sz="1400" b="0" i="0" u="none" strike="noStrike" cap="none" dirty="0">
              <a:solidFill>
                <a:srgbClr val="000000"/>
              </a:solidFill>
              <a:latin typeface="Arial"/>
              <a:ea typeface="Arial"/>
              <a:cs typeface="Arial"/>
              <a:sym typeface="Arial"/>
            </a:endParaRPr>
          </a:p>
          <a:p>
            <a:pPr marL="609584" marR="0" lvl="0" indent="-323839" algn="just" rtl="0">
              <a:lnSpc>
                <a:spcPct val="100000"/>
              </a:lnSpc>
              <a:spcBef>
                <a:spcPts val="0"/>
              </a:spcBef>
              <a:spcAft>
                <a:spcPts val="0"/>
              </a:spcAft>
              <a:buClr>
                <a:schemeClr val="lt2"/>
              </a:buClr>
              <a:buSzPts val="900"/>
              <a:buFont typeface="Verdana"/>
              <a:buNone/>
            </a:pPr>
            <a:endParaRPr sz="1400" b="0" i="0" u="none" strike="noStrike" cap="none" dirty="0">
              <a:solidFill>
                <a:schemeClr val="lt2"/>
              </a:solidFill>
              <a:latin typeface="Verdana"/>
              <a:ea typeface="Verdana"/>
              <a:cs typeface="Verdana"/>
              <a:sym typeface="Verdana"/>
            </a:endParaRPr>
          </a:p>
        </p:txBody>
      </p:sp>
      <p:sp>
        <p:nvSpPr>
          <p:cNvPr id="969" name="Google Shape;969;g2e635d9e678_0_9985"/>
          <p:cNvSpPr txBox="1"/>
          <p:nvPr/>
        </p:nvSpPr>
        <p:spPr>
          <a:xfrm>
            <a:off x="601980" y="5652968"/>
            <a:ext cx="115899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a:solidFill>
                  <a:schemeClr val="lt2"/>
                </a:solidFill>
                <a:highlight>
                  <a:srgbClr val="FFFFFF"/>
                </a:highlight>
                <a:latin typeface="Verdana"/>
                <a:ea typeface="Verdana"/>
                <a:cs typeface="Verdana"/>
                <a:sym typeface="Verdana"/>
              </a:rPr>
              <a:t>→</a:t>
            </a:r>
            <a:r>
              <a:rPr lang="fr-FR" sz="1400" b="1" i="0" u="none" strike="noStrike" cap="none">
                <a:solidFill>
                  <a:srgbClr val="202124"/>
                </a:solidFill>
                <a:highlight>
                  <a:srgbClr val="FFFFFF"/>
                </a:highlight>
                <a:latin typeface="Verdana"/>
                <a:ea typeface="Verdana"/>
                <a:cs typeface="Verdana"/>
                <a:sym typeface="Verdana"/>
              </a:rPr>
              <a:t> </a:t>
            </a:r>
            <a:r>
              <a:rPr lang="fr-FR" sz="1400" b="1" i="0" u="none" strike="noStrike" cap="none">
                <a:solidFill>
                  <a:srgbClr val="000000"/>
                </a:solidFill>
                <a:latin typeface="Verdana"/>
                <a:ea typeface="Verdana"/>
                <a:cs typeface="Verdana"/>
                <a:sym typeface="Verdana"/>
              </a:rPr>
              <a:t>Solution : Utilisation de méthodes de downscaling statistique </a:t>
            </a:r>
            <a:endParaRPr sz="1400" b="0" i="0" u="none" strike="noStrike" cap="none">
              <a:solidFill>
                <a:schemeClr val="dk1"/>
              </a:solidFill>
              <a:latin typeface="Verdana"/>
              <a:ea typeface="Verdana"/>
              <a:cs typeface="Verdana"/>
              <a:sym typeface="Verdan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g211fe6d0973_0_3838"/>
          <p:cNvSpPr txBox="1">
            <a:spLocks noGrp="1"/>
          </p:cNvSpPr>
          <p:nvPr>
            <p:ph type="body" idx="2"/>
          </p:nvPr>
        </p:nvSpPr>
        <p:spPr>
          <a:xfrm>
            <a:off x="802400"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67" b="1">
                <a:solidFill>
                  <a:schemeClr val="dk1"/>
                </a:solidFill>
                <a:latin typeface="Verdana"/>
                <a:ea typeface="Verdana"/>
                <a:cs typeface="Verdana"/>
                <a:sym typeface="Verdana"/>
              </a:rPr>
              <a:t>Méthodes de downscaling statistique</a:t>
            </a:r>
            <a:endParaRPr/>
          </a:p>
        </p:txBody>
      </p:sp>
      <p:sp>
        <p:nvSpPr>
          <p:cNvPr id="975" name="Google Shape;975;g211fe6d0973_0_3838"/>
          <p:cNvSpPr txBox="1"/>
          <p:nvPr/>
        </p:nvSpPr>
        <p:spPr>
          <a:xfrm>
            <a:off x="446940" y="916403"/>
            <a:ext cx="11588400" cy="3755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Les </a:t>
            </a:r>
            <a:r>
              <a:rPr lang="fr-FR" sz="1400" b="1" i="0" u="none" strike="noStrike" cap="none">
                <a:solidFill>
                  <a:schemeClr val="dk1"/>
                </a:solidFill>
                <a:latin typeface="Verdana"/>
                <a:ea typeface="Verdana"/>
                <a:cs typeface="Verdana"/>
                <a:sym typeface="Verdana"/>
              </a:rPr>
              <a:t>biais locaux sont des phénomènes inévitables </a:t>
            </a:r>
            <a:r>
              <a:rPr lang="fr-FR" sz="1400" b="0" i="0" u="none" strike="noStrike" cap="none">
                <a:solidFill>
                  <a:schemeClr val="dk1"/>
                </a:solidFill>
                <a:latin typeface="Verdana"/>
                <a:ea typeface="Verdana"/>
                <a:cs typeface="Verdana"/>
                <a:sym typeface="Verdana"/>
              </a:rPr>
              <a:t>dès lors que nous calibrons un modèle climatique à une échelle régionale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L’altitude, la présence de lacs, de forêts et d’autres éléments géographiques sont autant de facteurs qui peuvent exercer une influence significative sur le </a:t>
            </a:r>
            <a:r>
              <a:rPr lang="fr-FR" sz="1400" b="1" i="0" u="none" strike="noStrike" cap="none">
                <a:solidFill>
                  <a:schemeClr val="dk1"/>
                </a:solidFill>
                <a:latin typeface="Verdana"/>
                <a:ea typeface="Verdana"/>
                <a:cs typeface="Verdana"/>
                <a:sym typeface="Verdana"/>
              </a:rPr>
              <a:t>climat à l’échelle locale</a:t>
            </a:r>
            <a:r>
              <a:rPr lang="fr-FR" sz="1400" b="0" i="0" u="none" strike="noStrike" cap="none">
                <a:solidFill>
                  <a:schemeClr val="dk1"/>
                </a:solidFill>
                <a:latin typeface="Verdana"/>
                <a:ea typeface="Verdana"/>
                <a:cs typeface="Verdana"/>
                <a:sym typeface="Verdana"/>
              </a:rPr>
              <a:t>. En raison de leur résolution relativement basse, les GCM/RCM vont avoir du mal à capturer ces variations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Verdana"/>
                <a:ea typeface="Verdana"/>
                <a:cs typeface="Verdana"/>
                <a:sym typeface="Verdana"/>
              </a:rPr>
              <a:t>Les méthodes de descente d’échelle statistique se basent sur des </a:t>
            </a:r>
            <a:r>
              <a:rPr lang="fr-FR" sz="1400" b="1" i="0" u="none" strike="noStrike" cap="none">
                <a:solidFill>
                  <a:schemeClr val="dk1"/>
                </a:solidFill>
                <a:latin typeface="Verdana"/>
                <a:ea typeface="Verdana"/>
                <a:cs typeface="Verdana"/>
                <a:sym typeface="Verdana"/>
              </a:rPr>
              <a:t>relations statistiques </a:t>
            </a:r>
            <a:r>
              <a:rPr lang="fr-FR" sz="1400" b="0" i="0" u="none" strike="noStrike" cap="none">
                <a:solidFill>
                  <a:srgbClr val="000000"/>
                </a:solidFill>
                <a:latin typeface="Verdana"/>
                <a:ea typeface="Verdana"/>
                <a:cs typeface="Verdana"/>
                <a:sym typeface="Verdana"/>
              </a:rPr>
              <a:t>entre les données de grande échelle fournies par les GCM/RCM et les observations locales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Verdana"/>
                <a:ea typeface="Verdana"/>
                <a:cs typeface="Verdana"/>
                <a:sym typeface="Verdana"/>
              </a:rPr>
              <a:t>En utilisant ces relations, elles permettent de </a:t>
            </a:r>
            <a:r>
              <a:rPr lang="fr-FR" sz="1400" b="1" i="0" u="none" strike="noStrike" cap="none">
                <a:solidFill>
                  <a:schemeClr val="dk1"/>
                </a:solidFill>
                <a:latin typeface="Verdana"/>
                <a:ea typeface="Verdana"/>
                <a:cs typeface="Verdana"/>
                <a:sym typeface="Verdana"/>
              </a:rPr>
              <a:t>corriger les biais </a:t>
            </a:r>
            <a:r>
              <a:rPr lang="fr-FR" sz="1400" b="0" i="0" u="none" strike="noStrike" cap="none">
                <a:solidFill>
                  <a:srgbClr val="000000"/>
                </a:solidFill>
                <a:latin typeface="Verdana"/>
                <a:ea typeface="Verdana"/>
                <a:cs typeface="Verdana"/>
                <a:sym typeface="Verdana"/>
              </a:rPr>
              <a:t>et de </a:t>
            </a:r>
            <a:r>
              <a:rPr lang="fr-FR" sz="1400" b="1" i="0" u="none" strike="noStrike" cap="none">
                <a:solidFill>
                  <a:schemeClr val="dk1"/>
                </a:solidFill>
                <a:latin typeface="Verdana"/>
                <a:ea typeface="Verdana"/>
                <a:cs typeface="Verdana"/>
                <a:sym typeface="Verdana"/>
              </a:rPr>
              <a:t>produire des scénarios climatiques plus détaillés</a:t>
            </a:r>
            <a:endParaRPr sz="1400" b="1"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p:txBody>
      </p:sp>
      <p:sp>
        <p:nvSpPr>
          <p:cNvPr id="976" name="Google Shape;976;g211fe6d0973_0_3838"/>
          <p:cNvSpPr txBox="1"/>
          <p:nvPr/>
        </p:nvSpPr>
        <p:spPr>
          <a:xfrm>
            <a:off x="898653" y="3585945"/>
            <a:ext cx="7038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chemeClr val="lt2"/>
                </a:solidFill>
                <a:latin typeface="Verdana"/>
                <a:ea typeface="Verdana"/>
                <a:cs typeface="Verdana"/>
                <a:sym typeface="Verdana"/>
              </a:rPr>
              <a:t>Données de température issues d’un GCM/RCM</a:t>
            </a:r>
            <a:endParaRPr sz="1400" b="0" i="0" u="none" strike="noStrike" cap="none">
              <a:solidFill>
                <a:srgbClr val="000000"/>
              </a:solidFill>
              <a:latin typeface="Arial"/>
              <a:ea typeface="Arial"/>
              <a:cs typeface="Arial"/>
              <a:sym typeface="Arial"/>
            </a:endParaRPr>
          </a:p>
        </p:txBody>
      </p:sp>
      <p:pic>
        <p:nvPicPr>
          <p:cNvPr id="977" name="Google Shape;977;g211fe6d0973_0_3838"/>
          <p:cNvPicPr preferRelativeResize="0"/>
          <p:nvPr/>
        </p:nvPicPr>
        <p:blipFill rotWithShape="1">
          <a:blip r:embed="rId3">
            <a:alphaModFix/>
          </a:blip>
          <a:srcRect/>
          <a:stretch/>
        </p:blipFill>
        <p:spPr>
          <a:xfrm>
            <a:off x="1219200" y="3937265"/>
            <a:ext cx="2598720" cy="2231306"/>
          </a:xfrm>
          <a:prstGeom prst="rect">
            <a:avLst/>
          </a:prstGeom>
          <a:noFill/>
          <a:ln>
            <a:noFill/>
          </a:ln>
        </p:spPr>
      </p:pic>
      <p:sp>
        <p:nvSpPr>
          <p:cNvPr id="978" name="Google Shape;978;g211fe6d0973_0_3838"/>
          <p:cNvSpPr/>
          <p:nvPr/>
        </p:nvSpPr>
        <p:spPr>
          <a:xfrm>
            <a:off x="4511400" y="4660625"/>
            <a:ext cx="3169200" cy="733500"/>
          </a:xfrm>
          <a:prstGeom prst="rightArrow">
            <a:avLst>
              <a:gd name="adj1" fmla="val 50000"/>
              <a:gd name="adj2" fmla="val 50000"/>
            </a:avLst>
          </a:prstGeom>
          <a:solidFill>
            <a:schemeClr val="l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876B3A"/>
              </a:solidFill>
              <a:latin typeface="Arial"/>
              <a:ea typeface="Arial"/>
              <a:cs typeface="Arial"/>
              <a:sym typeface="Arial"/>
            </a:endParaRPr>
          </a:p>
        </p:txBody>
      </p:sp>
      <p:sp>
        <p:nvSpPr>
          <p:cNvPr id="979" name="Google Shape;979;g211fe6d0973_0_3838"/>
          <p:cNvSpPr txBox="1"/>
          <p:nvPr/>
        </p:nvSpPr>
        <p:spPr>
          <a:xfrm>
            <a:off x="3861562" y="5423223"/>
            <a:ext cx="4075200" cy="415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fr-FR" sz="1050" b="0" i="1" u="none" strike="noStrike" cap="none">
                <a:solidFill>
                  <a:srgbClr val="876B3A"/>
                </a:solidFill>
                <a:latin typeface="Verdana"/>
                <a:ea typeface="Verdana"/>
                <a:cs typeface="Verdana"/>
                <a:sym typeface="Verdana"/>
              </a:rPr>
              <a:t>Application d’une méthode de downscaling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fr-FR" sz="1050" b="0" i="1" u="none" strike="noStrike" cap="none">
                <a:solidFill>
                  <a:srgbClr val="876B3A"/>
                </a:solidFill>
                <a:latin typeface="Verdana"/>
                <a:ea typeface="Verdana"/>
                <a:cs typeface="Verdana"/>
                <a:sym typeface="Verdana"/>
              </a:rPr>
              <a:t>sur les données de température</a:t>
            </a:r>
            <a:endParaRPr sz="1400" b="0" i="0" u="none" strike="noStrike" cap="none">
              <a:solidFill>
                <a:srgbClr val="000000"/>
              </a:solidFill>
              <a:latin typeface="Arial"/>
              <a:ea typeface="Arial"/>
              <a:cs typeface="Arial"/>
              <a:sym typeface="Arial"/>
            </a:endParaRPr>
          </a:p>
        </p:txBody>
      </p:sp>
      <p:pic>
        <p:nvPicPr>
          <p:cNvPr id="980" name="Google Shape;980;g211fe6d0973_0_3838"/>
          <p:cNvPicPr preferRelativeResize="0"/>
          <p:nvPr/>
        </p:nvPicPr>
        <p:blipFill rotWithShape="1">
          <a:blip r:embed="rId4">
            <a:alphaModFix/>
          </a:blip>
          <a:srcRect/>
          <a:stretch/>
        </p:blipFill>
        <p:spPr>
          <a:xfrm>
            <a:off x="8374080" y="4007151"/>
            <a:ext cx="2598718" cy="2231305"/>
          </a:xfrm>
          <a:prstGeom prst="rect">
            <a:avLst/>
          </a:prstGeom>
          <a:noFill/>
          <a:ln>
            <a:noFill/>
          </a:ln>
        </p:spPr>
      </p:pic>
      <p:sp>
        <p:nvSpPr>
          <p:cNvPr id="981" name="Google Shape;981;g211fe6d0973_0_3838"/>
          <p:cNvSpPr txBox="1"/>
          <p:nvPr/>
        </p:nvSpPr>
        <p:spPr>
          <a:xfrm>
            <a:off x="7354302" y="3555167"/>
            <a:ext cx="6093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lt2"/>
                </a:solidFill>
                <a:latin typeface="Verdana"/>
                <a:ea typeface="Verdana"/>
                <a:cs typeface="Verdana"/>
                <a:sym typeface="Verdana"/>
              </a:rPr>
              <a:t>Données de réanalyse climatique</a:t>
            </a:r>
            <a:endParaRPr sz="1400" b="0" i="0" u="none" strike="noStrike" cap="none">
              <a:solidFill>
                <a:srgbClr val="000000"/>
              </a:solidFill>
              <a:latin typeface="Arial"/>
              <a:ea typeface="Arial"/>
              <a:cs typeface="Arial"/>
              <a:sym typeface="Arial"/>
            </a:endParaRPr>
          </a:p>
        </p:txBody>
      </p:sp>
      <p:sp>
        <p:nvSpPr>
          <p:cNvPr id="982" name="Google Shape;982;g211fe6d0973_0_3838"/>
          <p:cNvSpPr/>
          <p:nvPr/>
        </p:nvSpPr>
        <p:spPr>
          <a:xfrm>
            <a:off x="139386" y="530475"/>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ENJEUX AUTOUR DES DONNÉES CLIMATIQUES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211fe6d0973_0_4800"/>
          <p:cNvSpPr txBox="1">
            <a:spLocks noGrp="1"/>
          </p:cNvSpPr>
          <p:nvPr>
            <p:ph type="body" idx="2"/>
          </p:nvPr>
        </p:nvSpPr>
        <p:spPr>
          <a:xfrm>
            <a:off x="802400"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67" b="1">
                <a:solidFill>
                  <a:schemeClr val="dk1"/>
                </a:solidFill>
                <a:latin typeface="Verdana"/>
                <a:ea typeface="Verdana"/>
                <a:cs typeface="Verdana"/>
                <a:sym typeface="Verdana"/>
              </a:rPr>
              <a:t>Méthodes de downscaling statistique</a:t>
            </a:r>
            <a:endParaRPr/>
          </a:p>
        </p:txBody>
      </p:sp>
      <p:pic>
        <p:nvPicPr>
          <p:cNvPr id="988" name="Google Shape;988;g211fe6d0973_0_4800"/>
          <p:cNvPicPr preferRelativeResize="0"/>
          <p:nvPr/>
        </p:nvPicPr>
        <p:blipFill rotWithShape="1">
          <a:blip r:embed="rId3">
            <a:alphaModFix/>
          </a:blip>
          <a:srcRect/>
          <a:stretch/>
        </p:blipFill>
        <p:spPr>
          <a:xfrm>
            <a:off x="1525229" y="1055467"/>
            <a:ext cx="9141540" cy="5462822"/>
          </a:xfrm>
          <a:prstGeom prst="rect">
            <a:avLst/>
          </a:prstGeom>
          <a:noFill/>
          <a:ln>
            <a:noFill/>
          </a:ln>
        </p:spPr>
      </p:pic>
      <p:sp>
        <p:nvSpPr>
          <p:cNvPr id="989" name="Google Shape;989;g211fe6d0973_0_4800"/>
          <p:cNvSpPr/>
          <p:nvPr/>
        </p:nvSpPr>
        <p:spPr>
          <a:xfrm>
            <a:off x="0" y="578466"/>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MÉTHODOLOGIE DE CORRECTION DES BIAIS DANS LES MODÈLES CLIMATIQUES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g211fe6d0973_0_7669"/>
          <p:cNvSpPr txBox="1">
            <a:spLocks noGrp="1"/>
          </p:cNvSpPr>
          <p:nvPr>
            <p:ph type="title"/>
          </p:nvPr>
        </p:nvSpPr>
        <p:spPr>
          <a:xfrm>
            <a:off x="378605" y="67475"/>
            <a:ext cx="11725200" cy="647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70" b="1">
                <a:solidFill>
                  <a:schemeClr val="dk1"/>
                </a:solidFill>
                <a:latin typeface="Verdana"/>
                <a:ea typeface="Verdana"/>
                <a:cs typeface="Verdana"/>
                <a:sym typeface="Verdana"/>
              </a:rPr>
              <a:t>Méthodes de downscaling statistique</a:t>
            </a:r>
            <a:endParaRPr/>
          </a:p>
        </p:txBody>
      </p:sp>
      <p:sp>
        <p:nvSpPr>
          <p:cNvPr id="995" name="Google Shape;995;g211fe6d0973_0_7669"/>
          <p:cNvSpPr/>
          <p:nvPr/>
        </p:nvSpPr>
        <p:spPr>
          <a:xfrm>
            <a:off x="-390205" y="548531"/>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LES TROIS GRANDES APPROCHES</a:t>
            </a:r>
            <a:endParaRPr sz="1600" b="0" i="0" u="none" strike="noStrike" cap="none">
              <a:solidFill>
                <a:srgbClr val="000000"/>
              </a:solidFill>
              <a:latin typeface="Arial"/>
              <a:ea typeface="Arial"/>
              <a:cs typeface="Arial"/>
              <a:sym typeface="Arial"/>
            </a:endParaRPr>
          </a:p>
        </p:txBody>
      </p:sp>
      <p:sp>
        <p:nvSpPr>
          <p:cNvPr id="996" name="Google Shape;996;g211fe6d0973_0_7669"/>
          <p:cNvSpPr txBox="1"/>
          <p:nvPr/>
        </p:nvSpPr>
        <p:spPr>
          <a:xfrm>
            <a:off x="563562" y="1196131"/>
            <a:ext cx="11064900" cy="4833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lt2"/>
                </a:solidFill>
                <a:latin typeface="Verdana"/>
                <a:ea typeface="Verdana"/>
                <a:cs typeface="Verdana"/>
                <a:sym typeface="Verdana"/>
              </a:rPr>
              <a:t>1.   </a:t>
            </a:r>
            <a:r>
              <a:rPr lang="fr-FR" sz="1400" b="0" i="0" u="none" strike="noStrike" cap="none" dirty="0">
                <a:solidFill>
                  <a:schemeClr val="dk1"/>
                </a:solidFill>
                <a:latin typeface="Verdana"/>
                <a:ea typeface="Verdana"/>
                <a:cs typeface="Verdana"/>
                <a:sym typeface="Verdana"/>
              </a:rPr>
              <a:t>L’approche </a:t>
            </a:r>
            <a:r>
              <a:rPr lang="fr-FR" sz="1400" b="1" i="0" u="none" strike="noStrike" cap="none" dirty="0" err="1">
                <a:solidFill>
                  <a:schemeClr val="dk1"/>
                </a:solidFill>
                <a:latin typeface="Verdana"/>
                <a:ea typeface="Verdana"/>
                <a:cs typeface="Verdana"/>
                <a:sym typeface="Verdana"/>
              </a:rPr>
              <a:t>Perfect</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Prognosis</a:t>
            </a:r>
            <a:r>
              <a:rPr lang="fr-FR" sz="1400" b="1" i="0" u="none" strike="noStrike" cap="none" dirty="0">
                <a:solidFill>
                  <a:schemeClr val="dk1"/>
                </a:solidFill>
                <a:latin typeface="Verdana"/>
                <a:ea typeface="Verdana"/>
                <a:cs typeface="Verdana"/>
                <a:sym typeface="Verdana"/>
              </a:rPr>
              <a:t> (PP) </a:t>
            </a:r>
            <a:r>
              <a:rPr lang="fr-FR" sz="1400" b="0" i="0" u="none" strike="noStrike" cap="none" dirty="0">
                <a:solidFill>
                  <a:schemeClr val="dk1"/>
                </a:solidFill>
                <a:latin typeface="Verdana"/>
                <a:ea typeface="Verdana"/>
                <a:cs typeface="Verdana"/>
                <a:sym typeface="Verdana"/>
              </a:rPr>
              <a:t>repose sur l’hypothèse que les relations statistiques établies entre les variables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climatiques observées à grande échelle (telles que les températures ou les précipitations prévues par les modèles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climatiques globaux) et les variables météorologiques locales (observées) sont constantes dans le temps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      Des relations statistiques vont ainsi être établies entre des données observées à grande ou moyenne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      échelle (ex : jeu de réanalyses climatiques) et des observations locales.</a:t>
            </a:r>
            <a:r>
              <a:rPr lang="fr-FR" sz="1400" b="0" i="0" u="none" strike="noStrike" cap="none" dirty="0">
                <a:solidFill>
                  <a:schemeClr val="dk1"/>
                </a:solidFill>
                <a:latin typeface="Verdana"/>
                <a:ea typeface="Verdana"/>
                <a:cs typeface="Verdana"/>
                <a:sym typeface="Verdana"/>
              </a:rPr>
              <a:t> Ces relations sont ensuite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appliquées aux projections climatiques ajustées au préalable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lt2"/>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lt2"/>
                </a:solidFill>
                <a:latin typeface="Verdana"/>
                <a:ea typeface="Verdana"/>
                <a:cs typeface="Verdana"/>
                <a:sym typeface="Verdana"/>
              </a:rPr>
              <a:t>2.   </a:t>
            </a:r>
            <a:r>
              <a:rPr lang="fr-FR" sz="1400" b="1" i="0" u="none" strike="noStrike" cap="none" dirty="0">
                <a:solidFill>
                  <a:schemeClr val="dk1"/>
                </a:solidFill>
                <a:latin typeface="Verdana"/>
                <a:ea typeface="Verdana"/>
                <a:cs typeface="Verdana"/>
                <a:sym typeface="Verdana"/>
              </a:rPr>
              <a:t>Model Output </a:t>
            </a:r>
            <a:r>
              <a:rPr lang="fr-FR" sz="1400" b="1" i="0" u="none" strike="noStrike" cap="none" dirty="0" err="1">
                <a:solidFill>
                  <a:schemeClr val="dk1"/>
                </a:solidFill>
                <a:latin typeface="Verdana"/>
                <a:ea typeface="Verdana"/>
                <a:cs typeface="Verdana"/>
                <a:sym typeface="Verdana"/>
              </a:rPr>
              <a:t>Statistics</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MoS</a:t>
            </a:r>
            <a:r>
              <a:rPr lang="fr-FR" sz="1400" b="1" i="0" u="none" strike="noStrike" cap="none" dirty="0">
                <a:solidFill>
                  <a:schemeClr val="dk1"/>
                </a:solidFill>
                <a:latin typeface="Verdana"/>
                <a:ea typeface="Verdana"/>
                <a:cs typeface="Verdana"/>
                <a:sym typeface="Verdana"/>
              </a:rPr>
              <a:t>)</a:t>
            </a:r>
            <a:r>
              <a:rPr lang="fr-FR" sz="1400" b="0" i="0" u="none" strike="noStrike" cap="none" dirty="0">
                <a:solidFill>
                  <a:schemeClr val="dk1"/>
                </a:solidFill>
                <a:latin typeface="Verdana"/>
                <a:ea typeface="Verdana"/>
                <a:cs typeface="Verdana"/>
                <a:sym typeface="Verdana"/>
              </a:rPr>
              <a:t> est une approche de </a:t>
            </a:r>
            <a:r>
              <a:rPr lang="fr-FR" sz="1400" b="0" i="0" u="none" strike="noStrike" cap="none" dirty="0" err="1">
                <a:solidFill>
                  <a:schemeClr val="dk1"/>
                </a:solidFill>
                <a:latin typeface="Verdana"/>
                <a:ea typeface="Verdana"/>
                <a:cs typeface="Verdana"/>
                <a:sym typeface="Verdana"/>
              </a:rPr>
              <a:t>downscaling</a:t>
            </a:r>
            <a:r>
              <a:rPr lang="fr-FR" sz="1400" b="0" i="0" u="none" strike="noStrike" cap="none" dirty="0">
                <a:solidFill>
                  <a:schemeClr val="dk1"/>
                </a:solidFill>
                <a:latin typeface="Verdana"/>
                <a:ea typeface="Verdana"/>
                <a:cs typeface="Verdana"/>
                <a:sym typeface="Verdana"/>
              </a:rPr>
              <a:t> statistique qui ajuste directement les sorties des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modèles climatiques globaux (GCM) ou régionaux (RCM) à l'aide de modèles statistiques, pour mieux correspondre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aux observations locales historiques.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      Des relations statistiques sont ici établies entre les simulations des modèles climatiques sur la période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      historique et des données observées.</a:t>
            </a:r>
            <a:r>
              <a:rPr lang="fr-FR" sz="1400" b="0" i="0" u="none" strike="noStrike" cap="none" dirty="0">
                <a:solidFill>
                  <a:schemeClr val="dk1"/>
                </a:solidFill>
                <a:latin typeface="Verdana"/>
                <a:ea typeface="Verdana"/>
                <a:cs typeface="Verdana"/>
                <a:sym typeface="Verdana"/>
              </a:rPr>
              <a:t> Ces relations sont ensuite appliquées aux projections climatiques sur la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période future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lt2"/>
                </a:solidFill>
                <a:latin typeface="Verdana"/>
                <a:ea typeface="Verdana"/>
                <a:cs typeface="Verdana"/>
                <a:sym typeface="Verdana"/>
              </a:rPr>
              <a:t>3.   </a:t>
            </a:r>
            <a:r>
              <a:rPr lang="fr-FR" sz="1400" b="0" i="0" u="none" strike="noStrike" cap="none" dirty="0">
                <a:solidFill>
                  <a:schemeClr val="dk1"/>
                </a:solidFill>
                <a:latin typeface="Verdana"/>
                <a:ea typeface="Verdana"/>
                <a:cs typeface="Verdana"/>
                <a:sym typeface="Verdana"/>
              </a:rPr>
              <a:t>Les </a:t>
            </a:r>
            <a:r>
              <a:rPr lang="fr-FR" sz="1400" b="1" i="0" u="none" strike="noStrike" cap="none" dirty="0" err="1">
                <a:solidFill>
                  <a:schemeClr val="dk1"/>
                </a:solidFill>
                <a:latin typeface="Verdana"/>
                <a:ea typeface="Verdana"/>
                <a:cs typeface="Verdana"/>
                <a:sym typeface="Verdana"/>
              </a:rPr>
              <a:t>Stochastic</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Weather</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Generators</a:t>
            </a:r>
            <a:r>
              <a:rPr lang="fr-FR" sz="1400" b="1" i="0" u="none" strike="noStrike" cap="none" dirty="0">
                <a:solidFill>
                  <a:schemeClr val="dk1"/>
                </a:solidFill>
                <a:latin typeface="Verdana"/>
                <a:ea typeface="Verdana"/>
                <a:cs typeface="Verdana"/>
                <a:sym typeface="Verdana"/>
              </a:rPr>
              <a:t> (SWG) </a:t>
            </a:r>
            <a:r>
              <a:rPr lang="fr-FR" sz="1400" b="0" i="0" u="none" strike="noStrike" cap="none" dirty="0">
                <a:solidFill>
                  <a:schemeClr val="dk1"/>
                </a:solidFill>
                <a:latin typeface="Verdana"/>
                <a:ea typeface="Verdana"/>
                <a:cs typeface="Verdana"/>
                <a:sym typeface="Verdana"/>
              </a:rPr>
              <a:t>sont des modèles probabilistes utilisés pour simuler des séquences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de conditions météorologiques locales (ex : précipitations, température) sur de longues périodes, en reproduisant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les caractéristiques statistiques de ces variables.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Ils génèrent des séries temporelles synthétiques de données météorologiques qui conservent les propriétés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statistiques des observations historiques.</a:t>
            </a:r>
            <a:endParaRPr sz="1400" b="1" i="0" u="none" strike="noStrike" cap="none" dirty="0">
              <a:solidFill>
                <a:schemeClr val="dk1"/>
              </a:solidFill>
              <a:latin typeface="Verdana"/>
              <a:ea typeface="Verdana"/>
              <a:cs typeface="Verdana"/>
              <a:sym typeface="Verdan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2e635d9e678_0_8072"/>
          <p:cNvSpPr txBox="1">
            <a:spLocks noGrp="1"/>
          </p:cNvSpPr>
          <p:nvPr>
            <p:ph type="body" idx="2"/>
          </p:nvPr>
        </p:nvSpPr>
        <p:spPr>
          <a:xfrm>
            <a:off x="802405"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00" b="1">
                <a:solidFill>
                  <a:schemeClr val="dk1"/>
                </a:solidFill>
                <a:latin typeface="Verdana"/>
                <a:ea typeface="Verdana"/>
                <a:cs typeface="Verdana"/>
                <a:sym typeface="Verdana"/>
              </a:rPr>
              <a:t>Données des modèles climatiques globaux</a:t>
            </a:r>
            <a:endParaRPr sz="2600"/>
          </a:p>
        </p:txBody>
      </p:sp>
      <p:sp>
        <p:nvSpPr>
          <p:cNvPr id="1002" name="Google Shape;1002;g2e635d9e678_0_8072"/>
          <p:cNvSpPr txBox="1">
            <a:spLocks noGrp="1"/>
          </p:cNvSpPr>
          <p:nvPr>
            <p:ph type="body" idx="1"/>
          </p:nvPr>
        </p:nvSpPr>
        <p:spPr>
          <a:xfrm>
            <a:off x="502405" y="555107"/>
            <a:ext cx="10887300" cy="412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accent4"/>
                </a:solidFill>
                <a:latin typeface="Verdana"/>
                <a:ea typeface="Verdana"/>
                <a:cs typeface="Verdana"/>
                <a:sym typeface="Verdana"/>
              </a:rPr>
              <a:t>CARTE DES TEMPÉRATURES DU 1ER JANVIER 1990 </a:t>
            </a:r>
            <a:r>
              <a:rPr lang="fr-FR">
                <a:solidFill>
                  <a:schemeClr val="accent4"/>
                </a:solidFill>
                <a:latin typeface="Verdana"/>
                <a:ea typeface="Verdana"/>
                <a:cs typeface="Verdana"/>
                <a:sym typeface="Verdana"/>
              </a:rPr>
              <a:t>(EC-EARTH3)</a:t>
            </a:r>
            <a:r>
              <a:rPr lang="fr-FR" i="0">
                <a:solidFill>
                  <a:schemeClr val="accent4"/>
                </a:solidFill>
                <a:latin typeface="Verdana"/>
                <a:ea typeface="Verdana"/>
                <a:cs typeface="Verdana"/>
                <a:sym typeface="Verdana"/>
              </a:rPr>
              <a:t> </a:t>
            </a:r>
            <a:endParaRPr i="0">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p:txBody>
      </p:sp>
      <p:pic>
        <p:nvPicPr>
          <p:cNvPr id="1003" name="Google Shape;1003;g2e635d9e678_0_8072"/>
          <p:cNvPicPr preferRelativeResize="0"/>
          <p:nvPr/>
        </p:nvPicPr>
        <p:blipFill rotWithShape="1">
          <a:blip r:embed="rId3">
            <a:alphaModFix/>
          </a:blip>
          <a:srcRect/>
          <a:stretch/>
        </p:blipFill>
        <p:spPr>
          <a:xfrm>
            <a:off x="467333" y="1052348"/>
            <a:ext cx="11257335" cy="495254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2e635d9e678_0_9028"/>
          <p:cNvSpPr txBox="1">
            <a:spLocks noGrp="1"/>
          </p:cNvSpPr>
          <p:nvPr>
            <p:ph type="body" idx="2"/>
          </p:nvPr>
        </p:nvSpPr>
        <p:spPr>
          <a:xfrm>
            <a:off x="802405"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fr-FR" sz="2600" b="1">
                <a:solidFill>
                  <a:schemeClr val="dk1"/>
                </a:solidFill>
                <a:latin typeface="Verdana"/>
                <a:ea typeface="Verdana"/>
                <a:cs typeface="Verdana"/>
                <a:sym typeface="Verdana"/>
              </a:rPr>
              <a:t>Données des modèles climatiques globaux</a:t>
            </a:r>
            <a:endParaRPr sz="2600"/>
          </a:p>
        </p:txBody>
      </p:sp>
      <p:sp>
        <p:nvSpPr>
          <p:cNvPr id="1009" name="Google Shape;1009;g2e635d9e678_0_9028"/>
          <p:cNvSpPr txBox="1">
            <a:spLocks noGrp="1"/>
          </p:cNvSpPr>
          <p:nvPr>
            <p:ph type="body" idx="1"/>
          </p:nvPr>
        </p:nvSpPr>
        <p:spPr>
          <a:xfrm>
            <a:off x="502405" y="555107"/>
            <a:ext cx="10887300" cy="412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accent4"/>
                </a:solidFill>
                <a:latin typeface="Verdana"/>
                <a:ea typeface="Verdana"/>
                <a:cs typeface="Verdana"/>
                <a:sym typeface="Verdana"/>
              </a:rPr>
              <a:t>CUMUL DES PRÉCIPITATIONS LE 13-03-2040 </a:t>
            </a:r>
            <a:r>
              <a:rPr lang="fr-FR">
                <a:solidFill>
                  <a:schemeClr val="accent4"/>
                </a:solidFill>
                <a:latin typeface="Verdana"/>
                <a:ea typeface="Verdana"/>
                <a:cs typeface="Verdana"/>
                <a:sym typeface="Verdana"/>
              </a:rPr>
              <a:t>(EC-EARTH3, SSP5-8.5)</a:t>
            </a: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i="0">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a:p>
            <a:pPr marL="0" lvl="0" indent="0" algn="ctr" rtl="0">
              <a:lnSpc>
                <a:spcPct val="100000"/>
              </a:lnSpc>
              <a:spcBef>
                <a:spcPts val="0"/>
              </a:spcBef>
              <a:spcAft>
                <a:spcPts val="0"/>
              </a:spcAft>
              <a:buSzPts val="1200"/>
              <a:buNone/>
            </a:pPr>
            <a:endParaRPr>
              <a:solidFill>
                <a:schemeClr val="accent4"/>
              </a:solidFill>
              <a:latin typeface="Verdana"/>
              <a:ea typeface="Verdana"/>
              <a:cs typeface="Verdana"/>
              <a:sym typeface="Verdana"/>
            </a:endParaRPr>
          </a:p>
        </p:txBody>
      </p:sp>
      <p:pic>
        <p:nvPicPr>
          <p:cNvPr id="1010" name="Google Shape;1010;g2e635d9e678_0_9028"/>
          <p:cNvPicPr preferRelativeResize="0"/>
          <p:nvPr/>
        </p:nvPicPr>
        <p:blipFill rotWithShape="1">
          <a:blip r:embed="rId3">
            <a:alphaModFix/>
          </a:blip>
          <a:srcRect/>
          <a:stretch/>
        </p:blipFill>
        <p:spPr>
          <a:xfrm>
            <a:off x="502406" y="1122692"/>
            <a:ext cx="11482647" cy="498097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211fe6d0973_0_8625"/>
          <p:cNvPicPr preferRelativeResize="0"/>
          <p:nvPr/>
        </p:nvPicPr>
        <p:blipFill rotWithShape="1">
          <a:blip r:embed="rId3">
            <a:alphaModFix/>
          </a:blip>
          <a:srcRect/>
          <a:stretch/>
        </p:blipFill>
        <p:spPr>
          <a:xfrm>
            <a:off x="6518665" y="2287307"/>
            <a:ext cx="5526619" cy="3768436"/>
          </a:xfrm>
          <a:prstGeom prst="rect">
            <a:avLst/>
          </a:prstGeom>
          <a:noFill/>
          <a:ln>
            <a:noFill/>
          </a:ln>
        </p:spPr>
      </p:pic>
      <p:sp>
        <p:nvSpPr>
          <p:cNvPr id="1031" name="Google Shape;1031;g211fe6d0973_0_8625"/>
          <p:cNvSpPr txBox="1"/>
          <p:nvPr/>
        </p:nvSpPr>
        <p:spPr>
          <a:xfrm>
            <a:off x="80903" y="812899"/>
            <a:ext cx="11844300" cy="5448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La </a:t>
            </a:r>
            <a:r>
              <a:rPr lang="fr-FR" sz="1400" b="1" i="0" u="none" strike="noStrike" cap="none" dirty="0">
                <a:solidFill>
                  <a:schemeClr val="dk1"/>
                </a:solidFill>
                <a:latin typeface="Verdana"/>
                <a:ea typeface="Verdana"/>
                <a:cs typeface="Verdana"/>
                <a:sym typeface="Verdana"/>
              </a:rPr>
              <a:t>méthode QM </a:t>
            </a:r>
            <a:r>
              <a:rPr lang="fr-FR" sz="1400" b="0" i="0" u="none" strike="noStrike" cap="none" dirty="0">
                <a:solidFill>
                  <a:srgbClr val="000000"/>
                </a:solidFill>
                <a:latin typeface="Verdana"/>
                <a:ea typeface="Verdana"/>
                <a:cs typeface="Verdana"/>
                <a:sym typeface="Verdana"/>
              </a:rPr>
              <a:t>permet </a:t>
            </a:r>
            <a:r>
              <a:rPr lang="fr-FR" sz="1400" b="1" i="0" u="none" strike="noStrike" cap="none" dirty="0">
                <a:solidFill>
                  <a:schemeClr val="dk1"/>
                </a:solidFill>
                <a:latin typeface="Verdana"/>
                <a:ea typeface="Verdana"/>
                <a:cs typeface="Verdana"/>
                <a:sym typeface="Verdana"/>
              </a:rPr>
              <a:t>d’aligner les quantiles des simulations</a:t>
            </a:r>
            <a:r>
              <a:rPr lang="fr-FR" sz="1400" b="0" i="0" u="none" strike="noStrike" cap="none" dirty="0">
                <a:solidFill>
                  <a:schemeClr val="lt2"/>
                </a:solidFill>
                <a:latin typeface="Verdana"/>
                <a:ea typeface="Verdana"/>
                <a:cs typeface="Verdana"/>
                <a:sym typeface="Verdana"/>
              </a:rPr>
              <a:t> </a:t>
            </a:r>
            <a:r>
              <a:rPr lang="fr-FR" sz="1400" b="0" i="0" u="none" strike="noStrike" cap="none" dirty="0">
                <a:solidFill>
                  <a:srgbClr val="000000"/>
                </a:solidFill>
                <a:latin typeface="Verdana"/>
                <a:ea typeface="Verdana"/>
                <a:cs typeface="Verdana"/>
                <a:sym typeface="Verdana"/>
              </a:rPr>
              <a:t>d’un </a:t>
            </a:r>
            <a:r>
              <a:rPr lang="fr-FR" sz="1400" b="1" i="0" u="none" strike="noStrike" cap="none" dirty="0">
                <a:solidFill>
                  <a:schemeClr val="dk1"/>
                </a:solidFill>
                <a:latin typeface="Verdana"/>
                <a:ea typeface="Verdana"/>
                <a:cs typeface="Verdana"/>
                <a:sym typeface="Verdana"/>
              </a:rPr>
              <a:t>modèle climatique </a:t>
            </a:r>
            <a:r>
              <a:rPr lang="fr-FR" sz="1400" b="0" i="0" u="none" strike="noStrike" cap="none" dirty="0">
                <a:solidFill>
                  <a:srgbClr val="000000"/>
                </a:solidFill>
                <a:latin typeface="Verdana"/>
                <a:ea typeface="Verdana"/>
                <a:cs typeface="Verdana"/>
                <a:sym typeface="Verdana"/>
              </a:rPr>
              <a:t>sur les caractéristiques statistiques des données observées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228593" marR="0" lvl="0" indent="-228593" algn="just" rtl="0">
              <a:lnSpc>
                <a:spcPct val="100000"/>
              </a:lnSpc>
              <a:spcBef>
                <a:spcPts val="0"/>
              </a:spcBef>
              <a:spcAft>
                <a:spcPts val="0"/>
              </a:spcAft>
              <a:buClr>
                <a:schemeClr val="lt2"/>
              </a:buClr>
              <a:buSzPts val="1400"/>
              <a:buFont typeface="Arial"/>
              <a:buChar char="•"/>
            </a:pPr>
            <a:r>
              <a:rPr lang="fr-FR" sz="1400" b="0" i="0" u="none" strike="noStrike" cap="none" dirty="0">
                <a:solidFill>
                  <a:srgbClr val="000000"/>
                </a:solidFill>
                <a:latin typeface="Verdana"/>
                <a:ea typeface="Verdana"/>
                <a:cs typeface="Verdana"/>
                <a:sym typeface="Verdana"/>
              </a:rPr>
              <a:t>Les quantiles issus de la simulation historique sont ajustés de la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    manière suivante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228593" marR="0" lvl="0" indent="-228593" algn="just" rtl="0">
              <a:lnSpc>
                <a:spcPct val="100000"/>
              </a:lnSpc>
              <a:spcBef>
                <a:spcPts val="0"/>
              </a:spcBef>
              <a:spcAft>
                <a:spcPts val="0"/>
              </a:spcAft>
              <a:buClr>
                <a:schemeClr val="lt2"/>
              </a:buClr>
              <a:buSzPts val="1400"/>
              <a:buFont typeface="Arial"/>
              <a:buChar char="•"/>
            </a:pPr>
            <a:r>
              <a:rPr lang="fr-FR" sz="1400" b="0" i="0" u="none" strike="noStrike" cap="none" dirty="0">
                <a:solidFill>
                  <a:srgbClr val="000000"/>
                </a:solidFill>
                <a:latin typeface="Verdana"/>
                <a:ea typeface="Verdana"/>
                <a:cs typeface="Verdana"/>
                <a:sym typeface="Verdana"/>
              </a:rPr>
              <a:t>Ces ajustements sont appliqués aux projections futures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lt2"/>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lt2"/>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dirty="0">
              <a:solidFill>
                <a:schemeClr val="lt2"/>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Hypothèse d’invariance : </a:t>
            </a:r>
            <a:r>
              <a:rPr lang="fr-FR" sz="1400" b="0" i="0" u="none" strike="noStrike" cap="none" dirty="0">
                <a:solidFill>
                  <a:srgbClr val="000000"/>
                </a:solidFill>
                <a:latin typeface="Verdana"/>
                <a:ea typeface="Verdana"/>
                <a:cs typeface="Verdana"/>
                <a:sym typeface="Verdana"/>
              </a:rPr>
              <a:t>la méthode QM suppose que les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écarts entre les quantiles des données simulées et ceux des données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observées peuvent être corrigés de manière constante à travers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 temps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Les </a:t>
            </a:r>
            <a:r>
              <a:rPr lang="fr-FR" sz="1400" b="1" i="0" u="none" strike="noStrike" cap="none" dirty="0">
                <a:solidFill>
                  <a:schemeClr val="dk1"/>
                </a:solidFill>
                <a:latin typeface="Verdana"/>
                <a:ea typeface="Verdana"/>
                <a:cs typeface="Verdana"/>
                <a:sym typeface="Verdana"/>
              </a:rPr>
              <a:t>quantiles des données climatiques observées et simulées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peuvent être estimés de </a:t>
            </a:r>
            <a:r>
              <a:rPr lang="fr-FR" sz="1400" b="1" i="0" u="none" strike="noStrike" cap="none" dirty="0">
                <a:solidFill>
                  <a:schemeClr val="dk1"/>
                </a:solidFill>
                <a:latin typeface="Verdana"/>
                <a:ea typeface="Verdana"/>
                <a:cs typeface="Verdana"/>
                <a:sym typeface="Verdana"/>
              </a:rPr>
              <a:t>manière paramétrique ou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non-paramétrique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Verdana"/>
              <a:ea typeface="Verdana"/>
              <a:cs typeface="Verdana"/>
              <a:sym typeface="Verdana"/>
            </a:endParaRPr>
          </a:p>
        </p:txBody>
      </p:sp>
      <p:sp>
        <p:nvSpPr>
          <p:cNvPr id="1032" name="Google Shape;1032;g211fe6d0973_0_8625"/>
          <p:cNvSpPr txBox="1"/>
          <p:nvPr/>
        </p:nvSpPr>
        <p:spPr>
          <a:xfrm>
            <a:off x="8366064" y="1999666"/>
            <a:ext cx="7038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chemeClr val="lt2"/>
                </a:solidFill>
                <a:latin typeface="Verdana"/>
                <a:ea typeface="Verdana"/>
                <a:cs typeface="Verdana"/>
                <a:sym typeface="Verdana"/>
              </a:rPr>
              <a:t>Principe du Quantile Mapping</a:t>
            </a:r>
            <a:endParaRPr sz="1400" b="0" i="0" u="none" strike="noStrike" cap="none">
              <a:solidFill>
                <a:srgbClr val="000000"/>
              </a:solidFill>
              <a:latin typeface="Arial"/>
              <a:ea typeface="Arial"/>
              <a:cs typeface="Arial"/>
              <a:sym typeface="Arial"/>
            </a:endParaRPr>
          </a:p>
        </p:txBody>
      </p:sp>
      <p:sp>
        <p:nvSpPr>
          <p:cNvPr id="1033" name="Google Shape;1033;g211fe6d0973_0_8625">
            <a:hlinkClick r:id="rId4"/>
          </p:cNvPr>
          <p:cNvSpPr txBox="1"/>
          <p:nvPr/>
        </p:nvSpPr>
        <p:spPr>
          <a:xfrm>
            <a:off x="8339276" y="6091476"/>
            <a:ext cx="4229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0" i="1" u="none" strike="noStrike" cap="none">
                <a:solidFill>
                  <a:srgbClr val="000000"/>
                </a:solidFill>
                <a:latin typeface="Verdana"/>
                <a:ea typeface="Verdana"/>
                <a:cs typeface="Verdana"/>
                <a:sym typeface="Verdana"/>
              </a:rPr>
              <a:t>Source : </a:t>
            </a:r>
            <a:r>
              <a:rPr lang="fr-FR" sz="1200" b="0" i="0" u="sng" strike="noStrike" cap="none">
                <a:solidFill>
                  <a:schemeClr val="lt2"/>
                </a:solidFill>
                <a:latin typeface="Verdana"/>
                <a:ea typeface="Verdana"/>
                <a:cs typeface="Verdana"/>
                <a:sym typeface="Verdana"/>
                <a:hlinkClick r:id="rId5">
                  <a:extLst>
                    <a:ext uri="{A12FA001-AC4F-418D-AE19-62706E023703}">
                      <ahyp:hlinkClr xmlns:ahyp="http://schemas.microsoft.com/office/drawing/2018/hyperlinkcolor" val="tx"/>
                    </a:ext>
                  </a:extLst>
                </a:hlinkClick>
              </a:rPr>
              <a:t>Maraun (2016)</a:t>
            </a:r>
            <a:endParaRPr sz="1200" b="0" i="0" u="sng" strike="noStrike" cap="none">
              <a:solidFill>
                <a:schemeClr val="lt2"/>
              </a:solidFill>
              <a:latin typeface="Verdana"/>
              <a:ea typeface="Verdana"/>
              <a:cs typeface="Verdana"/>
              <a:sym typeface="Verdana"/>
            </a:endParaRPr>
          </a:p>
        </p:txBody>
      </p:sp>
      <p:sp>
        <p:nvSpPr>
          <p:cNvPr id="1034" name="Google Shape;1034;g211fe6d0973_0_8625"/>
          <p:cNvSpPr txBox="1"/>
          <p:nvPr/>
        </p:nvSpPr>
        <p:spPr>
          <a:xfrm>
            <a:off x="80903" y="46217"/>
            <a:ext cx="117252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70"/>
              <a:buFont typeface="Arial"/>
              <a:buNone/>
            </a:pPr>
            <a:r>
              <a:rPr lang="fr-FR" sz="2670" b="1" i="0" u="none" strike="noStrike" cap="none">
                <a:solidFill>
                  <a:schemeClr val="dk1"/>
                </a:solidFill>
                <a:latin typeface="Verdana"/>
                <a:ea typeface="Verdana"/>
                <a:cs typeface="Verdana"/>
                <a:sym typeface="Verdana"/>
              </a:rPr>
              <a:t>Les méthodes MoS</a:t>
            </a:r>
            <a:endParaRPr sz="2670" b="1" i="0" u="none" strike="noStrike" cap="none">
              <a:solidFill>
                <a:schemeClr val="dk1"/>
              </a:solidFill>
              <a:latin typeface="Verdana"/>
              <a:ea typeface="Verdana"/>
              <a:cs typeface="Verdana"/>
              <a:sym typeface="Verdana"/>
            </a:endParaRPr>
          </a:p>
        </p:txBody>
      </p:sp>
      <p:sp>
        <p:nvSpPr>
          <p:cNvPr id="1035" name="Google Shape;1035;g211fe6d0973_0_8625"/>
          <p:cNvSpPr/>
          <p:nvPr/>
        </p:nvSpPr>
        <p:spPr>
          <a:xfrm>
            <a:off x="-158316" y="509217"/>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LA MÉTHODE DU QUANTILE MAPPING</a:t>
            </a:r>
            <a:endParaRPr sz="1600" b="0" i="0" u="none" strike="noStrike" cap="none">
              <a:solidFill>
                <a:srgbClr val="000000"/>
              </a:solidFill>
              <a:latin typeface="Arial"/>
              <a:ea typeface="Arial"/>
              <a:cs typeface="Arial"/>
              <a:sym typeface="Arial"/>
            </a:endParaRPr>
          </a:p>
        </p:txBody>
      </p:sp>
      <p:pic>
        <p:nvPicPr>
          <p:cNvPr id="1036" name="Google Shape;1036;g211fe6d0973_0_8625"/>
          <p:cNvPicPr preferRelativeResize="0"/>
          <p:nvPr/>
        </p:nvPicPr>
        <p:blipFill rotWithShape="1">
          <a:blip r:embed="rId6">
            <a:alphaModFix/>
          </a:blip>
          <a:srcRect/>
          <a:stretch/>
        </p:blipFill>
        <p:spPr>
          <a:xfrm>
            <a:off x="1071020" y="2287307"/>
            <a:ext cx="3798286" cy="583701"/>
          </a:xfrm>
          <a:prstGeom prst="rect">
            <a:avLst/>
          </a:prstGeom>
          <a:noFill/>
          <a:ln>
            <a:noFill/>
          </a:ln>
        </p:spPr>
      </p:pic>
      <p:pic>
        <p:nvPicPr>
          <p:cNvPr id="1037" name="Google Shape;1037;g211fe6d0973_0_8625"/>
          <p:cNvPicPr preferRelativeResize="0"/>
          <p:nvPr/>
        </p:nvPicPr>
        <p:blipFill rotWithShape="1">
          <a:blip r:embed="rId7">
            <a:alphaModFix/>
          </a:blip>
          <a:srcRect/>
          <a:stretch/>
        </p:blipFill>
        <p:spPr>
          <a:xfrm>
            <a:off x="1071020" y="3429000"/>
            <a:ext cx="3914873" cy="5503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A130BB1-BDFE-E06D-954A-44D7AF54598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8404372-499F-E2C5-2250-2613CE3FE7BA}"/>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3DED5792-DFC5-5926-C24A-A3A27A2EB27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CAS PARTICULIER : formule des </a:t>
            </a:r>
            <a:r>
              <a:rPr lang="fr-FR" dirty="0" err="1">
                <a:latin typeface="Verdana"/>
                <a:ea typeface="Verdana"/>
                <a:cs typeface="Verdana"/>
                <a:sym typeface="Verdana"/>
              </a:rPr>
              <a:t>rwa</a:t>
            </a:r>
            <a:r>
              <a:rPr lang="fr-FR" dirty="0">
                <a:latin typeface="Verdana"/>
                <a:ea typeface="Verdana"/>
                <a:cs typeface="Verdana"/>
                <a:sym typeface="Verdana"/>
              </a:rPr>
              <a:t> pour les CLIENTS EN Défaut</a:t>
            </a:r>
          </a:p>
        </p:txBody>
      </p:sp>
      <p:sp>
        <p:nvSpPr>
          <p:cNvPr id="1225" name="Google Shape;1225;p11">
            <a:extLst>
              <a:ext uri="{FF2B5EF4-FFF2-40B4-BE49-F238E27FC236}">
                <a16:creationId xmlns:a16="http://schemas.microsoft.com/office/drawing/2014/main" id="{8C868AEF-6CAD-BEC0-FB7C-38FCF54EB9DA}"/>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AE13999-918F-297C-2242-27A9B1699504}"/>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972AC2EF-3093-C19C-81C2-9B9CEDF0FDDB}"/>
                  </a:ext>
                </a:extLst>
              </p:cNvPr>
              <p:cNvSpPr txBox="1"/>
              <p:nvPr/>
            </p:nvSpPr>
            <p:spPr>
              <a:xfrm>
                <a:off x="145824" y="1214332"/>
                <a:ext cx="11776998" cy="896399"/>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La formule traditionnelle de calcul du capital réglementaire n’est valide que si la contrepartie </a:t>
                </a:r>
                <a14:m>
                  <m:oMath xmlns:m="http://schemas.openxmlformats.org/officeDocument/2006/math">
                    <m:r>
                      <a:rPr lang="fr-FR" sz="1200" i="1" dirty="0" smtClean="0">
                        <a:latin typeface="Cambria Math" panose="02040503050406030204" pitchFamily="18" charset="0"/>
                      </a:rPr>
                      <m:t>𝑖</m:t>
                    </m:r>
                  </m:oMath>
                </a14:m>
                <a:r>
                  <a:rPr lang="fr-FR" sz="1200" dirty="0"/>
                  <a:t> n’est pas en situation de défaut au moment du calcul des pertes inattendues (UL).</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En revanche, si la contrepartie a déjà fait défaut, nous avons </a:t>
                </a:r>
                <a14:m>
                  <m:oMath xmlns:m="http://schemas.openxmlformats.org/officeDocument/2006/math">
                    <m:sSub>
                      <m:sSubPr>
                        <m:ctrlPr>
                          <a:rPr lang="fr-FR" sz="1200" i="1" smtClean="0">
                            <a:latin typeface="Cambria Math" panose="02040503050406030204" pitchFamily="18" charset="0"/>
                          </a:rPr>
                        </m:ctrlPr>
                      </m:sSubPr>
                      <m:e>
                        <m:r>
                          <m:rPr>
                            <m:sty m:val="p"/>
                          </m:rPr>
                          <a:rPr lang="fr-FR" sz="1200" b="0" i="1" smtClean="0">
                            <a:latin typeface="Cambria Math" panose="02040503050406030204" pitchFamily="18" charset="0"/>
                          </a:rPr>
                          <m:t>PD</m:t>
                        </m:r>
                      </m:e>
                      <m:sub>
                        <m:r>
                          <m:rPr>
                            <m:sty m:val="p"/>
                          </m:rPr>
                          <a:rPr lang="fr-FR" sz="1200" b="0" i="1" smtClean="0">
                            <a:latin typeface="Cambria Math" panose="02040503050406030204" pitchFamily="18" charset="0"/>
                          </a:rPr>
                          <m:t>i</m:t>
                        </m:r>
                      </m:sub>
                    </m:sSub>
                    <m:r>
                      <a:rPr lang="fr-FR" sz="1200" b="0" i="1" smtClean="0">
                        <a:latin typeface="Cambria Math" panose="02040503050406030204" pitchFamily="18" charset="0"/>
                      </a:rPr>
                      <m:t>=0⇒</m:t>
                    </m:r>
                    <m:sSub>
                      <m:sSubPr>
                        <m:ctrlPr>
                          <a:rPr lang="fr-FR" sz="1200" i="1">
                            <a:latin typeface="Cambria Math" panose="02040503050406030204" pitchFamily="18" charset="0"/>
                          </a:rPr>
                        </m:ctrlPr>
                      </m:sSubPr>
                      <m:e>
                        <m:r>
                          <m:rPr>
                            <m:sty m:val="p"/>
                          </m:rPr>
                          <a:rPr lang="fr-FR" sz="1200" b="0" i="1" smtClean="0">
                            <a:latin typeface="Cambria Math" panose="02040503050406030204" pitchFamily="18" charset="0"/>
                          </a:rPr>
                          <m:t>RC</m:t>
                        </m:r>
                      </m:e>
                      <m:sub>
                        <m:r>
                          <m:rPr>
                            <m:sty m:val="p"/>
                          </m:rPr>
                          <a:rPr lang="fr-FR" sz="1200" i="1">
                            <a:latin typeface="Cambria Math" panose="02040503050406030204" pitchFamily="18" charset="0"/>
                          </a:rPr>
                          <m:t>i</m:t>
                        </m:r>
                      </m:sub>
                    </m:sSub>
                    <m:r>
                      <a:rPr lang="fr-FR" sz="1200" i="1">
                        <a:latin typeface="Cambria Math" panose="02040503050406030204" pitchFamily="18" charset="0"/>
                      </a:rPr>
                      <m:t>=</m:t>
                    </m:r>
                    <m:r>
                      <a:rPr lang="fr-FR" sz="1200" b="0" i="1" smtClean="0">
                        <a:latin typeface="Cambria Math" panose="02040503050406030204" pitchFamily="18" charset="0"/>
                      </a:rPr>
                      <m:t>0</m:t>
                    </m:r>
                  </m:oMath>
                </a14:m>
                <a:r>
                  <a:rPr lang="fr-FR" sz="1200" dirty="0"/>
                  <a:t>.</a:t>
                </a:r>
              </a:p>
            </p:txBody>
          </p:sp>
        </mc:Choice>
        <mc:Fallback xmlns="">
          <p:sp>
            <p:nvSpPr>
              <p:cNvPr id="4" name="object 21">
                <a:extLst>
                  <a:ext uri="{FF2B5EF4-FFF2-40B4-BE49-F238E27FC236}">
                    <a16:creationId xmlns:a16="http://schemas.microsoft.com/office/drawing/2014/main" id="{972AC2EF-3093-C19C-81C2-9B9CEDF0FDDB}"/>
                  </a:ext>
                </a:extLst>
              </p:cNvPr>
              <p:cNvSpPr txBox="1">
                <a:spLocks noRot="1" noChangeAspect="1" noMove="1" noResize="1" noEditPoints="1" noAdjustHandles="1" noChangeArrowheads="1" noChangeShapeType="1" noTextEdit="1"/>
              </p:cNvSpPr>
              <p:nvPr/>
            </p:nvSpPr>
            <p:spPr>
              <a:xfrm>
                <a:off x="145824" y="1214332"/>
                <a:ext cx="11776998" cy="896399"/>
              </a:xfrm>
              <a:prstGeom prst="rect">
                <a:avLst/>
              </a:prstGeom>
              <a:blipFill>
                <a:blip r:embed="rId4"/>
                <a:stretch>
                  <a:fillRect r="-52" b="-9524"/>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1BC36CF7-F1A0-E5F2-6269-B009CCAEAD9A}"/>
              </a:ext>
            </a:extLst>
          </p:cNvPr>
          <p:cNvPicPr>
            <a:picLocks noChangeAspect="1"/>
          </p:cNvPicPr>
          <p:nvPr/>
        </p:nvPicPr>
        <p:blipFill>
          <a:blip r:embed="rId5"/>
          <a:stretch>
            <a:fillRect/>
          </a:stretch>
        </p:blipFill>
        <p:spPr>
          <a:xfrm>
            <a:off x="5776346" y="2782126"/>
            <a:ext cx="5774341" cy="3952450"/>
          </a:xfrm>
          <a:prstGeom prst="rect">
            <a:avLst/>
          </a:prstGeom>
        </p:spPr>
      </p:pic>
      <p:sp>
        <p:nvSpPr>
          <p:cNvPr id="6" name="ZoneTexte 5">
            <a:extLst>
              <a:ext uri="{FF2B5EF4-FFF2-40B4-BE49-F238E27FC236}">
                <a16:creationId xmlns:a16="http://schemas.microsoft.com/office/drawing/2014/main" id="{04D781A5-998C-B50F-F29E-B891F08DC015}"/>
              </a:ext>
            </a:extLst>
          </p:cNvPr>
          <p:cNvSpPr txBox="1"/>
          <p:nvPr/>
        </p:nvSpPr>
        <p:spPr>
          <a:xfrm>
            <a:off x="5415304" y="2441282"/>
            <a:ext cx="9040602" cy="253916"/>
          </a:xfrm>
          <a:prstGeom prst="rect">
            <a:avLst/>
          </a:prstGeom>
          <a:noFill/>
        </p:spPr>
        <p:txBody>
          <a:bodyPr wrap="square">
            <a:spAutoFit/>
          </a:bodyPr>
          <a:lstStyle/>
          <a:p>
            <a:r>
              <a:rPr lang="fr-FR" sz="1050" b="1" dirty="0"/>
              <a:t>Montant normalisé (EAD=1) des fonds propres réglementaires en fonction de la PD</a:t>
            </a:r>
          </a:p>
        </p:txBody>
      </p:sp>
      <p:sp>
        <p:nvSpPr>
          <p:cNvPr id="7" name="ZoneTexte 6">
            <a:extLst>
              <a:ext uri="{FF2B5EF4-FFF2-40B4-BE49-F238E27FC236}">
                <a16:creationId xmlns:a16="http://schemas.microsoft.com/office/drawing/2014/main" id="{107E9C2A-E506-B39E-2A72-13FC9EA836EB}"/>
              </a:ext>
            </a:extLst>
          </p:cNvPr>
          <p:cNvSpPr txBox="1"/>
          <p:nvPr/>
        </p:nvSpPr>
        <p:spPr>
          <a:xfrm>
            <a:off x="5415303" y="2288882"/>
            <a:ext cx="6496428" cy="4416718"/>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8" name="Google Shape;6353;p138">
            <a:extLst>
              <a:ext uri="{FF2B5EF4-FFF2-40B4-BE49-F238E27FC236}">
                <a16:creationId xmlns:a16="http://schemas.microsoft.com/office/drawing/2014/main" id="{B56A632D-EFC8-D408-018C-A35C760892B4}"/>
              </a:ext>
            </a:extLst>
          </p:cNvPr>
          <p:cNvSpPr/>
          <p:nvPr/>
        </p:nvSpPr>
        <p:spPr>
          <a:xfrm>
            <a:off x="145824" y="2309554"/>
            <a:ext cx="5139098" cy="439604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8E30D719-BFF1-0B24-FC89-07ADAC76E3EB}"/>
                  </a:ext>
                </a:extLst>
              </p:cNvPr>
              <p:cNvSpPr txBox="1"/>
              <p:nvPr/>
            </p:nvSpPr>
            <p:spPr>
              <a:xfrm>
                <a:off x="242156" y="2441282"/>
                <a:ext cx="4939444" cy="4105362"/>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Pour les expositions en défaut, la norme Bâloise prévoit un traitement spécifique.</a:t>
                </a:r>
              </a:p>
              <a:p>
                <a:pPr algn="just">
                  <a:spcBef>
                    <a:spcPts val="600"/>
                  </a:spcBef>
                  <a:buClr>
                    <a:schemeClr val="tx1"/>
                  </a:buClr>
                </a:pPr>
                <a:r>
                  <a:rPr lang="fr-FR" sz="1200" dirty="0"/>
                  <a:t>Dans ce cas, l’UL provient de l’incertitude sur la LGD, qui reste une variable aléatoire (contrairement à la PD), et le capital à constituer est défini comme :</a:t>
                </a:r>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LGD</m:t>
                        </m:r>
                      </m:e>
                      <m:sub>
                        <m:r>
                          <m:rPr>
                            <m:sty m:val="p"/>
                          </m:rPr>
                          <a:rPr lang="fr-FR" sz="1200" i="1">
                            <a:latin typeface="Cambria Math" panose="02040503050406030204" pitchFamily="18" charset="0"/>
                          </a:rPr>
                          <m:t>defaut</m:t>
                        </m:r>
                        <m:r>
                          <a:rPr lang="fr-FR" sz="1200" i="1">
                            <a:latin typeface="Cambria Math" panose="02040503050406030204" pitchFamily="18" charset="0"/>
                          </a:rPr>
                          <m:t>,</m:t>
                        </m:r>
                        <m:r>
                          <m:rPr>
                            <m:sty m:val="p"/>
                          </m:rPr>
                          <a:rPr lang="fr-FR" sz="1200" b="0" i="1" smtClean="0">
                            <a:latin typeface="Cambria Math" panose="02040503050406030204" pitchFamily="18" charset="0"/>
                          </a:rPr>
                          <m:t>j</m:t>
                        </m:r>
                      </m:sub>
                    </m:sSub>
                  </m:oMath>
                </a14:m>
                <a:r>
                  <a:rPr lang="fr-FR" sz="1200" dirty="0"/>
                  <a:t> : LGD </a:t>
                </a:r>
                <a:r>
                  <a:rPr lang="fr-FR" sz="1200" i="1" dirty="0"/>
                  <a:t>in-default</a:t>
                </a:r>
                <a:r>
                  <a:rPr lang="fr-FR" sz="1200" dirty="0"/>
                  <a:t> calibrée en conditions économiques défavorables (</a:t>
                </a:r>
                <a:r>
                  <a:rPr lang="fr-FR" sz="1200" i="1" dirty="0" err="1"/>
                  <a:t>downturn</a:t>
                </a:r>
                <a:r>
                  <a:rPr lang="fr-FR" sz="1200" dirty="0"/>
                  <a:t>)</a:t>
                </a:r>
              </a:p>
              <a:p>
                <a:pPr algn="just">
                  <a:spcBef>
                    <a:spcPts val="600"/>
                  </a:spcBef>
                  <a:buClr>
                    <a:schemeClr val="tx1"/>
                  </a:buClr>
                </a:pP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ELBE</m:t>
                        </m:r>
                      </m:e>
                      <m:sub>
                        <m:r>
                          <m:rPr>
                            <m:sty m:val="p"/>
                          </m:rPr>
                          <a:rPr lang="fr-FR" sz="1200" i="1">
                            <a:latin typeface="Cambria Math" panose="02040503050406030204" pitchFamily="18" charset="0"/>
                          </a:rPr>
                          <m:t>j</m:t>
                        </m:r>
                      </m:sub>
                    </m:sSub>
                  </m:oMath>
                </a14:m>
                <a:r>
                  <a:rPr lang="fr-FR" sz="1200" dirty="0"/>
                  <a:t>: l’</a:t>
                </a:r>
                <a:r>
                  <a:rPr lang="fr-FR" sz="1200" i="1" dirty="0"/>
                  <a:t>Expected Loss Best </a:t>
                </a:r>
                <a:r>
                  <a:rPr lang="fr-FR" sz="1200" i="1" dirty="0" err="1"/>
                  <a:t>Estimate</a:t>
                </a:r>
                <a:r>
                  <a:rPr lang="fr-FR" sz="1200" i="1" dirty="0"/>
                  <a:t> </a:t>
                </a:r>
                <a:r>
                  <a:rPr lang="fr-FR" sz="1200" dirty="0"/>
                  <a:t>est la meilleure estimation de la perte attendue (moyenne) que la banque s’attend à réaliser sur cette exposition. </a:t>
                </a:r>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endParaRPr lang="fr-FR" sz="1200" i="1" dirty="0">
                  <a:latin typeface="Cambria Math" panose="02040503050406030204" pitchFamily="18" charset="0"/>
                </a:endParaRPr>
              </a:p>
              <a:p>
                <a:pPr algn="just">
                  <a:spcBef>
                    <a:spcPts val="600"/>
                  </a:spcBef>
                  <a:buClr>
                    <a:schemeClr val="tx1"/>
                  </a:buClr>
                </a:pPr>
                <a14:m>
                  <m:oMath xmlns:m="http://schemas.openxmlformats.org/officeDocument/2006/math">
                    <m:r>
                      <a:rPr lang="fr-FR" sz="1200" i="1" dirty="0" smtClean="0">
                        <a:latin typeface="Cambria Math" panose="02040503050406030204" pitchFamily="18" charset="0"/>
                      </a:rPr>
                      <m:t>𝑀</m:t>
                    </m:r>
                  </m:oMath>
                </a14:m>
                <a:r>
                  <a:rPr lang="fr-FR" sz="1200" dirty="0"/>
                  <a:t> : nombre de contreparties en défaut au moment du calcul.</a:t>
                </a:r>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endParaRPr lang="fr-FR" sz="1200" dirty="0"/>
              </a:p>
            </p:txBody>
          </p:sp>
        </mc:Choice>
        <mc:Fallback xmlns="">
          <p:sp>
            <p:nvSpPr>
              <p:cNvPr id="9" name="ZoneTexte 8">
                <a:extLst>
                  <a:ext uri="{FF2B5EF4-FFF2-40B4-BE49-F238E27FC236}">
                    <a16:creationId xmlns:a16="http://schemas.microsoft.com/office/drawing/2014/main" id="{8E30D719-BFF1-0B24-FC89-07ADAC76E3EB}"/>
                  </a:ext>
                </a:extLst>
              </p:cNvPr>
              <p:cNvSpPr txBox="1">
                <a:spLocks noRot="1" noChangeAspect="1" noMove="1" noResize="1" noEditPoints="1" noAdjustHandles="1" noChangeArrowheads="1" noChangeShapeType="1" noTextEdit="1"/>
              </p:cNvSpPr>
              <p:nvPr/>
            </p:nvSpPr>
            <p:spPr>
              <a:xfrm>
                <a:off x="242156" y="2441282"/>
                <a:ext cx="4939444" cy="4105362"/>
              </a:xfrm>
              <a:prstGeom prst="rect">
                <a:avLst/>
              </a:prstGeom>
              <a:blipFill>
                <a:blip r:embed="rId6"/>
                <a:stretch>
                  <a:fillRect l="-12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54FEAD-E4A2-8073-D56A-885F03F0DDBE}"/>
                  </a:ext>
                </a:extLst>
              </p:cNvPr>
              <p:cNvSpPr txBox="1"/>
              <p:nvPr/>
            </p:nvSpPr>
            <p:spPr>
              <a:xfrm>
                <a:off x="52134" y="3705870"/>
                <a:ext cx="4641081" cy="1041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RC</m:t>
                          </m:r>
                        </m:e>
                        <m:sub>
                          <m:r>
                            <m:rPr>
                              <m:sty m:val="p"/>
                            </m:rPr>
                            <a:rPr lang="fr-FR" sz="1400" b="0" i="1" smtClean="0">
                              <a:latin typeface="Cambria Math" panose="02040503050406030204" pitchFamily="18" charset="0"/>
                            </a:rPr>
                            <m:t>defaut</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j</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max</m:t>
                      </m:r>
                      <m:d>
                        <m:dPr>
                          <m:begChr m:val="["/>
                          <m:endChr m:val="]"/>
                          <m:ctrlPr>
                            <a:rPr lang="fr-FR" sz="1400" b="0" i="1" smtClean="0">
                              <a:latin typeface="Cambria Math" panose="02040503050406030204" pitchFamily="18" charset="0"/>
                            </a:rPr>
                          </m:ctrlPr>
                        </m:dPr>
                        <m:e>
                          <m:r>
                            <a:rPr lang="fr-FR" sz="1400" i="1">
                              <a:latin typeface="Cambria Math" panose="02040503050406030204" pitchFamily="18" charset="0"/>
                            </a:rPr>
                            <m:t>0,</m:t>
                          </m:r>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defaut</m:t>
                                  </m:r>
                                  <m:r>
                                    <a:rPr lang="fr-FR" sz="1400" i="1">
                                      <a:latin typeface="Cambria Math" panose="02040503050406030204" pitchFamily="18" charset="0"/>
                                    </a:rPr>
                                    <m:t>,</m:t>
                                  </m:r>
                                  <m:r>
                                    <m:rPr>
                                      <m:sty m:val="p"/>
                                    </m:rPr>
                                    <a:rPr lang="fr-FR" sz="1400" i="1">
                                      <a:latin typeface="Cambria Math" panose="02040503050406030204" pitchFamily="18" charset="0"/>
                                    </a:rPr>
                                    <m:t>j</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ELBE</m:t>
                                  </m:r>
                                </m:e>
                                <m:sub>
                                  <m:r>
                                    <m:rPr>
                                      <m:sty m:val="p"/>
                                    </m:rPr>
                                    <a:rPr lang="fr-FR" sz="1400" i="1">
                                      <a:latin typeface="Cambria Math" panose="02040503050406030204" pitchFamily="18" charset="0"/>
                                    </a:rPr>
                                    <m:t>j</m:t>
                                  </m:r>
                                </m:sub>
                              </m:sSub>
                            </m:e>
                          </m:d>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j</m:t>
                              </m:r>
                            </m:sub>
                          </m:sSub>
                        </m:e>
                      </m:d>
                    </m:oMath>
                  </m:oMathPara>
                </a14:m>
                <a:endParaRPr lang="fr-FR" sz="1400" dirty="0" err="1">
                  <a:latin typeface="Verdana" panose="020B0604030504040204" pitchFamily="34" charset="0"/>
                </a:endParaRPr>
              </a:p>
            </p:txBody>
          </p:sp>
        </mc:Choice>
        <mc:Fallback xmlns="">
          <p:sp>
            <p:nvSpPr>
              <p:cNvPr id="12" name="ZoneTexte 11">
                <a:extLst>
                  <a:ext uri="{FF2B5EF4-FFF2-40B4-BE49-F238E27FC236}">
                    <a16:creationId xmlns:a16="http://schemas.microsoft.com/office/drawing/2014/main" id="{FB54FEAD-E4A2-8073-D56A-885F03F0DDBE}"/>
                  </a:ext>
                </a:extLst>
              </p:cNvPr>
              <p:cNvSpPr txBox="1">
                <a:spLocks noRot="1" noChangeAspect="1" noMove="1" noResize="1" noEditPoints="1" noAdjustHandles="1" noChangeArrowheads="1" noChangeShapeType="1" noTextEdit="1"/>
              </p:cNvSpPr>
              <p:nvPr/>
            </p:nvSpPr>
            <p:spPr>
              <a:xfrm>
                <a:off x="52134" y="3705870"/>
                <a:ext cx="4641081" cy="104140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212BB08F-D5BB-786C-BF4E-201F1A5F3718}"/>
                  </a:ext>
                </a:extLst>
              </p:cNvPr>
              <p:cNvSpPr txBox="1"/>
              <p:nvPr/>
            </p:nvSpPr>
            <p:spPr>
              <a:xfrm>
                <a:off x="391327" y="544484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RWA</m:t>
                          </m:r>
                        </m:e>
                        <m:sub>
                          <m:r>
                            <m:rPr>
                              <m:sty m:val="p"/>
                            </m:rPr>
                            <a:rPr lang="fr-FR" sz="1400" b="0" i="1" smtClean="0">
                              <a:latin typeface="Cambria Math" panose="02040503050406030204" pitchFamily="18" charset="0"/>
                            </a:rPr>
                            <m:t>defaut</m:t>
                          </m:r>
                        </m:sub>
                      </m:sSub>
                      <m:r>
                        <a:rPr lang="fr-FR" sz="1400" b="0" i="1" smtClean="0">
                          <a:latin typeface="Cambria Math" panose="02040503050406030204" pitchFamily="18" charset="0"/>
                        </a:rPr>
                        <m:t>=12,5×</m:t>
                      </m:r>
                      <m:nary>
                        <m:naryPr>
                          <m:chr m:val="∑"/>
                          <m:ctrlPr>
                            <a:rPr lang="fr-FR" sz="1400" i="1">
                              <a:latin typeface="Cambria Math" panose="02040503050406030204" pitchFamily="18" charset="0"/>
                            </a:rPr>
                          </m:ctrlPr>
                        </m:naryPr>
                        <m:sub>
                          <m:r>
                            <m:rPr>
                              <m:sty m:val="p"/>
                            </m:rPr>
                            <a:rPr lang="fr-FR" sz="1400" b="0" i="1" smtClean="0">
                              <a:latin typeface="Cambria Math" panose="02040503050406030204" pitchFamily="18" charset="0"/>
                            </a:rPr>
                            <m:t>j</m:t>
                          </m:r>
                          <m:r>
                            <a:rPr lang="fr-FR" sz="1400" i="1">
                              <a:latin typeface="Cambria Math" panose="02040503050406030204" pitchFamily="18" charset="0"/>
                            </a:rPr>
                            <m:t>=1</m:t>
                          </m:r>
                        </m:sub>
                        <m:sup>
                          <m:r>
                            <m:rPr>
                              <m:sty m:val="p"/>
                            </m:rPr>
                            <a:rPr lang="fr-FR" sz="1400" b="0" i="1" smtClean="0">
                              <a:latin typeface="Cambria Math" panose="02040503050406030204" pitchFamily="18" charset="0"/>
                            </a:rPr>
                            <m:t>M</m:t>
                          </m:r>
                        </m:sup>
                        <m:e>
                          <m:r>
                            <m:rPr>
                              <m:sty m:val="p"/>
                            </m:rPr>
                            <a:rPr lang="fr-FR" sz="1400" i="1">
                              <a:latin typeface="Cambria Math" panose="02040503050406030204" pitchFamily="18" charset="0"/>
                            </a:rPr>
                            <m:t>max</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0,</m:t>
                              </m:r>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defaut</m:t>
                                      </m:r>
                                      <m:r>
                                        <a:rPr lang="fr-FR" sz="1400" i="1">
                                          <a:latin typeface="Cambria Math" panose="02040503050406030204" pitchFamily="18" charset="0"/>
                                        </a:rPr>
                                        <m:t>,</m:t>
                                      </m:r>
                                      <m:r>
                                        <m:rPr>
                                          <m:sty m:val="p"/>
                                        </m:rPr>
                                        <a:rPr lang="fr-FR" sz="1400" i="1">
                                          <a:latin typeface="Cambria Math" panose="02040503050406030204" pitchFamily="18" charset="0"/>
                                        </a:rPr>
                                        <m:t>j</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ELBE</m:t>
                                      </m:r>
                                    </m:e>
                                    <m:sub>
                                      <m:r>
                                        <m:rPr>
                                          <m:sty m:val="p"/>
                                        </m:rPr>
                                        <a:rPr lang="fr-FR" sz="1400" i="1">
                                          <a:latin typeface="Cambria Math" panose="02040503050406030204" pitchFamily="18" charset="0"/>
                                        </a:rPr>
                                        <m:t>j</m:t>
                                      </m:r>
                                    </m:sub>
                                  </m:sSub>
                                </m:e>
                              </m:d>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j</m:t>
                                  </m:r>
                                </m:sub>
                              </m:sSub>
                            </m:e>
                          </m:d>
                        </m:e>
                      </m:nary>
                    </m:oMath>
                  </m:oMathPara>
                </a14:m>
                <a:endParaRPr lang="fr-FR" sz="1400" dirty="0" err="1">
                  <a:latin typeface="Verdana" panose="020B0604030504040204" pitchFamily="34" charset="0"/>
                </a:endParaRPr>
              </a:p>
            </p:txBody>
          </p:sp>
        </mc:Choice>
        <mc:Fallback xmlns="">
          <p:sp>
            <p:nvSpPr>
              <p:cNvPr id="13" name="ZoneTexte 12">
                <a:extLst>
                  <a:ext uri="{FF2B5EF4-FFF2-40B4-BE49-F238E27FC236}">
                    <a16:creationId xmlns:a16="http://schemas.microsoft.com/office/drawing/2014/main" id="{212BB08F-D5BB-786C-BF4E-201F1A5F3718}"/>
                  </a:ext>
                </a:extLst>
              </p:cNvPr>
              <p:cNvSpPr txBox="1">
                <a:spLocks noRot="1" noChangeAspect="1" noMove="1" noResize="1" noEditPoints="1" noAdjustHandles="1" noChangeArrowheads="1" noChangeShapeType="1" noTextEdit="1"/>
              </p:cNvSpPr>
              <p:nvPr/>
            </p:nvSpPr>
            <p:spPr>
              <a:xfrm>
                <a:off x="391327" y="5444845"/>
                <a:ext cx="3859530" cy="914400"/>
              </a:xfrm>
              <a:prstGeom prst="rect">
                <a:avLst/>
              </a:prstGeom>
              <a:blipFill>
                <a:blip r:embed="rId8"/>
                <a:stretch>
                  <a:fillRect r="-20221"/>
                </a:stretch>
              </a:blipFill>
            </p:spPr>
            <p:txBody>
              <a:bodyPr/>
              <a:lstStyle/>
              <a:p>
                <a:r>
                  <a:rPr lang="fr-FR">
                    <a:noFill/>
                  </a:rPr>
                  <a:t> </a:t>
                </a:r>
              </a:p>
            </p:txBody>
          </p:sp>
        </mc:Fallback>
      </mc:AlternateContent>
    </p:spTree>
    <p:extLst>
      <p:ext uri="{BB962C8B-B14F-4D97-AF65-F5344CB8AC3E}">
        <p14:creationId xmlns:p14="http://schemas.microsoft.com/office/powerpoint/2010/main" val="30871808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211fe6d0973_0_9586"/>
          <p:cNvSpPr txBox="1"/>
          <p:nvPr/>
        </p:nvSpPr>
        <p:spPr>
          <a:xfrm>
            <a:off x="400164" y="927583"/>
            <a:ext cx="11391600" cy="18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rgbClr val="000000"/>
                </a:solidFill>
                <a:latin typeface="Verdana"/>
                <a:ea typeface="Verdana"/>
                <a:cs typeface="Verdana"/>
                <a:sym typeface="Verdana"/>
              </a:rPr>
              <a:t>En pratique, de nombreux facteurs peuvent contribuer à l’émergence </a:t>
            </a:r>
            <a:r>
              <a:rPr lang="fr-FR" sz="1300" b="0" i="0" u="none" strike="noStrike" cap="none">
                <a:solidFill>
                  <a:schemeClr val="dk2"/>
                </a:solidFill>
                <a:latin typeface="Verdana"/>
                <a:ea typeface="Verdana"/>
                <a:cs typeface="Verdana"/>
                <a:sym typeface="Verdana"/>
              </a:rPr>
              <a:t>de</a:t>
            </a:r>
            <a:r>
              <a:rPr lang="fr-FR" sz="1300" b="0" i="0" u="none" strike="noStrike" cap="none">
                <a:solidFill>
                  <a:schemeClr val="lt2"/>
                </a:solidFill>
                <a:latin typeface="Verdana"/>
                <a:ea typeface="Verdana"/>
                <a:cs typeface="Verdana"/>
                <a:sym typeface="Verdana"/>
              </a:rPr>
              <a:t> </a:t>
            </a:r>
            <a:r>
              <a:rPr lang="fr-FR" sz="1300" b="1" i="0" u="none" strike="noStrike" cap="none">
                <a:solidFill>
                  <a:schemeClr val="dk1"/>
                </a:solidFill>
                <a:latin typeface="Verdana"/>
                <a:ea typeface="Verdana"/>
                <a:cs typeface="Verdana"/>
                <a:sym typeface="Verdana"/>
              </a:rPr>
              <a:t>tendances observables </a:t>
            </a:r>
            <a:r>
              <a:rPr lang="fr-FR" sz="1300" b="0" i="0" u="none" strike="noStrike" cap="none">
                <a:solidFill>
                  <a:srgbClr val="000000"/>
                </a:solidFill>
                <a:latin typeface="Verdana"/>
                <a:ea typeface="Verdana"/>
                <a:cs typeface="Verdana"/>
                <a:sym typeface="Verdana"/>
              </a:rPr>
              <a:t>dans les séries de données climatiques.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2"/>
                </a:solidFill>
                <a:latin typeface="Verdana"/>
                <a:ea typeface="Verdana"/>
                <a:cs typeface="Verdana"/>
                <a:sym typeface="Verdana"/>
              </a:rPr>
              <a:t>Ignorer </a:t>
            </a:r>
            <a:r>
              <a:rPr lang="fr-FR" sz="1300" b="1" i="0" u="none" strike="noStrike" cap="none">
                <a:solidFill>
                  <a:schemeClr val="dk1"/>
                </a:solidFill>
                <a:latin typeface="Verdana"/>
                <a:ea typeface="Verdana"/>
                <a:cs typeface="Verdana"/>
                <a:sym typeface="Verdana"/>
              </a:rPr>
              <a:t>la tendance de long terme </a:t>
            </a:r>
            <a:r>
              <a:rPr lang="fr-FR" sz="1300" b="0" i="0" u="none" strike="noStrike" cap="none">
                <a:solidFill>
                  <a:schemeClr val="dk2"/>
                </a:solidFill>
                <a:latin typeface="Verdana"/>
                <a:ea typeface="Verdana"/>
                <a:cs typeface="Verdana"/>
                <a:sym typeface="Verdana"/>
              </a:rPr>
              <a:t>pourrait avoir des </a:t>
            </a:r>
            <a:r>
              <a:rPr lang="fr-FR" sz="1300" b="1" i="0" u="none" strike="noStrike" cap="none">
                <a:solidFill>
                  <a:schemeClr val="dk1"/>
                </a:solidFill>
                <a:latin typeface="Verdana"/>
                <a:ea typeface="Verdana"/>
                <a:cs typeface="Verdana"/>
                <a:sym typeface="Verdana"/>
              </a:rPr>
              <a:t>conséquences préjudiciables</a:t>
            </a:r>
            <a:r>
              <a:rPr lang="fr-FR" sz="1300" b="0" i="0" u="none" strike="noStrike" cap="none">
                <a:solidFill>
                  <a:schemeClr val="lt2"/>
                </a:solidFill>
                <a:latin typeface="Verdana"/>
                <a:ea typeface="Verdana"/>
                <a:cs typeface="Verdana"/>
                <a:sym typeface="Verdana"/>
              </a:rPr>
              <a:t> </a:t>
            </a:r>
            <a:r>
              <a:rPr lang="fr-FR" sz="1300" b="0" i="0" u="none" strike="noStrike" cap="none">
                <a:solidFill>
                  <a:schemeClr val="dk2"/>
                </a:solidFill>
                <a:latin typeface="Verdana"/>
                <a:ea typeface="Verdana"/>
                <a:cs typeface="Verdana"/>
                <a:sym typeface="Verdana"/>
              </a:rPr>
              <a:t>sur l’ajustement des projections futures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Verdana"/>
              <a:ea typeface="Verdana"/>
              <a:cs typeface="Verdana"/>
              <a:sym typeface="Verdana"/>
            </a:endParaRPr>
          </a:p>
          <a:p>
            <a:pPr marL="228593" marR="0" lvl="0" indent="-228593" algn="l" rtl="0">
              <a:lnSpc>
                <a:spcPct val="100000"/>
              </a:lnSpc>
              <a:spcBef>
                <a:spcPts val="0"/>
              </a:spcBef>
              <a:spcAft>
                <a:spcPts val="0"/>
              </a:spcAft>
              <a:buClr>
                <a:schemeClr val="lt2"/>
              </a:buClr>
              <a:buSzPts val="1300"/>
              <a:buFont typeface="Arial"/>
              <a:buChar char="•"/>
            </a:pPr>
            <a:r>
              <a:rPr lang="fr-FR" sz="1300" b="0" i="0" u="none" strike="noStrike" cap="none">
                <a:solidFill>
                  <a:schemeClr val="dk2"/>
                </a:solidFill>
                <a:latin typeface="Verdana"/>
                <a:ea typeface="Verdana"/>
                <a:cs typeface="Verdana"/>
                <a:sym typeface="Verdana"/>
              </a:rPr>
              <a:t>Les valeurs proches de la moyenne future seront ajustées comme des valeurs extrêmes (extrapolation)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2"/>
              </a:solidFill>
              <a:latin typeface="Verdana"/>
              <a:ea typeface="Verdana"/>
              <a:cs typeface="Verdana"/>
              <a:sym typeface="Verdana"/>
            </a:endParaRPr>
          </a:p>
          <a:p>
            <a:pPr marL="228593" marR="0" lvl="0" indent="-228593" algn="l" rtl="0">
              <a:lnSpc>
                <a:spcPct val="100000"/>
              </a:lnSpc>
              <a:spcBef>
                <a:spcPts val="0"/>
              </a:spcBef>
              <a:spcAft>
                <a:spcPts val="0"/>
              </a:spcAft>
              <a:buClr>
                <a:schemeClr val="lt2"/>
              </a:buClr>
              <a:buSzPts val="1300"/>
              <a:buFont typeface="Arial"/>
              <a:buChar char="•"/>
            </a:pPr>
            <a:r>
              <a:rPr lang="fr-FR" sz="1300" b="0" i="0" u="none" strike="noStrike" cap="none">
                <a:solidFill>
                  <a:schemeClr val="dk2"/>
                </a:solidFill>
                <a:latin typeface="Verdana"/>
                <a:ea typeface="Verdana"/>
                <a:cs typeface="Verdana"/>
                <a:sym typeface="Verdana"/>
              </a:rPr>
              <a:t>Certaines valeurs extrêmes futures pourront être perçues comme proches de la moyenne et ajustées comme telles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p:txBody>
      </p:sp>
      <p:sp>
        <p:nvSpPr>
          <p:cNvPr id="1043" name="Google Shape;1043;g211fe6d0973_0_9586"/>
          <p:cNvSpPr txBox="1"/>
          <p:nvPr/>
        </p:nvSpPr>
        <p:spPr>
          <a:xfrm>
            <a:off x="2576944" y="2750958"/>
            <a:ext cx="7038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chemeClr val="lt2"/>
                </a:solidFill>
                <a:latin typeface="Verdana"/>
                <a:ea typeface="Verdana"/>
                <a:cs typeface="Verdana"/>
                <a:sym typeface="Verdana"/>
              </a:rPr>
              <a:t>Distribution des données de température et tendance déterministe</a:t>
            </a:r>
            <a:endParaRPr sz="1400" b="0" i="0" u="none" strike="noStrike" cap="none">
              <a:solidFill>
                <a:srgbClr val="000000"/>
              </a:solidFill>
              <a:latin typeface="Arial"/>
              <a:ea typeface="Arial"/>
              <a:cs typeface="Arial"/>
              <a:sym typeface="Arial"/>
            </a:endParaRPr>
          </a:p>
        </p:txBody>
      </p:sp>
      <p:pic>
        <p:nvPicPr>
          <p:cNvPr id="1044" name="Google Shape;1044;g211fe6d0973_0_9586"/>
          <p:cNvPicPr preferRelativeResize="0"/>
          <p:nvPr/>
        </p:nvPicPr>
        <p:blipFill rotWithShape="1">
          <a:blip r:embed="rId3">
            <a:alphaModFix/>
          </a:blip>
          <a:srcRect/>
          <a:stretch/>
        </p:blipFill>
        <p:spPr>
          <a:xfrm>
            <a:off x="1181100" y="2973894"/>
            <a:ext cx="8759961" cy="3069411"/>
          </a:xfrm>
          <a:prstGeom prst="rect">
            <a:avLst/>
          </a:prstGeom>
          <a:noFill/>
          <a:ln>
            <a:noFill/>
          </a:ln>
        </p:spPr>
      </p:pic>
      <p:sp>
        <p:nvSpPr>
          <p:cNvPr id="1045" name="Google Shape;1045;g211fe6d0973_0_9586"/>
          <p:cNvSpPr txBox="1"/>
          <p:nvPr/>
        </p:nvSpPr>
        <p:spPr>
          <a:xfrm>
            <a:off x="-150987" y="55857"/>
            <a:ext cx="117252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70"/>
              <a:buFont typeface="Arial"/>
              <a:buNone/>
            </a:pPr>
            <a:r>
              <a:rPr lang="fr-FR" sz="2670" b="1" i="0" u="none" strike="noStrike" cap="none">
                <a:solidFill>
                  <a:schemeClr val="dk1"/>
                </a:solidFill>
                <a:latin typeface="Verdana"/>
                <a:ea typeface="Verdana"/>
                <a:cs typeface="Verdana"/>
                <a:sym typeface="Verdana"/>
              </a:rPr>
              <a:t>Les méthodes MoS</a:t>
            </a:r>
            <a:endParaRPr sz="2670" b="1" i="0" u="none" strike="noStrike" cap="none">
              <a:solidFill>
                <a:schemeClr val="dk1"/>
              </a:solidFill>
              <a:latin typeface="Verdana"/>
              <a:ea typeface="Verdana"/>
              <a:cs typeface="Verdana"/>
              <a:sym typeface="Verdana"/>
            </a:endParaRPr>
          </a:p>
        </p:txBody>
      </p:sp>
      <p:sp>
        <p:nvSpPr>
          <p:cNvPr id="1046" name="Google Shape;1046;g211fe6d0973_0_9586"/>
          <p:cNvSpPr/>
          <p:nvPr/>
        </p:nvSpPr>
        <p:spPr>
          <a:xfrm>
            <a:off x="-390205" y="548531"/>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LIMITES DE LA MÉTHODE QM</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g211fe6d0973_0_9594"/>
          <p:cNvSpPr txBox="1"/>
          <p:nvPr/>
        </p:nvSpPr>
        <p:spPr>
          <a:xfrm>
            <a:off x="-150987" y="55857"/>
            <a:ext cx="117252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70"/>
              <a:buFont typeface="Arial"/>
              <a:buNone/>
            </a:pPr>
            <a:r>
              <a:rPr lang="fr-FR" sz="2670" b="1" i="0" u="none" strike="noStrike" cap="none">
                <a:solidFill>
                  <a:schemeClr val="dk1"/>
                </a:solidFill>
                <a:latin typeface="Verdana"/>
                <a:ea typeface="Verdana"/>
                <a:cs typeface="Verdana"/>
                <a:sym typeface="Verdana"/>
              </a:rPr>
              <a:t>Les méthodes MoS</a:t>
            </a:r>
            <a:endParaRPr sz="2670" b="1" i="0" u="none" strike="noStrike" cap="none">
              <a:solidFill>
                <a:schemeClr val="dk1"/>
              </a:solidFill>
              <a:latin typeface="Verdana"/>
              <a:ea typeface="Verdana"/>
              <a:cs typeface="Verdana"/>
              <a:sym typeface="Verdana"/>
            </a:endParaRPr>
          </a:p>
        </p:txBody>
      </p:sp>
      <p:sp>
        <p:nvSpPr>
          <p:cNvPr id="1052" name="Google Shape;1052;g211fe6d0973_0_9594"/>
          <p:cNvSpPr/>
          <p:nvPr/>
        </p:nvSpPr>
        <p:spPr>
          <a:xfrm>
            <a:off x="-275905" y="554414"/>
            <a:ext cx="1220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BD8E42"/>
                </a:solidFill>
                <a:latin typeface="Verdana"/>
                <a:ea typeface="Verdana"/>
                <a:cs typeface="Verdana"/>
                <a:sym typeface="Verdana"/>
              </a:rPr>
              <a:t>LA MÉTHODE DETRENDED QUANTILE MAPPING</a:t>
            </a:r>
            <a:endParaRPr sz="1400" b="0" i="0" u="none" strike="noStrike" cap="none">
              <a:solidFill>
                <a:srgbClr val="000000"/>
              </a:solidFill>
              <a:latin typeface="Arial"/>
              <a:ea typeface="Arial"/>
              <a:cs typeface="Arial"/>
              <a:sym typeface="Arial"/>
            </a:endParaRPr>
          </a:p>
        </p:txBody>
      </p:sp>
      <p:sp>
        <p:nvSpPr>
          <p:cNvPr id="1053" name="Google Shape;1053;g211fe6d0973_0_9594"/>
          <p:cNvSpPr txBox="1"/>
          <p:nvPr/>
        </p:nvSpPr>
        <p:spPr>
          <a:xfrm>
            <a:off x="262718" y="1049614"/>
            <a:ext cx="11126400" cy="541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dk1"/>
                </a:solidFill>
                <a:latin typeface="Verdana"/>
                <a:ea typeface="Verdana"/>
                <a:cs typeface="Verdana"/>
                <a:sym typeface="Verdana"/>
              </a:rPr>
              <a:t>La méthode DQM élimine la tendance de long terme des projections futures avant d’appliquer la méthode QM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Verdana"/>
                <a:ea typeface="Verdana"/>
                <a:cs typeface="Verdana"/>
                <a:sym typeface="Verdana"/>
              </a:rPr>
              <a:t>La suppression de la tendance entraine un déplacement de la distribution future de manière à ce qu’elle tende à se situer dans l’étendue de la distribution historique. Après l’application de la méthode QM, la tendance est ensuite réintroduite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228593" marR="0" lvl="0" indent="-228593" algn="l" rtl="0">
              <a:lnSpc>
                <a:spcPct val="100000"/>
              </a:lnSpc>
              <a:spcBef>
                <a:spcPts val="0"/>
              </a:spcBef>
              <a:spcAft>
                <a:spcPts val="0"/>
              </a:spcAft>
              <a:buClr>
                <a:schemeClr val="lt2"/>
              </a:buClr>
              <a:buSzPts val="1400"/>
              <a:buFont typeface="Arial"/>
              <a:buChar char="•"/>
            </a:pPr>
            <a:r>
              <a:rPr lang="fr-FR" sz="1400" b="0" i="0" u="none" strike="noStrike" cap="none">
                <a:solidFill>
                  <a:schemeClr val="dk2"/>
                </a:solidFill>
                <a:latin typeface="Verdana"/>
                <a:ea typeface="Verdana"/>
                <a:cs typeface="Verdana"/>
                <a:sym typeface="Verdana"/>
              </a:rPr>
              <a:t>Dans le cas d’une variable telle que la température, la suppression et la réintroduction de la tendance se fera </a:t>
            </a:r>
            <a:r>
              <a:rPr lang="fr-FR" sz="1400" b="1" i="0" u="none" strike="noStrike" cap="none">
                <a:solidFill>
                  <a:schemeClr val="dk1"/>
                </a:solidFill>
                <a:latin typeface="Verdana"/>
                <a:ea typeface="Verdana"/>
                <a:cs typeface="Verdana"/>
                <a:sym typeface="Verdana"/>
              </a:rPr>
              <a:t>de manière additive </a:t>
            </a:r>
            <a:r>
              <a:rPr lang="fr-FR" sz="1400" b="0" i="0" u="none" strike="noStrike" cap="none">
                <a:solidFill>
                  <a:schemeClr val="dk2"/>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228593" marR="0" lvl="0" indent="-228593" algn="l" rtl="0">
              <a:lnSpc>
                <a:spcPct val="100000"/>
              </a:lnSpc>
              <a:spcBef>
                <a:spcPts val="0"/>
              </a:spcBef>
              <a:spcAft>
                <a:spcPts val="0"/>
              </a:spcAft>
              <a:buClr>
                <a:schemeClr val="lt2"/>
              </a:buClr>
              <a:buSzPts val="1400"/>
              <a:buFont typeface="Arial"/>
              <a:buChar char="•"/>
            </a:pPr>
            <a:r>
              <a:rPr lang="fr-FR" sz="1400" b="0" i="0" u="none" strike="noStrike" cap="none">
                <a:solidFill>
                  <a:schemeClr val="dk2"/>
                </a:solidFill>
                <a:latin typeface="Verdana"/>
                <a:ea typeface="Verdana"/>
                <a:cs typeface="Verdana"/>
                <a:sym typeface="Verdana"/>
              </a:rPr>
              <a:t>Dans le cas d’une variable telle que les précipitations, la suppression et la réintroduction de la tendance se fera </a:t>
            </a:r>
            <a:r>
              <a:rPr lang="fr-FR" sz="1400" b="1" i="0" u="none" strike="noStrike" cap="none">
                <a:solidFill>
                  <a:schemeClr val="dk1"/>
                </a:solidFill>
                <a:latin typeface="Verdana"/>
                <a:ea typeface="Verdana"/>
                <a:cs typeface="Verdana"/>
                <a:sym typeface="Verdana"/>
              </a:rPr>
              <a:t>de manière multiplicative </a:t>
            </a:r>
            <a:r>
              <a:rPr lang="fr-FR" sz="1400" b="0" i="0" u="none" strike="noStrike" cap="none">
                <a:solidFill>
                  <a:schemeClr val="dk2"/>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chemeClr val="dk1"/>
                </a:solidFill>
                <a:latin typeface="Verdana"/>
                <a:ea typeface="Verdana"/>
                <a:cs typeface="Verdana"/>
                <a:sym typeface="Verdana"/>
              </a:rPr>
              <a:t>La méthode DQM relâche l’hypothèse d’invariance en introduisant un paramètre de position dans la fonction de transfert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Verdana"/>
              <a:ea typeface="Verdana"/>
              <a:cs typeface="Verdana"/>
              <a:sym typeface="Verdana"/>
            </a:endParaRPr>
          </a:p>
        </p:txBody>
      </p:sp>
      <p:pic>
        <p:nvPicPr>
          <p:cNvPr id="1054" name="Google Shape;1054;g211fe6d0973_0_9594"/>
          <p:cNvPicPr preferRelativeResize="0"/>
          <p:nvPr/>
        </p:nvPicPr>
        <p:blipFill rotWithShape="1">
          <a:blip r:embed="rId3">
            <a:alphaModFix/>
          </a:blip>
          <a:srcRect/>
          <a:stretch/>
        </p:blipFill>
        <p:spPr>
          <a:xfrm>
            <a:off x="2191693" y="3233240"/>
            <a:ext cx="7039802" cy="391519"/>
          </a:xfrm>
          <a:prstGeom prst="rect">
            <a:avLst/>
          </a:prstGeom>
          <a:noFill/>
          <a:ln>
            <a:noFill/>
          </a:ln>
        </p:spPr>
      </p:pic>
      <p:pic>
        <p:nvPicPr>
          <p:cNvPr id="1055" name="Google Shape;1055;g211fe6d0973_0_9594"/>
          <p:cNvPicPr preferRelativeResize="0"/>
          <p:nvPr/>
        </p:nvPicPr>
        <p:blipFill rotWithShape="1">
          <a:blip r:embed="rId4">
            <a:alphaModFix/>
          </a:blip>
          <a:srcRect/>
          <a:stretch/>
        </p:blipFill>
        <p:spPr>
          <a:xfrm>
            <a:off x="2834928" y="4658828"/>
            <a:ext cx="5178951" cy="77358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211fe6d0973_0_9602"/>
          <p:cNvSpPr txBox="1"/>
          <p:nvPr/>
        </p:nvSpPr>
        <p:spPr>
          <a:xfrm>
            <a:off x="802405"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52A33"/>
              </a:buClr>
              <a:buSzPts val="1400"/>
              <a:buFont typeface="Arial"/>
              <a:buNone/>
            </a:pPr>
            <a:r>
              <a:rPr lang="fr-FR" sz="2667" b="1" i="0" u="none" strike="noStrike" cap="none">
                <a:solidFill>
                  <a:schemeClr val="dk1"/>
                </a:solidFill>
                <a:latin typeface="Verdana"/>
                <a:ea typeface="Verdana"/>
                <a:cs typeface="Verdana"/>
                <a:sym typeface="Verdana"/>
              </a:rPr>
              <a:t>Comparaison des méthodes MoS</a:t>
            </a:r>
            <a:endParaRPr sz="2667" b="1" i="0" u="none" strike="noStrike" cap="none">
              <a:solidFill>
                <a:schemeClr val="accent4"/>
              </a:solidFill>
              <a:latin typeface="Verdana"/>
              <a:ea typeface="Verdana"/>
              <a:cs typeface="Verdana"/>
              <a:sym typeface="Verdana"/>
            </a:endParaRPr>
          </a:p>
        </p:txBody>
      </p:sp>
      <p:sp>
        <p:nvSpPr>
          <p:cNvPr id="1061" name="Google Shape;1061;g211fe6d0973_0_9602"/>
          <p:cNvSpPr txBox="1">
            <a:spLocks noGrp="1"/>
          </p:cNvSpPr>
          <p:nvPr>
            <p:ph type="body" idx="1"/>
          </p:nvPr>
        </p:nvSpPr>
        <p:spPr>
          <a:xfrm>
            <a:off x="756967" y="553367"/>
            <a:ext cx="10887300" cy="4128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accent4"/>
                </a:solidFill>
                <a:latin typeface="Verdana"/>
                <a:ea typeface="Verdana"/>
                <a:cs typeface="Verdana"/>
                <a:sym typeface="Verdana"/>
              </a:rPr>
              <a:t>PERFORMANCES LOCALES DES MÉTHODES DE DOWNSCALING</a:t>
            </a:r>
            <a:endParaRPr i="0" cap="none">
              <a:solidFill>
                <a:schemeClr val="accent4"/>
              </a:solidFill>
              <a:latin typeface="Verdana"/>
              <a:ea typeface="Verdana"/>
              <a:cs typeface="Verdana"/>
              <a:sym typeface="Verdana"/>
            </a:endParaRPr>
          </a:p>
        </p:txBody>
      </p:sp>
      <p:sp>
        <p:nvSpPr>
          <p:cNvPr id="1062" name="Google Shape;1062;g211fe6d0973_0_9602"/>
          <p:cNvSpPr txBox="1"/>
          <p:nvPr/>
        </p:nvSpPr>
        <p:spPr>
          <a:xfrm>
            <a:off x="6959601" y="1078997"/>
            <a:ext cx="11184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chemeClr val="lt2"/>
                </a:solidFill>
                <a:latin typeface="Verdana"/>
                <a:ea typeface="Verdana"/>
                <a:cs typeface="Verdana"/>
                <a:sym typeface="Verdana"/>
              </a:rPr>
              <a:t>Performances locales des méthodes de downscaling</a:t>
            </a:r>
            <a:endParaRPr sz="1400" b="0" i="0" u="none" strike="noStrike" cap="none">
              <a:solidFill>
                <a:srgbClr val="000000"/>
              </a:solidFill>
              <a:latin typeface="Arial"/>
              <a:ea typeface="Arial"/>
              <a:cs typeface="Arial"/>
              <a:sym typeface="Arial"/>
            </a:endParaRPr>
          </a:p>
        </p:txBody>
      </p:sp>
      <p:pic>
        <p:nvPicPr>
          <p:cNvPr id="1063" name="Google Shape;1063;g211fe6d0973_0_9602"/>
          <p:cNvPicPr preferRelativeResize="0"/>
          <p:nvPr/>
        </p:nvPicPr>
        <p:blipFill rotWithShape="1">
          <a:blip r:embed="rId3">
            <a:alphaModFix/>
          </a:blip>
          <a:srcRect/>
          <a:stretch/>
        </p:blipFill>
        <p:spPr>
          <a:xfrm>
            <a:off x="6501807" y="1386772"/>
            <a:ext cx="5681995" cy="4518728"/>
          </a:xfrm>
          <a:prstGeom prst="rect">
            <a:avLst/>
          </a:prstGeom>
          <a:noFill/>
          <a:ln>
            <a:noFill/>
          </a:ln>
        </p:spPr>
      </p:pic>
      <p:pic>
        <p:nvPicPr>
          <p:cNvPr id="1064" name="Google Shape;1064;g211fe6d0973_0_9602"/>
          <p:cNvPicPr preferRelativeResize="0"/>
          <p:nvPr/>
        </p:nvPicPr>
        <p:blipFill rotWithShape="1">
          <a:blip r:embed="rId4">
            <a:alphaModFix/>
          </a:blip>
          <a:srcRect/>
          <a:stretch/>
        </p:blipFill>
        <p:spPr>
          <a:xfrm>
            <a:off x="756985" y="3444750"/>
            <a:ext cx="2943864" cy="576723"/>
          </a:xfrm>
          <a:prstGeom prst="rect">
            <a:avLst/>
          </a:prstGeom>
          <a:noFill/>
          <a:ln>
            <a:noFill/>
          </a:ln>
        </p:spPr>
      </p:pic>
      <p:pic>
        <p:nvPicPr>
          <p:cNvPr id="1065" name="Google Shape;1065;g211fe6d0973_0_9602"/>
          <p:cNvPicPr preferRelativeResize="0"/>
          <p:nvPr/>
        </p:nvPicPr>
        <p:blipFill rotWithShape="1">
          <a:blip r:embed="rId5">
            <a:alphaModFix/>
          </a:blip>
          <a:srcRect/>
          <a:stretch/>
        </p:blipFill>
        <p:spPr>
          <a:xfrm>
            <a:off x="864292" y="4449825"/>
            <a:ext cx="3140731" cy="428283"/>
          </a:xfrm>
          <a:prstGeom prst="rect">
            <a:avLst/>
          </a:prstGeom>
          <a:noFill/>
          <a:ln>
            <a:noFill/>
          </a:ln>
        </p:spPr>
      </p:pic>
      <p:sp>
        <p:nvSpPr>
          <p:cNvPr id="1066" name="Google Shape;1066;g211fe6d0973_0_9602"/>
          <p:cNvSpPr txBox="1">
            <a:spLocks noGrp="1"/>
          </p:cNvSpPr>
          <p:nvPr>
            <p:ph type="body" idx="2"/>
          </p:nvPr>
        </p:nvSpPr>
        <p:spPr>
          <a:xfrm>
            <a:off x="99501" y="952500"/>
            <a:ext cx="6860100" cy="5042400"/>
          </a:xfrm>
          <a:prstGeom prst="rect">
            <a:avLst/>
          </a:prstGeom>
          <a:noFill/>
          <a:ln>
            <a:noFill/>
          </a:ln>
        </p:spPr>
        <p:txBody>
          <a:bodyPr spcFirstLastPara="1" wrap="square" lIns="68575" tIns="34275" rIns="68575" bIns="34275" anchor="t" anchorCtr="0">
            <a:normAutofit lnSpcReduction="10000"/>
          </a:bodyPr>
          <a:lstStyle/>
          <a:p>
            <a:pPr marL="609584" lvl="0" indent="-304792" algn="just" rtl="0">
              <a:lnSpc>
                <a:spcPct val="100000"/>
              </a:lnSpc>
              <a:spcBef>
                <a:spcPts val="267"/>
              </a:spcBef>
              <a:spcAft>
                <a:spcPts val="0"/>
              </a:spcAft>
              <a:buSzPts val="900"/>
              <a:buNone/>
            </a:pPr>
            <a:r>
              <a:rPr lang="fr-FR" sz="1333">
                <a:solidFill>
                  <a:schemeClr val="dk1"/>
                </a:solidFill>
                <a:latin typeface="Verdana"/>
                <a:ea typeface="Verdana"/>
                <a:cs typeface="Verdana"/>
                <a:sym typeface="Verdana"/>
              </a:rPr>
              <a:t>Les phénomènes climatiques peuvent varier considérablement d’un </a:t>
            </a:r>
            <a:endParaRPr/>
          </a:p>
          <a:p>
            <a:pPr marL="609584" lvl="0" indent="-304792" algn="just" rtl="0">
              <a:lnSpc>
                <a:spcPct val="100000"/>
              </a:lnSpc>
              <a:spcBef>
                <a:spcPts val="267"/>
              </a:spcBef>
              <a:spcAft>
                <a:spcPts val="0"/>
              </a:spcAft>
              <a:buSzPts val="900"/>
              <a:buNone/>
            </a:pPr>
            <a:r>
              <a:rPr lang="fr-FR" sz="1333">
                <a:solidFill>
                  <a:schemeClr val="dk1"/>
                </a:solidFill>
                <a:latin typeface="Verdana"/>
                <a:ea typeface="Verdana"/>
                <a:cs typeface="Verdana"/>
                <a:sym typeface="Verdana"/>
              </a:rPr>
              <a:t>endroit à l’autre</a:t>
            </a:r>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333">
                <a:solidFill>
                  <a:schemeClr val="dk1"/>
                </a:solidFill>
                <a:latin typeface="Verdana"/>
                <a:ea typeface="Verdana"/>
                <a:cs typeface="Verdana"/>
                <a:sym typeface="Verdana"/>
              </a:rPr>
              <a:t>En </a:t>
            </a:r>
            <a:r>
              <a:rPr lang="fr-FR" sz="1333" b="1">
                <a:solidFill>
                  <a:schemeClr val="dk1"/>
                </a:solidFill>
                <a:latin typeface="Verdana"/>
                <a:ea typeface="Verdana"/>
                <a:cs typeface="Verdana"/>
                <a:sym typeface="Verdana"/>
              </a:rPr>
              <a:t>évaluant les performances localement</a:t>
            </a:r>
            <a:r>
              <a:rPr lang="fr-FR" sz="1333">
                <a:solidFill>
                  <a:schemeClr val="dk1"/>
                </a:solidFill>
                <a:latin typeface="Verdana"/>
                <a:ea typeface="Verdana"/>
                <a:cs typeface="Verdana"/>
                <a:sym typeface="Verdana"/>
              </a:rPr>
              <a:t>, nous capturons mieux les </a:t>
            </a:r>
            <a:endParaRPr/>
          </a:p>
          <a:p>
            <a:pPr marL="609584" lvl="0" indent="-304792" algn="just" rtl="0">
              <a:lnSpc>
                <a:spcPct val="100000"/>
              </a:lnSpc>
              <a:spcBef>
                <a:spcPts val="267"/>
              </a:spcBef>
              <a:spcAft>
                <a:spcPts val="0"/>
              </a:spcAft>
              <a:buSzPts val="900"/>
              <a:buNone/>
            </a:pPr>
            <a:r>
              <a:rPr lang="fr-FR" sz="1333" b="1">
                <a:solidFill>
                  <a:schemeClr val="dk1"/>
                </a:solidFill>
                <a:latin typeface="Verdana"/>
                <a:ea typeface="Verdana"/>
                <a:cs typeface="Verdana"/>
                <a:sym typeface="Verdana"/>
              </a:rPr>
              <a:t>variations régionales </a:t>
            </a:r>
            <a:r>
              <a:rPr lang="fr-FR" sz="1333">
                <a:solidFill>
                  <a:schemeClr val="dk1"/>
                </a:solidFill>
                <a:latin typeface="Verdana"/>
                <a:ea typeface="Verdana"/>
                <a:cs typeface="Verdana"/>
                <a:sym typeface="Verdana"/>
              </a:rPr>
              <a:t>et les </a:t>
            </a:r>
            <a:r>
              <a:rPr lang="fr-FR" sz="1333" b="1">
                <a:solidFill>
                  <a:schemeClr val="dk1"/>
                </a:solidFill>
                <a:latin typeface="Verdana"/>
                <a:ea typeface="Verdana"/>
                <a:cs typeface="Verdana"/>
                <a:sym typeface="Verdana"/>
              </a:rPr>
              <a:t>réponses spécifiques </a:t>
            </a:r>
            <a:r>
              <a:rPr lang="fr-FR" sz="1333">
                <a:solidFill>
                  <a:schemeClr val="dk1"/>
                </a:solidFill>
                <a:latin typeface="Verdana"/>
                <a:ea typeface="Verdana"/>
                <a:cs typeface="Verdana"/>
                <a:sym typeface="Verdana"/>
              </a:rPr>
              <a:t>de chaque méthode </a:t>
            </a:r>
            <a:endParaRPr/>
          </a:p>
          <a:p>
            <a:pPr marL="609584" lvl="0" indent="-304792" algn="just" rtl="0">
              <a:lnSpc>
                <a:spcPct val="100000"/>
              </a:lnSpc>
              <a:spcBef>
                <a:spcPts val="267"/>
              </a:spcBef>
              <a:spcAft>
                <a:spcPts val="0"/>
              </a:spcAft>
              <a:buSzPts val="900"/>
              <a:buNone/>
            </a:pPr>
            <a:r>
              <a:rPr lang="fr-FR" sz="1333">
                <a:solidFill>
                  <a:schemeClr val="dk1"/>
                </a:solidFill>
                <a:latin typeface="Verdana"/>
                <a:ea typeface="Verdana"/>
                <a:cs typeface="Verdana"/>
                <a:sym typeface="Verdana"/>
              </a:rPr>
              <a:t>de downscaling à différents environnements climatiques</a:t>
            </a:r>
            <a:endParaRPr/>
          </a:p>
          <a:p>
            <a:pPr marL="609584" lvl="0" indent="-304792" algn="just" rtl="0">
              <a:lnSpc>
                <a:spcPct val="100000"/>
              </a:lnSpc>
              <a:spcBef>
                <a:spcPts val="267"/>
              </a:spcBef>
              <a:spcAft>
                <a:spcPts val="0"/>
              </a:spcAft>
              <a:buSzPts val="900"/>
              <a:buNone/>
            </a:pPr>
            <a:endParaRPr sz="1333" b="1">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333" b="1">
                <a:solidFill>
                  <a:schemeClr val="dk1"/>
                </a:solidFill>
                <a:latin typeface="Verdana"/>
                <a:ea typeface="Verdana"/>
                <a:cs typeface="Verdana"/>
                <a:sym typeface="Verdana"/>
              </a:rPr>
              <a:t>Deux mesures de performances locales sont considérées : </a:t>
            </a:r>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0506" algn="just" rtl="0">
              <a:lnSpc>
                <a:spcPct val="100000"/>
              </a:lnSpc>
              <a:spcBef>
                <a:spcPts val="267"/>
              </a:spcBef>
              <a:spcAft>
                <a:spcPts val="0"/>
              </a:spcAft>
              <a:buClr>
                <a:schemeClr val="lt2"/>
              </a:buClr>
              <a:buSzPts val="900"/>
              <a:buFont typeface="Arial"/>
              <a:buChar char="•"/>
            </a:pPr>
            <a:r>
              <a:rPr lang="fr-FR" sz="1333">
                <a:solidFill>
                  <a:schemeClr val="dk1"/>
                </a:solidFill>
                <a:latin typeface="Verdana"/>
                <a:ea typeface="Verdana"/>
                <a:cs typeface="Verdana"/>
                <a:sym typeface="Verdana"/>
              </a:rPr>
              <a:t>Le biais absolu à l’échelle locale :</a:t>
            </a:r>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609584" lvl="0" indent="-300506" algn="just" rtl="0">
              <a:lnSpc>
                <a:spcPct val="100000"/>
              </a:lnSpc>
              <a:spcBef>
                <a:spcPts val="267"/>
              </a:spcBef>
              <a:spcAft>
                <a:spcPts val="0"/>
              </a:spcAft>
              <a:buClr>
                <a:schemeClr val="lt2"/>
              </a:buClr>
              <a:buSzPts val="900"/>
              <a:buFont typeface="Arial"/>
              <a:buChar char="•"/>
            </a:pPr>
            <a:r>
              <a:rPr lang="fr-FR" sz="1333">
                <a:solidFill>
                  <a:schemeClr val="dk1"/>
                </a:solidFill>
                <a:latin typeface="Verdana"/>
                <a:ea typeface="Verdana"/>
                <a:cs typeface="Verdana"/>
                <a:sym typeface="Verdana"/>
              </a:rPr>
              <a:t>Le biais dans les quantiles à l’échelle locale :</a:t>
            </a:r>
            <a:endParaRPr/>
          </a:p>
          <a:p>
            <a:pPr marL="609584" lvl="0" indent="-247642" algn="just" rtl="0">
              <a:lnSpc>
                <a:spcPct val="100000"/>
              </a:lnSpc>
              <a:spcBef>
                <a:spcPts val="267"/>
              </a:spcBef>
              <a:spcAft>
                <a:spcPts val="0"/>
              </a:spcAft>
              <a:buSzPts val="900"/>
              <a:buFont typeface="Arial"/>
              <a:buNone/>
            </a:pPr>
            <a:endParaRPr sz="1333">
              <a:solidFill>
                <a:schemeClr val="dk1"/>
              </a:solidFill>
              <a:latin typeface="Verdana"/>
              <a:ea typeface="Verdana"/>
              <a:cs typeface="Verdana"/>
              <a:sym typeface="Verdana"/>
            </a:endParaRPr>
          </a:p>
          <a:p>
            <a:pPr marL="609584" lvl="0" indent="-247642" algn="just" rtl="0">
              <a:lnSpc>
                <a:spcPct val="100000"/>
              </a:lnSpc>
              <a:spcBef>
                <a:spcPts val="267"/>
              </a:spcBef>
              <a:spcAft>
                <a:spcPts val="0"/>
              </a:spcAft>
              <a:buSzPts val="900"/>
              <a:buFont typeface="Arial"/>
              <a:buNone/>
            </a:pPr>
            <a:endParaRPr sz="1333">
              <a:solidFill>
                <a:schemeClr val="dk1"/>
              </a:solidFill>
              <a:latin typeface="Verdana"/>
              <a:ea typeface="Verdana"/>
              <a:cs typeface="Verdana"/>
              <a:sym typeface="Verdana"/>
            </a:endParaRPr>
          </a:p>
          <a:p>
            <a:pPr marL="609584" lvl="0" indent="-247642" algn="just" rtl="0">
              <a:lnSpc>
                <a:spcPct val="100000"/>
              </a:lnSpc>
              <a:spcBef>
                <a:spcPts val="267"/>
              </a:spcBef>
              <a:spcAft>
                <a:spcPts val="0"/>
              </a:spcAft>
              <a:buSzPts val="900"/>
              <a:buFont typeface="Arial"/>
              <a:buNone/>
            </a:pPr>
            <a:endParaRPr sz="1333">
              <a:solidFill>
                <a:schemeClr val="dk1"/>
              </a:solidFill>
              <a:latin typeface="Verdana"/>
              <a:ea typeface="Verdana"/>
              <a:cs typeface="Verdana"/>
              <a:sym typeface="Verdana"/>
            </a:endParaRPr>
          </a:p>
          <a:p>
            <a:pPr marL="304792" lvl="0" indent="0" algn="just" rtl="0">
              <a:lnSpc>
                <a:spcPct val="100000"/>
              </a:lnSpc>
              <a:spcBef>
                <a:spcPts val="267"/>
              </a:spcBef>
              <a:spcAft>
                <a:spcPts val="0"/>
              </a:spcAft>
              <a:buSzPts val="900"/>
              <a:buNone/>
            </a:pPr>
            <a:endParaRPr sz="1333">
              <a:solidFill>
                <a:schemeClr val="dk1"/>
              </a:solidFill>
              <a:latin typeface="Verdana"/>
              <a:ea typeface="Verdana"/>
              <a:cs typeface="Verdana"/>
              <a:sym typeface="Verdana"/>
            </a:endParaRPr>
          </a:p>
          <a:p>
            <a:pPr marL="304792" lvl="0" indent="0" algn="just" rtl="0">
              <a:lnSpc>
                <a:spcPct val="100000"/>
              </a:lnSpc>
              <a:spcBef>
                <a:spcPts val="267"/>
              </a:spcBef>
              <a:spcAft>
                <a:spcPts val="0"/>
              </a:spcAft>
              <a:buSzPts val="900"/>
              <a:buNone/>
            </a:pPr>
            <a:r>
              <a:rPr lang="fr-FR" sz="1333" b="1">
                <a:solidFill>
                  <a:schemeClr val="dk1"/>
                </a:solidFill>
                <a:latin typeface="Verdana"/>
                <a:ea typeface="Verdana"/>
                <a:cs typeface="Verdana"/>
                <a:sym typeface="Verdana"/>
              </a:rPr>
              <a:t>Les deux méthodes de downscaling qui se distinguent clairement</a:t>
            </a:r>
            <a:endParaRPr/>
          </a:p>
          <a:p>
            <a:pPr marL="304792" lvl="0" indent="0" algn="just" rtl="0">
              <a:lnSpc>
                <a:spcPct val="100000"/>
              </a:lnSpc>
              <a:spcBef>
                <a:spcPts val="267"/>
              </a:spcBef>
              <a:spcAft>
                <a:spcPts val="0"/>
              </a:spcAft>
              <a:buSzPts val="900"/>
              <a:buNone/>
            </a:pPr>
            <a:r>
              <a:rPr lang="fr-FR" sz="1333" b="1">
                <a:solidFill>
                  <a:schemeClr val="dk1"/>
                </a:solidFill>
                <a:latin typeface="Verdana"/>
                <a:ea typeface="Verdana"/>
                <a:cs typeface="Verdana"/>
                <a:sym typeface="Verdana"/>
              </a:rPr>
              <a:t>de toutes les autres sont les méthodes QM et DQM</a:t>
            </a:r>
            <a:endParaRPr/>
          </a:p>
          <a:p>
            <a:pPr marL="609584" lvl="0" indent="-247642" algn="l" rtl="0">
              <a:lnSpc>
                <a:spcPct val="100000"/>
              </a:lnSpc>
              <a:spcBef>
                <a:spcPts val="267"/>
              </a:spcBef>
              <a:spcAft>
                <a:spcPts val="0"/>
              </a:spcAft>
              <a:buSzPts val="900"/>
              <a:buFont typeface="Arial"/>
              <a:buNone/>
            </a:pPr>
            <a:endParaRPr sz="1333">
              <a:solidFill>
                <a:schemeClr val="dk1"/>
              </a:solidFill>
              <a:latin typeface="Verdana"/>
              <a:ea typeface="Verdana"/>
              <a:cs typeface="Verdana"/>
              <a:sym typeface="Verdana"/>
            </a:endParaRPr>
          </a:p>
          <a:p>
            <a:pPr marL="609584" lvl="0" indent="-247642" algn="l" rtl="0">
              <a:lnSpc>
                <a:spcPct val="100000"/>
              </a:lnSpc>
              <a:spcBef>
                <a:spcPts val="267"/>
              </a:spcBef>
              <a:spcAft>
                <a:spcPts val="0"/>
              </a:spcAft>
              <a:buSzPts val="900"/>
              <a:buFont typeface="Arial"/>
              <a:buNone/>
            </a:pPr>
            <a:endParaRPr sz="1333">
              <a:solidFill>
                <a:schemeClr val="dk1"/>
              </a:solidFill>
              <a:latin typeface="Verdana"/>
              <a:ea typeface="Verdana"/>
              <a:cs typeface="Verdana"/>
              <a:sym typeface="Verdana"/>
            </a:endParaRPr>
          </a:p>
          <a:p>
            <a:pPr marL="304792" lvl="0" indent="0" algn="l" rtl="0">
              <a:lnSpc>
                <a:spcPct val="100000"/>
              </a:lnSpc>
              <a:spcBef>
                <a:spcPts val="267"/>
              </a:spcBef>
              <a:spcAft>
                <a:spcPts val="0"/>
              </a:spcAft>
              <a:buSzPts val="900"/>
              <a:buNone/>
            </a:pPr>
            <a:endParaRPr sz="1333">
              <a:latin typeface="Verdana"/>
              <a:ea typeface="Verdana"/>
              <a:cs typeface="Verdana"/>
              <a:sym typeface="Verdana"/>
            </a:endParaRPr>
          </a:p>
          <a:p>
            <a:pPr marL="304792" lvl="0" indent="0" algn="l" rtl="0">
              <a:lnSpc>
                <a:spcPct val="100000"/>
              </a:lnSpc>
              <a:spcBef>
                <a:spcPts val="267"/>
              </a:spcBef>
              <a:spcAft>
                <a:spcPts val="0"/>
              </a:spcAft>
              <a:buSzPts val="900"/>
              <a:buNone/>
            </a:pPr>
            <a:endParaRPr sz="1333">
              <a:latin typeface="Verdana"/>
              <a:ea typeface="Verdana"/>
              <a:cs typeface="Verdana"/>
              <a:sym typeface="Verdana"/>
            </a:endParaRPr>
          </a:p>
          <a:p>
            <a:pPr marL="304792" lvl="0" indent="0" algn="l" rtl="0">
              <a:lnSpc>
                <a:spcPct val="100000"/>
              </a:lnSpc>
              <a:spcBef>
                <a:spcPts val="267"/>
              </a:spcBef>
              <a:spcAft>
                <a:spcPts val="0"/>
              </a:spcAft>
              <a:buSzPts val="900"/>
              <a:buNone/>
            </a:pPr>
            <a:endParaRPr>
              <a:latin typeface="Verdana"/>
              <a:ea typeface="Verdana"/>
              <a:cs typeface="Verdana"/>
              <a:sym typeface="Verdan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211fe6d0973_0_9612"/>
          <p:cNvSpPr txBox="1"/>
          <p:nvPr/>
        </p:nvSpPr>
        <p:spPr>
          <a:xfrm>
            <a:off x="802405"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52A33"/>
              </a:buClr>
              <a:buSzPts val="1400"/>
              <a:buFont typeface="Arial"/>
              <a:buNone/>
            </a:pPr>
            <a:r>
              <a:rPr lang="fr-FR" sz="2667" b="1" i="0" u="none" strike="noStrike" cap="none">
                <a:solidFill>
                  <a:schemeClr val="dk1"/>
                </a:solidFill>
                <a:latin typeface="Verdana"/>
                <a:ea typeface="Verdana"/>
                <a:cs typeface="Verdana"/>
                <a:sym typeface="Verdana"/>
              </a:rPr>
              <a:t>Extensions</a:t>
            </a:r>
            <a:endParaRPr sz="2667" b="1" i="0" u="none" strike="noStrike" cap="none">
              <a:solidFill>
                <a:schemeClr val="accent4"/>
              </a:solidFill>
              <a:latin typeface="Verdana"/>
              <a:ea typeface="Verdana"/>
              <a:cs typeface="Verdana"/>
              <a:sym typeface="Verdana"/>
            </a:endParaRPr>
          </a:p>
        </p:txBody>
      </p:sp>
      <p:sp>
        <p:nvSpPr>
          <p:cNvPr id="1072" name="Google Shape;1072;g211fe6d0973_0_9612"/>
          <p:cNvSpPr txBox="1">
            <a:spLocks noGrp="1"/>
          </p:cNvSpPr>
          <p:nvPr>
            <p:ph type="body" idx="1"/>
          </p:nvPr>
        </p:nvSpPr>
        <p:spPr>
          <a:xfrm>
            <a:off x="756967" y="553367"/>
            <a:ext cx="10887300" cy="4128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accent4"/>
                </a:solidFill>
                <a:latin typeface="Verdana"/>
                <a:ea typeface="Verdana"/>
                <a:cs typeface="Verdana"/>
                <a:sym typeface="Verdana"/>
              </a:rPr>
              <a:t>MÉTHODOLOGIE PROPOSÉE</a:t>
            </a:r>
            <a:endParaRPr i="0" cap="none">
              <a:solidFill>
                <a:schemeClr val="accent4"/>
              </a:solidFill>
              <a:latin typeface="Verdana"/>
              <a:ea typeface="Verdana"/>
              <a:cs typeface="Verdana"/>
              <a:sym typeface="Verdana"/>
            </a:endParaRPr>
          </a:p>
        </p:txBody>
      </p:sp>
      <p:sp>
        <p:nvSpPr>
          <p:cNvPr id="1073" name="Google Shape;1073;g211fe6d0973_0_9612"/>
          <p:cNvSpPr txBox="1">
            <a:spLocks noGrp="1"/>
          </p:cNvSpPr>
          <p:nvPr>
            <p:ph type="body" idx="2"/>
          </p:nvPr>
        </p:nvSpPr>
        <p:spPr>
          <a:xfrm>
            <a:off x="291609" y="973636"/>
            <a:ext cx="11608800" cy="5174100"/>
          </a:xfrm>
          <a:prstGeom prst="rect">
            <a:avLst/>
          </a:prstGeom>
          <a:noFill/>
          <a:ln>
            <a:noFill/>
          </a:ln>
        </p:spPr>
        <p:txBody>
          <a:bodyPr spcFirstLastPara="1" wrap="square" lIns="68575" tIns="34275" rIns="68575" bIns="34275" anchor="t" anchorCtr="0">
            <a:normAutofit/>
          </a:bodyPr>
          <a:lstStyle/>
          <a:p>
            <a:pPr marL="609584" lvl="0" indent="-304792" algn="just" rtl="0">
              <a:lnSpc>
                <a:spcPct val="100000"/>
              </a:lnSpc>
              <a:spcBef>
                <a:spcPts val="267"/>
              </a:spcBef>
              <a:spcAft>
                <a:spcPts val="0"/>
              </a:spcAft>
              <a:buSzPts val="900"/>
              <a:buNone/>
            </a:pPr>
            <a:r>
              <a:rPr lang="fr-FR" sz="1400" dirty="0">
                <a:solidFill>
                  <a:schemeClr val="dk1"/>
                </a:solidFill>
                <a:latin typeface="Verdana"/>
                <a:ea typeface="Verdana"/>
                <a:cs typeface="Verdana"/>
                <a:sym typeface="Verdana"/>
              </a:rPr>
              <a:t>La résolution spatiale des données climatiques après l'application des méthodes </a:t>
            </a:r>
            <a:r>
              <a:rPr lang="fr-FR" sz="1400" dirty="0" err="1">
                <a:solidFill>
                  <a:schemeClr val="dk1"/>
                </a:solidFill>
                <a:latin typeface="Verdana"/>
                <a:ea typeface="Verdana"/>
                <a:cs typeface="Verdana"/>
                <a:sym typeface="Verdana"/>
              </a:rPr>
              <a:t>MoS</a:t>
            </a:r>
            <a:r>
              <a:rPr lang="fr-FR" sz="1400" dirty="0">
                <a:solidFill>
                  <a:schemeClr val="dk1"/>
                </a:solidFill>
                <a:latin typeface="Verdana"/>
                <a:ea typeface="Verdana"/>
                <a:cs typeface="Verdana"/>
                <a:sym typeface="Verdana"/>
              </a:rPr>
              <a:t> reste équivalente à celle des données</a:t>
            </a:r>
            <a:endParaRPr dirty="0"/>
          </a:p>
          <a:p>
            <a:pPr marL="609584" lvl="0" indent="-304792" algn="just" rtl="0">
              <a:lnSpc>
                <a:spcPct val="100000"/>
              </a:lnSpc>
              <a:spcBef>
                <a:spcPts val="267"/>
              </a:spcBef>
              <a:spcAft>
                <a:spcPts val="0"/>
              </a:spcAft>
              <a:buSzPts val="900"/>
              <a:buNone/>
            </a:pPr>
            <a:r>
              <a:rPr lang="fr-FR" sz="1400" dirty="0">
                <a:solidFill>
                  <a:schemeClr val="dk1"/>
                </a:solidFill>
                <a:latin typeface="Verdana"/>
                <a:ea typeface="Verdana"/>
                <a:cs typeface="Verdana"/>
                <a:sym typeface="Verdana"/>
              </a:rPr>
              <a:t>de réanalyse climatique, soit environ 9 km dans le cadre des travaux menés.</a:t>
            </a:r>
            <a:endParaRPr dirty="0"/>
          </a:p>
          <a:p>
            <a:pPr marL="609584" lvl="0" indent="-304792"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400" b="1" dirty="0">
                <a:solidFill>
                  <a:schemeClr val="dk1"/>
                </a:solidFill>
                <a:latin typeface="Verdana"/>
                <a:ea typeface="Verdana"/>
                <a:cs typeface="Verdana"/>
                <a:sym typeface="Verdana"/>
              </a:rPr>
              <a:t>Cependant, certains aléas climatiques, tels que les risques d’inondation ou de sécheresse, bénéficieraient</a:t>
            </a:r>
            <a:endParaRPr sz="1400" b="1"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400" b="1" dirty="0">
                <a:solidFill>
                  <a:schemeClr val="dk1"/>
                </a:solidFill>
                <a:latin typeface="Verdana"/>
                <a:ea typeface="Verdana"/>
                <a:cs typeface="Verdana"/>
                <a:sym typeface="Verdana"/>
              </a:rPr>
              <a:t>d'une </a:t>
            </a:r>
            <a:r>
              <a:rPr lang="fr-FR" dirty="0"/>
              <a:t> </a:t>
            </a:r>
            <a:r>
              <a:rPr lang="fr-FR" sz="1400" b="1" dirty="0">
                <a:solidFill>
                  <a:schemeClr val="dk1"/>
                </a:solidFill>
                <a:latin typeface="Verdana"/>
                <a:ea typeface="Verdana"/>
                <a:cs typeface="Verdana"/>
                <a:sym typeface="Verdana"/>
              </a:rPr>
              <a:t>cartographie à une résolution encore plus fine.</a:t>
            </a:r>
            <a:endParaRPr dirty="0"/>
          </a:p>
          <a:p>
            <a:pPr marL="609584" lvl="0" indent="-304792"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400" dirty="0">
                <a:solidFill>
                  <a:schemeClr val="dk1"/>
                </a:solidFill>
                <a:latin typeface="Verdana"/>
                <a:ea typeface="Verdana"/>
                <a:cs typeface="Verdana"/>
                <a:sym typeface="Verdana"/>
              </a:rPr>
              <a:t>Cela pourrait être rendu possible par l’utilisation de données satellitaires, telles que :</a:t>
            </a:r>
            <a:endParaRPr dirty="0"/>
          </a:p>
          <a:p>
            <a:pPr marL="609584" lvl="0" indent="-304792"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Clr>
                <a:schemeClr val="lt2"/>
              </a:buClr>
              <a:buSzPts val="900"/>
              <a:buFont typeface="Arial"/>
              <a:buChar char="•"/>
            </a:pPr>
            <a:r>
              <a:rPr lang="fr-FR" sz="1400" dirty="0">
                <a:solidFill>
                  <a:schemeClr val="dk1"/>
                </a:solidFill>
                <a:latin typeface="Verdana"/>
                <a:ea typeface="Verdana"/>
                <a:cs typeface="Verdana"/>
                <a:sym typeface="Verdana"/>
              </a:rPr>
              <a:t>L’élévation du niveau des sols (DEM)</a:t>
            </a:r>
            <a:endParaRPr dirty="0"/>
          </a:p>
          <a:p>
            <a:pPr marL="609584" lvl="0" indent="-247642" algn="just" rtl="0">
              <a:lnSpc>
                <a:spcPct val="100000"/>
              </a:lnSpc>
              <a:spcBef>
                <a:spcPts val="267"/>
              </a:spcBef>
              <a:spcAft>
                <a:spcPts val="0"/>
              </a:spcAft>
              <a:buClr>
                <a:schemeClr val="lt2"/>
              </a:buClr>
              <a:buSzPts val="900"/>
              <a:buFont typeface="Arial"/>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Clr>
                <a:schemeClr val="lt2"/>
              </a:buClr>
              <a:buSzPts val="900"/>
              <a:buFont typeface="Arial"/>
              <a:buChar char="•"/>
            </a:pPr>
            <a:r>
              <a:rPr lang="fr-FR" sz="1400" dirty="0">
                <a:solidFill>
                  <a:schemeClr val="dk1"/>
                </a:solidFill>
                <a:latin typeface="Verdana"/>
                <a:ea typeface="Verdana"/>
                <a:cs typeface="Verdana"/>
                <a:sym typeface="Verdana"/>
              </a:rPr>
              <a:t>Des indices de végétation (NDVI)</a:t>
            </a:r>
            <a:endParaRPr dirty="0"/>
          </a:p>
          <a:p>
            <a:pPr marL="609584" lvl="0" indent="-247642" algn="just" rtl="0">
              <a:lnSpc>
                <a:spcPct val="100000"/>
              </a:lnSpc>
              <a:spcBef>
                <a:spcPts val="267"/>
              </a:spcBef>
              <a:spcAft>
                <a:spcPts val="0"/>
              </a:spcAft>
              <a:buClr>
                <a:schemeClr val="lt2"/>
              </a:buClr>
              <a:buSzPts val="900"/>
              <a:buFont typeface="Arial"/>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Clr>
                <a:schemeClr val="lt2"/>
              </a:buClr>
              <a:buSzPts val="900"/>
              <a:buFont typeface="Arial"/>
              <a:buChar char="•"/>
            </a:pPr>
            <a:r>
              <a:rPr lang="fr-FR" sz="1400" dirty="0">
                <a:solidFill>
                  <a:schemeClr val="dk1"/>
                </a:solidFill>
                <a:latin typeface="Verdana"/>
                <a:ea typeface="Verdana"/>
                <a:cs typeface="Verdana"/>
                <a:sym typeface="Verdana"/>
              </a:rPr>
              <a:t>Etc.</a:t>
            </a:r>
            <a:endParaRPr dirty="0"/>
          </a:p>
          <a:p>
            <a:pPr marL="304792" lvl="0" indent="0" algn="just" rtl="0">
              <a:lnSpc>
                <a:spcPct val="100000"/>
              </a:lnSpc>
              <a:spcBef>
                <a:spcPts val="267"/>
              </a:spcBef>
              <a:spcAft>
                <a:spcPts val="0"/>
              </a:spcAft>
              <a:buSzPts val="900"/>
              <a:buNone/>
            </a:pPr>
            <a:endParaRPr sz="1400" dirty="0">
              <a:solidFill>
                <a:schemeClr val="dk1"/>
              </a:solidFill>
              <a:latin typeface="Verdana"/>
              <a:ea typeface="Verdana"/>
              <a:cs typeface="Verdana"/>
              <a:sym typeface="Verdana"/>
            </a:endParaRPr>
          </a:p>
          <a:p>
            <a:pPr marL="609584" lvl="0" indent="-304792" algn="just" rtl="0">
              <a:lnSpc>
                <a:spcPct val="100000"/>
              </a:lnSpc>
              <a:spcBef>
                <a:spcPts val="267"/>
              </a:spcBef>
              <a:spcAft>
                <a:spcPts val="0"/>
              </a:spcAft>
              <a:buSzPts val="900"/>
              <a:buNone/>
            </a:pPr>
            <a:r>
              <a:rPr lang="fr-FR" sz="1400" dirty="0">
                <a:solidFill>
                  <a:schemeClr val="dk1"/>
                </a:solidFill>
                <a:latin typeface="Verdana"/>
                <a:ea typeface="Verdana"/>
                <a:cs typeface="Verdana"/>
                <a:sym typeface="Verdana"/>
              </a:rPr>
              <a:t>Après traitement de ces jeux de données climatiques et satellitaires, il sera ensuite possible de mettre en œuvre des</a:t>
            </a:r>
            <a:endParaRPr dirty="0"/>
          </a:p>
          <a:p>
            <a:pPr marL="609584" lvl="0" indent="-304792" algn="just" rtl="0">
              <a:lnSpc>
                <a:spcPct val="100000"/>
              </a:lnSpc>
              <a:spcBef>
                <a:spcPts val="267"/>
              </a:spcBef>
              <a:spcAft>
                <a:spcPts val="0"/>
              </a:spcAft>
              <a:buSzPts val="900"/>
              <a:buNone/>
            </a:pPr>
            <a:r>
              <a:rPr lang="fr-FR" sz="1400" dirty="0">
                <a:solidFill>
                  <a:schemeClr val="dk1"/>
                </a:solidFill>
                <a:latin typeface="Verdana"/>
                <a:ea typeface="Verdana"/>
                <a:cs typeface="Verdana"/>
                <a:sym typeface="Verdana"/>
              </a:rPr>
              <a:t>méthodes de </a:t>
            </a:r>
            <a:r>
              <a:rPr lang="fr-FR" sz="1400" dirty="0" err="1">
                <a:solidFill>
                  <a:schemeClr val="dk1"/>
                </a:solidFill>
                <a:latin typeface="Verdana"/>
                <a:ea typeface="Verdana"/>
                <a:cs typeface="Verdana"/>
                <a:sym typeface="Verdana"/>
              </a:rPr>
              <a:t>downscaling</a:t>
            </a:r>
            <a:r>
              <a:rPr lang="fr-FR" sz="1400" dirty="0">
                <a:solidFill>
                  <a:schemeClr val="dk1"/>
                </a:solidFill>
                <a:latin typeface="Verdana"/>
                <a:ea typeface="Verdana"/>
                <a:cs typeface="Verdana"/>
                <a:sym typeface="Verdana"/>
              </a:rPr>
              <a:t> statistique de type PP.</a:t>
            </a:r>
            <a:endParaRPr dirty="0">
              <a:solidFill>
                <a:schemeClr val="dk1"/>
              </a:solidFill>
              <a:latin typeface="Verdana"/>
              <a:ea typeface="Verdana"/>
              <a:cs typeface="Verdana"/>
              <a:sym typeface="Verdan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1fe6d0973_0_9618"/>
          <p:cNvSpPr txBox="1"/>
          <p:nvPr/>
        </p:nvSpPr>
        <p:spPr>
          <a:xfrm>
            <a:off x="802405" y="85065"/>
            <a:ext cx="10587300" cy="3855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52A33"/>
              </a:buClr>
              <a:buSzPts val="1400"/>
              <a:buFont typeface="Arial"/>
              <a:buNone/>
            </a:pPr>
            <a:r>
              <a:rPr lang="fr-FR" sz="2667" b="1" i="0" u="none" strike="noStrike" cap="none">
                <a:solidFill>
                  <a:schemeClr val="dk1"/>
                </a:solidFill>
                <a:latin typeface="Verdana"/>
                <a:ea typeface="Verdana"/>
                <a:cs typeface="Verdana"/>
                <a:sym typeface="Verdana"/>
              </a:rPr>
              <a:t>Pistes d’amélioration</a:t>
            </a:r>
            <a:endParaRPr sz="2667" b="1" i="0" u="none" strike="noStrike" cap="none">
              <a:solidFill>
                <a:schemeClr val="accent4"/>
              </a:solidFill>
              <a:latin typeface="Verdana"/>
              <a:ea typeface="Verdana"/>
              <a:cs typeface="Verdana"/>
              <a:sym typeface="Verdana"/>
            </a:endParaRPr>
          </a:p>
        </p:txBody>
      </p:sp>
      <p:sp>
        <p:nvSpPr>
          <p:cNvPr id="1079" name="Google Shape;1079;g211fe6d0973_0_9618"/>
          <p:cNvSpPr txBox="1">
            <a:spLocks noGrp="1"/>
          </p:cNvSpPr>
          <p:nvPr>
            <p:ph type="body" idx="1"/>
          </p:nvPr>
        </p:nvSpPr>
        <p:spPr>
          <a:xfrm>
            <a:off x="756967" y="553367"/>
            <a:ext cx="10887300" cy="4128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200"/>
              <a:buNone/>
            </a:pPr>
            <a:r>
              <a:rPr lang="fr-FR" i="0">
                <a:solidFill>
                  <a:schemeClr val="accent4"/>
                </a:solidFill>
                <a:latin typeface="Verdana"/>
                <a:ea typeface="Verdana"/>
                <a:cs typeface="Verdana"/>
                <a:sym typeface="Verdana"/>
              </a:rPr>
              <a:t>MÉTHODOLOGIE PROPOSÉE</a:t>
            </a:r>
            <a:endParaRPr i="0" cap="none">
              <a:solidFill>
                <a:schemeClr val="accent4"/>
              </a:solidFill>
              <a:latin typeface="Verdana"/>
              <a:ea typeface="Verdana"/>
              <a:cs typeface="Verdana"/>
              <a:sym typeface="Verdana"/>
            </a:endParaRPr>
          </a:p>
        </p:txBody>
      </p:sp>
      <p:pic>
        <p:nvPicPr>
          <p:cNvPr id="1080" name="Google Shape;1080;g211fe6d0973_0_9618"/>
          <p:cNvPicPr preferRelativeResize="0"/>
          <p:nvPr/>
        </p:nvPicPr>
        <p:blipFill rotWithShape="1">
          <a:blip r:embed="rId3">
            <a:alphaModFix/>
          </a:blip>
          <a:srcRect/>
          <a:stretch/>
        </p:blipFill>
        <p:spPr>
          <a:xfrm>
            <a:off x="2520511" y="1048869"/>
            <a:ext cx="6515505" cy="4402902"/>
          </a:xfrm>
          <a:prstGeom prst="rect">
            <a:avLst/>
          </a:prstGeom>
          <a:noFill/>
          <a:ln>
            <a:noFill/>
          </a:ln>
        </p:spPr>
      </p:pic>
      <p:sp>
        <p:nvSpPr>
          <p:cNvPr id="1081" name="Google Shape;1081;g211fe6d0973_0_9618"/>
          <p:cNvSpPr txBox="1"/>
          <p:nvPr/>
        </p:nvSpPr>
        <p:spPr>
          <a:xfrm>
            <a:off x="9036016" y="1406229"/>
            <a:ext cx="1479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Verdana"/>
                <a:ea typeface="Verdana"/>
                <a:cs typeface="Verdana"/>
                <a:sym typeface="Verdana"/>
              </a:rPr>
              <a:t>9 km</a:t>
            </a:r>
            <a:endParaRPr sz="1400" b="0" i="0" u="none" strike="noStrike" cap="none">
              <a:solidFill>
                <a:srgbClr val="000000"/>
              </a:solidFill>
              <a:latin typeface="Arial"/>
              <a:ea typeface="Arial"/>
              <a:cs typeface="Arial"/>
              <a:sym typeface="Arial"/>
            </a:endParaRPr>
          </a:p>
        </p:txBody>
      </p:sp>
      <p:sp>
        <p:nvSpPr>
          <p:cNvPr id="1082" name="Google Shape;1082;g211fe6d0973_0_9618"/>
          <p:cNvSpPr txBox="1"/>
          <p:nvPr/>
        </p:nvSpPr>
        <p:spPr>
          <a:xfrm>
            <a:off x="9036016" y="4771729"/>
            <a:ext cx="1479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Verdana"/>
                <a:ea typeface="Verdana"/>
                <a:cs typeface="Verdana"/>
                <a:sym typeface="Verdana"/>
              </a:rPr>
              <a:t>  ≈ 100 m</a:t>
            </a:r>
            <a:endParaRPr sz="1400" b="0" i="0" u="none" strike="noStrike" cap="none">
              <a:solidFill>
                <a:srgbClr val="000000"/>
              </a:solidFill>
              <a:latin typeface="Arial"/>
              <a:ea typeface="Arial"/>
              <a:cs typeface="Arial"/>
              <a:sym typeface="Arial"/>
            </a:endParaRPr>
          </a:p>
        </p:txBody>
      </p:sp>
      <p:sp>
        <p:nvSpPr>
          <p:cNvPr id="1083" name="Google Shape;1083;g211fe6d0973_0_9618"/>
          <p:cNvSpPr txBox="1"/>
          <p:nvPr/>
        </p:nvSpPr>
        <p:spPr>
          <a:xfrm>
            <a:off x="1466816" y="1410367"/>
            <a:ext cx="1479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Verdana"/>
                <a:ea typeface="Verdana"/>
                <a:cs typeface="Verdana"/>
                <a:sym typeface="Verdana"/>
              </a:rPr>
              <a:t>9 km</a:t>
            </a:r>
            <a:endParaRPr sz="1400" b="0" i="0" u="none" strike="noStrike" cap="none">
              <a:solidFill>
                <a:srgbClr val="000000"/>
              </a:solidFill>
              <a:latin typeface="Arial"/>
              <a:ea typeface="Arial"/>
              <a:cs typeface="Arial"/>
              <a:sym typeface="Arial"/>
            </a:endParaRPr>
          </a:p>
        </p:txBody>
      </p:sp>
      <p:sp>
        <p:nvSpPr>
          <p:cNvPr id="1084" name="Google Shape;1084;g211fe6d0973_0_9618"/>
          <p:cNvSpPr txBox="1"/>
          <p:nvPr/>
        </p:nvSpPr>
        <p:spPr>
          <a:xfrm>
            <a:off x="1253872" y="4771728"/>
            <a:ext cx="1479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Verdana"/>
                <a:ea typeface="Verdana"/>
                <a:cs typeface="Verdana"/>
                <a:sym typeface="Verdana"/>
              </a:rPr>
              <a:t>  ≈ 100 m</a:t>
            </a:r>
            <a:endParaRPr sz="1400" b="0" i="0" u="none" strike="noStrike" cap="none">
              <a:solidFill>
                <a:srgbClr val="000000"/>
              </a:solidFill>
              <a:latin typeface="Arial"/>
              <a:ea typeface="Arial"/>
              <a:cs typeface="Arial"/>
              <a:sym typeface="Arial"/>
            </a:endParaRPr>
          </a:p>
        </p:txBody>
      </p:sp>
      <p:sp>
        <p:nvSpPr>
          <p:cNvPr id="1085" name="Google Shape;1085;g211fe6d0973_0_9618"/>
          <p:cNvSpPr txBox="1"/>
          <p:nvPr/>
        </p:nvSpPr>
        <p:spPr>
          <a:xfrm>
            <a:off x="1466816" y="3155498"/>
            <a:ext cx="2410800" cy="307800"/>
          </a:xfrm>
          <a:prstGeom prst="rect">
            <a:avLst/>
          </a:prstGeom>
          <a:blipFill rotWithShape="1">
            <a:blip r:embed="rId4">
              <a:alphaModFix/>
            </a:blip>
            <a:stretch>
              <a:fillRect b="-9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86" name="Google Shape;1086;g211fe6d0973_0_9618"/>
          <p:cNvSpPr txBox="1"/>
          <p:nvPr/>
        </p:nvSpPr>
        <p:spPr>
          <a:xfrm>
            <a:off x="7260794" y="3143379"/>
            <a:ext cx="2410800" cy="319800"/>
          </a:xfrm>
          <a:prstGeom prst="rect">
            <a:avLst/>
          </a:prstGeom>
          <a:blipFill rotWithShape="1">
            <a:blip r:embed="rId5">
              <a:alphaModFix/>
            </a:blip>
            <a:stretch>
              <a:fillRect b="-96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87" name="Google Shape;1087;g211fe6d0973_0_9618"/>
          <p:cNvSpPr txBox="1"/>
          <p:nvPr/>
        </p:nvSpPr>
        <p:spPr>
          <a:xfrm>
            <a:off x="4981347" y="3155498"/>
            <a:ext cx="1752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Verdana"/>
                <a:ea typeface="Verdana"/>
                <a:cs typeface="Verdana"/>
                <a:sym typeface="Verdana"/>
              </a:rPr>
              <a:t>Approche PP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8DD2172-4A90-4EDA-A961-F429ABF0A931}"/>
              </a:ext>
            </a:extLst>
          </p:cNvPr>
          <p:cNvSpPr>
            <a:spLocks noGrp="1"/>
          </p:cNvSpPr>
          <p:nvPr>
            <p:ph type="title"/>
          </p:nvPr>
        </p:nvSpPr>
        <p:spPr/>
        <p:txBody>
          <a:bodyPr/>
          <a:lstStyle/>
          <a:p>
            <a:r>
              <a:rPr lang="fr-FR" dirty="0"/>
              <a:t>05</a:t>
            </a:r>
          </a:p>
        </p:txBody>
      </p:sp>
      <p:sp>
        <p:nvSpPr>
          <p:cNvPr id="6" name="Espace réservé du texte 5">
            <a:extLst>
              <a:ext uri="{FF2B5EF4-FFF2-40B4-BE49-F238E27FC236}">
                <a16:creationId xmlns:a16="http://schemas.microsoft.com/office/drawing/2014/main" id="{827DC3AD-9419-4BD5-890B-A20AC4B5085F}"/>
              </a:ext>
            </a:extLst>
          </p:cNvPr>
          <p:cNvSpPr>
            <a:spLocks noGrp="1"/>
          </p:cNvSpPr>
          <p:nvPr>
            <p:ph type="body" idx="1"/>
          </p:nvPr>
        </p:nvSpPr>
        <p:spPr/>
        <p:txBody>
          <a:bodyPr/>
          <a:lstStyle/>
          <a:p>
            <a:r>
              <a:rPr lang="fr-FR" dirty="0"/>
              <a:t>Références</a:t>
            </a:r>
          </a:p>
        </p:txBody>
      </p:sp>
      <p:cxnSp>
        <p:nvCxnSpPr>
          <p:cNvPr id="7" name="Connecteur droit 6">
            <a:extLst>
              <a:ext uri="{FF2B5EF4-FFF2-40B4-BE49-F238E27FC236}">
                <a16:creationId xmlns:a16="http://schemas.microsoft.com/office/drawing/2014/main" id="{17E76ABB-D42C-4075-8B8D-9122522FA92C}"/>
              </a:ext>
            </a:extLst>
          </p:cNvPr>
          <p:cNvCxnSpPr/>
          <p:nvPr/>
        </p:nvCxnSpPr>
        <p:spPr>
          <a:xfrm>
            <a:off x="0" y="4712128"/>
            <a:ext cx="69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95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955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DE3F2042-924F-2247-CD99-2309118356C2}"/>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AA469CF-1467-E3D1-6DCC-1725EC73C2C5}"/>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C21907A5-C5F3-B873-A41F-1A6C2497AB56}"/>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pd bâloise</a:t>
            </a:r>
          </a:p>
        </p:txBody>
      </p:sp>
      <p:sp>
        <p:nvSpPr>
          <p:cNvPr id="1225" name="Google Shape;1225;p11">
            <a:extLst>
              <a:ext uri="{FF2B5EF4-FFF2-40B4-BE49-F238E27FC236}">
                <a16:creationId xmlns:a16="http://schemas.microsoft.com/office/drawing/2014/main" id="{A2088251-C650-6179-4512-757557585CBF}"/>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A5961A7F-C320-4B07-D727-73ADF5928F6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3" name="Google Shape;5906;g2c32c645e07_2_3983">
            <a:extLst>
              <a:ext uri="{FF2B5EF4-FFF2-40B4-BE49-F238E27FC236}">
                <a16:creationId xmlns:a16="http://schemas.microsoft.com/office/drawing/2014/main" id="{BACE0565-6C8F-8B31-D4D5-AE61945D4F81}"/>
              </a:ext>
            </a:extLst>
          </p:cNvPr>
          <p:cNvSpPr/>
          <p:nvPr/>
        </p:nvSpPr>
        <p:spPr>
          <a:xfrm rot="5400000">
            <a:off x="6327615" y="-2559306"/>
            <a:ext cx="1075324" cy="10330816"/>
          </a:xfrm>
          <a:prstGeom prst="round2SameRect">
            <a:avLst>
              <a:gd name="adj1" fmla="val 20622"/>
              <a:gd name="adj2" fmla="val 0"/>
            </a:avLst>
          </a:prstGeom>
          <a:solidFill>
            <a:srgbClr val="F0E9DC"/>
          </a:solidFill>
          <a:ln w="25400" cap="flat" cmpd="sng">
            <a:solidFill>
              <a:srgbClr val="D9C6A6">
                <a:alpha val="87843"/>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Gestion des données </a:t>
            </a:r>
            <a:r>
              <a:rPr lang="fr-FR" sz="900" b="0" i="0" u="none" strike="noStrike" cap="none" dirty="0">
                <a:solidFill>
                  <a:srgbClr val="000000"/>
                </a:solidFill>
                <a:latin typeface="Verdana"/>
                <a:ea typeface="Verdana"/>
                <a:cs typeface="Verdana"/>
                <a:sym typeface="Verdana"/>
              </a:rPr>
              <a:t>: La base de données doit être construite conformément aux RTS – Reference </a:t>
            </a:r>
            <a:r>
              <a:rPr lang="fr-FR" sz="900" b="0" i="0" u="none" strike="noStrike" cap="none" dirty="0" err="1">
                <a:solidFill>
                  <a:srgbClr val="000000"/>
                </a:solidFill>
                <a:latin typeface="Verdana"/>
                <a:ea typeface="Verdana"/>
                <a:cs typeface="Verdana"/>
                <a:sym typeface="Verdana"/>
              </a:rPr>
              <a:t>Technical</a:t>
            </a:r>
            <a:r>
              <a:rPr lang="fr-FR" sz="900" b="0" i="0" u="none" strike="noStrike" cap="none" dirty="0">
                <a:solidFill>
                  <a:srgbClr val="000000"/>
                </a:solidFill>
                <a:latin typeface="Verdana"/>
                <a:ea typeface="Verdana"/>
                <a:cs typeface="Verdana"/>
                <a:sym typeface="Verdana"/>
              </a:rPr>
              <a:t> Standards.</a:t>
            </a:r>
            <a:endParaRPr lang="fr-FR" sz="900" b="0" i="0" u="none" strike="noStrike" cap="none" dirty="0">
              <a:solidFill>
                <a:schemeClr val="dk1"/>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Définition du défaut </a:t>
            </a:r>
            <a:r>
              <a:rPr lang="fr-FR" sz="900" b="0" i="0" u="none" strike="noStrike" cap="none" dirty="0">
                <a:solidFill>
                  <a:srgbClr val="000000"/>
                </a:solidFill>
                <a:latin typeface="Verdana"/>
                <a:ea typeface="Verdana"/>
                <a:cs typeface="Verdana"/>
                <a:sym typeface="Verdana"/>
              </a:rPr>
              <a:t>: La définition du défaut doit être homogène sur l’ensemble de la période d’observation, sinon envisager d’intégrer cette différence dans une MOC A.</a:t>
            </a: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Profondeur d’historique </a:t>
            </a:r>
            <a:r>
              <a:rPr lang="fr-FR" sz="900" b="0" i="0" u="none" strike="noStrike" cap="none" dirty="0">
                <a:solidFill>
                  <a:srgbClr val="000000"/>
                </a:solidFill>
                <a:latin typeface="Verdana"/>
                <a:ea typeface="Verdana"/>
                <a:cs typeface="Verdana"/>
                <a:sym typeface="Verdana"/>
              </a:rPr>
              <a:t>: ≥ </a:t>
            </a:r>
            <a:r>
              <a:rPr lang="fr-FR" sz="900" b="0" i="0" u="none" strike="noStrike" cap="none" dirty="0">
                <a:solidFill>
                  <a:schemeClr val="dk1"/>
                </a:solidFill>
                <a:latin typeface="Verdana"/>
                <a:ea typeface="Verdana"/>
                <a:cs typeface="Verdana"/>
                <a:sym typeface="Verdana"/>
              </a:rPr>
              <a:t>5 ans sur du </a:t>
            </a:r>
            <a:r>
              <a:rPr lang="fr-FR" sz="900" b="0" i="0" u="none" strike="noStrike" cap="none" dirty="0" err="1">
                <a:solidFill>
                  <a:schemeClr val="dk1"/>
                </a:solidFill>
                <a:latin typeface="Verdana"/>
                <a:ea typeface="Verdana"/>
                <a:cs typeface="Verdana"/>
                <a:sym typeface="Verdana"/>
              </a:rPr>
              <a:t>retail</a:t>
            </a:r>
            <a:r>
              <a:rPr lang="fr-FR" sz="900" b="0" i="0" u="none" strike="noStrike" cap="none" dirty="0">
                <a:solidFill>
                  <a:schemeClr val="dk1"/>
                </a:solidFill>
                <a:latin typeface="Verdana"/>
                <a:ea typeface="Verdana"/>
                <a:cs typeface="Verdana"/>
                <a:sym typeface="Verdana"/>
              </a:rPr>
              <a:t>, ≥ 7 ans sur du non </a:t>
            </a:r>
            <a:r>
              <a:rPr lang="fr-FR" sz="900" b="0" i="0" u="none" strike="noStrike" cap="none" dirty="0" err="1">
                <a:solidFill>
                  <a:schemeClr val="dk1"/>
                </a:solidFill>
                <a:latin typeface="Verdana"/>
                <a:ea typeface="Verdana"/>
                <a:cs typeface="Verdana"/>
                <a:sym typeface="Verdana"/>
              </a:rPr>
              <a:t>retail</a:t>
            </a:r>
            <a:r>
              <a:rPr lang="fr-FR" sz="900" b="0" i="0" u="none" strike="noStrike" cap="none" dirty="0">
                <a:solidFill>
                  <a:srgbClr val="000000"/>
                </a:solidFill>
                <a:latin typeface="Verdana"/>
                <a:ea typeface="Verdana"/>
                <a:cs typeface="Verdana"/>
                <a:sym typeface="Verdana"/>
              </a:rPr>
              <a:t> </a:t>
            </a: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PD minimale </a:t>
            </a:r>
            <a:r>
              <a:rPr lang="fr-FR" sz="900" b="0" i="0" u="none" strike="noStrike" cap="none" dirty="0">
                <a:solidFill>
                  <a:srgbClr val="000000"/>
                </a:solidFill>
                <a:latin typeface="Verdana"/>
                <a:ea typeface="Verdana"/>
                <a:cs typeface="Verdana"/>
                <a:sym typeface="Verdana"/>
              </a:rPr>
              <a:t>: 0,03% (CRR – art 160 / 163) (0,05% avec Bâle IV)</a:t>
            </a:r>
          </a:p>
        </p:txBody>
      </p:sp>
      <p:sp>
        <p:nvSpPr>
          <p:cNvPr id="5" name="Google Shape;5913;g2c32c645e07_2_3983">
            <a:extLst>
              <a:ext uri="{FF2B5EF4-FFF2-40B4-BE49-F238E27FC236}">
                <a16:creationId xmlns:a16="http://schemas.microsoft.com/office/drawing/2014/main" id="{C64D618F-3EF5-DFE0-9646-C5B90688FDB5}"/>
              </a:ext>
            </a:extLst>
          </p:cNvPr>
          <p:cNvSpPr txBox="1"/>
          <p:nvPr/>
        </p:nvSpPr>
        <p:spPr>
          <a:xfrm>
            <a:off x="4675221" y="1694085"/>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6" name="Rectangle 5">
            <a:extLst>
              <a:ext uri="{FF2B5EF4-FFF2-40B4-BE49-F238E27FC236}">
                <a16:creationId xmlns:a16="http://schemas.microsoft.com/office/drawing/2014/main" id="{E38DEAAB-0E3A-FE90-CD3A-1AF038A7CD7C}"/>
              </a:ext>
            </a:extLst>
          </p:cNvPr>
          <p:cNvSpPr/>
          <p:nvPr/>
        </p:nvSpPr>
        <p:spPr>
          <a:xfrm>
            <a:off x="178706" y="2068440"/>
            <a:ext cx="1381125" cy="1075324"/>
          </a:xfrm>
          <a:prstGeom prst="rect">
            <a:avLst/>
          </a:prstGeom>
          <a:solidFill>
            <a:schemeClr val="bg1"/>
          </a:solid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lumMod val="75000"/>
                  </a:schemeClr>
                </a:solidFill>
                <a:latin typeface="Arial"/>
                <a:cs typeface="Arial"/>
              </a:rPr>
              <a:t>PREAMBULE</a:t>
            </a:r>
            <a:endParaRPr lang="fr-FR" b="1" dirty="0">
              <a:solidFill>
                <a:schemeClr val="tx2">
                  <a:lumMod val="75000"/>
                </a:schemeClr>
              </a:solidFill>
              <a:latin typeface="Arial"/>
              <a:cs typeface="Arial"/>
            </a:endParaRPr>
          </a:p>
        </p:txBody>
      </p:sp>
      <p:sp>
        <p:nvSpPr>
          <p:cNvPr id="7" name="Google Shape;5908;g2c32c645e07_2_3983">
            <a:extLst>
              <a:ext uri="{FF2B5EF4-FFF2-40B4-BE49-F238E27FC236}">
                <a16:creationId xmlns:a16="http://schemas.microsoft.com/office/drawing/2014/main" id="{E90FBBA2-FBED-740B-0558-8A8C54D91C5D}"/>
              </a:ext>
            </a:extLst>
          </p:cNvPr>
          <p:cNvSpPr/>
          <p:nvPr/>
        </p:nvSpPr>
        <p:spPr>
          <a:xfrm rot="5400000">
            <a:off x="5928047" y="-849952"/>
            <a:ext cx="1874460" cy="10330816"/>
          </a:xfrm>
          <a:prstGeom prst="round2SameRect">
            <a:avLst>
              <a:gd name="adj1" fmla="val 16667"/>
              <a:gd name="adj2" fmla="val 0"/>
            </a:avLst>
          </a:prstGeom>
          <a:solidFill>
            <a:srgbClr val="F2F2F2"/>
          </a:solidFill>
          <a:ln w="25400" cap="flat" cmpd="sng">
            <a:solidFill>
              <a:srgbClr val="D7D7D7">
                <a:alpha val="87843"/>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2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Création de la base de données </a:t>
            </a:r>
            <a:r>
              <a:rPr lang="fr-FR" sz="900" b="0" i="0" u="none" strike="noStrike" cap="none" dirty="0">
                <a:solidFill>
                  <a:srgbClr val="000000"/>
                </a:solidFill>
                <a:latin typeface="Verdana"/>
                <a:ea typeface="Verdana"/>
                <a:cs typeface="Verdana"/>
                <a:sym typeface="Verdana"/>
              </a:rPr>
              <a:t>en intégrant les contraintes réglementaires, identifier les variables pertinentes.</a:t>
            </a:r>
            <a:endParaRPr lang="fr-FR" sz="900" b="0" i="0" u="none" strike="noStrike" cap="none" dirty="0">
              <a:solidFill>
                <a:schemeClr val="dk1"/>
              </a:solidFill>
              <a:latin typeface="Arial"/>
              <a:ea typeface="Arial"/>
              <a:cs typeface="Arial"/>
              <a:sym typeface="Arial"/>
            </a:endParaRPr>
          </a:p>
          <a:p>
            <a:pPr marL="57150" marR="0" lvl="1" indent="-57150" algn="l" rtl="0">
              <a:lnSpc>
                <a:spcPct val="12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Analyse de données </a:t>
            </a:r>
            <a:r>
              <a:rPr lang="fr-FR" sz="900" b="0" i="0" u="none" strike="noStrike" cap="none" dirty="0">
                <a:solidFill>
                  <a:srgbClr val="000000"/>
                </a:solidFill>
                <a:latin typeface="Verdana"/>
                <a:ea typeface="Verdana"/>
                <a:cs typeface="Verdana"/>
                <a:sym typeface="Verdana"/>
              </a:rPr>
              <a:t>(analyse de la qualité des données, test de variables transformées, gestion des données aberrantes, application de filtres, détection d’un LDP, stabilité et transformation des variables, analyses bivariées, analyse des corrélations)</a:t>
            </a:r>
            <a:endParaRPr lang="fr-FR" sz="900" b="0" i="0" u="none" strike="noStrike" cap="none" dirty="0">
              <a:solidFill>
                <a:srgbClr val="000000"/>
              </a:solidFill>
              <a:latin typeface="Arial"/>
              <a:ea typeface="Arial"/>
              <a:cs typeface="Arial"/>
              <a:sym typeface="Arial"/>
            </a:endParaRPr>
          </a:p>
          <a:p>
            <a:pPr marL="57150" marR="0" lvl="1" indent="-57150" algn="l" rtl="0">
              <a:lnSpc>
                <a:spcPct val="120000"/>
              </a:lnSpc>
              <a:spcBef>
                <a:spcPts val="120"/>
              </a:spcBef>
              <a:spcAft>
                <a:spcPts val="0"/>
              </a:spcAft>
              <a:buClr>
                <a:srgbClr val="000000"/>
              </a:buClr>
              <a:buSzPts val="800"/>
              <a:buFont typeface="Verdana"/>
              <a:buChar char="•"/>
            </a:pPr>
            <a:r>
              <a:rPr lang="fr-FR" sz="900" b="1" i="0" u="sng" strike="noStrike" cap="none" dirty="0">
                <a:solidFill>
                  <a:srgbClr val="000000"/>
                </a:solidFill>
                <a:latin typeface="Verdana"/>
                <a:ea typeface="Verdana"/>
                <a:cs typeface="Verdana"/>
                <a:sym typeface="Verdana"/>
              </a:rPr>
              <a:t> Modélisation du taux de défaut </a:t>
            </a:r>
            <a:r>
              <a:rPr lang="fr-FR" sz="900" b="0" i="0" u="none" strike="noStrike" cap="none" dirty="0">
                <a:solidFill>
                  <a:srgbClr val="000000"/>
                </a:solidFill>
                <a:latin typeface="Verdana"/>
                <a:ea typeface="Verdana"/>
                <a:cs typeface="Verdana"/>
                <a:sym typeface="Verdana"/>
              </a:rPr>
              <a:t>: </a:t>
            </a:r>
            <a:endParaRPr lang="fr-FR" sz="900" b="0" i="0" u="none" strike="noStrike" cap="none" dirty="0">
              <a:solidFill>
                <a:srgbClr val="000000"/>
              </a:solidFill>
              <a:latin typeface="Arial"/>
              <a:ea typeface="Arial"/>
              <a:cs typeface="Arial"/>
              <a:sym typeface="Arial"/>
            </a:endParaRPr>
          </a:p>
          <a:p>
            <a:pPr marL="114300" marR="0" lvl="2" indent="-57150" algn="l" rtl="0">
              <a:lnSpc>
                <a:spcPct val="120000"/>
              </a:lnSpc>
              <a:spcBef>
                <a:spcPts val="12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Création des échantillons d'entraînement, de validation et de test, de l’échantillon out of time </a:t>
            </a:r>
            <a:r>
              <a:rPr lang="fr-FR" sz="900" dirty="0">
                <a:solidFill>
                  <a:schemeClr val="dk1"/>
                </a:solidFill>
                <a:latin typeface="Verdana"/>
                <a:ea typeface="Verdana"/>
                <a:cs typeface="Verdana"/>
                <a:sym typeface="Verdana"/>
              </a:rPr>
              <a:t>(selon la volumétrie)</a:t>
            </a:r>
            <a:endParaRPr lang="fr-FR" sz="900" b="0" i="0" u="none" strike="noStrike" cap="none" dirty="0">
              <a:solidFill>
                <a:srgbClr val="000000"/>
              </a:solidFill>
              <a:latin typeface="Arial"/>
              <a:ea typeface="Arial"/>
              <a:cs typeface="Arial"/>
              <a:sym typeface="Arial"/>
            </a:endParaRPr>
          </a:p>
          <a:p>
            <a:pPr marL="114300" marR="0" lvl="2" indent="-57150" algn="l" rtl="0">
              <a:lnSpc>
                <a:spcPct val="120000"/>
              </a:lnSpc>
              <a:spcBef>
                <a:spcPts val="12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a:t>
            </a:r>
            <a:r>
              <a:rPr lang="fr-FR" sz="900" dirty="0">
                <a:solidFill>
                  <a:srgbClr val="000000"/>
                </a:solidFill>
                <a:latin typeface="Verdana"/>
                <a:ea typeface="Verdana"/>
                <a:cs typeface="Verdana"/>
                <a:sym typeface="Verdana"/>
              </a:rPr>
              <a:t>Mise en place d’un modèle de </a:t>
            </a:r>
            <a:r>
              <a:rPr lang="fr-FR" sz="900" dirty="0" err="1">
                <a:solidFill>
                  <a:srgbClr val="000000"/>
                </a:solidFill>
                <a:latin typeface="Verdana"/>
                <a:ea typeface="Verdana"/>
                <a:cs typeface="Verdana"/>
                <a:sym typeface="Verdana"/>
              </a:rPr>
              <a:t>scoring</a:t>
            </a:r>
            <a:r>
              <a:rPr lang="fr-FR" sz="900" b="0" i="0" u="none" strike="noStrike" cap="none" dirty="0">
                <a:solidFill>
                  <a:srgbClr val="000000"/>
                </a:solidFill>
                <a:latin typeface="Verdana"/>
                <a:ea typeface="Verdana"/>
                <a:cs typeface="Verdana"/>
                <a:sym typeface="Verdana"/>
              </a:rPr>
              <a:t> : régression logistique, arbre de régression, autres modèles</a:t>
            </a:r>
          </a:p>
          <a:p>
            <a:pPr marL="114300" marR="0" lvl="2" indent="-57150" algn="l" rtl="0">
              <a:lnSpc>
                <a:spcPct val="120000"/>
              </a:lnSpc>
              <a:spcBef>
                <a:spcPts val="12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Validation du modèle</a:t>
            </a:r>
            <a:endParaRPr lang="fr-FR" sz="900" b="0" i="0" u="none" strike="noStrike" cap="none" dirty="0">
              <a:solidFill>
                <a:srgbClr val="000000"/>
              </a:solidFill>
              <a:latin typeface="Arial"/>
              <a:ea typeface="Arial"/>
              <a:cs typeface="Arial"/>
              <a:sym typeface="Arial"/>
            </a:endParaRPr>
          </a:p>
          <a:p>
            <a:pPr marL="57150" marR="0" lvl="1" indent="-57150" algn="l" rtl="0">
              <a:lnSpc>
                <a:spcPct val="120000"/>
              </a:lnSpc>
              <a:spcBef>
                <a:spcPts val="120"/>
              </a:spcBef>
              <a:spcAft>
                <a:spcPts val="0"/>
              </a:spcAft>
              <a:buClr>
                <a:srgbClr val="000000"/>
              </a:buClr>
              <a:buSzPts val="800"/>
              <a:buFont typeface="Verdana"/>
              <a:buChar char="•"/>
            </a:pPr>
            <a:r>
              <a:rPr lang="fr-FR" sz="900" b="1" i="0" u="sng" strike="noStrike" cap="none" dirty="0">
                <a:solidFill>
                  <a:srgbClr val="000000"/>
                </a:solidFill>
                <a:latin typeface="Verdana"/>
                <a:ea typeface="Verdana"/>
                <a:cs typeface="Verdana"/>
                <a:sym typeface="Verdana"/>
              </a:rPr>
              <a:t> Création des classes homogènes de risque </a:t>
            </a:r>
            <a:r>
              <a:rPr lang="fr-FR" sz="900" b="0" i="0" u="none" strike="noStrike" cap="none" dirty="0">
                <a:solidFill>
                  <a:srgbClr val="000000"/>
                </a:solidFill>
                <a:latin typeface="Verdana"/>
                <a:ea typeface="Verdana"/>
                <a:cs typeface="Verdana"/>
                <a:sym typeface="Verdana"/>
              </a:rPr>
              <a:t>: </a:t>
            </a:r>
            <a:endParaRPr lang="fr-FR" sz="900" b="0" i="0" u="none" strike="noStrike" cap="none" dirty="0">
              <a:solidFill>
                <a:srgbClr val="000000"/>
              </a:solidFill>
              <a:latin typeface="Arial"/>
              <a:ea typeface="Arial"/>
              <a:cs typeface="Arial"/>
              <a:sym typeface="Arial"/>
            </a:endParaRPr>
          </a:p>
          <a:p>
            <a:pPr marL="114300" marR="0" lvl="2" indent="-57150" algn="l" rtl="0">
              <a:lnSpc>
                <a:spcPct val="120000"/>
              </a:lnSpc>
              <a:spcBef>
                <a:spcPts val="12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Regrouper des classes de risque et vérifier certaines contraintes (inversion, pouvoir discriminant, concentration, homogénéité, hétérogénéité, stabilité dans le temps)</a:t>
            </a:r>
            <a:endParaRPr lang="fr-FR" sz="900" b="0" i="0" u="none" strike="noStrike" cap="none" dirty="0">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6B1E2FA8-5E8A-2A5A-CB45-333C5F24EDBB}"/>
              </a:ext>
            </a:extLst>
          </p:cNvPr>
          <p:cNvSpPr/>
          <p:nvPr/>
        </p:nvSpPr>
        <p:spPr>
          <a:xfrm>
            <a:off x="178706" y="3378226"/>
            <a:ext cx="1381124" cy="1874461"/>
          </a:xfrm>
          <a:prstGeom prst="rect">
            <a:avLst/>
          </a:prstGeom>
          <a:solidFill>
            <a:schemeClr val="bg1"/>
          </a:solid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bg1">
                    <a:lumMod val="50000"/>
                  </a:schemeClr>
                </a:solidFill>
                <a:latin typeface="Arial"/>
                <a:cs typeface="Arial"/>
              </a:rPr>
              <a:t>SEGMENTATION</a:t>
            </a:r>
            <a:endParaRPr lang="fr-FR" b="1" dirty="0">
              <a:solidFill>
                <a:schemeClr val="bg1">
                  <a:lumMod val="50000"/>
                </a:schemeClr>
              </a:solidFill>
              <a:latin typeface="Arial"/>
              <a:cs typeface="Arial"/>
            </a:endParaRPr>
          </a:p>
        </p:txBody>
      </p:sp>
      <p:sp>
        <p:nvSpPr>
          <p:cNvPr id="9" name="Google Shape;5910;g2c32c645e07_2_3983">
            <a:extLst>
              <a:ext uri="{FF2B5EF4-FFF2-40B4-BE49-F238E27FC236}">
                <a16:creationId xmlns:a16="http://schemas.microsoft.com/office/drawing/2014/main" id="{B7FF0B12-8067-1ECC-5C98-512A52E81206}"/>
              </a:ext>
            </a:extLst>
          </p:cNvPr>
          <p:cNvSpPr/>
          <p:nvPr/>
        </p:nvSpPr>
        <p:spPr>
          <a:xfrm rot="5400000">
            <a:off x="6241478" y="945537"/>
            <a:ext cx="1247595" cy="10330818"/>
          </a:xfrm>
          <a:prstGeom prst="round2SameRect">
            <a:avLst>
              <a:gd name="adj1" fmla="val 20928"/>
              <a:gd name="adj2" fmla="val 0"/>
            </a:avLst>
          </a:prstGeom>
          <a:solidFill>
            <a:srgbClr val="F6F2E9">
              <a:alpha val="83000"/>
            </a:srgbClr>
          </a:solidFill>
          <a:ln w="25400" cap="flat" cmpd="sng">
            <a:solidFill>
              <a:srgbClr val="F2E8D9">
                <a:alpha val="88235"/>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2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 des taux de défaut à 1 an </a:t>
            </a:r>
            <a:r>
              <a:rPr lang="fr-FR" sz="900" b="0" i="0" u="none" strike="noStrike" cap="none" dirty="0">
                <a:solidFill>
                  <a:srgbClr val="000000"/>
                </a:solidFill>
                <a:latin typeface="Verdana"/>
                <a:ea typeface="Verdana"/>
                <a:cs typeface="Verdana"/>
                <a:sym typeface="Verdana"/>
              </a:rPr>
              <a:t>au niveau </a:t>
            </a:r>
            <a:r>
              <a:rPr lang="fr-FR" sz="900" dirty="0">
                <a:solidFill>
                  <a:srgbClr val="000000"/>
                </a:solidFill>
                <a:latin typeface="Verdana"/>
                <a:ea typeface="Verdana"/>
                <a:cs typeface="Verdana"/>
                <a:sym typeface="Verdana"/>
              </a:rPr>
              <a:t>CHR</a:t>
            </a:r>
            <a:r>
              <a:rPr lang="fr-FR" sz="900" b="0" i="0" u="none" strike="noStrike" cap="none" dirty="0">
                <a:solidFill>
                  <a:srgbClr val="000000"/>
                </a:solidFill>
                <a:latin typeface="Verdana"/>
                <a:ea typeface="Verdana"/>
                <a:cs typeface="Verdana"/>
                <a:sym typeface="Verdana"/>
              </a:rPr>
              <a:t> par cohort</a:t>
            </a:r>
            <a:r>
              <a:rPr lang="fr-FR" sz="900" dirty="0">
                <a:latin typeface="Verdana"/>
                <a:ea typeface="Verdana"/>
                <a:cs typeface="Verdana"/>
                <a:sym typeface="Verdana"/>
              </a:rPr>
              <a:t>e</a:t>
            </a:r>
            <a:endParaRPr lang="fr-FR" sz="900" b="0" i="0" u="none" strike="noStrike" cap="none" dirty="0">
              <a:solidFill>
                <a:schemeClr val="dk1"/>
              </a:solidFill>
              <a:latin typeface="Arial"/>
              <a:ea typeface="Arial"/>
              <a:cs typeface="Arial"/>
              <a:sym typeface="Arial"/>
            </a:endParaRPr>
          </a:p>
          <a:p>
            <a:pPr marL="57150" marR="0" lvl="1" indent="-57150" algn="l" rtl="0">
              <a:lnSpc>
                <a:spcPct val="12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Taux de défaut moyen </a:t>
            </a:r>
            <a:r>
              <a:rPr lang="fr-FR" sz="900" b="1" i="0" u="none" strike="noStrike" cap="none" dirty="0">
                <a:solidFill>
                  <a:srgbClr val="C00000"/>
                </a:solidFill>
                <a:latin typeface="Verdana"/>
                <a:ea typeface="Verdana"/>
                <a:cs typeface="Verdana"/>
                <a:sym typeface="Verdana"/>
              </a:rPr>
              <a:t>observé</a:t>
            </a:r>
            <a:r>
              <a:rPr lang="fr-FR" sz="900" b="1" i="0" u="none" strike="noStrike" cap="none" dirty="0">
                <a:solidFill>
                  <a:srgbClr val="000000"/>
                </a:solidFill>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(moyenne arithmétique ou pondérée)</a:t>
            </a:r>
          </a:p>
          <a:p>
            <a:pPr marL="57150" marR="0" lvl="1" indent="-57150" algn="l" rtl="0">
              <a:lnSpc>
                <a:spcPct val="12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Taux de défaut moyen </a:t>
            </a:r>
            <a:r>
              <a:rPr lang="fr-FR" sz="900" b="1" i="0" u="none" strike="noStrike" cap="none" dirty="0">
                <a:solidFill>
                  <a:srgbClr val="C00000"/>
                </a:solidFill>
                <a:latin typeface="Verdana"/>
                <a:ea typeface="Verdana"/>
                <a:cs typeface="Verdana"/>
                <a:sym typeface="Verdana"/>
              </a:rPr>
              <a:t>long terme </a:t>
            </a:r>
            <a:r>
              <a:rPr lang="fr-FR" sz="900" b="0" i="0" u="none" strike="noStrike" cap="none" dirty="0">
                <a:solidFill>
                  <a:srgbClr val="000000"/>
                </a:solidFill>
                <a:latin typeface="Verdana"/>
                <a:ea typeface="Verdana"/>
                <a:cs typeface="Verdana"/>
                <a:sym typeface="Verdana"/>
              </a:rPr>
              <a:t>(en intégrant la variabilité du taux de défaut </a:t>
            </a:r>
            <a:r>
              <a:rPr lang="fr-FR" sz="900" dirty="0">
                <a:latin typeface="Verdana"/>
                <a:ea typeface="Verdana"/>
                <a:cs typeface="Verdana"/>
                <a:sym typeface="Wingdings" panose="05000000000000000000" pitchFamily="2" charset="2"/>
              </a:rPr>
              <a:t></a:t>
            </a:r>
            <a:r>
              <a:rPr lang="fr-FR" sz="900" b="0" i="0" u="none" strike="noStrike" cap="none" dirty="0">
                <a:solidFill>
                  <a:srgbClr val="000000"/>
                </a:solidFill>
                <a:latin typeface="Verdana"/>
                <a:ea typeface="Verdana"/>
                <a:cs typeface="Verdana"/>
                <a:sym typeface="Verdana"/>
              </a:rPr>
              <a:t> observation </a:t>
            </a:r>
            <a:r>
              <a:rPr lang="fr-FR" sz="900" b="0" i="0" u="none" strike="noStrike" cap="none" dirty="0">
                <a:solidFill>
                  <a:schemeClr val="dk1"/>
                </a:solidFill>
                <a:latin typeface="Verdana"/>
                <a:ea typeface="Verdana"/>
                <a:cs typeface="Verdana"/>
                <a:sym typeface="Verdana"/>
              </a:rPr>
              <a:t>sur 5 ans </a:t>
            </a:r>
            <a:r>
              <a:rPr lang="fr-FR" sz="900" b="0" i="1" u="none" strike="noStrike" cap="none" dirty="0">
                <a:solidFill>
                  <a:schemeClr val="dk1"/>
                </a:solidFill>
                <a:latin typeface="Verdana"/>
                <a:ea typeface="Verdana"/>
                <a:cs typeface="Verdana"/>
                <a:sym typeface="Verdana"/>
              </a:rPr>
              <a:t>vs</a:t>
            </a:r>
            <a:r>
              <a:rPr lang="fr-FR" sz="900" b="0" i="0" u="none" strike="noStrike" cap="none" dirty="0">
                <a:solidFill>
                  <a:schemeClr val="dk1"/>
                </a:solidFill>
                <a:latin typeface="Verdana"/>
                <a:ea typeface="Verdana"/>
                <a:cs typeface="Verdana"/>
                <a:sym typeface="Verdana"/>
              </a:rPr>
              <a:t> période d’observation</a:t>
            </a:r>
            <a:r>
              <a:rPr lang="fr-FR" sz="900" b="0" i="0" u="none" strike="noStrike" cap="none" dirty="0">
                <a:solidFill>
                  <a:srgbClr val="000000"/>
                </a:solidFill>
                <a:latin typeface="Verdana"/>
                <a:ea typeface="Verdana"/>
                <a:cs typeface="Verdana"/>
                <a:sym typeface="Verdana"/>
              </a:rPr>
              <a:t>)</a:t>
            </a:r>
          </a:p>
          <a:p>
            <a:pPr marL="57150" marR="0" lvl="1" indent="-57150" algn="l" rtl="0">
              <a:lnSpc>
                <a:spcPct val="12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Marges de conservatisme (MOC)</a:t>
            </a:r>
            <a:endParaRPr lang="fr-FR" sz="900" b="1" i="0" u="none" strike="noStrike" cap="none" dirty="0">
              <a:solidFill>
                <a:srgbClr val="000000"/>
              </a:solidFill>
              <a:latin typeface="Arial"/>
              <a:ea typeface="Arial"/>
              <a:cs typeface="Arial"/>
              <a:sym typeface="Arial"/>
            </a:endParaRPr>
          </a:p>
          <a:p>
            <a:pPr marL="57150" marR="0" lvl="1" indent="-57150" algn="l" rtl="0">
              <a:lnSpc>
                <a:spcPct val="12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PD finale </a:t>
            </a:r>
            <a:r>
              <a:rPr lang="fr-FR" sz="900" b="1" i="0" u="none" strike="noStrike" cap="none" dirty="0">
                <a:solidFill>
                  <a:schemeClr val="dk1"/>
                </a:solidFill>
                <a:latin typeface="Verdana"/>
                <a:ea typeface="Verdana"/>
                <a:cs typeface="Verdana"/>
                <a:sym typeface="Verdana"/>
              </a:rPr>
              <a:t>= Taux de défaut moyen long terme + MOC</a:t>
            </a:r>
            <a:endParaRPr lang="fr-FR" sz="900" b="1" i="0" u="none" strike="noStrike" cap="none" dirty="0">
              <a:solidFill>
                <a:srgbClr val="C00000"/>
              </a:solidFill>
              <a:latin typeface="Arial"/>
              <a:ea typeface="Arial"/>
              <a:cs typeface="Arial"/>
              <a:sym typeface="Arial"/>
            </a:endParaRPr>
          </a:p>
        </p:txBody>
      </p:sp>
      <p:sp>
        <p:nvSpPr>
          <p:cNvPr id="10" name="Rectangle : coins arrondis 9">
            <a:extLst>
              <a:ext uri="{FF2B5EF4-FFF2-40B4-BE49-F238E27FC236}">
                <a16:creationId xmlns:a16="http://schemas.microsoft.com/office/drawing/2014/main" id="{0A0CEABB-CAC7-0FC0-7184-F8A3646740E4}"/>
              </a:ext>
            </a:extLst>
          </p:cNvPr>
          <p:cNvSpPr/>
          <p:nvPr/>
        </p:nvSpPr>
        <p:spPr>
          <a:xfrm>
            <a:off x="1863176" y="3255415"/>
            <a:ext cx="2776574" cy="245610"/>
          </a:xfrm>
          <a:prstGeom prst="roundRect">
            <a:avLst/>
          </a:prstGeom>
          <a:solidFill>
            <a:schemeClr val="bg1"/>
          </a:solidFill>
          <a:ln w="19050">
            <a:solidFill>
              <a:srgbClr val="D7D7D7"/>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 </a:t>
            </a:r>
            <a:r>
              <a:rPr lang="fr-FR" sz="1200" b="1" i="1" dirty="0">
                <a:solidFill>
                  <a:schemeClr val="bg2">
                    <a:lumMod val="95000"/>
                    <a:lumOff val="5000"/>
                  </a:schemeClr>
                </a:solidFill>
                <a:latin typeface="Arial"/>
                <a:cs typeface="Arial"/>
              </a:rPr>
              <a:t>: Risk </a:t>
            </a:r>
            <a:r>
              <a:rPr lang="fr-FR" sz="1200" b="1" i="1" dirty="0" err="1">
                <a:solidFill>
                  <a:schemeClr val="bg2">
                    <a:lumMod val="95000"/>
                    <a:lumOff val="5000"/>
                  </a:schemeClr>
                </a:solidFill>
                <a:latin typeface="Arial"/>
                <a:cs typeface="Arial"/>
              </a:rPr>
              <a:t>Differentiation</a:t>
            </a:r>
            <a:endParaRPr lang="fr-FR" sz="1200" b="1" i="1" dirty="0">
              <a:solidFill>
                <a:schemeClr val="bg2">
                  <a:lumMod val="95000"/>
                  <a:lumOff val="5000"/>
                </a:schemeClr>
              </a:solidFill>
              <a:latin typeface="Arial"/>
              <a:cs typeface="Arial"/>
            </a:endParaRPr>
          </a:p>
        </p:txBody>
      </p:sp>
      <p:sp>
        <p:nvSpPr>
          <p:cNvPr id="11" name="Rectangle : coins arrondis 10">
            <a:extLst>
              <a:ext uri="{FF2B5EF4-FFF2-40B4-BE49-F238E27FC236}">
                <a16:creationId xmlns:a16="http://schemas.microsoft.com/office/drawing/2014/main" id="{5A0A8C62-F423-104F-F2BB-090F62DC3CC1}"/>
              </a:ext>
            </a:extLst>
          </p:cNvPr>
          <p:cNvSpPr/>
          <p:nvPr/>
        </p:nvSpPr>
        <p:spPr>
          <a:xfrm>
            <a:off x="1822179" y="5356259"/>
            <a:ext cx="2776574" cy="245610"/>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sp>
        <p:nvSpPr>
          <p:cNvPr id="12" name="Rectangle 11">
            <a:extLst>
              <a:ext uri="{FF2B5EF4-FFF2-40B4-BE49-F238E27FC236}">
                <a16:creationId xmlns:a16="http://schemas.microsoft.com/office/drawing/2014/main" id="{8A671B1C-9644-08E6-3128-9ED1A35AB737}"/>
              </a:ext>
            </a:extLst>
          </p:cNvPr>
          <p:cNvSpPr/>
          <p:nvPr/>
        </p:nvSpPr>
        <p:spPr>
          <a:xfrm>
            <a:off x="178706" y="5487148"/>
            <a:ext cx="1381124" cy="1247596"/>
          </a:xfrm>
          <a:prstGeom prst="rect">
            <a:avLst/>
          </a:prstGeom>
          <a:solidFill>
            <a:schemeClr val="bg1"/>
          </a:solidFill>
          <a:ln w="25400" cap="flat" cmpd="sng">
            <a:solidFill>
              <a:srgbClr val="F2E8D9"/>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solidFill>
                <a:latin typeface="Arial"/>
                <a:cs typeface="Arial"/>
              </a:rPr>
              <a:t>CALIBRATION</a:t>
            </a:r>
            <a:endParaRPr lang="fr-FR" b="1" dirty="0">
              <a:solidFill>
                <a:schemeClr val="tx2"/>
              </a:solidFill>
              <a:latin typeface="Arial"/>
              <a:cs typeface="Arial"/>
            </a:endParaRPr>
          </a:p>
        </p:txBody>
      </p:sp>
      <p:sp>
        <p:nvSpPr>
          <p:cNvPr id="15" name="object 21">
            <a:extLst>
              <a:ext uri="{FF2B5EF4-FFF2-40B4-BE49-F238E27FC236}">
                <a16:creationId xmlns:a16="http://schemas.microsoft.com/office/drawing/2014/main" id="{0CBDD35E-6B5F-1DF5-C2BC-E856ABB6D56F}"/>
              </a:ext>
            </a:extLst>
          </p:cNvPr>
          <p:cNvSpPr txBox="1"/>
          <p:nvPr/>
        </p:nvSpPr>
        <p:spPr>
          <a:xfrm>
            <a:off x="145824" y="1272494"/>
            <a:ext cx="11776998" cy="362920"/>
          </a:xfrm>
          <a:prstGeom prst="rect">
            <a:avLst/>
          </a:prstGeom>
          <a:solidFill>
            <a:schemeClr val="accent6">
              <a:lumMod val="20000"/>
              <a:lumOff val="80000"/>
            </a:schemeClr>
          </a:solidFill>
        </p:spPr>
        <p:txBody>
          <a:bodyPr vert="horz" wrap="square" lIns="0" tIns="54610" rIns="0" bIns="0" rtlCol="0">
            <a:spAutoFit/>
          </a:bodyPr>
          <a:lstStyle/>
          <a:p>
            <a:pPr lvl="0">
              <a:buClr>
                <a:srgbClr val="000000"/>
              </a:buClr>
              <a:buSzPts val="1200"/>
            </a:pPr>
            <a:r>
              <a:rPr lang="fr-FR" sz="1000" b="1" u="sng" dirty="0">
                <a:ea typeface="Verdana"/>
                <a:cs typeface="Verdana"/>
                <a:sym typeface="Verdana"/>
              </a:rPr>
              <a:t>Paramètre à modéliser :</a:t>
            </a:r>
            <a:r>
              <a:rPr lang="fr-FR" sz="1000" b="1" dirty="0">
                <a:ea typeface="Verdana"/>
                <a:cs typeface="Verdana"/>
                <a:sym typeface="Verdana"/>
              </a:rPr>
              <a:t> </a:t>
            </a:r>
            <a:r>
              <a:rPr lang="fr-FR" sz="1000" dirty="0">
                <a:ea typeface="Verdana"/>
                <a:cs typeface="Verdana"/>
                <a:sym typeface="Verdana"/>
              </a:rPr>
              <a:t>Taux de défauts sur une période d’observation de 12 mois des obligors qui ne sont pas en défaut au début de la période d’observation (c’est-à-dire exclusion des clients en défaut sur la 1</a:t>
            </a:r>
            <a:r>
              <a:rPr lang="fr-FR" sz="1000" baseline="30000" dirty="0">
                <a:ea typeface="Verdana"/>
                <a:cs typeface="Verdana"/>
                <a:sym typeface="Verdana"/>
              </a:rPr>
              <a:t>ère</a:t>
            </a:r>
            <a:r>
              <a:rPr lang="fr-FR" sz="1000" dirty="0">
                <a:ea typeface="Verdana"/>
                <a:cs typeface="Verdana"/>
                <a:sym typeface="Verdana"/>
              </a:rPr>
              <a:t> date d’observation). </a:t>
            </a:r>
          </a:p>
        </p:txBody>
      </p:sp>
    </p:spTree>
    <p:extLst>
      <p:ext uri="{BB962C8B-B14F-4D97-AF65-F5344CB8AC3E}">
        <p14:creationId xmlns:p14="http://schemas.microsoft.com/office/powerpoint/2010/main" val="150609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64F3F0EE-20D9-9A9D-106F-38467613D17C}"/>
            </a:ext>
          </a:extLst>
        </p:cNvPr>
        <p:cNvGrpSpPr/>
        <p:nvPr/>
      </p:nvGrpSpPr>
      <p:grpSpPr>
        <a:xfrm>
          <a:off x="0" y="0"/>
          <a:ext cx="0" cy="0"/>
          <a:chOff x="0" y="0"/>
          <a:chExt cx="0" cy="0"/>
        </a:xfrm>
      </p:grpSpPr>
      <p:sp>
        <p:nvSpPr>
          <p:cNvPr id="1176" name="Google Shape;1176;p9">
            <a:extLst>
              <a:ext uri="{FF2B5EF4-FFF2-40B4-BE49-F238E27FC236}">
                <a16:creationId xmlns:a16="http://schemas.microsoft.com/office/drawing/2014/main" id="{EC9ED251-D60F-E149-2576-78D75EF837B4}"/>
              </a:ext>
            </a:extLst>
          </p:cNvPr>
          <p:cNvSpPr txBox="1">
            <a:spLocks noGrp="1"/>
          </p:cNvSpPr>
          <p:nvPr>
            <p:ph type="body" idx="1"/>
          </p:nvPr>
        </p:nvSpPr>
        <p:spPr>
          <a:xfrm>
            <a:off x="280268" y="765725"/>
            <a:ext cx="9718899" cy="29750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solidFill>
                  <a:schemeClr val="lt2"/>
                </a:solidFill>
              </a:rPr>
              <a:t>Calcul de la lgd réalisée</a:t>
            </a:r>
          </a:p>
        </p:txBody>
      </p:sp>
      <p:sp>
        <p:nvSpPr>
          <p:cNvPr id="1177" name="Google Shape;1177;p9">
            <a:extLst>
              <a:ext uri="{FF2B5EF4-FFF2-40B4-BE49-F238E27FC236}">
                <a16:creationId xmlns:a16="http://schemas.microsoft.com/office/drawing/2014/main" id="{567A449E-475F-DA96-1B40-D92AE86DA7AD}"/>
              </a:ext>
            </a:extLst>
          </p:cNvPr>
          <p:cNvSpPr txBox="1">
            <a:spLocks noGrp="1"/>
          </p:cNvSpPr>
          <p:nvPr>
            <p:ph type="title"/>
          </p:nvPr>
        </p:nvSpPr>
        <p:spPr>
          <a:xfrm>
            <a:off x="280269" y="281487"/>
            <a:ext cx="9718899"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endParaRPr dirty="0"/>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E427E486-179E-B059-CE69-C6CFFDAACBF4}"/>
                  </a:ext>
                </a:extLst>
              </p:cNvPr>
              <p:cNvSpPr txBox="1"/>
              <p:nvPr/>
            </p:nvSpPr>
            <p:spPr>
              <a:xfrm>
                <a:off x="1309123" y="1753612"/>
                <a:ext cx="691896" cy="21336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𝐿𝐺</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sub>
                      </m:sSub>
                      <m:r>
                        <a:rPr lang="fr-FR" sz="1600" b="0" i="1" smtClean="0">
                          <a:latin typeface="Cambria Math" panose="02040503050406030204" pitchFamily="18" charset="0"/>
                        </a:rPr>
                        <m:t>=</m:t>
                      </m:r>
                      <m:r>
                        <a:rPr lang="fr-FR" sz="1600" b="0" i="1" smtClean="0">
                          <a:latin typeface="Cambria Math" panose="02040503050406030204" pitchFamily="18" charset="0"/>
                        </a:rPr>
                        <m:t>1</m:t>
                      </m:r>
                      <m:r>
                        <a:rPr lang="fr-FR" sz="1600" b="0" i="1" smtClean="0">
                          <a:latin typeface="Cambria Math" panose="02040503050406030204" pitchFamily="18" charset="0"/>
                        </a:rPr>
                        <m:t>−</m:t>
                      </m:r>
                      <m:r>
                        <a:rPr lang="fr-FR" sz="1600" b="0" i="1" smtClean="0">
                          <a:latin typeface="Cambria Math" panose="02040503050406030204" pitchFamily="18" charset="0"/>
                        </a:rPr>
                        <m:t>𝑇</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𝑅</m:t>
                          </m:r>
                        </m:e>
                        <m:sub>
                          <m:r>
                            <a:rPr lang="fr-FR" sz="1600" b="0" i="1" smtClean="0">
                              <a:latin typeface="Cambria Math" panose="02040503050406030204" pitchFamily="18" charset="0"/>
                            </a:rPr>
                            <m:t>𝑖</m:t>
                          </m:r>
                        </m:sub>
                      </m:sSub>
                      <m:d>
                        <m:dPr>
                          <m:ctrlPr>
                            <a:rPr lang="fr-FR" sz="1600" b="0" i="1" smtClean="0">
                              <a:latin typeface="Cambria Math" panose="02040503050406030204" pitchFamily="18" charset="0"/>
                            </a:rPr>
                          </m:ctrlPr>
                        </m:dPr>
                        <m:e>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𝑖</m:t>
                              </m:r>
                            </m:sub>
                          </m:sSub>
                        </m:e>
                      </m:d>
                      <m:r>
                        <a:rPr lang="fr-FR" sz="1600" b="0" i="1" smtClean="0">
                          <a:latin typeface="Cambria Math" panose="02040503050406030204" pitchFamily="18" charset="0"/>
                        </a:rPr>
                        <m:t>=</m:t>
                      </m:r>
                      <m:r>
                        <a:rPr lang="fr-FR" sz="1600" b="0" i="1" smtClean="0">
                          <a:latin typeface="Cambria Math" panose="02040503050406030204" pitchFamily="18" charset="0"/>
                        </a:rPr>
                        <m:t>1</m:t>
                      </m:r>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
                            <a:rPr lang="fr-FR" sz="1600" b="0" i="1" smtClean="0">
                              <a:latin typeface="Cambria Math" panose="02040503050406030204" pitchFamily="18" charset="0"/>
                            </a:rPr>
                            <m:t>𝐸𝐴</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𝑖</m:t>
                              </m:r>
                              <m:r>
                                <a:rPr lang="fr-FR" sz="1600" b="0" i="1" smtClean="0">
                                  <a:latin typeface="Cambria Math" panose="02040503050406030204" pitchFamily="18" charset="0"/>
                                </a:rPr>
                                <m:t>,</m:t>
                              </m:r>
                              <m:r>
                                <a:rPr lang="fr-FR" sz="1600" b="0" i="1" smtClean="0">
                                  <a:latin typeface="Cambria Math" panose="02040503050406030204" pitchFamily="18" charset="0"/>
                                </a:rPr>
                                <m:t>0</m:t>
                              </m:r>
                            </m:sub>
                          </m:sSub>
                        </m:den>
                      </m:f>
                      <m:d>
                        <m:dPr>
                          <m:begChr m:val="["/>
                          <m:endChr m:val="]"/>
                          <m:ctrlPr>
                            <a:rPr lang="fr-FR" sz="1600" b="0" i="1" smtClean="0">
                              <a:latin typeface="Cambria Math" panose="02040503050406030204" pitchFamily="18" charset="0"/>
                            </a:rPr>
                          </m:ctrlPr>
                        </m:dPr>
                        <m:e>
                          <m:nary>
                            <m:naryPr>
                              <m:chr m:val="∑"/>
                              <m:ctrlPr>
                                <a:rPr lang="fr-FR" sz="1600" i="1">
                                  <a:latin typeface="Cambria Math" panose="02040503050406030204" pitchFamily="18" charset="0"/>
                                </a:rPr>
                              </m:ctrlPr>
                            </m:naryPr>
                            <m:sub>
                              <m:r>
                                <m:rPr>
                                  <m:brk m:alnAt="23"/>
                                </m:rPr>
                                <a:rPr lang="fr-FR" sz="1600" b="0" i="1" smtClean="0">
                                  <a:latin typeface="Cambria Math" panose="02040503050406030204" pitchFamily="18" charset="0"/>
                                </a:rPr>
                                <m:t>𝑡</m:t>
                              </m:r>
                              <m:r>
                                <a:rPr lang="fr-FR" sz="1600" b="0" i="1" smtClean="0">
                                  <a:latin typeface="Cambria Math" panose="02040503050406030204" pitchFamily="18" charset="0"/>
                                </a:rPr>
                                <m:t>=</m:t>
                              </m:r>
                              <m:r>
                                <a:rPr lang="fr-FR" sz="1600" b="0" i="1" smtClean="0">
                                  <a:latin typeface="Cambria Math" panose="02040503050406030204" pitchFamily="18" charset="0"/>
                                </a:rPr>
                                <m:t>0</m:t>
                              </m:r>
                            </m:sub>
                            <m:sup>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𝑖</m:t>
                                  </m:r>
                                </m:sub>
                              </m:sSub>
                            </m:sup>
                            <m:e>
                              <m:d>
                                <m:dPr>
                                  <m:ctrlPr>
                                    <a:rPr lang="fr-FR" sz="1600" b="0" i="1" smtClean="0">
                                      <a:latin typeface="Cambria Math" panose="02040503050406030204" pitchFamily="18" charset="0"/>
                                    </a:rPr>
                                  </m:ctrlPr>
                                </m:dPr>
                                <m:e>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𝑅</m:t>
                                      </m:r>
                                      <m:r>
                                        <a:rPr lang="fr-FR" sz="1600" b="0" i="1" smtClean="0">
                                          <a:latin typeface="Cambria Math" panose="02040503050406030204" pitchFamily="18" charset="0"/>
                                        </a:rPr>
                                        <m:t>é</m:t>
                                      </m:r>
                                      <m:r>
                                        <a:rPr lang="fr-FR" sz="1600" b="0" i="1" smtClean="0">
                                          <a:latin typeface="Cambria Math" panose="02040503050406030204" pitchFamily="18" charset="0"/>
                                        </a:rPr>
                                        <m:t>𝑐𝑢𝑝</m:t>
                                      </m:r>
                                      <m:r>
                                        <a:rPr lang="fr-FR" sz="1600" b="0" i="1" smtClean="0">
                                          <a:latin typeface="Cambria Math" panose="02040503050406030204" pitchFamily="18" charset="0"/>
                                        </a:rPr>
                                        <m:t>é</m:t>
                                      </m:r>
                                      <m:r>
                                        <a:rPr lang="fr-FR" sz="1600" b="0" i="1" smtClean="0">
                                          <a:latin typeface="Cambria Math" panose="02040503050406030204" pitchFamily="18" charset="0"/>
                                        </a:rPr>
                                        <m:t>𝑟𝑎𝑡𝑖𝑜𝑛</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𝑠</m:t>
                                          </m:r>
                                        </m:e>
                                        <m:sub>
                                          <m:r>
                                            <m:rPr>
                                              <m:sty m:val="p"/>
                                            </m:rPr>
                                            <a:rPr lang="fr-FR" sz="1600" b="0" i="1" smtClean="0">
                                              <a:latin typeface="Cambria Math" panose="02040503050406030204" pitchFamily="18" charset="0"/>
                                            </a:rPr>
                                            <m:t>i</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r>
                                        <a:rPr lang="fr-FR" sz="1600" b="0" i="1" smtClean="0">
                                          <a:latin typeface="Cambria Math" panose="02040503050406030204" pitchFamily="18" charset="0"/>
                                        </a:rPr>
                                        <m:t>−</m:t>
                                      </m:r>
                                      <m:r>
                                        <a:rPr lang="fr-FR" sz="1600" i="1">
                                          <a:latin typeface="Cambria Math" panose="02040503050406030204" pitchFamily="18" charset="0"/>
                                        </a:rPr>
                                        <m:t> </m:t>
                                      </m:r>
                                      <m:r>
                                        <a:rPr lang="fr-FR" sz="1600" i="1">
                                          <a:latin typeface="Cambria Math" panose="02040503050406030204" pitchFamily="18" charset="0"/>
                                        </a:rPr>
                                        <m:t>𝐹𝑟𝑎𝑖𝑠</m:t>
                                      </m:r>
                                      <m:r>
                                        <a:rPr lang="fr-FR" sz="1600" i="1">
                                          <a:latin typeface="Cambria Math" panose="02040503050406030204" pitchFamily="18" charset="0"/>
                                        </a:rPr>
                                        <m:t> </m:t>
                                      </m:r>
                                      <m:r>
                                        <a:rPr lang="fr-FR" sz="1600" i="1">
                                          <a:latin typeface="Cambria Math" panose="02040503050406030204" pitchFamily="18" charset="0"/>
                                        </a:rPr>
                                        <m:t>𝑑𝑒</m:t>
                                      </m:r>
                                      <m:r>
                                        <a:rPr lang="fr-FR" sz="1600" i="1">
                                          <a:latin typeface="Cambria Math" panose="02040503050406030204" pitchFamily="18" charset="0"/>
                                        </a:rPr>
                                        <m:t> </m:t>
                                      </m:r>
                                      <m:r>
                                        <a:rPr lang="fr-FR" sz="1600" i="1">
                                          <a:latin typeface="Cambria Math" panose="02040503050406030204" pitchFamily="18" charset="0"/>
                                        </a:rPr>
                                        <m:t>𝑟𝑒𝑐𝑜𝑢𝑣𝑟𝑒𝑚𝑒𝑛</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𝑡</m:t>
                                          </m:r>
                                        </m:e>
                                        <m:sub>
                                          <m:r>
                                            <m:rPr>
                                              <m:sty m:val="p"/>
                                            </m:rPr>
                                            <a:rPr lang="fr-FR" sz="1600" b="0" i="1" smtClean="0">
                                              <a:latin typeface="Cambria Math" panose="02040503050406030204" pitchFamily="18" charset="0"/>
                                            </a:rPr>
                                            <m:t>i</m:t>
                                          </m:r>
                                          <m:r>
                                            <a:rPr lang="fr-FR" sz="1600" b="0" i="1" smtClean="0">
                                              <a:latin typeface="Cambria Math" panose="02040503050406030204" pitchFamily="18" charset="0"/>
                                            </a:rPr>
                                            <m:t>,</m:t>
                                          </m:r>
                                          <m:r>
                                            <a:rPr lang="fr-FR" sz="1600" b="0" i="1" smtClean="0">
                                              <a:latin typeface="Cambria Math" panose="02040503050406030204" pitchFamily="18" charset="0"/>
                                            </a:rPr>
                                            <m:t>𝑡</m:t>
                                          </m:r>
                                        </m:sub>
                                      </m:sSub>
                                    </m:num>
                                    <m:den>
                                      <m:sSup>
                                        <m:sSupPr>
                                          <m:ctrlPr>
                                            <a:rPr lang="fr-FR" sz="1600" b="0" i="1" smtClean="0">
                                              <a:latin typeface="Cambria Math" panose="02040503050406030204" pitchFamily="18" charset="0"/>
                                            </a:rPr>
                                          </m:ctrlPr>
                                        </m:sSupPr>
                                        <m:e>
                                          <m:d>
                                            <m:dPr>
                                              <m:ctrlPr>
                                                <a:rPr lang="fr-FR" sz="1600" b="0" i="1" smtClean="0">
                                                  <a:latin typeface="Cambria Math" panose="02040503050406030204" pitchFamily="18" charset="0"/>
                                                </a:rPr>
                                              </m:ctrlPr>
                                            </m:dPr>
                                            <m:e>
                                              <m:r>
                                                <a:rPr lang="fr-FR" sz="1600" b="0" i="1" smtClean="0">
                                                  <a:latin typeface="Cambria Math" panose="02040503050406030204" pitchFamily="18" charset="0"/>
                                                </a:rPr>
                                                <m:t>1</m:t>
                                              </m:r>
                                              <m:r>
                                                <a:rPr lang="fr-FR" sz="1600" b="0" i="1" smtClean="0">
                                                  <a:latin typeface="Cambria Math" panose="02040503050406030204" pitchFamily="18" charset="0"/>
                                                </a:rPr>
                                                <m:t>+</m:t>
                                              </m:r>
                                              <m:r>
                                                <a:rPr lang="fr-FR" sz="1600" b="0" i="1" smtClean="0">
                                                  <a:latin typeface="Cambria Math" panose="02040503050406030204" pitchFamily="18" charset="0"/>
                                                </a:rPr>
                                                <m:t>𝑟</m:t>
                                              </m:r>
                                            </m:e>
                                          </m:d>
                                        </m:e>
                                        <m:sup>
                                          <m:r>
                                            <a:rPr lang="fr-FR" sz="1600" b="0" i="1" smtClean="0">
                                              <a:latin typeface="Cambria Math" panose="02040503050406030204" pitchFamily="18" charset="0"/>
                                            </a:rPr>
                                            <m:t>𝑡</m:t>
                                          </m:r>
                                        </m:sup>
                                      </m:sSup>
                                    </m:den>
                                  </m:f>
                                </m:e>
                              </m:d>
                            </m:e>
                          </m:nary>
                          <m:r>
                            <a:rPr lang="fr-FR" sz="1600" b="0" i="1" smtClean="0">
                              <a:latin typeface="Cambria Math" panose="02040503050406030204" pitchFamily="18" charset="0"/>
                            </a:rPr>
                            <m:t>+</m:t>
                          </m:r>
                          <m:d>
                            <m:dPr>
                              <m:ctrlPr>
                                <a:rPr lang="fr-FR" sz="1600" i="1">
                                  <a:latin typeface="Cambria Math" panose="02040503050406030204" pitchFamily="18" charset="0"/>
                                </a:rPr>
                              </m:ctrlPr>
                            </m:dPr>
                            <m:e>
                              <m:f>
                                <m:fPr>
                                  <m:ctrlPr>
                                    <a:rPr lang="fr-FR" sz="1600" i="1">
                                      <a:latin typeface="Cambria Math" panose="02040503050406030204" pitchFamily="18" charset="0"/>
                                    </a:rPr>
                                  </m:ctrlPr>
                                </m:fPr>
                                <m:num>
                                  <m:r>
                                    <a:rPr lang="fr-FR" sz="1600" b="0" i="1" smtClean="0">
                                      <a:latin typeface="Cambria Math" panose="02040503050406030204" pitchFamily="18" charset="0"/>
                                    </a:rPr>
                                    <m:t>𝑁𝑜𝑡𝑖𝑜𝑛𝑛𝑒</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𝑙</m:t>
                                      </m:r>
                                    </m:e>
                                    <m:sub>
                                      <m:sSub>
                                        <m:sSubPr>
                                          <m:ctrlPr>
                                            <a:rPr lang="fr-FR" sz="1600" b="0" i="1" smtClean="0">
                                              <a:latin typeface="Cambria Math" panose="02040503050406030204" pitchFamily="18" charset="0"/>
                                            </a:rPr>
                                          </m:ctrlPr>
                                        </m:sSubPr>
                                        <m:e>
                                          <m:r>
                                            <m:rPr>
                                              <m:sty m:val="p"/>
                                            </m:rPr>
                                            <a:rPr lang="fr-FR" sz="1600" b="0" i="1" smtClean="0">
                                              <a:latin typeface="Cambria Math" panose="02040503050406030204" pitchFamily="18" charset="0"/>
                                            </a:rPr>
                                            <m:t>i</m:t>
                                          </m:r>
                                          <m:r>
                                            <a:rPr lang="fr-FR" sz="1600" b="0" i="1" smtClean="0">
                                              <a:latin typeface="Cambria Math" panose="02040503050406030204" pitchFamily="18" charset="0"/>
                                            </a:rPr>
                                            <m:t>,</m:t>
                                          </m:r>
                                          <m:r>
                                            <a:rPr lang="fr-FR" sz="1600" b="0" i="1" smtClean="0">
                                              <a:latin typeface="Cambria Math" panose="02040503050406030204" pitchFamily="18" charset="0"/>
                                            </a:rPr>
                                            <m:t>𝑇</m:t>
                                          </m:r>
                                        </m:e>
                                        <m:sub>
                                          <m:r>
                                            <a:rPr lang="fr-FR" sz="1600" b="0" i="1" smtClean="0">
                                              <a:latin typeface="Cambria Math" panose="02040503050406030204" pitchFamily="18" charset="0"/>
                                            </a:rPr>
                                            <m:t>𝑖</m:t>
                                          </m:r>
                                        </m:sub>
                                      </m:sSub>
                                    </m:sub>
                                  </m:sSub>
                                </m:num>
                                <m:den>
                                  <m:sSup>
                                    <m:sSupPr>
                                      <m:ctrlPr>
                                        <a:rPr lang="fr-FR" sz="1600" i="1">
                                          <a:latin typeface="Cambria Math" panose="02040503050406030204" pitchFamily="18" charset="0"/>
                                        </a:rPr>
                                      </m:ctrlPr>
                                    </m:sSupPr>
                                    <m:e>
                                      <m:d>
                                        <m:dPr>
                                          <m:ctrlPr>
                                            <a:rPr lang="fr-FR" sz="1600" i="1">
                                              <a:latin typeface="Cambria Math" panose="02040503050406030204" pitchFamily="18" charset="0"/>
                                            </a:rPr>
                                          </m:ctrlPr>
                                        </m:dPr>
                                        <m:e>
                                          <m:r>
                                            <a:rPr lang="fr-FR" sz="1600" i="1">
                                              <a:latin typeface="Cambria Math" panose="02040503050406030204" pitchFamily="18" charset="0"/>
                                            </a:rPr>
                                            <m:t>1</m:t>
                                          </m:r>
                                          <m:r>
                                            <a:rPr lang="fr-FR" sz="1600" i="1">
                                              <a:latin typeface="Cambria Math" panose="02040503050406030204" pitchFamily="18" charset="0"/>
                                            </a:rPr>
                                            <m:t>+</m:t>
                                          </m:r>
                                          <m:r>
                                            <a:rPr lang="fr-FR" sz="1600" i="1">
                                              <a:latin typeface="Cambria Math" panose="02040503050406030204" pitchFamily="18" charset="0"/>
                                            </a:rPr>
                                            <m:t>𝑟</m:t>
                                          </m:r>
                                        </m:e>
                                      </m:d>
                                    </m:e>
                                    <m:sup>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𝑖</m:t>
                                          </m:r>
                                        </m:sub>
                                      </m:sSub>
                                    </m:sup>
                                  </m:sSup>
                                </m:den>
                              </m:f>
                            </m:e>
                          </m:d>
                        </m:e>
                      </m:d>
                    </m:oMath>
                  </m:oMathPara>
                </a14:m>
                <a:endParaRPr lang="fr-FR" sz="1600" dirty="0" err="1">
                  <a:latin typeface="Verdana" panose="020B0604030504040204" pitchFamily="34" charset="0"/>
                </a:endParaRPr>
              </a:p>
            </p:txBody>
          </p:sp>
        </mc:Choice>
        <mc:Fallback xmlns="">
          <p:sp>
            <p:nvSpPr>
              <p:cNvPr id="19" name="ZoneTexte 18">
                <a:extLst>
                  <a:ext uri="{FF2B5EF4-FFF2-40B4-BE49-F238E27FC236}">
                    <a16:creationId xmlns:a16="http://schemas.microsoft.com/office/drawing/2014/main" id="{E427E486-179E-B059-CE69-C6CFFDAACBF4}"/>
                  </a:ext>
                </a:extLst>
              </p:cNvPr>
              <p:cNvSpPr txBox="1">
                <a:spLocks noRot="1" noChangeAspect="1" noMove="1" noResize="1" noEditPoints="1" noAdjustHandles="1" noChangeArrowheads="1" noChangeShapeType="1" noTextEdit="1"/>
              </p:cNvSpPr>
              <p:nvPr/>
            </p:nvSpPr>
            <p:spPr>
              <a:xfrm>
                <a:off x="1309123" y="1753612"/>
                <a:ext cx="691896" cy="213360"/>
              </a:xfrm>
              <a:prstGeom prst="rect">
                <a:avLst/>
              </a:prstGeom>
              <a:blipFill>
                <a:blip r:embed="rId3"/>
                <a:stretch>
                  <a:fillRect r="-1244248" b="-265714"/>
                </a:stretch>
              </a:blipFill>
            </p:spPr>
            <p:txBody>
              <a:bodyPr/>
              <a:lstStyle/>
              <a:p>
                <a:r>
                  <a:rPr lang="fr-FR">
                    <a:noFill/>
                  </a:rPr>
                  <a:t> </a:t>
                </a:r>
              </a:p>
            </p:txBody>
          </p:sp>
        </mc:Fallback>
      </mc:AlternateContent>
      <p:sp>
        <p:nvSpPr>
          <p:cNvPr id="20" name="Google Shape;6091;g2b9ded0437e_5_1401">
            <a:extLst>
              <a:ext uri="{FF2B5EF4-FFF2-40B4-BE49-F238E27FC236}">
                <a16:creationId xmlns:a16="http://schemas.microsoft.com/office/drawing/2014/main" id="{2217A352-6034-EA18-14E6-3DA4CE56F5CF}"/>
              </a:ext>
            </a:extLst>
          </p:cNvPr>
          <p:cNvSpPr/>
          <p:nvPr/>
        </p:nvSpPr>
        <p:spPr>
          <a:xfrm>
            <a:off x="1199243" y="1630696"/>
            <a:ext cx="9337686" cy="107503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5C3E05B9-0CE1-14B5-2BF1-F7821D84231D}"/>
                  </a:ext>
                </a:extLst>
              </p:cNvPr>
              <p:cNvSpPr txBox="1"/>
              <p:nvPr/>
            </p:nvSpPr>
            <p:spPr>
              <a:xfrm>
                <a:off x="407773" y="2972486"/>
                <a:ext cx="11071654" cy="2916589"/>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400" i="1" smtClean="0">
                        <a:latin typeface="Cambria Math" panose="02040503050406030204" pitchFamily="18" charset="0"/>
                      </a:rPr>
                      <m:t>𝑇</m:t>
                    </m:r>
                    <m:sSub>
                      <m:sSubPr>
                        <m:ctrlPr>
                          <a:rPr lang="fr-FR" sz="1400" i="1">
                            <a:latin typeface="Cambria Math" panose="02040503050406030204" pitchFamily="18" charset="0"/>
                          </a:rPr>
                        </m:ctrlPr>
                      </m:sSubPr>
                      <m:e>
                        <m:r>
                          <a:rPr lang="fr-FR" sz="1400" i="1">
                            <a:latin typeface="Cambria Math" panose="02040503050406030204" pitchFamily="18" charset="0"/>
                          </a:rPr>
                          <m:t>𝑅</m:t>
                        </m:r>
                      </m:e>
                      <m:sub>
                        <m:r>
                          <a:rPr lang="fr-FR" sz="1400" i="1">
                            <a:latin typeface="Cambria Math" panose="02040503050406030204" pitchFamily="18" charset="0"/>
                          </a:rPr>
                          <m:t>𝑖</m:t>
                        </m:r>
                      </m:sub>
                    </m:sSub>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𝑇</m:t>
                            </m:r>
                          </m:e>
                          <m:sub>
                            <m:r>
                              <a:rPr lang="fr-FR" sz="1400" i="1">
                                <a:latin typeface="Cambria Math" panose="02040503050406030204" pitchFamily="18" charset="0"/>
                              </a:rPr>
                              <m:t>𝑖</m:t>
                            </m:r>
                          </m:sub>
                        </m:sSub>
                      </m:e>
                    </m:d>
                  </m:oMath>
                </a14:m>
                <a:r>
                  <a:rPr lang="fr-FR" sz="1400" dirty="0">
                    <a:latin typeface="Verdana" panose="020B0604030504040204" pitchFamily="34" charset="0"/>
                  </a:rPr>
                  <a:t> : taux de recouvrement cumulé du contrat </a:t>
                </a:r>
                <a14:m>
                  <m:oMath xmlns:m="http://schemas.openxmlformats.org/officeDocument/2006/math">
                    <m:r>
                      <a:rPr lang="fr-FR" sz="1400" i="1" dirty="0" smtClean="0">
                        <a:latin typeface="Cambria Math" panose="02040503050406030204" pitchFamily="18" charset="0"/>
                      </a:rPr>
                      <m:t>𝑖</m:t>
                    </m:r>
                  </m:oMath>
                </a14:m>
                <a:r>
                  <a:rPr lang="fr-FR" sz="1400" dirty="0">
                    <a:latin typeface="Verdana" panose="020B0604030504040204" pitchFamily="34" charset="0"/>
                  </a:rPr>
                  <a:t> à l’horizon </a:t>
                </a: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𝑇</m:t>
                        </m:r>
                      </m:e>
                      <m:sub>
                        <m:r>
                          <a:rPr lang="fr-FR" sz="1400" i="1">
                            <a:latin typeface="Cambria Math" panose="02040503050406030204" pitchFamily="18" charset="0"/>
                          </a:rPr>
                          <m:t>𝑖</m:t>
                        </m:r>
                      </m:sub>
                    </m:sSub>
                  </m:oMath>
                </a14:m>
                <a:r>
                  <a:rPr lang="fr-FR" sz="1400" dirty="0">
                    <a:latin typeface="Verdana" panose="020B0604030504040204" pitchFamily="34" charset="0"/>
                  </a:rPr>
                  <a:t> ;</a:t>
                </a:r>
              </a:p>
              <a:p>
                <a:pPr algn="just">
                  <a:spcBef>
                    <a:spcPts val="600"/>
                  </a:spcBef>
                  <a:buClr>
                    <a:schemeClr val="tx1"/>
                  </a:buClr>
                </a:pPr>
                <a14:m>
                  <m:oMath xmlns:m="http://schemas.openxmlformats.org/officeDocument/2006/math">
                    <m:sSub>
                      <m:sSubPr>
                        <m:ctrlPr>
                          <a:rPr lang="fr-FR" sz="1400" i="1">
                            <a:latin typeface="Cambria Math" panose="02040503050406030204" pitchFamily="18" charset="0"/>
                          </a:rPr>
                        </m:ctrlPr>
                      </m:sSubPr>
                      <m:e>
                        <m:r>
                          <a:rPr lang="fr-FR" sz="1400" i="1">
                            <a:latin typeface="Cambria Math" panose="02040503050406030204" pitchFamily="18" charset="0"/>
                          </a:rPr>
                          <m:t>𝑇</m:t>
                        </m:r>
                      </m:e>
                      <m:sub>
                        <m:r>
                          <a:rPr lang="fr-FR" sz="1400" i="1">
                            <a:latin typeface="Cambria Math" panose="02040503050406030204" pitchFamily="18" charset="0"/>
                          </a:rPr>
                          <m:t>𝑖</m:t>
                        </m:r>
                      </m:sub>
                    </m:sSub>
                  </m:oMath>
                </a14:m>
                <a:r>
                  <a:rPr lang="fr-FR" sz="1400" dirty="0">
                    <a:latin typeface="Verdana" panose="020B0604030504040204" pitchFamily="34" charset="0"/>
                  </a:rPr>
                  <a:t> : horizon de fin de recouvrement pour le contrat </a:t>
                </a:r>
                <a14:m>
                  <m:oMath xmlns:m="http://schemas.openxmlformats.org/officeDocument/2006/math">
                    <m:r>
                      <a:rPr lang="fr-FR" sz="1400" i="1" dirty="0">
                        <a:latin typeface="Cambria Math" panose="02040503050406030204" pitchFamily="18" charset="0"/>
                      </a:rPr>
                      <m:t>𝑖</m:t>
                    </m:r>
                  </m:oMath>
                </a14:m>
                <a:r>
                  <a:rPr lang="fr-FR" sz="1400" dirty="0">
                    <a:latin typeface="Verdana" panose="020B0604030504040204" pitchFamily="34" charset="0"/>
                  </a:rPr>
                  <a:t> ;</a:t>
                </a:r>
              </a:p>
              <a:p>
                <a:pPr algn="just">
                  <a:spcBef>
                    <a:spcPts val="600"/>
                  </a:spcBef>
                  <a:buClr>
                    <a:schemeClr val="tx1"/>
                  </a:buClr>
                </a:pPr>
                <a14:m>
                  <m:oMath xmlns:m="http://schemas.openxmlformats.org/officeDocument/2006/math">
                    <m:r>
                      <a:rPr lang="fr-FR" sz="1400" i="1">
                        <a:latin typeface="Cambria Math" panose="02040503050406030204" pitchFamily="18" charset="0"/>
                      </a:rPr>
                      <m:t>𝑁𝑜𝑡𝑖𝑜𝑛𝑛𝑒</m:t>
                    </m:r>
                    <m:sSub>
                      <m:sSubPr>
                        <m:ctrlPr>
                          <a:rPr lang="fr-FR" sz="1400" i="1">
                            <a:latin typeface="Cambria Math" panose="02040503050406030204" pitchFamily="18" charset="0"/>
                          </a:rPr>
                        </m:ctrlPr>
                      </m:sSubPr>
                      <m:e>
                        <m:r>
                          <a:rPr lang="fr-FR" sz="1400" i="1">
                            <a:latin typeface="Cambria Math" panose="02040503050406030204" pitchFamily="18" charset="0"/>
                          </a:rPr>
                          <m:t>𝑙</m:t>
                        </m:r>
                      </m:e>
                      <m:sub>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i</m:t>
                            </m:r>
                            <m:r>
                              <a:rPr lang="fr-FR" sz="1400" b="0" i="1" smtClean="0">
                                <a:latin typeface="Cambria Math" panose="02040503050406030204" pitchFamily="18" charset="0"/>
                              </a:rPr>
                              <m:t>,</m:t>
                            </m:r>
                            <m:r>
                              <a:rPr lang="fr-FR" sz="1400" i="1">
                                <a:latin typeface="Cambria Math" panose="02040503050406030204" pitchFamily="18" charset="0"/>
                              </a:rPr>
                              <m:t>𝑇</m:t>
                            </m:r>
                          </m:e>
                          <m:sub>
                            <m:r>
                              <a:rPr lang="fr-FR" sz="1400" i="1">
                                <a:latin typeface="Cambria Math" panose="02040503050406030204" pitchFamily="18" charset="0"/>
                              </a:rPr>
                              <m:t>𝑖</m:t>
                            </m:r>
                          </m:sub>
                        </m:sSub>
                      </m:sub>
                    </m:sSub>
                  </m:oMath>
                </a14:m>
                <a:r>
                  <a:rPr lang="fr-FR" sz="1400" dirty="0">
                    <a:latin typeface="Verdana" panose="020B0604030504040204" pitchFamily="34" charset="0"/>
                  </a:rPr>
                  <a:t> : Montant restant du prêt au moment du retour en sain (flux de trésorerie artificielle) pour le contrat </a:t>
                </a:r>
                <a14:m>
                  <m:oMath xmlns:m="http://schemas.openxmlformats.org/officeDocument/2006/math">
                    <m:r>
                      <m:rPr>
                        <m:sty m:val="p"/>
                      </m:rPr>
                      <a:rPr lang="fr-FR" sz="1400" b="0" i="1" smtClean="0">
                        <a:latin typeface="Cambria Math" panose="02040503050406030204" pitchFamily="18" charset="0"/>
                      </a:rPr>
                      <m:t>i</m:t>
                    </m:r>
                  </m:oMath>
                </a14:m>
                <a:r>
                  <a:rPr lang="fr-FR" sz="1400" dirty="0">
                    <a:latin typeface="Verdana" panose="020B0604030504040204" pitchFamily="34" charset="0"/>
                  </a:rPr>
                  <a:t>;</a:t>
                </a:r>
              </a:p>
              <a:p>
                <a:pPr algn="just">
                  <a:spcBef>
                    <a:spcPts val="600"/>
                  </a:spcBef>
                  <a:buClr>
                    <a:schemeClr val="tx1"/>
                  </a:buClr>
                </a:pPr>
                <a14:m>
                  <m:oMath xmlns:m="http://schemas.openxmlformats.org/officeDocument/2006/math">
                    <m:r>
                      <a:rPr lang="fr-FR" sz="1400" b="0" i="1" smtClean="0">
                        <a:latin typeface="Cambria Math" panose="02040503050406030204" pitchFamily="18" charset="0"/>
                      </a:rPr>
                      <m:t>𝑟</m:t>
                    </m:r>
                  </m:oMath>
                </a14:m>
                <a:r>
                  <a:rPr lang="fr-FR" sz="1400" dirty="0">
                    <a:latin typeface="Verdana" panose="020B0604030504040204" pitchFamily="34" charset="0"/>
                  </a:rPr>
                  <a:t> : taux d’actualisation.</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xmlns="">
          <p:sp>
            <p:nvSpPr>
              <p:cNvPr id="21" name="ZoneTexte 20">
                <a:extLst>
                  <a:ext uri="{FF2B5EF4-FFF2-40B4-BE49-F238E27FC236}">
                    <a16:creationId xmlns:a16="http://schemas.microsoft.com/office/drawing/2014/main" id="{5C3E05B9-0CE1-14B5-2BF1-F7821D84231D}"/>
                  </a:ext>
                </a:extLst>
              </p:cNvPr>
              <p:cNvSpPr txBox="1">
                <a:spLocks noRot="1" noChangeAspect="1" noMove="1" noResize="1" noEditPoints="1" noAdjustHandles="1" noChangeArrowheads="1" noChangeShapeType="1" noTextEdit="1"/>
              </p:cNvSpPr>
              <p:nvPr/>
            </p:nvSpPr>
            <p:spPr>
              <a:xfrm>
                <a:off x="407773" y="2972486"/>
                <a:ext cx="11071654" cy="2916589"/>
              </a:xfrm>
              <a:prstGeom prst="rect">
                <a:avLst/>
              </a:prstGeom>
              <a:blipFill>
                <a:blip r:embed="rId4"/>
                <a:stretch>
                  <a:fillRect t="-418"/>
                </a:stretch>
              </a:blipFill>
            </p:spPr>
            <p:txBody>
              <a:bodyPr/>
              <a:lstStyle/>
              <a:p>
                <a:r>
                  <a:rPr lang="fr-FR">
                    <a:noFill/>
                  </a:rPr>
                  <a:t> </a:t>
                </a:r>
              </a:p>
            </p:txBody>
          </p:sp>
        </mc:Fallback>
      </mc:AlternateContent>
      <p:sp>
        <p:nvSpPr>
          <p:cNvPr id="22" name="ZoneTexte 21">
            <a:extLst>
              <a:ext uri="{FF2B5EF4-FFF2-40B4-BE49-F238E27FC236}">
                <a16:creationId xmlns:a16="http://schemas.microsoft.com/office/drawing/2014/main" id="{FCA7B7A4-8699-4B6F-65AC-64DEF85B0202}"/>
              </a:ext>
            </a:extLst>
          </p:cNvPr>
          <p:cNvSpPr txBox="1"/>
          <p:nvPr/>
        </p:nvSpPr>
        <p:spPr>
          <a:xfrm>
            <a:off x="280268" y="1210147"/>
            <a:ext cx="7549978" cy="297505"/>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Formule de la LGD </a:t>
            </a:r>
            <a:r>
              <a:rPr lang="fr-FR" sz="1400" b="1" i="1" dirty="0" err="1">
                <a:latin typeface="Verdana" panose="020B0604030504040204" pitchFamily="34" charset="0"/>
              </a:rPr>
              <a:t>workout</a:t>
            </a:r>
            <a:r>
              <a:rPr lang="fr-FR" sz="1400" b="1" dirty="0">
                <a:latin typeface="Verdana" panose="020B0604030504040204" pitchFamily="34" charset="0"/>
              </a:rPr>
              <a:t> :</a:t>
            </a:r>
          </a:p>
        </p:txBody>
      </p:sp>
      <mc:AlternateContent xmlns:mc="http://schemas.openxmlformats.org/markup-compatibility/2006" xmlns:a14="http://schemas.microsoft.com/office/drawing/2010/main">
        <mc:Choice Requires="a14">
          <p:sp>
            <p:nvSpPr>
              <p:cNvPr id="23" name="Google Shape;1162;p7">
                <a:extLst>
                  <a:ext uri="{FF2B5EF4-FFF2-40B4-BE49-F238E27FC236}">
                    <a16:creationId xmlns:a16="http://schemas.microsoft.com/office/drawing/2014/main" id="{39CC985A-4361-565E-83A4-D16C02930275}"/>
                  </a:ext>
                </a:extLst>
              </p:cNvPr>
              <p:cNvSpPr/>
              <p:nvPr/>
            </p:nvSpPr>
            <p:spPr>
              <a:xfrm>
                <a:off x="407772" y="4430780"/>
                <a:ext cx="10920627" cy="1182620"/>
              </a:xfrm>
              <a:prstGeom prst="rect">
                <a:avLst/>
              </a:prstGeom>
              <a:solidFill>
                <a:srgbClr val="F2F2F2"/>
              </a:solidFill>
              <a:ln>
                <a:noFill/>
              </a:ln>
            </p:spPr>
            <p:txBody>
              <a:bodyPr spcFirstLastPara="1" wrap="square" lIns="91425" tIns="45700" rIns="91425" bIns="45700" anchor="ctr" anchorCtr="0">
                <a:noAutofit/>
              </a:bodyPr>
              <a:lstStyle/>
              <a:p>
                <a:pPr lvl="0" algn="just">
                  <a:buClr>
                    <a:srgbClr val="000000"/>
                  </a:buClr>
                  <a:buSzPts val="1100"/>
                </a:pPr>
                <a:r>
                  <a:rPr lang="fr-FR" sz="1400" b="1" i="0" u="none" strike="noStrike" cap="none" dirty="0">
                    <a:solidFill>
                      <a:schemeClr val="dk1"/>
                    </a:solidFill>
                    <a:latin typeface="Verdana"/>
                    <a:ea typeface="Verdana"/>
                    <a:cs typeface="Verdana"/>
                    <a:sym typeface="Verdana"/>
                  </a:rPr>
                  <a:t>Différences Bâle/IFRS 9 : </a:t>
                </a:r>
                <a:r>
                  <a:rPr lang="fr-FR" sz="1400" b="0" i="0" u="none" strike="noStrike" cap="none" dirty="0">
                    <a:solidFill>
                      <a:schemeClr val="dk1"/>
                    </a:solidFill>
                    <a:latin typeface="Verdana"/>
                    <a:ea typeface="Verdana"/>
                    <a:cs typeface="Verdana"/>
                    <a:sym typeface="Verdana"/>
                  </a:rPr>
                  <a:t>Dans le cadre bâlois, le taux d’actualisation </a:t>
                </a:r>
                <a14:m>
                  <m:oMath xmlns:m="http://schemas.openxmlformats.org/officeDocument/2006/math">
                    <m:r>
                      <a:rPr lang="fr-FR" sz="1400" b="0" i="1" u="none" strike="noStrike" cap="none" smtClean="0">
                        <a:solidFill>
                          <a:schemeClr val="dk1"/>
                        </a:solidFill>
                        <a:latin typeface="Cambria Math" panose="02040503050406030204" pitchFamily="18" charset="0"/>
                        <a:ea typeface="Verdana"/>
                        <a:cs typeface="Verdana"/>
                        <a:sym typeface="Verdana"/>
                      </a:rPr>
                      <m:t>𝑟</m:t>
                    </m:r>
                  </m:oMath>
                </a14:m>
                <a:r>
                  <a:rPr lang="fr-FR" sz="1400" b="0" i="0" u="none" strike="noStrike" cap="none" dirty="0">
                    <a:solidFill>
                      <a:schemeClr val="dk1"/>
                    </a:solidFill>
                    <a:latin typeface="Verdana"/>
                    <a:ea typeface="Verdana"/>
                    <a:cs typeface="Verdana"/>
                    <a:sym typeface="Verdana"/>
                  </a:rPr>
                  <a:t> est défini de manière conservatrice, il reflète le coût du </a:t>
                </a:r>
                <a:r>
                  <a:rPr lang="fr-FR" sz="1400" dirty="0">
                    <a:solidFill>
                      <a:schemeClr val="dk1"/>
                    </a:solidFill>
                    <a:ea typeface="Verdana"/>
                    <a:cs typeface="Verdana"/>
                    <a:sym typeface="Verdana"/>
                  </a:rPr>
                  <a:t>capital (taux EURIBOR 3M + 5%) définie de façon à majorer </a:t>
                </a:r>
                <a:r>
                  <a:rPr lang="fr-FR" sz="1400" b="0" i="0" u="none" strike="noStrike" cap="none" dirty="0">
                    <a:solidFill>
                      <a:schemeClr val="dk1"/>
                    </a:solidFill>
                    <a:latin typeface="Verdana"/>
                    <a:ea typeface="Verdana"/>
                    <a:cs typeface="Verdana"/>
                    <a:sym typeface="Verdana"/>
                  </a:rPr>
                  <a:t>la perte actualisée. En revanche, dans le cadre </a:t>
                </a:r>
                <a:r>
                  <a:rPr lang="fr-FR" sz="1400" dirty="0">
                    <a:solidFill>
                      <a:schemeClr val="dk1"/>
                    </a:solidFill>
                    <a:ea typeface="Verdana"/>
                    <a:cs typeface="Verdana"/>
                    <a:sym typeface="Verdana"/>
                  </a:rPr>
                  <a:t>IFRS 9, le TIE est fixé de façon à égaliser la valeur actuelle des cash-flows contractuels devant être versés avec la valeur comptable initiale nette (le montant versé à l’octroi). Par ailleurs, la LGD IFRS 9 n’inclut pas les coûts indirects et la composante de </a:t>
                </a:r>
                <a:r>
                  <a:rPr lang="fr-FR" sz="1400" i="1" dirty="0" err="1">
                    <a:solidFill>
                      <a:schemeClr val="dk1"/>
                    </a:solidFill>
                    <a:ea typeface="Verdana"/>
                    <a:cs typeface="Verdana"/>
                    <a:sym typeface="Verdana"/>
                  </a:rPr>
                  <a:t>Downturn</a:t>
                </a:r>
                <a:r>
                  <a:rPr lang="fr-FR" sz="1400" dirty="0">
                    <a:solidFill>
                      <a:schemeClr val="dk1"/>
                    </a:solidFill>
                    <a:ea typeface="Verdana"/>
                    <a:cs typeface="Verdana"/>
                    <a:sym typeface="Verdana"/>
                  </a:rPr>
                  <a:t>.</a:t>
                </a:r>
                <a:endParaRPr sz="1400" b="0" i="0" u="none" strike="noStrike" cap="none" dirty="0">
                  <a:solidFill>
                    <a:srgbClr val="000000"/>
                  </a:solidFill>
                  <a:latin typeface="Arial"/>
                  <a:ea typeface="Arial"/>
                  <a:cs typeface="Arial"/>
                  <a:sym typeface="Arial"/>
                </a:endParaRPr>
              </a:p>
            </p:txBody>
          </p:sp>
        </mc:Choice>
        <mc:Fallback xmlns="">
          <p:sp>
            <p:nvSpPr>
              <p:cNvPr id="23" name="Google Shape;1162;p7">
                <a:extLst>
                  <a:ext uri="{FF2B5EF4-FFF2-40B4-BE49-F238E27FC236}">
                    <a16:creationId xmlns:a16="http://schemas.microsoft.com/office/drawing/2014/main" id="{39CC985A-4361-565E-83A4-D16C02930275}"/>
                  </a:ext>
                </a:extLst>
              </p:cNvPr>
              <p:cNvSpPr>
                <a:spLocks noRot="1" noChangeAspect="1" noMove="1" noResize="1" noEditPoints="1" noAdjustHandles="1" noChangeArrowheads="1" noChangeShapeType="1" noTextEdit="1"/>
              </p:cNvSpPr>
              <p:nvPr/>
            </p:nvSpPr>
            <p:spPr>
              <a:xfrm>
                <a:off x="407772" y="4430780"/>
                <a:ext cx="10920627" cy="1182620"/>
              </a:xfrm>
              <a:prstGeom prst="rect">
                <a:avLst/>
              </a:prstGeom>
              <a:blipFill>
                <a:blip r:embed="rId5"/>
                <a:stretch>
                  <a:fillRect l="-168" r="-168" b="-3608"/>
                </a:stretch>
              </a:blipFill>
              <a:ln>
                <a:noFill/>
              </a:ln>
            </p:spPr>
            <p:txBody>
              <a:bodyPr/>
              <a:lstStyle/>
              <a:p>
                <a:r>
                  <a:rPr lang="fr-FR">
                    <a:noFill/>
                  </a:rPr>
                  <a:t> </a:t>
                </a:r>
              </a:p>
            </p:txBody>
          </p:sp>
        </mc:Fallback>
      </mc:AlternateContent>
    </p:spTree>
    <p:extLst>
      <p:ext uri="{BB962C8B-B14F-4D97-AF65-F5344CB8AC3E}">
        <p14:creationId xmlns:p14="http://schemas.microsoft.com/office/powerpoint/2010/main" val="1043819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5">
          <a:extLst>
            <a:ext uri="{FF2B5EF4-FFF2-40B4-BE49-F238E27FC236}">
              <a16:creationId xmlns:a16="http://schemas.microsoft.com/office/drawing/2014/main" id="{F19C0DA2-A12E-FE6D-5BF0-12C5ABFF96B3}"/>
            </a:ext>
          </a:extLst>
        </p:cNvPr>
        <p:cNvGrpSpPr/>
        <p:nvPr/>
      </p:nvGrpSpPr>
      <p:grpSpPr>
        <a:xfrm>
          <a:off x="0" y="0"/>
          <a:ext cx="0" cy="0"/>
          <a:chOff x="0" y="0"/>
          <a:chExt cx="0" cy="0"/>
        </a:xfrm>
      </p:grpSpPr>
      <p:pic>
        <p:nvPicPr>
          <p:cNvPr id="12" name="Image 11">
            <a:extLst>
              <a:ext uri="{FF2B5EF4-FFF2-40B4-BE49-F238E27FC236}">
                <a16:creationId xmlns:a16="http://schemas.microsoft.com/office/drawing/2014/main" id="{5DAF20BE-FA2D-D310-AF77-2B1D81986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045" y="3531249"/>
            <a:ext cx="7000635" cy="3067694"/>
          </a:xfrm>
          <a:prstGeom prst="rect">
            <a:avLst/>
          </a:prstGeom>
        </p:spPr>
      </p:pic>
      <p:sp>
        <p:nvSpPr>
          <p:cNvPr id="1176" name="Google Shape;1176;p9">
            <a:extLst>
              <a:ext uri="{FF2B5EF4-FFF2-40B4-BE49-F238E27FC236}">
                <a16:creationId xmlns:a16="http://schemas.microsoft.com/office/drawing/2014/main" id="{713CB67E-1289-A371-E3FD-FD08AED34D9D}"/>
              </a:ext>
            </a:extLst>
          </p:cNvPr>
          <p:cNvSpPr txBox="1">
            <a:spLocks noGrp="1"/>
          </p:cNvSpPr>
          <p:nvPr>
            <p:ph type="body" idx="1"/>
          </p:nvPr>
        </p:nvSpPr>
        <p:spPr>
          <a:xfrm>
            <a:off x="280268" y="765725"/>
            <a:ext cx="9718899" cy="29750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solidFill>
                  <a:schemeClr val="lt2"/>
                </a:solidFill>
              </a:rPr>
              <a:t>Date de fin de recouvrement : Point delta et time-TO-</a:t>
            </a:r>
            <a:r>
              <a:rPr lang="fr-FR" dirty="0" err="1">
                <a:solidFill>
                  <a:schemeClr val="lt2"/>
                </a:solidFill>
              </a:rPr>
              <a:t>Workout</a:t>
            </a:r>
            <a:endParaRPr lang="fr-FR" dirty="0">
              <a:solidFill>
                <a:schemeClr val="lt2"/>
              </a:solidFill>
            </a:endParaRPr>
          </a:p>
        </p:txBody>
      </p:sp>
      <p:sp>
        <p:nvSpPr>
          <p:cNvPr id="1177" name="Google Shape;1177;p9">
            <a:extLst>
              <a:ext uri="{FF2B5EF4-FFF2-40B4-BE49-F238E27FC236}">
                <a16:creationId xmlns:a16="http://schemas.microsoft.com/office/drawing/2014/main" id="{2769574A-6E57-F7B6-A79F-B675489463F4}"/>
              </a:ext>
            </a:extLst>
          </p:cNvPr>
          <p:cNvSpPr txBox="1">
            <a:spLocks noGrp="1"/>
          </p:cNvSpPr>
          <p:nvPr>
            <p:ph type="title"/>
          </p:nvPr>
        </p:nvSpPr>
        <p:spPr>
          <a:xfrm>
            <a:off x="280269" y="281487"/>
            <a:ext cx="9718899"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endParaRPr dirty="0"/>
          </a:p>
        </p:txBody>
      </p:sp>
      <p:sp>
        <p:nvSpPr>
          <p:cNvPr id="2" name="object 21">
            <a:extLst>
              <a:ext uri="{FF2B5EF4-FFF2-40B4-BE49-F238E27FC236}">
                <a16:creationId xmlns:a16="http://schemas.microsoft.com/office/drawing/2014/main" id="{41F77746-7779-823F-CA29-28EF5665798A}"/>
              </a:ext>
            </a:extLst>
          </p:cNvPr>
          <p:cNvSpPr txBox="1"/>
          <p:nvPr/>
        </p:nvSpPr>
        <p:spPr>
          <a:xfrm>
            <a:off x="207501" y="1417010"/>
            <a:ext cx="11776998" cy="145039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processus de recouvrement (</a:t>
            </a:r>
            <a:r>
              <a:rPr lang="fr-FR" sz="1200" i="1" dirty="0" err="1"/>
              <a:t>workout</a:t>
            </a:r>
            <a:r>
              <a:rPr lang="fr-FR" sz="1200" dirty="0"/>
              <a:t>) doit être achevé pour chaque que la LGD d’un contrat en défaut puisse être considérée comme une LGD réalisée. Ce processus peut parfois s’étendre sur plusieurs années avant d’être complété.</a:t>
            </a:r>
          </a:p>
          <a:p>
            <a:pPr marL="465750" marR="83820" indent="-285750" algn="just">
              <a:spcBef>
                <a:spcPts val="430"/>
              </a:spcBef>
              <a:buFont typeface="Wingdings" panose="05000000000000000000" pitchFamily="2" charset="2"/>
              <a:buChar char="§"/>
            </a:pPr>
            <a:r>
              <a:rPr lang="fr-FR" sz="1200" dirty="0"/>
              <a:t>Limiter le calcul de la LGD réalisée aux seuls contrats clos n’est pas pertinent, dans la mesure où un grand nombre de contrats non clos ont déjà atteint une date de recouvrement, appelée point delta, au-delà de laquelle l’espérance d’un recouvrement supplémentaire significatif devient négligeable. Ces contrats sont alors qualifiés de </a:t>
            </a:r>
            <a:r>
              <a:rPr lang="fr-FR" sz="1200" b="1" dirty="0"/>
              <a:t>quasi-clos</a:t>
            </a:r>
            <a:r>
              <a:rPr lang="fr-FR" sz="1200" dirty="0"/>
              <a:t>.</a:t>
            </a:r>
          </a:p>
          <a:p>
            <a:pPr marL="465750" marR="83820" indent="-285750" algn="just">
              <a:spcBef>
                <a:spcPts val="430"/>
              </a:spcBef>
              <a:buFont typeface="Wingdings" panose="05000000000000000000" pitchFamily="2" charset="2"/>
              <a:buChar char="§"/>
            </a:pPr>
            <a:r>
              <a:rPr lang="fr-FR" sz="1200" b="1" dirty="0"/>
              <a:t>Point Delta : </a:t>
            </a:r>
            <a:r>
              <a:rPr lang="fr-FR" sz="1200" dirty="0"/>
              <a:t>point théorique au-delà duquel les espérances de recouvrements sont considérées comme théoriquement nulles. Il peut être déterminé en fonction de la vitesse marginale de recouvrement (VRM) du contrat.</a:t>
            </a:r>
          </a:p>
        </p:txBody>
      </p:sp>
      <p:sp>
        <p:nvSpPr>
          <p:cNvPr id="5" name="Rectangle 4">
            <a:extLst>
              <a:ext uri="{FF2B5EF4-FFF2-40B4-BE49-F238E27FC236}">
                <a16:creationId xmlns:a16="http://schemas.microsoft.com/office/drawing/2014/main" id="{5EF495C7-2178-6E25-9D55-0F9DB9D6A9C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4" name="Google Shape;6353;p138">
            <a:extLst>
              <a:ext uri="{FF2B5EF4-FFF2-40B4-BE49-F238E27FC236}">
                <a16:creationId xmlns:a16="http://schemas.microsoft.com/office/drawing/2014/main" id="{42353703-7AB7-E217-5B94-34CB0F3B7780}"/>
              </a:ext>
            </a:extLst>
          </p:cNvPr>
          <p:cNvSpPr/>
          <p:nvPr/>
        </p:nvSpPr>
        <p:spPr>
          <a:xfrm>
            <a:off x="207501" y="3092628"/>
            <a:ext cx="4896778" cy="348388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13AE8238-033D-629C-27E3-49EAE38800C6}"/>
                  </a:ext>
                </a:extLst>
              </p:cNvPr>
              <p:cNvSpPr txBox="1"/>
              <p:nvPr/>
            </p:nvSpPr>
            <p:spPr>
              <a:xfrm>
                <a:off x="164835" y="2705670"/>
                <a:ext cx="4939444" cy="4105362"/>
              </a:xfrm>
              <a:prstGeom prst="rect">
                <a:avLst/>
              </a:prstGeom>
            </p:spPr>
            <p:txBody>
              <a:bodyPr vert="horz" wrap="square" lIns="90000" tIns="45720" rIns="91440" bIns="45720" rtlCol="0">
                <a:noAutofit/>
              </a:bodyPr>
              <a:lstStyle/>
              <a:p>
                <a:pPr algn="just">
                  <a:spcBef>
                    <a:spcPts val="600"/>
                  </a:spcBef>
                  <a:buClr>
                    <a:schemeClr val="tx1"/>
                  </a:buClr>
                </a:pPr>
                <a:endParaRPr lang="fr-FR" sz="1050" dirty="0"/>
              </a:p>
              <a:p>
                <a:pPr algn="just">
                  <a:spcBef>
                    <a:spcPts val="600"/>
                  </a:spcBef>
                  <a:buClr>
                    <a:schemeClr val="tx1"/>
                  </a:buClr>
                </a:pPr>
                <a:endParaRPr lang="fr-FR" sz="1050" dirty="0"/>
              </a:p>
              <a:p>
                <a:pPr algn="just">
                  <a:spcBef>
                    <a:spcPts val="600"/>
                  </a:spcBef>
                  <a:buClr>
                    <a:schemeClr val="tx1"/>
                  </a:buClr>
                </a:pPr>
                <a:endParaRPr lang="fr-FR" sz="1050" dirty="0"/>
              </a:p>
              <a:p>
                <a:pPr algn="just">
                  <a:spcBef>
                    <a:spcPts val="600"/>
                  </a:spcBef>
                  <a:buClr>
                    <a:schemeClr val="tx1"/>
                  </a:buClr>
                </a:pPr>
                <a:endParaRPr lang="fr-FR" sz="1050" dirty="0"/>
              </a:p>
              <a:p>
                <a:pPr algn="just">
                  <a:spcBef>
                    <a:spcPts val="600"/>
                  </a:spcBef>
                  <a:buClr>
                    <a:schemeClr val="tx1"/>
                  </a:buClr>
                </a:pPr>
                <a:r>
                  <a:rPr lang="fr-FR" sz="1050" dirty="0"/>
                  <a:t>En règle générale, les montants de récupération sont plus importants dans les premiers mois et tendent à diminuer par la suite </a:t>
                </a:r>
                <a:r>
                  <a:rPr lang="fr-FR" sz="1050" dirty="0">
                    <a:sym typeface="Wingdings" panose="05000000000000000000" pitchFamily="2" charset="2"/>
                  </a:rPr>
                  <a:t> </a:t>
                </a:r>
                <a:r>
                  <a:rPr lang="fr-FR" sz="1050" dirty="0"/>
                  <a:t>décroissante de </a:t>
                </a:r>
                <a14:m>
                  <m:oMath xmlns:m="http://schemas.openxmlformats.org/officeDocument/2006/math">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VR</m:t>
                        </m:r>
                        <m:r>
                          <m:rPr>
                            <m:sty m:val="p"/>
                          </m:rPr>
                          <a:rPr lang="fr-FR" sz="1050" b="0" i="1" smtClean="0">
                            <a:latin typeface="Cambria Math" panose="02040503050406030204" pitchFamily="18" charset="0"/>
                          </a:rPr>
                          <m:t>M</m:t>
                        </m:r>
                      </m:e>
                      <m:sub>
                        <m:r>
                          <m:rPr>
                            <m:sty m:val="p"/>
                          </m:rPr>
                          <a:rPr lang="fr-FR" sz="1050" i="1">
                            <a:latin typeface="Cambria Math" panose="02040503050406030204" pitchFamily="18" charset="0"/>
                          </a:rPr>
                          <m:t>i</m:t>
                        </m:r>
                      </m:sub>
                    </m:sSub>
                    <m:r>
                      <a:rPr lang="fr-FR" sz="1050" i="1">
                        <a:latin typeface="Cambria Math" panose="02040503050406030204" pitchFamily="18" charset="0"/>
                      </a:rPr>
                      <m:t>(</m:t>
                    </m:r>
                    <m:r>
                      <m:rPr>
                        <m:sty m:val="p"/>
                      </m:rPr>
                      <a:rPr lang="fr-FR" sz="1050" i="1">
                        <a:latin typeface="Cambria Math" panose="02040503050406030204" pitchFamily="18" charset="0"/>
                      </a:rPr>
                      <m:t>t</m:t>
                    </m:r>
                    <m:r>
                      <a:rPr lang="fr-FR" sz="1050" i="1">
                        <a:latin typeface="Cambria Math" panose="02040503050406030204" pitchFamily="18" charset="0"/>
                      </a:rPr>
                      <m:t>)  </m:t>
                    </m:r>
                  </m:oMath>
                </a14:m>
                <a:r>
                  <a:rPr lang="fr-FR" sz="1050" dirty="0"/>
                  <a:t>avec le temps.</a:t>
                </a:r>
              </a:p>
              <a:p>
                <a:pPr algn="just">
                  <a:spcBef>
                    <a:spcPts val="600"/>
                  </a:spcBef>
                  <a:buClr>
                    <a:schemeClr val="tx1"/>
                  </a:buClr>
                </a:pPr>
                <a:r>
                  <a:rPr lang="fr-FR" sz="1050" dirty="0"/>
                  <a:t>Pour un seuil prédéfini (faible mais non nul) qui caractérise une vitesse de recouvrement marginale négligeable, notée ϵ, nous pouvons définir le point delta comme suit :</a:t>
                </a:r>
              </a:p>
              <a:p>
                <a:pPr algn="just">
                  <a:spcBef>
                    <a:spcPts val="600"/>
                  </a:spcBef>
                  <a:buClr>
                    <a:schemeClr val="tx1"/>
                  </a:buClr>
                </a:pPr>
                <a:r>
                  <a:rPr lang="fr-FR" sz="1050" dirty="0"/>
                  <a:t>             </a:t>
                </a:r>
              </a:p>
              <a:p>
                <a:pPr algn="just">
                  <a:spcBef>
                    <a:spcPts val="600"/>
                  </a:spcBef>
                  <a:buClr>
                    <a:schemeClr val="tx1"/>
                  </a:buClr>
                </a:pPr>
                <a:endParaRPr lang="fr-FR" sz="1050" dirty="0"/>
              </a:p>
              <a:p>
                <a:pPr algn="just">
                  <a:spcBef>
                    <a:spcPts val="600"/>
                  </a:spcBef>
                  <a:buClr>
                    <a:schemeClr val="tx1"/>
                  </a:buClr>
                </a:pPr>
                <a:r>
                  <a:rPr lang="fr-FR" sz="1050" b="1" dirty="0"/>
                  <a:t>Time to </a:t>
                </a:r>
                <a:r>
                  <a:rPr lang="fr-FR" sz="1050" b="1" dirty="0" err="1"/>
                  <a:t>Workout</a:t>
                </a:r>
                <a:r>
                  <a:rPr lang="fr-FR" sz="1050" b="1" dirty="0"/>
                  <a:t> (TTW) </a:t>
                </a:r>
                <a:r>
                  <a:rPr lang="fr-FR" sz="1050" dirty="0"/>
                  <a:t>: durée nécessaire pour achever le processus de recouvrement après le défaut d’un contrat. Période en défaut comprise entre la maturité initiale </a:t>
                </a:r>
                <a14:m>
                  <m:oMath xmlns:m="http://schemas.openxmlformats.org/officeDocument/2006/math">
                    <m:r>
                      <a:rPr lang="fr-FR" sz="1050" i="1" dirty="0" smtClean="0">
                        <a:latin typeface="Cambria Math" panose="02040503050406030204" pitchFamily="18" charset="0"/>
                      </a:rPr>
                      <m:t>𝑡</m:t>
                    </m:r>
                    <m:r>
                      <a:rPr lang="fr-FR" sz="1050" i="1" dirty="0" smtClean="0">
                        <a:latin typeface="Cambria Math" panose="02040503050406030204" pitchFamily="18" charset="0"/>
                      </a:rPr>
                      <m:t> = 0</m:t>
                    </m:r>
                  </m:oMath>
                </a14:m>
                <a:r>
                  <a:rPr lang="fr-FR" sz="1050" dirty="0"/>
                  <a:t> et le point delta </a:t>
                </a:r>
                <a14:m>
                  <m:oMath xmlns:m="http://schemas.openxmlformats.org/officeDocument/2006/math">
                    <m:sSubSup>
                      <m:sSubSupPr>
                        <m:ctrlPr>
                          <a:rPr lang="fr-FR" sz="1050" i="1">
                            <a:latin typeface="Cambria Math" panose="02040503050406030204" pitchFamily="18" charset="0"/>
                          </a:rPr>
                        </m:ctrlPr>
                      </m:sSubSupPr>
                      <m:e>
                        <m:r>
                          <m:rPr>
                            <m:sty m:val="p"/>
                          </m:rPr>
                          <a:rPr lang="fr-FR" sz="1050" i="1">
                            <a:latin typeface="Cambria Math" panose="02040503050406030204" pitchFamily="18" charset="0"/>
                          </a:rPr>
                          <m:t>t</m:t>
                        </m:r>
                      </m:e>
                      <m:sub>
                        <m:r>
                          <a:rPr lang="fr-FR" sz="1050" i="1">
                            <a:latin typeface="Cambria Math" panose="02040503050406030204" pitchFamily="18" charset="0"/>
                            <a:ea typeface="Cambria Math" panose="02040503050406030204" pitchFamily="18" charset="0"/>
                          </a:rPr>
                          <m:t>∆</m:t>
                        </m:r>
                      </m:sub>
                      <m:sup>
                        <m:r>
                          <m:rPr>
                            <m:sty m:val="p"/>
                          </m:rPr>
                          <a:rPr lang="fr-FR" sz="1050" i="1">
                            <a:latin typeface="Cambria Math" panose="02040503050406030204" pitchFamily="18" charset="0"/>
                          </a:rPr>
                          <m:t>i</m:t>
                        </m:r>
                      </m:sup>
                    </m:sSubSup>
                  </m:oMath>
                </a14:m>
                <a:r>
                  <a:rPr lang="fr-FR" sz="1050" dirty="0"/>
                  <a:t>.</a:t>
                </a:r>
              </a:p>
              <a:p>
                <a:pPr algn="just">
                  <a:spcBef>
                    <a:spcPts val="600"/>
                  </a:spcBef>
                  <a:buClr>
                    <a:schemeClr val="tx1"/>
                  </a:buClr>
                </a:pPr>
                <a:r>
                  <a:rPr lang="fr-FR" sz="1050" dirty="0"/>
                  <a:t>Pour les contrats dont l’ancienneté dans le défaut est inférieure au TTW, leurs taux de recouvrement cumulés sont projetés jusqu’au point delta au moyen de la méthode </a:t>
                </a:r>
                <a:r>
                  <a:rPr lang="fr-FR" sz="1050" b="1" dirty="0"/>
                  <a:t>Chain-Ladder</a:t>
                </a:r>
                <a:r>
                  <a:rPr lang="fr-FR" sz="1050" dirty="0"/>
                  <a:t> (ou une de ses dérivés).</a:t>
                </a:r>
                <a:endParaRPr lang="fr-FR" sz="1050" dirty="0">
                  <a:solidFill>
                    <a:srgbClr val="FF0000"/>
                  </a:solidFill>
                </a:endParaRPr>
              </a:p>
            </p:txBody>
          </p:sp>
        </mc:Choice>
        <mc:Fallback>
          <p:sp>
            <p:nvSpPr>
              <p:cNvPr id="6" name="ZoneTexte 5">
                <a:extLst>
                  <a:ext uri="{FF2B5EF4-FFF2-40B4-BE49-F238E27FC236}">
                    <a16:creationId xmlns:a16="http://schemas.microsoft.com/office/drawing/2014/main" id="{13AE8238-033D-629C-27E3-49EAE38800C6}"/>
                  </a:ext>
                </a:extLst>
              </p:cNvPr>
              <p:cNvSpPr txBox="1">
                <a:spLocks noRot="1" noChangeAspect="1" noMove="1" noResize="1" noEditPoints="1" noAdjustHandles="1" noChangeArrowheads="1" noChangeShapeType="1" noTextEdit="1"/>
              </p:cNvSpPr>
              <p:nvPr/>
            </p:nvSpPr>
            <p:spPr>
              <a:xfrm>
                <a:off x="164835" y="2705670"/>
                <a:ext cx="4939444" cy="410536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CF68737-21B8-D0A6-F35F-C7780DBE630C}"/>
                  </a:ext>
                </a:extLst>
              </p:cNvPr>
              <p:cNvSpPr txBox="1"/>
              <p:nvPr/>
            </p:nvSpPr>
            <p:spPr>
              <a:xfrm>
                <a:off x="-667613" y="3188570"/>
                <a:ext cx="6604340" cy="155536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050" b="0" i="1" smtClean="0">
                              <a:latin typeface="Cambria Math" panose="02040503050406030204" pitchFamily="18" charset="0"/>
                            </a:rPr>
                          </m:ctrlPr>
                        </m:sSubPr>
                        <m:e>
                          <m:r>
                            <m:rPr>
                              <m:sty m:val="p"/>
                            </m:rPr>
                            <a:rPr lang="fr-FR" sz="1050" b="0" i="1" smtClean="0">
                              <a:latin typeface="Cambria Math" panose="02040503050406030204" pitchFamily="18" charset="0"/>
                            </a:rPr>
                            <m:t>VRM</m:t>
                          </m:r>
                        </m:e>
                        <m:sub>
                          <m:r>
                            <m:rPr>
                              <m:sty m:val="p"/>
                            </m:rPr>
                            <a:rPr lang="fr-FR" sz="1050" b="0" i="1" smtClean="0">
                              <a:latin typeface="Cambria Math" panose="02040503050406030204" pitchFamily="18" charset="0"/>
                            </a:rPr>
                            <m:t>i</m:t>
                          </m:r>
                        </m:sub>
                      </m:sSub>
                      <m:r>
                        <a:rPr lang="fr-FR" sz="1050" b="0" i="1" smtClean="0">
                          <a:latin typeface="Cambria Math" panose="02040503050406030204" pitchFamily="18" charset="0"/>
                        </a:rPr>
                        <m:t>(</m:t>
                      </m:r>
                      <m:r>
                        <m:rPr>
                          <m:sty m:val="p"/>
                        </m:rPr>
                        <a:rPr lang="fr-FR" sz="1050" b="0" i="1" smtClean="0">
                          <a:latin typeface="Cambria Math" panose="02040503050406030204" pitchFamily="18" charset="0"/>
                        </a:rPr>
                        <m:t>t</m:t>
                      </m:r>
                      <m:r>
                        <a:rPr lang="fr-FR" sz="1050" b="0" i="1" smtClean="0">
                          <a:latin typeface="Cambria Math" panose="02040503050406030204" pitchFamily="18" charset="0"/>
                        </a:rPr>
                        <m:t>) =∆</m:t>
                      </m:r>
                      <m:sSub>
                        <m:sSubPr>
                          <m:ctrlPr>
                            <a:rPr lang="fr-FR" sz="1050" i="1">
                              <a:latin typeface="Cambria Math" panose="02040503050406030204" pitchFamily="18" charset="0"/>
                            </a:rPr>
                          </m:ctrlPr>
                        </m:sSubPr>
                        <m:e>
                          <m:r>
                            <m:rPr>
                              <m:sty m:val="p"/>
                            </m:rPr>
                            <a:rPr lang="fr-FR" sz="1050" b="0" i="1" smtClean="0">
                              <a:latin typeface="Cambria Math" panose="02040503050406030204" pitchFamily="18" charset="0"/>
                            </a:rPr>
                            <m:t>TRM</m:t>
                          </m:r>
                        </m:e>
                        <m:sub>
                          <m:r>
                            <m:rPr>
                              <m:sty m:val="p"/>
                            </m:rPr>
                            <a:rPr lang="fr-FR" sz="1050" b="0" i="1" smtClean="0">
                              <a:latin typeface="Cambria Math" panose="02040503050406030204" pitchFamily="18" charset="0"/>
                            </a:rPr>
                            <m:t>i</m:t>
                          </m:r>
                        </m:sub>
                      </m:sSub>
                      <m:r>
                        <a:rPr lang="fr-FR" sz="1050" i="1">
                          <a:latin typeface="Cambria Math" panose="02040503050406030204" pitchFamily="18" charset="0"/>
                        </a:rPr>
                        <m:t>(</m:t>
                      </m:r>
                      <m:r>
                        <m:rPr>
                          <m:sty m:val="p"/>
                        </m:rPr>
                        <a:rPr lang="fr-FR" sz="1050" i="1">
                          <a:latin typeface="Cambria Math" panose="02040503050406030204" pitchFamily="18" charset="0"/>
                        </a:rPr>
                        <m:t>t</m:t>
                      </m:r>
                      <m:r>
                        <a:rPr lang="fr-FR" sz="1050" i="1">
                          <a:latin typeface="Cambria Math" panose="02040503050406030204" pitchFamily="18" charset="0"/>
                        </a:rPr>
                        <m:t>)=∆</m:t>
                      </m:r>
                      <m:d>
                        <m:dPr>
                          <m:ctrlPr>
                            <a:rPr lang="fr-FR" sz="1050" i="1">
                              <a:latin typeface="Cambria Math" panose="02040503050406030204" pitchFamily="18" charset="0"/>
                            </a:rPr>
                          </m:ctrlPr>
                        </m:dPr>
                        <m:e>
                          <m:f>
                            <m:fPr>
                              <m:ctrlPr>
                                <a:rPr lang="fr-FR" sz="1050" i="1">
                                  <a:latin typeface="Cambria Math" panose="02040503050406030204" pitchFamily="18" charset="0"/>
                                </a:rPr>
                              </m:ctrlPr>
                            </m:fPr>
                            <m:num>
                              <m:r>
                                <a:rPr lang="fr-FR" sz="1050" i="1">
                                  <a:latin typeface="Cambria Math" panose="02040503050406030204" pitchFamily="18" charset="0"/>
                                </a:rPr>
                                <m:t>𝑅</m:t>
                              </m:r>
                              <m:r>
                                <a:rPr lang="fr-FR" sz="1050" i="1">
                                  <a:latin typeface="Cambria Math" panose="02040503050406030204" pitchFamily="18" charset="0"/>
                                </a:rPr>
                                <m:t>é</m:t>
                              </m:r>
                              <m:r>
                                <a:rPr lang="fr-FR" sz="1050" i="1">
                                  <a:latin typeface="Cambria Math" panose="02040503050406030204" pitchFamily="18" charset="0"/>
                                </a:rPr>
                                <m:t>𝑐𝑢𝑝</m:t>
                              </m:r>
                              <m:r>
                                <a:rPr lang="fr-FR" sz="1050" i="1">
                                  <a:latin typeface="Cambria Math" panose="02040503050406030204" pitchFamily="18" charset="0"/>
                                </a:rPr>
                                <m:t>é</m:t>
                              </m:r>
                              <m:r>
                                <a:rPr lang="fr-FR" sz="1050" i="1">
                                  <a:latin typeface="Cambria Math" panose="02040503050406030204" pitchFamily="18" charset="0"/>
                                </a:rPr>
                                <m:t>𝑟𝑎𝑡𝑖𝑜𝑛</m:t>
                              </m:r>
                              <m:sSub>
                                <m:sSubPr>
                                  <m:ctrlPr>
                                    <a:rPr lang="fr-FR" sz="1050" i="1">
                                      <a:latin typeface="Cambria Math" panose="02040503050406030204" pitchFamily="18" charset="0"/>
                                    </a:rPr>
                                  </m:ctrlPr>
                                </m:sSubPr>
                                <m:e>
                                  <m:r>
                                    <a:rPr lang="fr-FR" sz="1050" i="1">
                                      <a:latin typeface="Cambria Math" panose="02040503050406030204" pitchFamily="18" charset="0"/>
                                    </a:rPr>
                                    <m:t>𝑠</m:t>
                                  </m:r>
                                </m:e>
                                <m:sub>
                                  <m:r>
                                    <m:rPr>
                                      <m:sty m:val="p"/>
                                    </m:rPr>
                                    <a:rPr lang="fr-FR" sz="1050" b="0" i="1" smtClean="0">
                                      <a:latin typeface="Cambria Math" panose="02040503050406030204" pitchFamily="18" charset="0"/>
                                    </a:rPr>
                                    <m:t>i</m:t>
                                  </m:r>
                                  <m:r>
                                    <a:rPr lang="fr-FR" sz="1050" b="0" i="1" smtClean="0">
                                      <a:latin typeface="Cambria Math" panose="02040503050406030204" pitchFamily="18" charset="0"/>
                                    </a:rPr>
                                    <m:t>,</m:t>
                                  </m:r>
                                  <m:r>
                                    <a:rPr lang="fr-FR" sz="1050" i="1">
                                      <a:latin typeface="Cambria Math" panose="02040503050406030204" pitchFamily="18" charset="0"/>
                                    </a:rPr>
                                    <m:t>𝑡</m:t>
                                  </m:r>
                                </m:sub>
                              </m:sSub>
                              <m:r>
                                <a:rPr lang="fr-FR" sz="1050" i="1">
                                  <a:latin typeface="Cambria Math" panose="02040503050406030204" pitchFamily="18" charset="0"/>
                                </a:rPr>
                                <m:t>− </m:t>
                              </m:r>
                              <m:r>
                                <a:rPr lang="fr-FR" sz="1050" i="1">
                                  <a:latin typeface="Cambria Math" panose="02040503050406030204" pitchFamily="18" charset="0"/>
                                </a:rPr>
                                <m:t>𝐹𝑟𝑎𝑖𝑠</m:t>
                              </m:r>
                              <m:r>
                                <a:rPr lang="fr-FR" sz="1050" i="1">
                                  <a:latin typeface="Cambria Math" panose="02040503050406030204" pitchFamily="18" charset="0"/>
                                </a:rPr>
                                <m:t> </m:t>
                              </m:r>
                              <m:r>
                                <a:rPr lang="fr-FR" sz="1050" i="1">
                                  <a:latin typeface="Cambria Math" panose="02040503050406030204" pitchFamily="18" charset="0"/>
                                </a:rPr>
                                <m:t>𝑑𝑒</m:t>
                              </m:r>
                              <m:r>
                                <a:rPr lang="fr-FR" sz="1050" i="1">
                                  <a:latin typeface="Cambria Math" panose="02040503050406030204" pitchFamily="18" charset="0"/>
                                </a:rPr>
                                <m:t> </m:t>
                              </m:r>
                              <m:r>
                                <a:rPr lang="fr-FR" sz="1050" i="1">
                                  <a:latin typeface="Cambria Math" panose="02040503050406030204" pitchFamily="18" charset="0"/>
                                </a:rPr>
                                <m:t>𝑟𝑒𝑐𝑜𝑢𝑣𝑟𝑒𝑚𝑒𝑛</m:t>
                              </m:r>
                              <m:sSub>
                                <m:sSubPr>
                                  <m:ctrlPr>
                                    <a:rPr lang="fr-FR" sz="1050" i="1">
                                      <a:latin typeface="Cambria Math" panose="02040503050406030204" pitchFamily="18" charset="0"/>
                                    </a:rPr>
                                  </m:ctrlPr>
                                </m:sSubPr>
                                <m:e>
                                  <m:r>
                                    <a:rPr lang="fr-FR" sz="1050" i="1">
                                      <a:latin typeface="Cambria Math" panose="02040503050406030204" pitchFamily="18" charset="0"/>
                                    </a:rPr>
                                    <m:t>𝑡</m:t>
                                  </m:r>
                                </m:e>
                                <m:sub>
                                  <m:r>
                                    <m:rPr>
                                      <m:sty m:val="p"/>
                                    </m:rPr>
                                    <a:rPr lang="fr-FR" sz="1050" b="0" i="1" smtClean="0">
                                      <a:latin typeface="Cambria Math" panose="02040503050406030204" pitchFamily="18" charset="0"/>
                                    </a:rPr>
                                    <m:t>i</m:t>
                                  </m:r>
                                  <m:r>
                                    <a:rPr lang="fr-FR" sz="1050" b="0" i="1" smtClean="0">
                                      <a:latin typeface="Cambria Math" panose="02040503050406030204" pitchFamily="18" charset="0"/>
                                    </a:rPr>
                                    <m:t>,</m:t>
                                  </m:r>
                                  <m:r>
                                    <a:rPr lang="fr-FR" sz="1050" i="1">
                                      <a:latin typeface="Cambria Math" panose="02040503050406030204" pitchFamily="18" charset="0"/>
                                    </a:rPr>
                                    <m:t>𝑡</m:t>
                                  </m:r>
                                </m:sub>
                              </m:sSub>
                            </m:num>
                            <m:den>
                              <m:sSub>
                                <m:sSubPr>
                                  <m:ctrlPr>
                                    <a:rPr lang="fr-FR" sz="1050" i="1" smtClean="0">
                                      <a:latin typeface="Cambria Math" panose="02040503050406030204" pitchFamily="18" charset="0"/>
                                    </a:rPr>
                                  </m:ctrlPr>
                                </m:sSubPr>
                                <m:e>
                                  <m:r>
                                    <m:rPr>
                                      <m:sty m:val="p"/>
                                    </m:rPr>
                                    <a:rPr lang="fr-FR" sz="1050" b="0" i="1" smtClean="0">
                                      <a:latin typeface="Cambria Math" panose="02040503050406030204" pitchFamily="18" charset="0"/>
                                    </a:rPr>
                                    <m:t>EAD</m:t>
                                  </m:r>
                                </m:e>
                                <m:sub>
                                  <m:r>
                                    <m:rPr>
                                      <m:sty m:val="p"/>
                                    </m:rPr>
                                    <a:rPr lang="fr-FR" sz="1050" b="0" i="1" smtClean="0">
                                      <a:latin typeface="Cambria Math" panose="02040503050406030204" pitchFamily="18" charset="0"/>
                                    </a:rPr>
                                    <m:t>i</m:t>
                                  </m:r>
                                </m:sub>
                              </m:sSub>
                              <m:sSup>
                                <m:sSupPr>
                                  <m:ctrlPr>
                                    <a:rPr lang="fr-FR" sz="1050" i="1" smtClean="0">
                                      <a:latin typeface="Cambria Math" panose="02040503050406030204" pitchFamily="18" charset="0"/>
                                    </a:rPr>
                                  </m:ctrlPr>
                                </m:sSupPr>
                                <m:e>
                                  <m:d>
                                    <m:dPr>
                                      <m:ctrlPr>
                                        <a:rPr lang="fr-FR" sz="1050" i="1">
                                          <a:latin typeface="Cambria Math" panose="02040503050406030204" pitchFamily="18" charset="0"/>
                                        </a:rPr>
                                      </m:ctrlPr>
                                    </m:dPr>
                                    <m:e>
                                      <m:r>
                                        <a:rPr lang="fr-FR" sz="1050" i="1">
                                          <a:latin typeface="Cambria Math" panose="02040503050406030204" pitchFamily="18" charset="0"/>
                                        </a:rPr>
                                        <m:t>1+</m:t>
                                      </m:r>
                                      <m:r>
                                        <a:rPr lang="fr-FR" sz="1050" i="1">
                                          <a:latin typeface="Cambria Math" panose="02040503050406030204" pitchFamily="18" charset="0"/>
                                        </a:rPr>
                                        <m:t>𝑟</m:t>
                                      </m:r>
                                    </m:e>
                                  </m:d>
                                </m:e>
                                <m:sup>
                                  <m:r>
                                    <a:rPr lang="fr-FR" sz="1050" i="1">
                                      <a:latin typeface="Cambria Math" panose="02040503050406030204" pitchFamily="18" charset="0"/>
                                    </a:rPr>
                                    <m:t>𝑡</m:t>
                                  </m:r>
                                </m:sup>
                              </m:sSup>
                            </m:den>
                          </m:f>
                        </m:e>
                      </m:d>
                    </m:oMath>
                  </m:oMathPara>
                </a14:m>
                <a:endParaRPr lang="fr-FR" sz="1050" dirty="0" err="1">
                  <a:latin typeface="Verdana" panose="020B0604030504040204" pitchFamily="34" charset="0"/>
                </a:endParaRPr>
              </a:p>
            </p:txBody>
          </p:sp>
        </mc:Choice>
        <mc:Fallback xmlns="">
          <p:sp>
            <p:nvSpPr>
              <p:cNvPr id="7" name="ZoneTexte 6">
                <a:extLst>
                  <a:ext uri="{FF2B5EF4-FFF2-40B4-BE49-F238E27FC236}">
                    <a16:creationId xmlns:a16="http://schemas.microsoft.com/office/drawing/2014/main" id="{4CF68737-21B8-D0A6-F35F-C7780DBE630C}"/>
                  </a:ext>
                </a:extLst>
              </p:cNvPr>
              <p:cNvSpPr txBox="1">
                <a:spLocks noRot="1" noChangeAspect="1" noMove="1" noResize="1" noEditPoints="1" noAdjustHandles="1" noChangeArrowheads="1" noChangeShapeType="1" noTextEdit="1"/>
              </p:cNvSpPr>
              <p:nvPr/>
            </p:nvSpPr>
            <p:spPr>
              <a:xfrm>
                <a:off x="-667613" y="3188570"/>
                <a:ext cx="6604340" cy="1555363"/>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3313FE49-AE62-EAEA-8002-91B6957A89A8}"/>
                  </a:ext>
                </a:extLst>
              </p:cNvPr>
              <p:cNvSpPr txBox="1"/>
              <p:nvPr/>
            </p:nvSpPr>
            <p:spPr>
              <a:xfrm>
                <a:off x="-882876" y="4844250"/>
                <a:ext cx="6604340" cy="155536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050" b="0" i="1" smtClean="0">
                              <a:latin typeface="Cambria Math" panose="02040503050406030204" pitchFamily="18" charset="0"/>
                            </a:rPr>
                          </m:ctrlPr>
                        </m:sSubSupPr>
                        <m:e>
                          <m:r>
                            <m:rPr>
                              <m:sty m:val="p"/>
                            </m:rPr>
                            <a:rPr lang="fr-FR" sz="1050" b="0" i="1" smtClean="0">
                              <a:latin typeface="Cambria Math" panose="02040503050406030204" pitchFamily="18" charset="0"/>
                            </a:rPr>
                            <m:t>t</m:t>
                          </m:r>
                        </m:e>
                        <m:sub>
                          <m:r>
                            <a:rPr lang="fr-FR" sz="1050" b="0" i="1" smtClean="0">
                              <a:latin typeface="Cambria Math" panose="02040503050406030204" pitchFamily="18" charset="0"/>
                              <a:ea typeface="Cambria Math" panose="02040503050406030204" pitchFamily="18" charset="0"/>
                            </a:rPr>
                            <m:t>∆</m:t>
                          </m:r>
                        </m:sub>
                        <m:sup>
                          <m:r>
                            <m:rPr>
                              <m:sty m:val="p"/>
                            </m:rPr>
                            <a:rPr lang="fr-FR" sz="1050" b="0" i="1" smtClean="0">
                              <a:latin typeface="Cambria Math" panose="02040503050406030204" pitchFamily="18" charset="0"/>
                            </a:rPr>
                            <m:t>i</m:t>
                          </m:r>
                        </m:sup>
                      </m:sSubSup>
                      <m:r>
                        <a:rPr lang="fr-FR" sz="1050" i="1">
                          <a:latin typeface="Cambria Math" panose="02040503050406030204" pitchFamily="18" charset="0"/>
                        </a:rPr>
                        <m:t>=</m:t>
                      </m:r>
                      <m:r>
                        <m:rPr>
                          <m:sty m:val="p"/>
                        </m:rPr>
                        <a:rPr lang="fr-FR" sz="1050" i="1">
                          <a:latin typeface="Cambria Math" panose="02040503050406030204" pitchFamily="18" charset="0"/>
                        </a:rPr>
                        <m:t>min</m:t>
                      </m:r>
                      <m:r>
                        <a:rPr lang="fr-FR" sz="1050" i="1">
                          <a:latin typeface="Cambria Math" panose="02040503050406030204" pitchFamily="18" charset="0"/>
                        </a:rPr>
                        <m:t>{</m:t>
                      </m:r>
                      <m:r>
                        <m:rPr>
                          <m:sty m:val="p"/>
                        </m:rPr>
                        <a:rPr lang="fr-FR" sz="1050" i="1">
                          <a:latin typeface="Cambria Math" panose="02040503050406030204" pitchFamily="18" charset="0"/>
                        </a:rPr>
                        <m:t>t</m:t>
                      </m:r>
                      <m:r>
                        <a:rPr lang="fr-FR" sz="1050" i="1">
                          <a:latin typeface="Cambria Math" panose="02040503050406030204" pitchFamily="18" charset="0"/>
                        </a:rPr>
                        <m:t> :</m:t>
                      </m:r>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VRM</m:t>
                          </m:r>
                        </m:e>
                        <m:sub>
                          <m:r>
                            <m:rPr>
                              <m:sty m:val="p"/>
                            </m:rPr>
                            <a:rPr lang="fr-FR" sz="1050" i="1">
                              <a:latin typeface="Cambria Math" panose="02040503050406030204" pitchFamily="18" charset="0"/>
                            </a:rPr>
                            <m:t>i</m:t>
                          </m:r>
                        </m:sub>
                      </m:sSub>
                      <m:r>
                        <a:rPr lang="fr-FR" sz="1050" i="1">
                          <a:latin typeface="Cambria Math" panose="02040503050406030204" pitchFamily="18" charset="0"/>
                        </a:rPr>
                        <m:t>(</m:t>
                      </m:r>
                      <m:r>
                        <m:rPr>
                          <m:sty m:val="p"/>
                        </m:rPr>
                        <a:rPr lang="fr-FR" sz="1050" i="1">
                          <a:latin typeface="Cambria Math" panose="02040503050406030204" pitchFamily="18" charset="0"/>
                        </a:rPr>
                        <m:t>t</m:t>
                      </m:r>
                      <m:r>
                        <a:rPr lang="fr-FR" sz="1050" i="1">
                          <a:latin typeface="Cambria Math" panose="02040503050406030204" pitchFamily="18" charset="0"/>
                        </a:rPr>
                        <m:t>)&lt;</m:t>
                      </m:r>
                      <m:r>
                        <m:rPr>
                          <m:sty m:val="p"/>
                        </m:rPr>
                        <a:rPr lang="fr-FR" sz="1050" i="1">
                          <a:latin typeface="Cambria Math" panose="02040503050406030204" pitchFamily="18" charset="0"/>
                        </a:rPr>
                        <m:t>ϵ</m:t>
                      </m:r>
                      <m:r>
                        <a:rPr lang="fr-FR" sz="1050" i="1">
                          <a:latin typeface="Cambria Math" panose="02040503050406030204" pitchFamily="18" charset="0"/>
                        </a:rPr>
                        <m:t>}</m:t>
                      </m:r>
                    </m:oMath>
                  </m:oMathPara>
                </a14:m>
                <a:endParaRPr lang="fr-FR" sz="1050" dirty="0" err="1">
                  <a:latin typeface="Verdana" panose="020B0604030504040204" pitchFamily="34" charset="0"/>
                </a:endParaRPr>
              </a:p>
            </p:txBody>
          </p:sp>
        </mc:Choice>
        <mc:Fallback xmlns="">
          <p:sp>
            <p:nvSpPr>
              <p:cNvPr id="8" name="ZoneTexte 7">
                <a:extLst>
                  <a:ext uri="{FF2B5EF4-FFF2-40B4-BE49-F238E27FC236}">
                    <a16:creationId xmlns:a16="http://schemas.microsoft.com/office/drawing/2014/main" id="{3313FE49-AE62-EAEA-8002-91B6957A89A8}"/>
                  </a:ext>
                </a:extLst>
              </p:cNvPr>
              <p:cNvSpPr txBox="1">
                <a:spLocks noRot="1" noChangeAspect="1" noMove="1" noResize="1" noEditPoints="1" noAdjustHandles="1" noChangeArrowheads="1" noChangeShapeType="1" noTextEdit="1"/>
              </p:cNvSpPr>
              <p:nvPr/>
            </p:nvSpPr>
            <p:spPr>
              <a:xfrm>
                <a:off x="-882876" y="4844250"/>
                <a:ext cx="6604340" cy="1555363"/>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0195D7F4-19F0-4C97-B96A-207D89A4E023}"/>
                  </a:ext>
                </a:extLst>
              </p:cNvPr>
              <p:cNvSpPr txBox="1"/>
              <p:nvPr/>
            </p:nvSpPr>
            <p:spPr>
              <a:xfrm>
                <a:off x="3324711" y="4861841"/>
                <a:ext cx="1375174" cy="579149"/>
              </a:xfrm>
              <a:prstGeom prst="rect">
                <a:avLst/>
              </a:prstGeom>
            </p:spPr>
            <p:txBody>
              <a:bodyPr vert="horz" wrap="square" lIns="90000" tIns="45720" rIns="91440" bIns="45720" rtlCol="0">
                <a:noAutofit/>
              </a:bodyPr>
              <a:lstStyle/>
              <a:p>
                <a:pPr algn="just">
                  <a:spcBef>
                    <a:spcPts val="600"/>
                  </a:spcBef>
                  <a:buClr>
                    <a:schemeClr val="tx1"/>
                  </a:buClr>
                </a:pPr>
                <a:r>
                  <a:rPr lang="fr-FR" sz="1050" dirty="0">
                    <a:latin typeface="Verdana" panose="020B0604030504040204" pitchFamily="34" charset="0"/>
                  </a:rPr>
                  <a:t>Ex : </a:t>
                </a:r>
                <a14:m>
                  <m:oMath xmlns:m="http://schemas.openxmlformats.org/officeDocument/2006/math">
                    <m:r>
                      <m:rPr>
                        <m:sty m:val="p"/>
                      </m:rPr>
                      <a:rPr lang="fr-FR" sz="1050" b="0" i="1" smtClean="0">
                        <a:latin typeface="Cambria Math" panose="02040503050406030204" pitchFamily="18" charset="0"/>
                      </a:rPr>
                      <m:t>ϵ</m:t>
                    </m:r>
                    <m:r>
                      <a:rPr lang="fr-FR" sz="1050" b="0" i="1" smtClean="0">
                        <a:latin typeface="Cambria Math" panose="02040503050406030204" pitchFamily="18" charset="0"/>
                      </a:rPr>
                      <m:t>=2%</m:t>
                    </m:r>
                  </m:oMath>
                </a14:m>
                <a:r>
                  <a:rPr lang="fr-FR" sz="1050" dirty="0">
                    <a:latin typeface="Verdana" panose="020B0604030504040204" pitchFamily="34" charset="0"/>
                  </a:rPr>
                  <a:t> </a:t>
                </a:r>
              </a:p>
            </p:txBody>
          </p:sp>
        </mc:Choice>
        <mc:Fallback xmlns="">
          <p:sp>
            <p:nvSpPr>
              <p:cNvPr id="9" name="ZoneTexte 8">
                <a:extLst>
                  <a:ext uri="{FF2B5EF4-FFF2-40B4-BE49-F238E27FC236}">
                    <a16:creationId xmlns:a16="http://schemas.microsoft.com/office/drawing/2014/main" id="{0195D7F4-19F0-4C97-B96A-207D89A4E023}"/>
                  </a:ext>
                </a:extLst>
              </p:cNvPr>
              <p:cNvSpPr txBox="1">
                <a:spLocks noRot="1" noChangeAspect="1" noMove="1" noResize="1" noEditPoints="1" noAdjustHandles="1" noChangeArrowheads="1" noChangeShapeType="1" noTextEdit="1"/>
              </p:cNvSpPr>
              <p:nvPr/>
            </p:nvSpPr>
            <p:spPr>
              <a:xfrm>
                <a:off x="3324711" y="4861841"/>
                <a:ext cx="1375174" cy="579149"/>
              </a:xfrm>
              <a:prstGeom prst="rect">
                <a:avLst/>
              </a:prstGeom>
              <a:blipFill>
                <a:blip r:embed="rId7"/>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E5525212-0CC1-4E15-0DF1-8CB3B24ACA1C}"/>
              </a:ext>
            </a:extLst>
          </p:cNvPr>
          <p:cNvSpPr txBox="1"/>
          <p:nvPr/>
        </p:nvSpPr>
        <p:spPr>
          <a:xfrm>
            <a:off x="5177045" y="3092628"/>
            <a:ext cx="6850119" cy="3483885"/>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4" name="ZoneTexte 13">
            <a:extLst>
              <a:ext uri="{FF2B5EF4-FFF2-40B4-BE49-F238E27FC236}">
                <a16:creationId xmlns:a16="http://schemas.microsoft.com/office/drawing/2014/main" id="{E8424A02-E53A-0AF5-EC2A-6713D510B7F1}"/>
              </a:ext>
            </a:extLst>
          </p:cNvPr>
          <p:cNvSpPr txBox="1"/>
          <p:nvPr/>
        </p:nvSpPr>
        <p:spPr>
          <a:xfrm>
            <a:off x="5177045" y="3223349"/>
            <a:ext cx="9040602" cy="253916"/>
          </a:xfrm>
          <a:prstGeom prst="rect">
            <a:avLst/>
          </a:prstGeom>
          <a:noFill/>
        </p:spPr>
        <p:txBody>
          <a:bodyPr wrap="square">
            <a:spAutoFit/>
          </a:bodyPr>
          <a:lstStyle/>
          <a:p>
            <a:r>
              <a:rPr lang="fr-FR" sz="1050" b="1" dirty="0"/>
              <a:t>Détermination du point delta à l’aide de la décroissance de la VRM</a:t>
            </a:r>
          </a:p>
        </p:txBody>
      </p:sp>
    </p:spTree>
    <p:extLst>
      <p:ext uri="{BB962C8B-B14F-4D97-AF65-F5344CB8AC3E}">
        <p14:creationId xmlns:p14="http://schemas.microsoft.com/office/powerpoint/2010/main" val="130816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6970EDD3-FE58-D90E-69E4-A7619107E1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3FF5BA-6992-61C4-0326-02569BE805E6}"/>
              </a:ext>
            </a:extLst>
          </p:cNvPr>
          <p:cNvSpPr/>
          <p:nvPr/>
        </p:nvSpPr>
        <p:spPr>
          <a:xfrm>
            <a:off x="10906298" y="6400800"/>
            <a:ext cx="798022"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23" name="Rectangle 22">
            <a:extLst>
              <a:ext uri="{FF2B5EF4-FFF2-40B4-BE49-F238E27FC236}">
                <a16:creationId xmlns:a16="http://schemas.microsoft.com/office/drawing/2014/main" id="{C300177E-5458-9EE6-DDC7-306B4A02C731}"/>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4E35D6BF-407A-423B-48F4-D8F6D2E94165}"/>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SAINE (1/2)</a:t>
            </a:r>
          </a:p>
        </p:txBody>
      </p:sp>
      <p:sp>
        <p:nvSpPr>
          <p:cNvPr id="1225" name="Google Shape;1225;p11">
            <a:extLst>
              <a:ext uri="{FF2B5EF4-FFF2-40B4-BE49-F238E27FC236}">
                <a16:creationId xmlns:a16="http://schemas.microsoft.com/office/drawing/2014/main" id="{CE7C291D-3014-06A7-69A2-50D9F16BDB11}"/>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AC891B2C-F352-2FAD-A5C4-A66465FC9C3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3" name="Google Shape;5906;g2c32c645e07_2_3983">
            <a:extLst>
              <a:ext uri="{FF2B5EF4-FFF2-40B4-BE49-F238E27FC236}">
                <a16:creationId xmlns:a16="http://schemas.microsoft.com/office/drawing/2014/main" id="{A650D999-27C9-9F25-46CE-16D33272C50B}"/>
              </a:ext>
            </a:extLst>
          </p:cNvPr>
          <p:cNvSpPr/>
          <p:nvPr/>
        </p:nvSpPr>
        <p:spPr>
          <a:xfrm rot="5400000">
            <a:off x="5939219" y="-2664433"/>
            <a:ext cx="1754502" cy="10330816"/>
          </a:xfrm>
          <a:prstGeom prst="round2SameRect">
            <a:avLst>
              <a:gd name="adj1" fmla="val 20622"/>
              <a:gd name="adj2" fmla="val 0"/>
            </a:avLst>
          </a:prstGeom>
          <a:solidFill>
            <a:srgbClr val="F0E9DC"/>
          </a:solidFill>
          <a:ln w="25400" cap="flat" cmpd="sng">
            <a:solidFill>
              <a:srgbClr val="D9C6A6">
                <a:alpha val="87843"/>
              </a:srgbClr>
            </a:solidFill>
            <a:prstDash val="solid"/>
            <a:round/>
            <a:headEnd type="none" w="sm" len="sm"/>
            <a:tailEnd type="none" w="sm" len="sm"/>
          </a:ln>
        </p:spPr>
        <p:txBody>
          <a:bodyPr spcFirstLastPara="1" vert="vert270" wrap="square" lIns="91425" tIns="91425" rIns="91425" bIns="91425" anchor="ctr" anchorCtr="0">
            <a:noAutofit/>
          </a:bodyPr>
          <a:lstStyle/>
          <a:p>
            <a:pPr marL="57150" lvl="1" indent="-57150">
              <a:lnSpc>
                <a:spcPct val="150000"/>
              </a:lnSpc>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Gestion des données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base de données doit être construite conformément aux RTS – </a:t>
            </a:r>
            <a:r>
              <a:rPr lang="fr-FR" sz="900" i="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Reference </a:t>
            </a:r>
            <a:r>
              <a:rPr lang="fr-FR" sz="900" i="1"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Technical</a:t>
            </a:r>
            <a:r>
              <a:rPr lang="fr-FR" sz="900" i="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Standards</a:t>
            </a:r>
            <a:endParaRPr lang="fr-FR" sz="1600" i="1" dirty="0">
              <a:solidFill>
                <a:srgbClr val="000000"/>
              </a:solidFill>
              <a:latin typeface="Verdana" panose="020B0604030504040204" pitchFamily="34" charset="0"/>
              <a:ea typeface="Verdana" panose="020B0604030504040204" pitchFamily="34" charset="0"/>
              <a:cs typeface="Times New Roman" panose="02020603050405020304" pitchFamily="18" charset="0"/>
              <a:sym typeface="Arial"/>
            </a:endParaRP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Définition du défaut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définition du défaut doit être homogène sur l’ensemble de la période d’observation, sinon envisager d’intégrer cette différence dans une MOC A</a:t>
            </a: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Date de référence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date de référence sur la LGD saine correspond à la date d’entrée en défaut.</a:t>
            </a:r>
            <a:endParaRPr lang="fr-FR" sz="16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Arial"/>
            </a:endParaRP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Granularité</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Au niveau contrat </a:t>
            </a: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Profondeur d’historique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5 ans sur du </a:t>
            </a:r>
            <a:r>
              <a:rPr lang="fr-FR" sz="900"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retail</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7 ans sur du non </a:t>
            </a:r>
            <a:r>
              <a:rPr lang="fr-FR" sz="900"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retail</a:t>
            </a:r>
            <a:endParaRPr lang="fr-FR" sz="1600" dirty="0">
              <a:solidFill>
                <a:srgbClr val="000000"/>
              </a:solidFill>
              <a:latin typeface="Verdana" panose="020B0604030504040204" pitchFamily="34" charset="0"/>
              <a:ea typeface="Verdana" panose="020B0604030504040204" pitchFamily="34" charset="0"/>
              <a:cs typeface="Times New Roman" panose="02020603050405020304" pitchFamily="18" charset="0"/>
              <a:sym typeface="Arial"/>
            </a:endParaRPr>
          </a:p>
          <a:p>
            <a:pPr marL="57150" lvl="1" indent="-57150">
              <a:lnSpc>
                <a:spcPct val="150000"/>
              </a:lnSpc>
              <a:spcBef>
                <a:spcPts val="120"/>
              </a:spcBef>
              <a:buClr>
                <a:schemeClr val="dk1"/>
              </a:buClr>
              <a:buSzPts val="800"/>
              <a:buFont typeface="Verdana"/>
              <a:buChar char="•"/>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Intégration des </a:t>
            </a: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restructurations</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Forbearance dans la LGD via des mesures correctives</a:t>
            </a:r>
          </a:p>
          <a:p>
            <a:pPr marL="57150" lvl="1" indent="-57150">
              <a:lnSpc>
                <a:spcPct val="150000"/>
              </a:lnSpc>
              <a:spcBef>
                <a:spcPts val="120"/>
              </a:spcBef>
              <a:buClr>
                <a:schemeClr val="dk1"/>
              </a:buClr>
              <a:buSzPts val="800"/>
              <a:buFont typeface="Verdana"/>
              <a:buChar char="•"/>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Si un prêt retourne en défaut dans un délai de 9 mois après la sortie du défaut précédent, les équipes de modélisation doivent considérer qu’il s’agit d’un seul et même</a:t>
            </a:r>
          </a:p>
          <a:p>
            <a:pPr marL="0" lvl="1">
              <a:lnSpc>
                <a:spcPct val="150000"/>
              </a:lnSpc>
              <a:spcBef>
                <a:spcPts val="120"/>
              </a:spcBef>
              <a:buClr>
                <a:schemeClr val="dk1"/>
              </a:buClr>
              <a:buSzPts val="800"/>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défaut : c’est le défaut précédent qui se poursuit. Le délai de 9 mois commence </a:t>
            </a:r>
            <a:r>
              <a:rPr lang="fr-FR" sz="900" dirty="0"/>
              <a:t>à la fin de la période de probation (qui dure 3 à 12 mois).</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a:t>
            </a:r>
            <a:endParaRPr lang="fr-FR" sz="900" b="0" i="0" u="none" strike="noStrike" cap="none" dirty="0">
              <a:solidFill>
                <a:srgbClr val="000000"/>
              </a:solidFill>
              <a:latin typeface="Verdana"/>
              <a:ea typeface="Verdana"/>
              <a:cs typeface="Verdana"/>
              <a:sym typeface="Verdana"/>
            </a:endParaRPr>
          </a:p>
        </p:txBody>
      </p:sp>
      <p:sp>
        <p:nvSpPr>
          <p:cNvPr id="5" name="Google Shape;5913;g2c32c645e07_2_3983">
            <a:extLst>
              <a:ext uri="{FF2B5EF4-FFF2-40B4-BE49-F238E27FC236}">
                <a16:creationId xmlns:a16="http://schemas.microsoft.com/office/drawing/2014/main" id="{77DBF20E-3EDD-FEA1-C693-9692218D6FD4}"/>
              </a:ext>
            </a:extLst>
          </p:cNvPr>
          <p:cNvSpPr txBox="1"/>
          <p:nvPr/>
        </p:nvSpPr>
        <p:spPr>
          <a:xfrm>
            <a:off x="4023716" y="1214972"/>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6" name="Rectangle 5">
            <a:extLst>
              <a:ext uri="{FF2B5EF4-FFF2-40B4-BE49-F238E27FC236}">
                <a16:creationId xmlns:a16="http://schemas.microsoft.com/office/drawing/2014/main" id="{2243FF52-A5DA-A08E-57D9-ABDDB131C9E4}"/>
              </a:ext>
            </a:extLst>
          </p:cNvPr>
          <p:cNvSpPr/>
          <p:nvPr/>
        </p:nvSpPr>
        <p:spPr>
          <a:xfrm>
            <a:off x="178706" y="1645174"/>
            <a:ext cx="1381125" cy="1733052"/>
          </a:xfrm>
          <a:prstGeom prst="rect">
            <a:avLst/>
          </a:prstGeom>
          <a:solidFill>
            <a:schemeClr val="bg1"/>
          </a:solid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lumMod val="75000"/>
                  </a:schemeClr>
                </a:solidFill>
                <a:latin typeface="Arial"/>
                <a:cs typeface="Arial"/>
              </a:rPr>
              <a:t>PREAMBULE</a:t>
            </a:r>
            <a:endParaRPr lang="fr-FR" b="1" dirty="0">
              <a:solidFill>
                <a:schemeClr val="tx2">
                  <a:lumMod val="75000"/>
                </a:schemeClr>
              </a:solidFill>
              <a:latin typeface="Arial"/>
              <a:cs typeface="Arial"/>
            </a:endParaRPr>
          </a:p>
        </p:txBody>
      </p:sp>
      <p:sp>
        <p:nvSpPr>
          <p:cNvPr id="8" name="Rectangle 7">
            <a:extLst>
              <a:ext uri="{FF2B5EF4-FFF2-40B4-BE49-F238E27FC236}">
                <a16:creationId xmlns:a16="http://schemas.microsoft.com/office/drawing/2014/main" id="{F98E72BB-CC7E-694A-DF5D-4D001B9B84D9}"/>
              </a:ext>
            </a:extLst>
          </p:cNvPr>
          <p:cNvSpPr/>
          <p:nvPr/>
        </p:nvSpPr>
        <p:spPr>
          <a:xfrm>
            <a:off x="178706" y="3495456"/>
            <a:ext cx="1381124" cy="3051188"/>
          </a:xfrm>
          <a:prstGeom prst="rect">
            <a:avLst/>
          </a:prstGeom>
          <a:solidFill>
            <a:schemeClr val="bg1"/>
          </a:solid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bg1">
                    <a:lumMod val="50000"/>
                  </a:schemeClr>
                </a:solidFill>
                <a:latin typeface="Arial"/>
                <a:cs typeface="Arial"/>
              </a:rPr>
              <a:t>SEGMENTATION</a:t>
            </a:r>
            <a:endParaRPr lang="fr-FR" b="1" dirty="0">
              <a:solidFill>
                <a:schemeClr val="bg1">
                  <a:lumMod val="50000"/>
                </a:schemeClr>
              </a:solidFill>
              <a:latin typeface="Arial"/>
              <a:cs typeface="Arial"/>
            </a:endParaRPr>
          </a:p>
        </p:txBody>
      </p:sp>
      <p:sp>
        <p:nvSpPr>
          <p:cNvPr id="11" name="Rectangle : coins arrondis 10">
            <a:extLst>
              <a:ext uri="{FF2B5EF4-FFF2-40B4-BE49-F238E27FC236}">
                <a16:creationId xmlns:a16="http://schemas.microsoft.com/office/drawing/2014/main" id="{E5A66619-7714-EF26-68E1-5114D7C0C147}"/>
              </a:ext>
            </a:extLst>
          </p:cNvPr>
          <p:cNvSpPr/>
          <p:nvPr/>
        </p:nvSpPr>
        <p:spPr>
          <a:xfrm>
            <a:off x="1822179" y="5356259"/>
            <a:ext cx="2776574" cy="245610"/>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sp>
        <p:nvSpPr>
          <p:cNvPr id="2" name="Google Shape;5908;g2c32c645e07_2_3983">
            <a:extLst>
              <a:ext uri="{FF2B5EF4-FFF2-40B4-BE49-F238E27FC236}">
                <a16:creationId xmlns:a16="http://schemas.microsoft.com/office/drawing/2014/main" id="{87B5A174-5FEE-C02E-39D1-C9FEEF6C4110}"/>
              </a:ext>
            </a:extLst>
          </p:cNvPr>
          <p:cNvSpPr/>
          <p:nvPr/>
        </p:nvSpPr>
        <p:spPr>
          <a:xfrm rot="5400000">
            <a:off x="5339682" y="-144357"/>
            <a:ext cx="3051187" cy="10330816"/>
          </a:xfrm>
          <a:prstGeom prst="round2SameRect">
            <a:avLst>
              <a:gd name="adj1" fmla="val 16667"/>
              <a:gd name="adj2" fmla="val 0"/>
            </a:avLst>
          </a:prstGeom>
          <a:solidFill>
            <a:srgbClr val="F2F2F2">
              <a:alpha val="88235"/>
            </a:srgbClr>
          </a:solidFill>
          <a:ln w="25400" cap="flat" cmpd="sng">
            <a:solidFill>
              <a:srgbClr val="D7D7D7">
                <a:alpha val="88235"/>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La segmentation se base sur les contrats clos et quasi-clos (ayant atteint le point delta).</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 Création de la base de données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en intégrant les contraintes réglementaires et identification </a:t>
            </a:r>
            <a:r>
              <a:rPr lang="fr-FR" sz="900" dirty="0">
                <a:solidFill>
                  <a:schemeClr val="dk1"/>
                </a:solidFill>
                <a:latin typeface="Verdana" panose="020B0604030504040204" pitchFamily="34" charset="0"/>
                <a:ea typeface="Verdana" panose="020B0604030504040204" pitchFamily="34" charset="0"/>
                <a:cs typeface="Verdana"/>
                <a:sym typeface="Verdana"/>
              </a:rPr>
              <a:t>d</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es variables pertinentes</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 Analyse de données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(analyse de la qualité des données, test de variables transformées, gestion des données aberrantes, application de filtres,  stabilité et transformation des variables, analyses bivariées, analyse des corrélations)</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Choix de </a:t>
            </a: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modéliser</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la LGD directement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ou en </a:t>
            </a: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intégrant </a:t>
            </a:r>
            <a:r>
              <a:rPr lang="fr-FR" sz="900" b="1" dirty="0">
                <a:solidFill>
                  <a:schemeClr val="dk1"/>
                </a:solidFill>
                <a:latin typeface="Verdana" panose="020B0604030504040204" pitchFamily="34" charset="0"/>
                <a:ea typeface="Verdana" panose="020B0604030504040204" pitchFamily="34" charset="0"/>
                <a:cs typeface="Verdana"/>
                <a:sym typeface="Verdana"/>
              </a:rPr>
              <a:t>une décomposition de la LGD (cure) </a:t>
            </a:r>
            <a:r>
              <a:rPr lang="fr-FR" sz="900" dirty="0">
                <a:solidFill>
                  <a:schemeClr val="dk1"/>
                </a:solidFill>
                <a:latin typeface="Verdana" panose="020B0604030504040204" pitchFamily="34" charset="0"/>
                <a:ea typeface="Verdana" panose="020B0604030504040204" pitchFamily="34" charset="0"/>
                <a:cs typeface="Verdana"/>
                <a:sym typeface="Wingdings" panose="05000000000000000000" pitchFamily="2" charset="2"/>
              </a:rPr>
              <a:t></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dirty="0">
                <a:solidFill>
                  <a:schemeClr val="dk1"/>
                </a:solidFill>
                <a:latin typeface="Verdana" panose="020B0604030504040204" pitchFamily="34" charset="0"/>
                <a:ea typeface="Verdana" panose="020B0604030504040204" pitchFamily="34" charset="0"/>
                <a:cs typeface="Verdana"/>
                <a:sym typeface="Verdana"/>
              </a:rPr>
              <a:t>S</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i forte proportion de valeurs de LGD hautes [90%;100%] et basses [0;10%]</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 Modélisation de la LGD réalisée</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 </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Création des échantillons d'entraînement, de validation et de test, de l’échantillon out-of-time (selon la </a:t>
            </a:r>
            <a:r>
              <a:rPr lang="fr-FR" sz="900" dirty="0">
                <a:solidFill>
                  <a:schemeClr val="dk1"/>
                </a:solidFill>
                <a:latin typeface="Verdana" panose="020B0604030504040204" pitchFamily="34" charset="0"/>
                <a:ea typeface="Verdana" panose="020B0604030504040204" pitchFamily="34" charset="0"/>
                <a:cs typeface="Verdana"/>
                <a:sym typeface="Verdana"/>
              </a:rPr>
              <a:t>volumétrie)</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b="0" i="0" strike="noStrike" cap="none" dirty="0">
                <a:solidFill>
                  <a:schemeClr val="dk1"/>
                </a:solidFill>
                <a:latin typeface="Verdana" panose="020B0604030504040204" pitchFamily="34" charset="0"/>
                <a:ea typeface="Verdana" panose="020B0604030504040204" pitchFamily="34" charset="0"/>
                <a:cs typeface="Verdana"/>
                <a:sym typeface="Verdana"/>
              </a:rPr>
              <a:t>Modélisation</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 régression logistique, régression linéaire, arbre de régression, </a:t>
            </a:r>
            <a:r>
              <a:rPr lang="fr-FR" sz="900" b="0" i="0" u="none" strike="noStrike" cap="none" dirty="0" err="1">
                <a:solidFill>
                  <a:schemeClr val="dk1"/>
                </a:solidFill>
                <a:latin typeface="Verdana" panose="020B0604030504040204" pitchFamily="34" charset="0"/>
                <a:ea typeface="Verdana" panose="020B0604030504040204" pitchFamily="34" charset="0"/>
                <a:cs typeface="Verdana"/>
                <a:sym typeface="Verdana"/>
              </a:rPr>
              <a:t>etc</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Validation du modèle (choix du meilleur modèle effectué à partir de l’échantillon de validation)</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 Création des classes homogènes de </a:t>
            </a:r>
            <a:r>
              <a:rPr lang="fr-FR" sz="900" b="1" u="sng" dirty="0">
                <a:solidFill>
                  <a:schemeClr val="dk1"/>
                </a:solidFill>
                <a:latin typeface="Verdana" panose="020B0604030504040204" pitchFamily="34" charset="0"/>
                <a:ea typeface="Verdana" panose="020B0604030504040204" pitchFamily="34" charset="0"/>
                <a:cs typeface="Verdana"/>
                <a:sym typeface="Verdana"/>
              </a:rPr>
              <a:t>pertes</a:t>
            </a: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Regrouper des classes de pertes et vérifier certaines contraintes (inversion, pouvoir discriminant, concentration, homogénéité, hétérogénéité, stabilité dans le temps)</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p:txBody>
      </p:sp>
      <p:sp>
        <p:nvSpPr>
          <p:cNvPr id="14" name="Rectangle : coins arrondis 13">
            <a:extLst>
              <a:ext uri="{FF2B5EF4-FFF2-40B4-BE49-F238E27FC236}">
                <a16:creationId xmlns:a16="http://schemas.microsoft.com/office/drawing/2014/main" id="{1492021A-C458-F02D-D7CB-C153ACBAB61F}"/>
              </a:ext>
            </a:extLst>
          </p:cNvPr>
          <p:cNvSpPr/>
          <p:nvPr/>
        </p:nvSpPr>
        <p:spPr>
          <a:xfrm>
            <a:off x="2048087" y="3439604"/>
            <a:ext cx="2776574" cy="245610"/>
          </a:xfrm>
          <a:prstGeom prst="roundRect">
            <a:avLst/>
          </a:prstGeom>
          <a:solidFill>
            <a:schemeClr val="bg1"/>
          </a:solidFill>
          <a:ln w="19050">
            <a:solidFill>
              <a:srgbClr val="D7D7D7"/>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 </a:t>
            </a:r>
            <a:r>
              <a:rPr lang="fr-FR" sz="1200" b="1" i="1" dirty="0">
                <a:solidFill>
                  <a:schemeClr val="bg2">
                    <a:lumMod val="95000"/>
                    <a:lumOff val="5000"/>
                  </a:schemeClr>
                </a:solidFill>
                <a:latin typeface="Arial"/>
                <a:cs typeface="Arial"/>
              </a:rPr>
              <a:t>: Risk </a:t>
            </a:r>
            <a:r>
              <a:rPr lang="fr-FR" sz="1200" b="1" i="1" dirty="0" err="1">
                <a:solidFill>
                  <a:schemeClr val="bg2">
                    <a:lumMod val="95000"/>
                    <a:lumOff val="5000"/>
                  </a:schemeClr>
                </a:solidFill>
                <a:latin typeface="Arial"/>
                <a:cs typeface="Arial"/>
              </a:rPr>
              <a:t>Differentiation</a:t>
            </a:r>
            <a:endParaRPr lang="fr-FR" sz="1200" b="1" i="1" dirty="0">
              <a:solidFill>
                <a:schemeClr val="bg2">
                  <a:lumMod val="95000"/>
                  <a:lumOff val="5000"/>
                </a:schemeClr>
              </a:solidFill>
              <a:latin typeface="Arial"/>
              <a:cs typeface="Arial"/>
            </a:endParaRPr>
          </a:p>
        </p:txBody>
      </p:sp>
    </p:spTree>
    <p:extLst>
      <p:ext uri="{BB962C8B-B14F-4D97-AF65-F5344CB8AC3E}">
        <p14:creationId xmlns:p14="http://schemas.microsoft.com/office/powerpoint/2010/main" val="3289412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00E68DC3-BA69-8161-D161-337B0EA8D18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3A84B38D-F48C-8C8B-52A0-0F0AF87429BF}"/>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9F9A896-A5DF-7F5C-7FDA-874E73926BB1}"/>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SAINE (2/2)</a:t>
            </a:r>
          </a:p>
        </p:txBody>
      </p:sp>
      <p:sp>
        <p:nvSpPr>
          <p:cNvPr id="1225" name="Google Shape;1225;p11">
            <a:extLst>
              <a:ext uri="{FF2B5EF4-FFF2-40B4-BE49-F238E27FC236}">
                <a16:creationId xmlns:a16="http://schemas.microsoft.com/office/drawing/2014/main" id="{130E2189-B578-22EA-D180-EBA212EB497F}"/>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DA97ABB-1D0A-D8E7-533B-71AC9E621BB7}"/>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5" name="Google Shape;5913;g2c32c645e07_2_3983">
            <a:extLst>
              <a:ext uri="{FF2B5EF4-FFF2-40B4-BE49-F238E27FC236}">
                <a16:creationId xmlns:a16="http://schemas.microsoft.com/office/drawing/2014/main" id="{C3CF552F-D6F9-6DC1-CB5A-E2096411A024}"/>
              </a:ext>
            </a:extLst>
          </p:cNvPr>
          <p:cNvSpPr txBox="1"/>
          <p:nvPr/>
        </p:nvSpPr>
        <p:spPr>
          <a:xfrm>
            <a:off x="4023716" y="1214972"/>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4" name="Rectangle 3">
            <a:extLst>
              <a:ext uri="{FF2B5EF4-FFF2-40B4-BE49-F238E27FC236}">
                <a16:creationId xmlns:a16="http://schemas.microsoft.com/office/drawing/2014/main" id="{9476FA97-0D93-2230-6F9C-8CF0F4D25C96}"/>
              </a:ext>
            </a:extLst>
          </p:cNvPr>
          <p:cNvSpPr/>
          <p:nvPr/>
        </p:nvSpPr>
        <p:spPr>
          <a:xfrm>
            <a:off x="242156" y="1720987"/>
            <a:ext cx="1381124" cy="1793389"/>
          </a:xfrm>
          <a:prstGeom prst="rect">
            <a:avLst/>
          </a:prstGeom>
          <a:noFill/>
          <a:ln w="25400" cap="flat" cmpd="sng">
            <a:solidFill>
              <a:srgbClr val="F2E8D9"/>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solidFill>
                <a:latin typeface="Arial"/>
                <a:cs typeface="Arial"/>
              </a:rPr>
              <a:t>CALIBRATION</a:t>
            </a:r>
            <a:endParaRPr lang="fr-FR" b="1" dirty="0">
              <a:solidFill>
                <a:schemeClr val="tx2"/>
              </a:solidFill>
              <a:latin typeface="Arial"/>
              <a:cs typeface="Arial"/>
            </a:endParaRPr>
          </a:p>
        </p:txBody>
      </p:sp>
      <p:sp>
        <p:nvSpPr>
          <p:cNvPr id="9" name="Google Shape;5910;g2c32c645e07_2_3983">
            <a:extLst>
              <a:ext uri="{FF2B5EF4-FFF2-40B4-BE49-F238E27FC236}">
                <a16:creationId xmlns:a16="http://schemas.microsoft.com/office/drawing/2014/main" id="{41D389C3-3121-A2C2-1B2B-EDAA31A02012}"/>
              </a:ext>
            </a:extLst>
          </p:cNvPr>
          <p:cNvSpPr/>
          <p:nvPr/>
        </p:nvSpPr>
        <p:spPr>
          <a:xfrm rot="5400000">
            <a:off x="5944177" y="-2523324"/>
            <a:ext cx="1793389" cy="10282011"/>
          </a:xfrm>
          <a:prstGeom prst="round2SameRect">
            <a:avLst>
              <a:gd name="adj1" fmla="val 23782"/>
              <a:gd name="adj2" fmla="val 0"/>
            </a:avLst>
          </a:prstGeom>
          <a:solidFill>
            <a:srgbClr val="F6F2E9">
              <a:alpha val="88235"/>
            </a:srgbClr>
          </a:solidFill>
          <a:ln w="25400" cap="flat" cmpd="sng">
            <a:solidFill>
              <a:srgbClr val="F2E8D9"/>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6350" algn="l" rtl="0">
              <a:lnSpc>
                <a:spcPct val="150000"/>
              </a:lnSpc>
              <a:spcBef>
                <a:spcPts val="0"/>
              </a:spcBef>
              <a:spcAft>
                <a:spcPts val="0"/>
              </a:spcAft>
              <a:buClr>
                <a:srgbClr val="000000"/>
              </a:buClr>
              <a:buSzPts val="800"/>
              <a:buFont typeface="Verdana"/>
              <a:buNone/>
            </a:pPr>
            <a:endParaRPr lang="fr-FR" sz="900" b="1" i="0" u="none" strike="noStrike" cap="none" dirty="0">
              <a:solidFill>
                <a:srgbClr val="000000"/>
              </a:solidFill>
              <a:latin typeface="Verdana"/>
              <a:ea typeface="Verdana"/>
              <a:cs typeface="Verdana"/>
              <a:sym typeface="Verdana"/>
            </a:endParaRPr>
          </a:p>
          <a:p>
            <a:pPr marL="57150" marR="0" lvl="1" indent="-57150" algn="l" rtl="0">
              <a:lnSpc>
                <a:spcPct val="150000"/>
              </a:lnSpc>
              <a:spcBef>
                <a:spcPts val="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Après la segmentation sur contrats clos et quasi clos, la calibration des LRA s</a:t>
            </a:r>
            <a:r>
              <a:rPr lang="fr-FR" sz="900" dirty="0">
                <a:latin typeface="Verdana"/>
                <a:ea typeface="Verdana"/>
                <a:cs typeface="Verdana"/>
                <a:sym typeface="Verdana"/>
              </a:rPr>
              <a:t>’effectue</a:t>
            </a:r>
            <a:r>
              <a:rPr lang="fr-FR" sz="900" b="0" i="0" u="none" strike="noStrike" cap="none" dirty="0">
                <a:solidFill>
                  <a:srgbClr val="000000"/>
                </a:solidFill>
                <a:latin typeface="Verdana"/>
                <a:ea typeface="Verdana"/>
                <a:cs typeface="Verdana"/>
                <a:sym typeface="Verdana"/>
              </a:rPr>
              <a:t> sur tous les défauts (contrats clos et non clos)</a:t>
            </a:r>
            <a:r>
              <a:rPr lang="fr-FR" sz="900" dirty="0">
                <a:solidFill>
                  <a:srgbClr val="000000"/>
                </a:solidFill>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par classe homogène de pertes.</a:t>
            </a:r>
          </a:p>
          <a:p>
            <a:pPr marL="57150" marR="0" lvl="1" indent="-57150" algn="l" rtl="0">
              <a:lnSpc>
                <a:spcPct val="15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a:t>
            </a:r>
            <a:r>
              <a:rPr lang="fr-FR" sz="900" b="0" i="0" u="none" strike="noStrike" cap="none" dirty="0">
                <a:solidFill>
                  <a:srgbClr val="000000"/>
                </a:solidFill>
                <a:latin typeface="Verdana"/>
                <a:ea typeface="Verdana"/>
                <a:cs typeface="Verdana"/>
                <a:sym typeface="Verdana"/>
              </a:rPr>
              <a:t> </a:t>
            </a:r>
            <a:r>
              <a:rPr lang="fr-FR" sz="900" b="1" i="0" u="none" strike="noStrike" cap="none" dirty="0">
                <a:solidFill>
                  <a:srgbClr val="000000"/>
                </a:solidFill>
                <a:latin typeface="Verdana"/>
                <a:ea typeface="Verdana"/>
                <a:cs typeface="Verdana"/>
                <a:sym typeface="Verdana"/>
              </a:rPr>
              <a:t>des LGD moyennes observées </a:t>
            </a:r>
            <a:r>
              <a:rPr lang="fr-FR" sz="900" b="0" i="0" u="none" strike="noStrike" cap="none" dirty="0">
                <a:solidFill>
                  <a:srgbClr val="000000"/>
                </a:solidFill>
                <a:latin typeface="Verdana"/>
                <a:ea typeface="Verdana"/>
                <a:cs typeface="Verdana"/>
                <a:sym typeface="Verdana"/>
              </a:rPr>
              <a:t>sur contrats clos</a:t>
            </a:r>
            <a:r>
              <a:rPr lang="fr-FR" sz="900" dirty="0">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par </a:t>
            </a:r>
            <a:r>
              <a:rPr lang="fr-FR" sz="900" dirty="0">
                <a:solidFill>
                  <a:srgbClr val="000000"/>
                </a:solidFill>
                <a:latin typeface="Verdana"/>
                <a:ea typeface="Verdana"/>
                <a:cs typeface="Verdana"/>
                <a:sym typeface="Verdana"/>
              </a:rPr>
              <a:t>CHR</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 des LGD long terme </a:t>
            </a:r>
            <a:r>
              <a:rPr lang="fr-FR" sz="900" b="0" i="0" u="none" strike="noStrike" cap="none" dirty="0">
                <a:solidFill>
                  <a:srgbClr val="000000"/>
                </a:solidFill>
                <a:latin typeface="Verdana"/>
                <a:ea typeface="Verdana"/>
                <a:cs typeface="Verdana"/>
                <a:sym typeface="Verdana"/>
              </a:rPr>
              <a:t>(</a:t>
            </a:r>
            <a:r>
              <a:rPr lang="fr-FR" sz="900" b="0" i="0" u="none" strike="noStrike" cap="none" dirty="0">
                <a:solidFill>
                  <a:srgbClr val="C00000"/>
                </a:solidFill>
                <a:latin typeface="Verdana"/>
                <a:ea typeface="Verdana"/>
                <a:cs typeface="Verdana"/>
                <a:sym typeface="Verdana"/>
              </a:rPr>
              <a:t>LRA</a:t>
            </a:r>
            <a:r>
              <a:rPr lang="fr-FR" sz="900" b="0" i="0" u="none" strike="noStrike" cap="none" dirty="0">
                <a:solidFill>
                  <a:srgbClr val="000000"/>
                </a:solidFill>
                <a:latin typeface="Verdana"/>
                <a:ea typeface="Verdana"/>
                <a:cs typeface="Verdana"/>
                <a:sym typeface="Verdana"/>
              </a:rPr>
              <a:t>) : LGD moyennes observées en tenant compte des contrats non clos, pondérées par l’encours ou non.</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Marge </a:t>
            </a:r>
            <a:r>
              <a:rPr lang="fr-FR" sz="900" b="1" i="0" u="none" strike="noStrike" cap="none" dirty="0" err="1">
                <a:solidFill>
                  <a:srgbClr val="C00000"/>
                </a:solidFill>
                <a:latin typeface="Verdana"/>
                <a:ea typeface="Verdana"/>
                <a:cs typeface="Verdana"/>
                <a:sym typeface="Verdana"/>
              </a:rPr>
              <a:t>Downturn</a:t>
            </a:r>
            <a:r>
              <a:rPr lang="fr-FR" sz="900" b="1" i="0" u="none" strike="noStrike" cap="none" dirty="0">
                <a:solidFill>
                  <a:srgbClr val="000000"/>
                </a:solidFill>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 LRA ajustée avec l’impact d’un retournement du marché</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Marges de conservatisme </a:t>
            </a:r>
            <a:r>
              <a:rPr lang="fr-FR" sz="900" b="0" i="0" u="none" strike="noStrike" cap="none" dirty="0">
                <a:solidFill>
                  <a:srgbClr val="000000"/>
                </a:solidFill>
                <a:latin typeface="Verdana"/>
                <a:ea typeface="Verdana"/>
                <a:cs typeface="Verdana"/>
                <a:sym typeface="Verdana"/>
              </a:rPr>
              <a:t>(</a:t>
            </a:r>
            <a:r>
              <a:rPr lang="fr-FR" sz="900" b="0" i="0" u="none" strike="noStrike" cap="none" dirty="0">
                <a:solidFill>
                  <a:srgbClr val="C00000"/>
                </a:solidFill>
                <a:latin typeface="Verdana"/>
                <a:ea typeface="Verdana"/>
                <a:cs typeface="Verdana"/>
                <a:sym typeface="Verdana"/>
              </a:rPr>
              <a:t>MOC</a:t>
            </a:r>
            <a:r>
              <a:rPr lang="fr-FR" sz="900" b="0" i="0" u="none" strike="noStrike" cap="none" dirty="0">
                <a:solidFill>
                  <a:srgbClr val="000000"/>
                </a:solidFill>
                <a:latin typeface="Verdana"/>
                <a:ea typeface="Verdana"/>
                <a:cs typeface="Verdana"/>
                <a:sym typeface="Verdana"/>
              </a:rPr>
              <a:t>)</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LGD finale </a:t>
            </a:r>
            <a:r>
              <a:rPr lang="fr-FR" sz="900" b="1" i="0" u="none" strike="noStrike" cap="none" dirty="0">
                <a:solidFill>
                  <a:srgbClr val="000000"/>
                </a:solidFill>
                <a:latin typeface="Verdana"/>
                <a:ea typeface="Verdana"/>
                <a:cs typeface="Verdana"/>
                <a:sym typeface="Verdana"/>
              </a:rPr>
              <a:t>= LGD LRA + </a:t>
            </a:r>
            <a:r>
              <a:rPr lang="fr-FR" sz="900" b="1" i="0" u="none" strike="noStrike" cap="none" dirty="0" err="1">
                <a:solidFill>
                  <a:srgbClr val="000000"/>
                </a:solidFill>
                <a:latin typeface="Verdana"/>
                <a:ea typeface="Verdana"/>
                <a:cs typeface="Verdana"/>
                <a:sym typeface="Verdana"/>
              </a:rPr>
              <a:t>Downturn</a:t>
            </a:r>
            <a:r>
              <a:rPr lang="fr-FR" sz="900" b="1" i="0" u="none" strike="noStrike" cap="none" dirty="0">
                <a:solidFill>
                  <a:srgbClr val="000000"/>
                </a:solidFill>
                <a:latin typeface="Verdana"/>
                <a:ea typeface="Verdana"/>
                <a:cs typeface="Verdana"/>
                <a:sym typeface="Verdana"/>
              </a:rPr>
              <a:t> + MOC</a:t>
            </a:r>
            <a:endParaRPr lang="fr-FR" sz="900" b="0" i="0" u="none" strike="noStrike" cap="none" dirty="0">
              <a:solidFill>
                <a:srgbClr val="000000"/>
              </a:solidFill>
              <a:latin typeface="Arial"/>
              <a:ea typeface="Arial"/>
              <a:cs typeface="Arial"/>
              <a:sym typeface="Arial"/>
            </a:endParaRPr>
          </a:p>
        </p:txBody>
      </p:sp>
      <p:sp>
        <p:nvSpPr>
          <p:cNvPr id="12" name="Rectangle : coins arrondis 11">
            <a:extLst>
              <a:ext uri="{FF2B5EF4-FFF2-40B4-BE49-F238E27FC236}">
                <a16:creationId xmlns:a16="http://schemas.microsoft.com/office/drawing/2014/main" id="{9227415B-08E7-E876-20F3-41E1DB1B3E68}"/>
              </a:ext>
            </a:extLst>
          </p:cNvPr>
          <p:cNvSpPr/>
          <p:nvPr/>
        </p:nvSpPr>
        <p:spPr>
          <a:xfrm>
            <a:off x="1968262" y="1642203"/>
            <a:ext cx="2776574" cy="245610"/>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pic>
        <p:nvPicPr>
          <p:cNvPr id="16" name="Image 15">
            <a:extLst>
              <a:ext uri="{FF2B5EF4-FFF2-40B4-BE49-F238E27FC236}">
                <a16:creationId xmlns:a16="http://schemas.microsoft.com/office/drawing/2014/main" id="{0AB07E9C-529D-416C-E3B4-8CA62FB73194}"/>
              </a:ext>
            </a:extLst>
          </p:cNvPr>
          <p:cNvPicPr>
            <a:picLocks noChangeAspect="1"/>
          </p:cNvPicPr>
          <p:nvPr/>
        </p:nvPicPr>
        <p:blipFill>
          <a:blip r:embed="rId4"/>
          <a:stretch>
            <a:fillRect/>
          </a:stretch>
        </p:blipFill>
        <p:spPr>
          <a:xfrm>
            <a:off x="5719040" y="3701025"/>
            <a:ext cx="5790789" cy="2940571"/>
          </a:xfrm>
          <a:prstGeom prst="rect">
            <a:avLst/>
          </a:prstGeom>
        </p:spPr>
      </p:pic>
      <p:sp>
        <p:nvSpPr>
          <p:cNvPr id="21" name="ZoneTexte 20">
            <a:extLst>
              <a:ext uri="{FF2B5EF4-FFF2-40B4-BE49-F238E27FC236}">
                <a16:creationId xmlns:a16="http://schemas.microsoft.com/office/drawing/2014/main" id="{7D1174D1-1064-E99B-18E3-E93584718E3B}"/>
              </a:ext>
            </a:extLst>
          </p:cNvPr>
          <p:cNvSpPr txBox="1"/>
          <p:nvPr/>
        </p:nvSpPr>
        <p:spPr>
          <a:xfrm>
            <a:off x="224535" y="3653406"/>
            <a:ext cx="9040602" cy="253916"/>
          </a:xfrm>
          <a:prstGeom prst="rect">
            <a:avLst/>
          </a:prstGeom>
          <a:noFill/>
        </p:spPr>
        <p:txBody>
          <a:bodyPr wrap="square">
            <a:spAutoFit/>
          </a:bodyPr>
          <a:lstStyle/>
          <a:p>
            <a:r>
              <a:rPr lang="fr-FR" sz="1050" b="1" dirty="0"/>
              <a:t>Exemple fictif de segmentation de la LGD saine (arbre de régression)</a:t>
            </a:r>
          </a:p>
        </p:txBody>
      </p:sp>
      <p:pic>
        <p:nvPicPr>
          <p:cNvPr id="3" name="Image 2">
            <a:extLst>
              <a:ext uri="{FF2B5EF4-FFF2-40B4-BE49-F238E27FC236}">
                <a16:creationId xmlns:a16="http://schemas.microsoft.com/office/drawing/2014/main" id="{B9735413-934C-ADC2-DA79-5438D7A1BA57}"/>
              </a:ext>
            </a:extLst>
          </p:cNvPr>
          <p:cNvPicPr>
            <a:picLocks noChangeAspect="1"/>
          </p:cNvPicPr>
          <p:nvPr/>
        </p:nvPicPr>
        <p:blipFill>
          <a:blip r:embed="rId5"/>
          <a:stretch>
            <a:fillRect/>
          </a:stretch>
        </p:blipFill>
        <p:spPr>
          <a:xfrm>
            <a:off x="280268" y="3991435"/>
            <a:ext cx="5138709" cy="2714165"/>
          </a:xfrm>
          <a:prstGeom prst="rect">
            <a:avLst/>
          </a:prstGeom>
        </p:spPr>
      </p:pic>
    </p:spTree>
    <p:extLst>
      <p:ext uri="{BB962C8B-B14F-4D97-AF65-F5344CB8AC3E}">
        <p14:creationId xmlns:p14="http://schemas.microsoft.com/office/powerpoint/2010/main" val="3634066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2337D7C2-FAB9-C22D-4883-262641F71AB9}"/>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D50493A-FF84-1504-37A5-3B20EBD0AD11}"/>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931DE76-5508-EDF2-F564-331FDA3ED6E2}"/>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a:t>
            </a:r>
            <a:r>
              <a:rPr lang="fr-FR" i="1" dirty="0"/>
              <a:t>in-default / ELBE (1/4)</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6D3D6519-375B-72E6-23AC-F723E2BB8614}"/>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F96D15FE-C72F-FDFC-02EF-5CC6C55FA719}"/>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2" name="object 21">
                <a:extLst>
                  <a:ext uri="{FF2B5EF4-FFF2-40B4-BE49-F238E27FC236}">
                    <a16:creationId xmlns:a16="http://schemas.microsoft.com/office/drawing/2014/main" id="{238F77A8-E3CD-A3EF-4A37-655913713234}"/>
                  </a:ext>
                </a:extLst>
              </p:cNvPr>
              <p:cNvSpPr txBox="1"/>
              <p:nvPr/>
            </p:nvSpPr>
            <p:spPr>
              <a:xfrm>
                <a:off x="207501" y="1417010"/>
                <a:ext cx="11776998" cy="5277086"/>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La LGD in-default (LGDD) se déduit généralement de l’ELBE à laquelle est ajoutée une composante </a:t>
                </a:r>
                <a:r>
                  <a:rPr lang="fr-FR" sz="1200" i="1" dirty="0" err="1"/>
                  <a:t>Downturn</a:t>
                </a:r>
                <a:r>
                  <a:rPr lang="fr-FR" sz="1200" dirty="0"/>
                  <a:t> (et d’éventuelles autres marges de conservatisme jugées nécessaires).</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14:m>
                  <m:oMath xmlns:m="http://schemas.openxmlformats.org/officeDocument/2006/math">
                    <m:r>
                      <a:rPr lang="fr-FR" sz="1200" i="1" dirty="0" smtClean="0">
                        <a:latin typeface="Cambria Math" panose="02040503050406030204" pitchFamily="18" charset="0"/>
                      </a:rPr>
                      <m:t>𝐸𝐿𝐵𝐸</m:t>
                    </m:r>
                    <m:r>
                      <a:rPr lang="fr-FR" sz="1200" i="1" dirty="0">
                        <a:latin typeface="Cambria Math" panose="02040503050406030204" pitchFamily="18" charset="0"/>
                      </a:rPr>
                      <m:t>(</m:t>
                    </m:r>
                    <m:r>
                      <a:rPr lang="fr-FR" sz="1200" i="1" dirty="0">
                        <a:latin typeface="Cambria Math" panose="02040503050406030204" pitchFamily="18" charset="0"/>
                      </a:rPr>
                      <m:t>𝑡</m:t>
                    </m:r>
                    <m:r>
                      <a:rPr lang="fr-FR" sz="1200" i="1" dirty="0">
                        <a:latin typeface="Cambria Math" panose="02040503050406030204" pitchFamily="18" charset="0"/>
                      </a:rPr>
                      <m:t>) </m:t>
                    </m:r>
                  </m:oMath>
                </a14:m>
                <a:r>
                  <a:rPr lang="fr-FR" sz="1200" dirty="0"/>
                  <a:t>= meilleure estimation de la perte finale pour un encours défaillant à tout instant </a:t>
                </a:r>
                <a14:m>
                  <m:oMath xmlns:m="http://schemas.openxmlformats.org/officeDocument/2006/math">
                    <m:r>
                      <a:rPr lang="fr-FR" sz="1200" i="1" dirty="0" smtClean="0">
                        <a:latin typeface="Cambria Math" panose="02040503050406030204" pitchFamily="18" charset="0"/>
                      </a:rPr>
                      <m:t>𝑡</m:t>
                    </m:r>
                  </m:oMath>
                </a14:m>
                <a:r>
                  <a:rPr lang="fr-FR" sz="1200" dirty="0"/>
                  <a:t> dans le monde du défaut.</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Contrairement à la LGD saine, définie à la date d’entrée en défaut, l’ELBE et la LGDD sont évaluées par ancienneté dans le défaut : </a:t>
                </a:r>
                <a:r>
                  <a:rPr lang="fr-FR" sz="1200" dirty="0">
                    <a:solidFill>
                      <a:srgbClr val="000000"/>
                    </a:solidFill>
                  </a:rPr>
                  <a:t>3M, 6M, 12M, etc.</a:t>
                </a:r>
              </a:p>
              <a:p>
                <a:pPr marL="465750" marR="83820" indent="-285750" algn="just">
                  <a:spcBef>
                    <a:spcPts val="430"/>
                  </a:spcBef>
                  <a:buFont typeface="Wingdings" panose="05000000000000000000" pitchFamily="2" charset="2"/>
                  <a:buChar char="§"/>
                </a:pPr>
                <a:endParaRPr lang="fr-FR" sz="1200" dirty="0">
                  <a:solidFill>
                    <a:srgbClr val="000000"/>
                  </a:solidFill>
                </a:endParaRPr>
              </a:p>
              <a:p>
                <a:pPr marL="465750" marR="83820" indent="-285750" algn="just">
                  <a:spcBef>
                    <a:spcPts val="430"/>
                  </a:spcBef>
                  <a:buFont typeface="Wingdings" panose="05000000000000000000" pitchFamily="2" charset="2"/>
                  <a:buChar char="§"/>
                </a:pPr>
                <a:endParaRPr lang="fr-FR" sz="1200" dirty="0">
                  <a:solidFill>
                    <a:srgbClr val="000000"/>
                  </a:solidFill>
                </a:endParaRPr>
              </a:p>
              <a:p>
                <a:pPr marL="465750" marR="83820" indent="-285750" algn="just">
                  <a:spcBef>
                    <a:spcPts val="430"/>
                  </a:spcBef>
                  <a:buFont typeface="Wingdings" panose="05000000000000000000" pitchFamily="2" charset="2"/>
                  <a:buChar char="§"/>
                </a:pPr>
                <a:r>
                  <a:rPr lang="fr-FR" sz="1200" b="1" dirty="0">
                    <a:solidFill>
                      <a:srgbClr val="000000"/>
                    </a:solidFill>
                  </a:rPr>
                  <a:t>Formellement :</a:t>
                </a:r>
              </a:p>
              <a:p>
                <a:pPr marL="465750" marR="83820" indent="-285750" algn="just">
                  <a:spcBef>
                    <a:spcPts val="430"/>
                  </a:spcBef>
                  <a:buFont typeface="Wingdings" panose="05000000000000000000" pitchFamily="2" charset="2"/>
                  <a:buChar char="§"/>
                </a:pPr>
                <a:endParaRPr lang="fr-FR" sz="1200" dirty="0">
                  <a:solidFill>
                    <a:srgbClr val="000000"/>
                  </a:solidFill>
                </a:endParaRPr>
              </a:p>
              <a:p>
                <a:pPr marL="465750" marR="83820" indent="-285750" algn="just">
                  <a:spcBef>
                    <a:spcPts val="430"/>
                  </a:spcBef>
                  <a:buFont typeface="Wingdings" panose="05000000000000000000" pitchFamily="2" charset="2"/>
                  <a:buChar char="§"/>
                </a:pPr>
                <a:endParaRPr lang="fr-FR" sz="1200" dirty="0">
                  <a:solidFill>
                    <a:srgbClr val="000000"/>
                  </a:solidFill>
                </a:endParaRPr>
              </a:p>
              <a:p>
                <a:pPr marL="465750" marR="83820" indent="-285750" algn="just">
                  <a:spcBef>
                    <a:spcPts val="430"/>
                  </a:spcBef>
                  <a:buFont typeface="Wingdings" panose="05000000000000000000" pitchFamily="2" charset="2"/>
                  <a:buChar char="§"/>
                </a:pPr>
                <a:r>
                  <a:rPr lang="fr-FR" sz="1200" dirty="0">
                    <a:solidFill>
                      <a:srgbClr val="000000"/>
                    </a:solidFill>
                  </a:rPr>
                  <a:t>Tant que le processus de </a:t>
                </a:r>
                <a:r>
                  <a:rPr lang="fr-FR" sz="1200" i="1" dirty="0" err="1">
                    <a:solidFill>
                      <a:srgbClr val="000000"/>
                    </a:solidFill>
                  </a:rPr>
                  <a:t>workout</a:t>
                </a:r>
                <a:r>
                  <a:rPr lang="fr-FR" sz="1200" dirty="0">
                    <a:solidFill>
                      <a:srgbClr val="000000"/>
                    </a:solidFill>
                  </a:rPr>
                  <a:t> est en cours, il </a:t>
                </a:r>
                <a:r>
                  <a:rPr lang="fr-FR" sz="1200" dirty="0"/>
                  <a:t>y a espoir de recouvrement et donc : </a:t>
                </a:r>
                <a14:m>
                  <m:oMath xmlns:m="http://schemas.openxmlformats.org/officeDocument/2006/math">
                    <m:r>
                      <m:rPr>
                        <m:sty m:val="p"/>
                      </m:rPr>
                      <a:rPr lang="fr-FR" sz="1200" i="1">
                        <a:latin typeface="Cambria Math" panose="02040503050406030204" pitchFamily="18" charset="0"/>
                      </a:rPr>
                      <m:t>Pertes</m:t>
                    </m:r>
                    <m:r>
                      <a:rPr lang="fr-FR" sz="1200" i="1">
                        <a:latin typeface="Cambria Math" panose="02040503050406030204" pitchFamily="18" charset="0"/>
                      </a:rPr>
                      <m:t> </m:t>
                    </m:r>
                    <m:r>
                      <m:rPr>
                        <m:sty m:val="p"/>
                      </m:rPr>
                      <a:rPr lang="fr-FR" sz="1200" i="1">
                        <a:latin typeface="Cambria Math" panose="02040503050406030204" pitchFamily="18" charset="0"/>
                      </a:rPr>
                      <m:t>d</m:t>
                    </m:r>
                    <m:r>
                      <a:rPr lang="fr-FR" sz="1200" i="1">
                        <a:latin typeface="Cambria Math" panose="02040503050406030204" pitchFamily="18" charset="0"/>
                      </a:rPr>
                      <m:t>é</m:t>
                    </m:r>
                    <m:r>
                      <m:rPr>
                        <m:sty m:val="p"/>
                      </m:rPr>
                      <a:rPr lang="fr-FR" sz="1200" i="1">
                        <a:latin typeface="Cambria Math" panose="02040503050406030204" pitchFamily="18" charset="0"/>
                      </a:rPr>
                      <m:t>j</m:t>
                    </m:r>
                    <m:r>
                      <a:rPr lang="fr-FR" sz="1200" i="1">
                        <a:latin typeface="Cambria Math" panose="02040503050406030204" pitchFamily="18" charset="0"/>
                      </a:rPr>
                      <m:t>à </m:t>
                    </m:r>
                    <m:r>
                      <m:rPr>
                        <m:sty m:val="p"/>
                      </m:rPr>
                      <a:rPr lang="fr-FR" sz="1200" i="1">
                        <a:latin typeface="Cambria Math" panose="02040503050406030204" pitchFamily="18" charset="0"/>
                      </a:rPr>
                      <m:t>constat</m:t>
                    </m:r>
                    <m:r>
                      <a:rPr lang="fr-FR" sz="1200" i="1">
                        <a:latin typeface="Cambria Math" panose="02040503050406030204" pitchFamily="18" charset="0"/>
                      </a:rPr>
                      <m:t>é</m:t>
                    </m:r>
                    <m:r>
                      <m:rPr>
                        <m:sty m:val="p"/>
                      </m:rPr>
                      <a:rPr lang="fr-FR" sz="1200" i="1">
                        <a:latin typeface="Cambria Math" panose="02040503050406030204" pitchFamily="18" charset="0"/>
                      </a:rPr>
                      <m:t>es</m:t>
                    </m:r>
                    <m:r>
                      <a:rPr lang="fr-FR" sz="1200" i="1">
                        <a:latin typeface="Cambria Math" panose="02040503050406030204" pitchFamily="18" charset="0"/>
                      </a:rPr>
                      <m:t> </m:t>
                    </m:r>
                    <m:r>
                      <m:rPr>
                        <m:sty m:val="p"/>
                      </m:rPr>
                      <a:rPr lang="fr-FR" sz="1200" i="1">
                        <a:latin typeface="Cambria Math" panose="02040503050406030204" pitchFamily="18" charset="0"/>
                      </a:rPr>
                      <m:t>en</m:t>
                    </m:r>
                    <m:r>
                      <a:rPr lang="fr-FR" sz="1200" i="1">
                        <a:latin typeface="Cambria Math" panose="02040503050406030204" pitchFamily="18" charset="0"/>
                      </a:rPr>
                      <m:t> </m:t>
                    </m:r>
                    <m:r>
                      <m:rPr>
                        <m:sty m:val="p"/>
                      </m:rPr>
                      <a:rPr lang="fr-FR" sz="1200" i="1">
                        <a:latin typeface="Cambria Math" panose="02040503050406030204" pitchFamily="18" charset="0"/>
                      </a:rPr>
                      <m:t>t</m:t>
                    </m:r>
                    <m:r>
                      <a:rPr lang="fr-FR" sz="1200" b="0" i="1" smtClean="0">
                        <a:latin typeface="Cambria Math" panose="02040503050406030204" pitchFamily="18" charset="0"/>
                      </a:rPr>
                      <m:t>=</m:t>
                    </m:r>
                    <m:r>
                      <a:rPr lang="fr-FR" sz="1200" b="0" i="1" smtClean="0">
                        <a:latin typeface="Cambria Math" panose="02040503050406030204" pitchFamily="18" charset="0"/>
                      </a:rPr>
                      <m:t>0</m:t>
                    </m:r>
                  </m:oMath>
                </a14:m>
                <a:r>
                  <a:rPr lang="fr-FR" sz="1200" dirty="0"/>
                  <a:t>. D’où :</a:t>
                </a:r>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r>
                  <a:rPr lang="fr-FR" sz="1200" dirty="0"/>
                  <a:t> </a:t>
                </a:r>
                <a:endParaRPr lang="fr-FR" sz="1200" dirty="0">
                  <a:solidFill>
                    <a:srgbClr val="000000"/>
                  </a:solidFill>
                </a:endParaRPr>
              </a:p>
              <a:p>
                <a:pPr marL="465750" marR="83820" indent="-285750" algn="just">
                  <a:spcBef>
                    <a:spcPts val="430"/>
                  </a:spcBef>
                  <a:buFont typeface="Wingdings" panose="05000000000000000000" pitchFamily="2" charset="2"/>
                  <a:buChar char="§"/>
                </a:pPr>
                <a:endParaRPr lang="fr-FR" sz="1200" dirty="0">
                  <a:solidFill>
                    <a:srgbClr val="000000"/>
                  </a:solidFill>
                </a:endParaRP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Pour </a:t>
                </a:r>
                <a14:m>
                  <m:oMath xmlns:m="http://schemas.openxmlformats.org/officeDocument/2006/math">
                    <m:r>
                      <m:rPr>
                        <m:sty m:val="p"/>
                      </m:rPr>
                      <a:rPr lang="fr-FR" sz="1200" b="0" i="1" smtClean="0">
                        <a:latin typeface="Cambria Math" panose="02040503050406030204" pitchFamily="18" charset="0"/>
                      </a:rPr>
                      <m:t>t</m:t>
                    </m:r>
                    <m:r>
                      <a:rPr lang="fr-FR" sz="1200" b="0" i="1" smtClean="0">
                        <a:latin typeface="Cambria Math" panose="02040503050406030204" pitchFamily="18" charset="0"/>
                      </a:rPr>
                      <m:t>=</m:t>
                    </m:r>
                    <m:r>
                      <a:rPr lang="fr-FR" sz="1200" b="0" i="1" smtClean="0">
                        <a:latin typeface="Cambria Math" panose="02040503050406030204" pitchFamily="18" charset="0"/>
                      </a:rPr>
                      <m:t>0</m:t>
                    </m:r>
                  </m:oMath>
                </a14:m>
                <a:r>
                  <a:rPr lang="fr-FR" sz="1200" dirty="0"/>
                  <a:t>, nous retrouvons la formule classique de la LGD </a:t>
                </a:r>
                <a:r>
                  <a:rPr lang="fr-FR" sz="1200" i="1" dirty="0" err="1"/>
                  <a:t>workout</a:t>
                </a:r>
                <a:r>
                  <a:rPr lang="fr-FR" sz="1200" dirty="0"/>
                  <a:t> : </a:t>
                </a:r>
                <a14:m>
                  <m:oMath xmlns:m="http://schemas.openxmlformats.org/officeDocument/2006/math">
                    <m:r>
                      <m:rPr>
                        <m:sty m:val="p"/>
                      </m:rPr>
                      <a:rPr lang="fr-FR" sz="1200" b="0" i="1" smtClean="0">
                        <a:latin typeface="Cambria Math" panose="02040503050406030204" pitchFamily="18" charset="0"/>
                      </a:rPr>
                      <m:t>ELBE</m:t>
                    </m:r>
                    <m:r>
                      <a:rPr lang="fr-FR" sz="1200" b="0" i="1" smtClean="0">
                        <a:latin typeface="Cambria Math" panose="02040503050406030204" pitchFamily="18" charset="0"/>
                      </a:rPr>
                      <m:t>(</m:t>
                    </m:r>
                    <m:r>
                      <a:rPr lang="fr-FR" sz="1200" b="0" i="1" smtClean="0">
                        <a:latin typeface="Cambria Math" panose="02040503050406030204" pitchFamily="18" charset="0"/>
                      </a:rPr>
                      <m:t>0</m:t>
                    </m:r>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r>
                      <m:rPr>
                        <m:sty m:val="p"/>
                      </m:rPr>
                      <a:rPr lang="fr-FR" sz="1200" i="1">
                        <a:latin typeface="Cambria Math" panose="02040503050406030204" pitchFamily="18" charset="0"/>
                      </a:rPr>
                      <m:t>TR</m:t>
                    </m:r>
                    <m:r>
                      <a:rPr lang="fr-FR" sz="1200" i="1">
                        <a:latin typeface="Cambria Math" panose="02040503050406030204" pitchFamily="18" charset="0"/>
                      </a:rPr>
                      <m:t>(</m:t>
                    </m:r>
                    <m:r>
                      <m:rPr>
                        <m:sty m:val="p"/>
                      </m:rPr>
                      <a:rPr lang="fr-FR" sz="1200" i="1">
                        <a:latin typeface="Cambria Math" panose="02040503050406030204" pitchFamily="18" charset="0"/>
                      </a:rPr>
                      <m:t>final</m:t>
                    </m:r>
                    <m:r>
                      <a:rPr lang="fr-FR" sz="1200" i="1">
                        <a:latin typeface="Cambria Math" panose="02040503050406030204" pitchFamily="18" charset="0"/>
                      </a:rPr>
                      <m:t>)</m:t>
                    </m:r>
                    <m:r>
                      <a:rPr lang="fr-FR" sz="1200" b="0" i="0" smtClean="0">
                        <a:latin typeface="Cambria Math" panose="02040503050406030204" pitchFamily="18" charset="0"/>
                      </a:rPr>
                      <m:t>.</m:t>
                    </m:r>
                  </m:oMath>
                </a14:m>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r>
                  <a:rPr lang="fr-FR" sz="1200" b="1" dirty="0"/>
                  <a:t>En d’autres termes : </a:t>
                </a:r>
                <a:r>
                  <a:rPr lang="fr-FR" sz="1200" dirty="0"/>
                  <a:t>ELBE/LGDD = LGD mise à jour au fil du temps, conditionnellement aux recouvrements déjà observés. L’ELBE et la LGDD peuvent donc être vues comme des versions tronquées de la LGD.</a:t>
                </a:r>
              </a:p>
              <a:p>
                <a:pPr marL="180000" marR="83820" algn="just">
                  <a:spcBef>
                    <a:spcPts val="430"/>
                  </a:spcBef>
                </a:pPr>
                <a:endParaRPr lang="fr-FR" sz="1200" dirty="0"/>
              </a:p>
            </p:txBody>
          </p:sp>
        </mc:Choice>
        <mc:Fallback xmlns="">
          <p:sp>
            <p:nvSpPr>
              <p:cNvPr id="2" name="object 21">
                <a:extLst>
                  <a:ext uri="{FF2B5EF4-FFF2-40B4-BE49-F238E27FC236}">
                    <a16:creationId xmlns:a16="http://schemas.microsoft.com/office/drawing/2014/main" id="{238F77A8-E3CD-A3EF-4A37-655913713234}"/>
                  </a:ext>
                </a:extLst>
              </p:cNvPr>
              <p:cNvSpPr txBox="1">
                <a:spLocks noRot="1" noChangeAspect="1" noMove="1" noResize="1" noEditPoints="1" noAdjustHandles="1" noChangeArrowheads="1" noChangeShapeType="1" noTextEdit="1"/>
              </p:cNvSpPr>
              <p:nvPr/>
            </p:nvSpPr>
            <p:spPr>
              <a:xfrm>
                <a:off x="207501" y="1417010"/>
                <a:ext cx="11776998" cy="5277086"/>
              </a:xfrm>
              <a:prstGeom prst="rect">
                <a:avLst/>
              </a:prstGeom>
              <a:blipFill>
                <a:blip r:embed="rId4"/>
                <a:stretch>
                  <a:fillRect r="-10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EA9D6521-8A39-90C3-C74C-DBC9DFF08D1E}"/>
                  </a:ext>
                </a:extLst>
              </p:cNvPr>
              <p:cNvSpPr txBox="1"/>
              <p:nvPr/>
            </p:nvSpPr>
            <p:spPr>
              <a:xfrm>
                <a:off x="1745336" y="3267833"/>
                <a:ext cx="7479432" cy="6350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ELBE</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m:rPr>
                              <m:sty m:val="p"/>
                            </m:rPr>
                            <a:rPr lang="fr-FR" sz="1400" i="0">
                              <a:latin typeface="Cambria Math" panose="02040503050406030204" pitchFamily="18" charset="0"/>
                            </a:rPr>
                            <m:t>Perte</m:t>
                          </m:r>
                          <m:r>
                            <a:rPr lang="fr-FR" sz="1400" i="0">
                              <a:latin typeface="Cambria Math" panose="02040503050406030204" pitchFamily="18" charset="0"/>
                            </a:rPr>
                            <m:t> </m:t>
                          </m:r>
                          <m:r>
                            <m:rPr>
                              <m:sty m:val="p"/>
                            </m:rPr>
                            <a:rPr lang="fr-FR" sz="1400" i="0">
                              <a:latin typeface="Cambria Math" panose="02040503050406030204" pitchFamily="18" charset="0"/>
                            </a:rPr>
                            <m:t>r</m:t>
                          </m:r>
                          <m:r>
                            <a:rPr lang="fr-FR" sz="1400" b="0" i="0" smtClean="0">
                              <a:latin typeface="Cambria Math" panose="02040503050406030204" pitchFamily="18" charset="0"/>
                            </a:rPr>
                            <m:t>é</m:t>
                          </m:r>
                          <m:r>
                            <m:rPr>
                              <m:sty m:val="p"/>
                            </m:rPr>
                            <a:rPr lang="fr-FR" sz="1400" i="0">
                              <a:latin typeface="Cambria Math" panose="02040503050406030204" pitchFamily="18" charset="0"/>
                            </a:rPr>
                            <m:t>siduelle</m:t>
                          </m:r>
                          <m:r>
                            <a:rPr lang="fr-FR" sz="1400" i="0">
                              <a:latin typeface="Cambria Math" panose="02040503050406030204" pitchFamily="18" charset="0"/>
                            </a:rPr>
                            <m:t> </m:t>
                          </m:r>
                          <m:r>
                            <m:rPr>
                              <m:sty m:val="p"/>
                            </m:rPr>
                            <a:rPr lang="fr-FR" sz="1400" i="0">
                              <a:latin typeface="Cambria Math" panose="02040503050406030204" pitchFamily="18" charset="0"/>
                            </a:rPr>
                            <m:t>attendue</m:t>
                          </m:r>
                          <m:r>
                            <a:rPr lang="fr-FR" sz="1400" i="0">
                              <a:latin typeface="Cambria Math" panose="02040503050406030204" pitchFamily="18" charset="0"/>
                            </a:rPr>
                            <m:t> à </m:t>
                          </m:r>
                          <m:r>
                            <a:rPr lang="fr-FR" sz="1400" i="1">
                              <a:latin typeface="Cambria Math" panose="02040503050406030204" pitchFamily="18" charset="0"/>
                            </a:rPr>
                            <m:t>𝑡</m:t>
                          </m:r>
                          <m:r>
                            <a:rPr lang="fr-FR" sz="1400" i="1">
                              <a:latin typeface="Cambria Math" panose="02040503050406030204" pitchFamily="18" charset="0"/>
                            </a:rPr>
                            <m:t>​</m:t>
                          </m:r>
                        </m:num>
                        <m:den>
                          <m:r>
                            <m:rPr>
                              <m:sty m:val="p"/>
                            </m:rPr>
                            <a:rPr lang="fr-FR" sz="1400" b="0" i="0" smtClean="0">
                              <a:latin typeface="Cambria Math" panose="02040503050406030204" pitchFamily="18" charset="0"/>
                            </a:rPr>
                            <m:t>Encours</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r</m:t>
                          </m:r>
                          <m:r>
                            <a:rPr lang="fr-FR" sz="1400" b="0" i="0" smtClean="0">
                              <a:latin typeface="Cambria Math" panose="02040503050406030204" pitchFamily="18" charset="0"/>
                            </a:rPr>
                            <m:t>é</m:t>
                          </m:r>
                          <m:r>
                            <m:rPr>
                              <m:sty m:val="p"/>
                            </m:rPr>
                            <a:rPr lang="fr-FR" sz="1400" b="0" i="0" smtClean="0">
                              <a:latin typeface="Cambria Math" panose="02040503050406030204" pitchFamily="18" charset="0"/>
                            </a:rPr>
                            <m:t>siduel</m:t>
                          </m:r>
                          <m:r>
                            <a:rPr lang="fr-FR" sz="1400" b="0" i="0" smtClean="0">
                              <a:latin typeface="Cambria Math" panose="02040503050406030204" pitchFamily="18" charset="0"/>
                            </a:rPr>
                            <m:t> à </m:t>
                          </m:r>
                          <m:r>
                            <a:rPr lang="fr-FR" sz="1400" b="0" i="1" smtClean="0">
                              <a:latin typeface="Cambria Math" panose="02040503050406030204" pitchFamily="18" charset="0"/>
                            </a:rPr>
                            <m:t>𝑡</m:t>
                          </m:r>
                        </m:den>
                      </m:f>
                      <m:r>
                        <a:rPr lang="fr-FR" sz="1400" b="0" i="1" smtClean="0">
                          <a:latin typeface="Cambria Math" panose="02040503050406030204" pitchFamily="18" charset="0"/>
                        </a:rPr>
                        <m:t>=</m:t>
                      </m:r>
                      <m:f>
                        <m:fPr>
                          <m:ctrlPr>
                            <a:rPr lang="fr-FR" sz="1400" i="1">
                              <a:latin typeface="Cambria Math" panose="02040503050406030204" pitchFamily="18" charset="0"/>
                            </a:rPr>
                          </m:ctrlPr>
                        </m:fPr>
                        <m:num>
                          <m:r>
                            <m:rPr>
                              <m:sty m:val="p"/>
                            </m:rPr>
                            <a:rPr lang="fr-FR" sz="1400">
                              <a:latin typeface="Cambria Math" panose="02040503050406030204" pitchFamily="18" charset="0"/>
                            </a:rPr>
                            <m:t>Perte</m:t>
                          </m:r>
                          <m:r>
                            <a:rPr lang="fr-FR" sz="1400">
                              <a:latin typeface="Cambria Math" panose="02040503050406030204" pitchFamily="18" charset="0"/>
                            </a:rPr>
                            <m:t> </m:t>
                          </m:r>
                          <m:r>
                            <m:rPr>
                              <m:sty m:val="p"/>
                            </m:rPr>
                            <a:rPr lang="fr-FR" sz="1400" b="0" i="1" smtClean="0">
                              <a:latin typeface="Cambria Math" panose="02040503050406030204" pitchFamily="18" charset="0"/>
                            </a:rPr>
                            <m:t>finale</m:t>
                          </m:r>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Pertes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d</m:t>
                          </m:r>
                          <m:r>
                            <a:rPr lang="fr-FR" sz="1400" b="0" i="1" smtClean="0">
                              <a:latin typeface="Cambria Math" panose="02040503050406030204" pitchFamily="18" charset="0"/>
                            </a:rPr>
                            <m:t>é</m:t>
                          </m:r>
                          <m:r>
                            <m:rPr>
                              <m:sty m:val="p"/>
                            </m:rPr>
                            <a:rPr lang="fr-FR" sz="1400" b="0" i="1" smtClean="0">
                              <a:latin typeface="Cambria Math" panose="02040503050406030204" pitchFamily="18" charset="0"/>
                            </a:rPr>
                            <m:t>j</m:t>
                          </m:r>
                          <m:r>
                            <a:rPr lang="fr-FR" sz="1400" b="0" i="1" smtClean="0">
                              <a:latin typeface="Cambria Math" panose="02040503050406030204" pitchFamily="18" charset="0"/>
                            </a:rPr>
                            <m:t>à </m:t>
                          </m:r>
                          <m:r>
                            <m:rPr>
                              <m:sty m:val="p"/>
                            </m:rPr>
                            <a:rPr lang="fr-FR" sz="1400" b="0" i="1" smtClean="0">
                              <a:latin typeface="Cambria Math" panose="02040503050406030204" pitchFamily="18" charset="0"/>
                            </a:rPr>
                            <m:t>constat</m:t>
                          </m:r>
                          <m:r>
                            <a:rPr lang="fr-FR" sz="1400" b="0" i="1" smtClean="0">
                              <a:latin typeface="Cambria Math" panose="02040503050406030204" pitchFamily="18" charset="0"/>
                            </a:rPr>
                            <m:t>é</m:t>
                          </m:r>
                          <m:r>
                            <m:rPr>
                              <m:sty m:val="p"/>
                            </m:rPr>
                            <a:rPr lang="fr-FR" sz="1400" b="0" i="1" smtClean="0">
                              <a:latin typeface="Cambria Math" panose="02040503050406030204" pitchFamily="18" charset="0"/>
                            </a:rPr>
                            <m:t>es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en</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 ​</m:t>
                          </m:r>
                        </m:num>
                        <m:den>
                          <m:r>
                            <m:rPr>
                              <m:sty m:val="p"/>
                            </m:rPr>
                            <a:rPr lang="fr-FR" sz="1400">
                              <a:latin typeface="Cambria Math" panose="02040503050406030204" pitchFamily="18" charset="0"/>
                            </a:rPr>
                            <m:t>Encours</m:t>
                          </m:r>
                          <m:r>
                            <a:rPr lang="fr-FR" sz="1400">
                              <a:latin typeface="Cambria Math" panose="02040503050406030204" pitchFamily="18" charset="0"/>
                            </a:rPr>
                            <m:t> </m:t>
                          </m:r>
                          <m:r>
                            <m:rPr>
                              <m:sty m:val="p"/>
                            </m:rPr>
                            <a:rPr lang="fr-FR" sz="1400">
                              <a:latin typeface="Cambria Math" panose="02040503050406030204" pitchFamily="18" charset="0"/>
                            </a:rPr>
                            <m:t>r</m:t>
                          </m:r>
                          <m:r>
                            <a:rPr lang="fr-FR" sz="1400">
                              <a:latin typeface="Cambria Math" panose="02040503050406030204" pitchFamily="18" charset="0"/>
                            </a:rPr>
                            <m:t>é</m:t>
                          </m:r>
                          <m:r>
                            <m:rPr>
                              <m:sty m:val="p"/>
                            </m:rPr>
                            <a:rPr lang="fr-FR" sz="1400">
                              <a:latin typeface="Cambria Math" panose="02040503050406030204" pitchFamily="18" charset="0"/>
                            </a:rPr>
                            <m:t>siduel</m:t>
                          </m:r>
                          <m:r>
                            <a:rPr lang="fr-FR" sz="1400">
                              <a:latin typeface="Cambria Math" panose="02040503050406030204" pitchFamily="18" charset="0"/>
                            </a:rPr>
                            <m:t> à </m:t>
                          </m:r>
                          <m:r>
                            <a:rPr lang="fr-FR" sz="1400" i="1">
                              <a:latin typeface="Cambria Math" panose="02040503050406030204" pitchFamily="18" charset="0"/>
                            </a:rPr>
                            <m:t>𝑡</m:t>
                          </m:r>
                        </m:den>
                      </m:f>
                    </m:oMath>
                  </m:oMathPara>
                </a14:m>
                <a:endParaRPr lang="fr-FR" sz="1400" dirty="0" err="1">
                  <a:latin typeface="Verdana" panose="020B0604030504040204" pitchFamily="34" charset="0"/>
                </a:endParaRPr>
              </a:p>
            </p:txBody>
          </p:sp>
        </mc:Choice>
        <mc:Fallback xmlns="">
          <p:sp>
            <p:nvSpPr>
              <p:cNvPr id="3" name="ZoneTexte 2">
                <a:extLst>
                  <a:ext uri="{FF2B5EF4-FFF2-40B4-BE49-F238E27FC236}">
                    <a16:creationId xmlns:a16="http://schemas.microsoft.com/office/drawing/2014/main" id="{EA9D6521-8A39-90C3-C74C-DBC9DFF08D1E}"/>
                  </a:ext>
                </a:extLst>
              </p:cNvPr>
              <p:cNvSpPr txBox="1">
                <a:spLocks noRot="1" noChangeAspect="1" noMove="1" noResize="1" noEditPoints="1" noAdjustHandles="1" noChangeArrowheads="1" noChangeShapeType="1" noTextEdit="1"/>
              </p:cNvSpPr>
              <p:nvPr/>
            </p:nvSpPr>
            <p:spPr>
              <a:xfrm>
                <a:off x="1745336" y="3267833"/>
                <a:ext cx="7479432" cy="63500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21E6456C-CBBF-B77B-3D04-F3B3B95E45E0}"/>
                  </a:ext>
                </a:extLst>
              </p:cNvPr>
              <p:cNvSpPr txBox="1"/>
              <p:nvPr/>
            </p:nvSpPr>
            <p:spPr>
              <a:xfrm>
                <a:off x="-169843" y="4702321"/>
                <a:ext cx="7479432" cy="6350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ELBE</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f>
                        <m:fPr>
                          <m:ctrlPr>
                            <a:rPr lang="fr-FR" sz="1400" i="1">
                              <a:latin typeface="Cambria Math" panose="02040503050406030204" pitchFamily="18" charset="0"/>
                            </a:rPr>
                          </m:ctrlPr>
                        </m:fPr>
                        <m:num>
                          <m:r>
                            <m:rPr>
                              <m:sty m:val="p"/>
                            </m:rPr>
                            <a:rPr lang="fr-FR" sz="1400">
                              <a:latin typeface="Cambria Math" panose="02040503050406030204" pitchFamily="18" charset="0"/>
                            </a:rPr>
                            <m:t>Perte</m:t>
                          </m:r>
                          <m:r>
                            <a:rPr lang="fr-FR" sz="1400">
                              <a:latin typeface="Cambria Math" panose="02040503050406030204" pitchFamily="18" charset="0"/>
                            </a:rPr>
                            <m:t> </m:t>
                          </m:r>
                          <m:r>
                            <m:rPr>
                              <m:sty m:val="p"/>
                            </m:rPr>
                            <a:rPr lang="fr-FR" sz="1400" b="0" i="1" smtClean="0">
                              <a:latin typeface="Cambria Math" panose="02040503050406030204" pitchFamily="18" charset="0"/>
                            </a:rPr>
                            <m:t>finale</m:t>
                          </m:r>
                          <m:r>
                            <a:rPr lang="fr-FR" sz="1400" b="0" i="1" smtClean="0">
                              <a:latin typeface="Cambria Math" panose="02040503050406030204" pitchFamily="18" charset="0"/>
                            </a:rPr>
                            <m:t> ​</m:t>
                          </m:r>
                        </m:num>
                        <m:den>
                          <m:r>
                            <m:rPr>
                              <m:sty m:val="p"/>
                            </m:rPr>
                            <a:rPr lang="fr-FR" sz="1400">
                              <a:latin typeface="Cambria Math" panose="02040503050406030204" pitchFamily="18" charset="0"/>
                            </a:rPr>
                            <m:t>Encours</m:t>
                          </m:r>
                          <m:r>
                            <a:rPr lang="fr-FR" sz="1400">
                              <a:latin typeface="Cambria Math" panose="02040503050406030204" pitchFamily="18" charset="0"/>
                            </a:rPr>
                            <m:t> </m:t>
                          </m:r>
                          <m:r>
                            <m:rPr>
                              <m:sty m:val="p"/>
                            </m:rPr>
                            <a:rPr lang="fr-FR" sz="1400">
                              <a:latin typeface="Cambria Math" panose="02040503050406030204" pitchFamily="18" charset="0"/>
                            </a:rPr>
                            <m:t>r</m:t>
                          </m:r>
                          <m:r>
                            <a:rPr lang="fr-FR" sz="1400">
                              <a:latin typeface="Cambria Math" panose="02040503050406030204" pitchFamily="18" charset="0"/>
                            </a:rPr>
                            <m:t>é</m:t>
                          </m:r>
                          <m:r>
                            <m:rPr>
                              <m:sty m:val="p"/>
                            </m:rPr>
                            <a:rPr lang="fr-FR" sz="1400">
                              <a:latin typeface="Cambria Math" panose="02040503050406030204" pitchFamily="18" charset="0"/>
                            </a:rPr>
                            <m:t>siduel</m:t>
                          </m:r>
                          <m:r>
                            <a:rPr lang="fr-FR" sz="1400">
                              <a:latin typeface="Cambria Math" panose="02040503050406030204" pitchFamily="18" charset="0"/>
                            </a:rPr>
                            <m:t> à </m:t>
                          </m:r>
                          <m:r>
                            <a:rPr lang="fr-FR" sz="1400" i="1">
                              <a:latin typeface="Cambria Math" panose="02040503050406030204" pitchFamily="18" charset="0"/>
                            </a:rPr>
                            <m:t>𝑡</m:t>
                          </m:r>
                        </m:den>
                      </m:f>
                      <m:r>
                        <a:rPr lang="fr-FR" sz="1400" b="0" i="1" smtClean="0">
                          <a:latin typeface="Cambria Math" panose="02040503050406030204" pitchFamily="18" charset="0"/>
                        </a:rPr>
                        <m:t>=</m:t>
                      </m:r>
                      <m:f>
                        <m:fPr>
                          <m:ctrlPr>
                            <a:rPr lang="fr-FR" sz="1400" i="1">
                              <a:latin typeface="Cambria Math" panose="02040503050406030204" pitchFamily="18" charset="0"/>
                            </a:rPr>
                          </m:ctrlPr>
                        </m:fPr>
                        <m:num>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a:rPr lang="fr-FR" sz="1400" b="0" i="1" smtClean="0">
                                  <a:latin typeface="Cambria Math" panose="02040503050406030204" pitchFamily="18" charset="0"/>
                                </a:rPr>
                                <m:t>0</m:t>
                              </m:r>
                            </m:sub>
                          </m:sSub>
                          <m:r>
                            <a:rPr lang="fr-FR" sz="1400" i="1">
                              <a:latin typeface="Cambria Math" panose="02040503050406030204" pitchFamily="18" charset="0"/>
                            </a:rPr>
                            <m:t>​</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m:rPr>
                                  <m:sty m:val="p"/>
                                </m:rPr>
                                <a:rPr lang="fr-FR" sz="1400" b="0" i="1" smtClean="0">
                                  <a:latin typeface="Cambria Math" panose="02040503050406030204" pitchFamily="18" charset="0"/>
                                </a:rPr>
                                <m:t>final</m:t>
                              </m:r>
                              <m:r>
                                <a:rPr lang="fr-FR" sz="1400" i="1">
                                  <a:latin typeface="Cambria Math" panose="02040503050406030204" pitchFamily="18" charset="0"/>
                                </a:rPr>
                                <m:t>)</m:t>
                              </m:r>
                            </m:e>
                          </m:d>
                        </m:num>
                        <m:den>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a:rPr lang="fr-FR" sz="1400" i="1">
                                  <a:latin typeface="Cambria Math" panose="02040503050406030204" pitchFamily="18" charset="0"/>
                                </a:rPr>
                                <m:t>0</m:t>
                              </m:r>
                            </m:sub>
                          </m:sSub>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e>
                          </m:d>
                        </m:den>
                      </m:f>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m:rPr>
                              <m:sty m:val="p"/>
                            </m:rPr>
                            <a:rPr lang="fr-FR" sz="1400" i="1">
                              <a:latin typeface="Cambria Math" panose="02040503050406030204" pitchFamily="18" charset="0"/>
                            </a:rPr>
                            <m:t>final</m:t>
                          </m:r>
                          <m:r>
                            <a:rPr lang="fr-FR" sz="1400" b="0" i="1" smtClean="0">
                              <a:latin typeface="Cambria Math" panose="02040503050406030204" pitchFamily="18" charset="0"/>
                            </a:rPr>
                            <m:t>)</m:t>
                          </m:r>
                        </m:num>
                        <m:den>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b="0" i="1" smtClean="0">
                              <a:latin typeface="Cambria Math" panose="02040503050406030204" pitchFamily="18" charset="0"/>
                            </a:rPr>
                            <m:t>)</m:t>
                          </m:r>
                        </m:den>
                      </m:f>
                    </m:oMath>
                  </m:oMathPara>
                </a14:m>
                <a:endParaRPr lang="fr-FR" sz="1400" dirty="0" err="1">
                  <a:latin typeface="Verdana" panose="020B0604030504040204" pitchFamily="34" charset="0"/>
                </a:endParaRPr>
              </a:p>
            </p:txBody>
          </p:sp>
        </mc:Choice>
        <mc:Fallback xmlns="">
          <p:sp>
            <p:nvSpPr>
              <p:cNvPr id="4" name="ZoneTexte 3">
                <a:extLst>
                  <a:ext uri="{FF2B5EF4-FFF2-40B4-BE49-F238E27FC236}">
                    <a16:creationId xmlns:a16="http://schemas.microsoft.com/office/drawing/2014/main" id="{21E6456C-CBBF-B77B-3D04-F3B3B95E45E0}"/>
                  </a:ext>
                </a:extLst>
              </p:cNvPr>
              <p:cNvSpPr txBox="1">
                <a:spLocks noRot="1" noChangeAspect="1" noMove="1" noResize="1" noEditPoints="1" noAdjustHandles="1" noChangeArrowheads="1" noChangeShapeType="1" noTextEdit="1"/>
              </p:cNvSpPr>
              <p:nvPr/>
            </p:nvSpPr>
            <p:spPr>
              <a:xfrm>
                <a:off x="-169843" y="4702321"/>
                <a:ext cx="7479432" cy="635000"/>
              </a:xfrm>
              <a:prstGeom prst="rect">
                <a:avLst/>
              </a:prstGeom>
              <a:blipFill>
                <a:blip r:embed="rId6"/>
                <a:stretch>
                  <a:fillRect/>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7246FD98-670C-922E-37BA-33DF01045F89}"/>
              </a:ext>
            </a:extLst>
          </p:cNvPr>
          <p:cNvSpPr txBox="1"/>
          <p:nvPr/>
        </p:nvSpPr>
        <p:spPr>
          <a:xfrm>
            <a:off x="674707" y="4682093"/>
            <a:ext cx="5790332" cy="63500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6152987D-926A-E8F5-9357-0763B9AA15AC}"/>
                  </a:ext>
                </a:extLst>
              </p:cNvPr>
              <p:cNvSpPr txBox="1"/>
              <p:nvPr/>
            </p:nvSpPr>
            <p:spPr>
              <a:xfrm>
                <a:off x="6676831" y="4633453"/>
                <a:ext cx="5095875" cy="882444"/>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b="0" i="1">
                        <a:latin typeface="Cambria Math" panose="02040503050406030204" pitchFamily="18" charset="0"/>
                      </a:rPr>
                      <m:t>𝑇𝑅</m:t>
                    </m:r>
                    <m:r>
                      <a:rPr lang="fr-FR" sz="1050" b="0" i="1">
                        <a:latin typeface="Cambria Math" panose="02040503050406030204" pitchFamily="18" charset="0"/>
                      </a:rPr>
                      <m:t>(</m:t>
                    </m:r>
                    <m:r>
                      <a:rPr lang="fr-FR" sz="1050" b="0" i="1">
                        <a:latin typeface="Cambria Math" panose="02040503050406030204" pitchFamily="18" charset="0"/>
                      </a:rPr>
                      <m:t>𝑡</m:t>
                    </m:r>
                    <m:r>
                      <a:rPr lang="fr-FR" sz="1050" b="0" i="1" smtClean="0">
                        <a:latin typeface="Cambria Math" panose="02040503050406030204" pitchFamily="18" charset="0"/>
                      </a:rPr>
                      <m:t>)</m:t>
                    </m:r>
                  </m:oMath>
                </a14:m>
                <a:r>
                  <a:rPr lang="fr-FR" sz="1050" dirty="0"/>
                  <a:t> : taux de récupération cumulé observé jusqu’à l’instant </a:t>
                </a:r>
                <a14:m>
                  <m:oMath xmlns:m="http://schemas.openxmlformats.org/officeDocument/2006/math">
                    <m:r>
                      <m:rPr>
                        <m:sty m:val="p"/>
                      </m:rPr>
                      <a:rPr lang="fr-FR" sz="1050" b="0" i="1" smtClean="0">
                        <a:latin typeface="Cambria Math" panose="02040503050406030204" pitchFamily="18" charset="0"/>
                      </a:rPr>
                      <m:t>t</m:t>
                    </m:r>
                  </m:oMath>
                </a14:m>
                <a:r>
                  <a:rPr lang="fr-FR" sz="1050" dirty="0"/>
                  <a:t>. </a:t>
                </a:r>
              </a:p>
              <a:p>
                <a:pPr algn="just">
                  <a:spcBef>
                    <a:spcPts val="600"/>
                  </a:spcBef>
                  <a:buClr>
                    <a:schemeClr val="tx1"/>
                  </a:buClr>
                </a:pPr>
                <a14:m>
                  <m:oMath xmlns:m="http://schemas.openxmlformats.org/officeDocument/2006/math">
                    <m:r>
                      <a:rPr lang="fr-FR" sz="1050" i="1" smtClean="0">
                        <a:latin typeface="Cambria Math" panose="02040503050406030204" pitchFamily="18" charset="0"/>
                      </a:rPr>
                      <m:t>𝑇𝑅</m:t>
                    </m:r>
                    <m:r>
                      <a:rPr lang="fr-FR" sz="1050" i="1" smtClean="0">
                        <a:latin typeface="Cambria Math" panose="02040503050406030204" pitchFamily="18" charset="0"/>
                      </a:rPr>
                      <m:t>(</m:t>
                    </m:r>
                    <m:r>
                      <m:rPr>
                        <m:sty m:val="p"/>
                      </m:rPr>
                      <a:rPr lang="fr-FR" sz="1050" b="0" i="1" smtClean="0">
                        <a:latin typeface="Cambria Math" panose="02040503050406030204" pitchFamily="18" charset="0"/>
                      </a:rPr>
                      <m:t>final</m:t>
                    </m:r>
                    <m:r>
                      <a:rPr lang="fr-FR" sz="1050" i="1" smtClean="0">
                        <a:latin typeface="Cambria Math" panose="02040503050406030204" pitchFamily="18" charset="0"/>
                      </a:rPr>
                      <m:t>)</m:t>
                    </m:r>
                  </m:oMath>
                </a14:m>
                <a:r>
                  <a:rPr lang="fr-FR" sz="1050" dirty="0"/>
                  <a:t> : taux de récupération final (sur tout le processus de </a:t>
                </a:r>
                <a:r>
                  <a:rPr lang="fr-FR" sz="1050" i="1" dirty="0" err="1"/>
                  <a:t>workout</a:t>
                </a:r>
                <a:r>
                  <a:rPr lang="fr-FR" sz="1050" dirty="0"/>
                  <a:t>)</a:t>
                </a:r>
              </a:p>
              <a:p>
                <a:pPr algn="just">
                  <a:spcBef>
                    <a:spcPts val="600"/>
                  </a:spcBef>
                  <a:buClr>
                    <a:schemeClr val="tx1"/>
                  </a:buClr>
                </a:pPr>
                <a:endParaRPr lang="fr-FR" sz="1050" dirty="0"/>
              </a:p>
            </p:txBody>
          </p:sp>
        </mc:Choice>
        <mc:Fallback xmlns="">
          <p:sp>
            <p:nvSpPr>
              <p:cNvPr id="8" name="ZoneTexte 7">
                <a:extLst>
                  <a:ext uri="{FF2B5EF4-FFF2-40B4-BE49-F238E27FC236}">
                    <a16:creationId xmlns:a16="http://schemas.microsoft.com/office/drawing/2014/main" id="{6152987D-926A-E8F5-9357-0763B9AA15AC}"/>
                  </a:ext>
                </a:extLst>
              </p:cNvPr>
              <p:cNvSpPr txBox="1">
                <a:spLocks noRot="1" noChangeAspect="1" noMove="1" noResize="1" noEditPoints="1" noAdjustHandles="1" noChangeArrowheads="1" noChangeShapeType="1" noTextEdit="1"/>
              </p:cNvSpPr>
              <p:nvPr/>
            </p:nvSpPr>
            <p:spPr>
              <a:xfrm>
                <a:off x="6676831" y="4633453"/>
                <a:ext cx="5095875" cy="882444"/>
              </a:xfrm>
              <a:prstGeom prst="rect">
                <a:avLst/>
              </a:prstGeom>
              <a:blipFill>
                <a:blip r:embed="rId7"/>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336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12447FFB-69AD-BDD7-AE6E-5BE130489E68}"/>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9985511B-D314-EF19-157B-ED31E7DF69C3}"/>
              </a:ext>
            </a:extLst>
          </p:cNvPr>
          <p:cNvSpPr/>
          <p:nvPr/>
        </p:nvSpPr>
        <p:spPr>
          <a:xfrm>
            <a:off x="0" y="0"/>
            <a:ext cx="3846286"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B4F6DB1E-B72B-3FFE-7BA1-DD0CB8A6E88E}"/>
              </a:ext>
            </a:extLst>
          </p:cNvPr>
          <p:cNvSpPr txBox="1"/>
          <p:nvPr/>
        </p:nvSpPr>
        <p:spPr>
          <a:xfrm>
            <a:off x="739614"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1</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5EAF1C5F-0A05-C398-94A0-5A18851AEDE7}"/>
              </a:ext>
            </a:extLst>
          </p:cNvPr>
          <p:cNvSpPr/>
          <p:nvPr/>
        </p:nvSpPr>
        <p:spPr>
          <a:xfrm>
            <a:off x="3846286"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CADRE RÉGLEMENTAIRE ET PRUDENTIEL DU RISQUE DE CRÉDIT</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lvl="0">
              <a:lnSpc>
                <a:spcPct val="150000"/>
              </a:lnSpc>
              <a:buClr>
                <a:schemeClr val="lt2"/>
              </a:buClr>
              <a:buSzPts val="2100"/>
            </a:pPr>
            <a:r>
              <a:rPr lang="fr-FR" sz="2000" b="1" i="0" u="none" strike="noStrike" cap="none" dirty="0">
                <a:solidFill>
                  <a:schemeClr val="bg2"/>
                </a:solidFill>
                <a:latin typeface="Verdana"/>
                <a:ea typeface="Verdana"/>
                <a:cs typeface="Verdana"/>
                <a:sym typeface="Verdana"/>
              </a:rPr>
              <a:t>1. </a:t>
            </a:r>
            <a:r>
              <a:rPr lang="fr-FR" sz="2000" b="1" dirty="0">
                <a:solidFill>
                  <a:schemeClr val="bg2"/>
                </a:solidFill>
                <a:ea typeface="Verdana"/>
                <a:cs typeface="Verdana"/>
                <a:sym typeface="Verdana"/>
              </a:rPr>
              <a:t>Bâle – Exigences en fonds propres (Pilier I)</a:t>
            </a:r>
            <a:r>
              <a:rPr lang="fr-FR" sz="2000" b="1" i="0" u="none" strike="noStrike" cap="none" dirty="0">
                <a:solidFill>
                  <a:schemeClr val="bg2"/>
                </a:solidFill>
                <a:latin typeface="Verdana"/>
                <a:ea typeface="Verdana"/>
                <a:cs typeface="Verdana"/>
                <a:sym typeface="Verdana"/>
              </a:rPr>
              <a:t> </a:t>
            </a:r>
            <a:endParaRPr lang="en-US" sz="2000" b="1" i="0" u="none" strike="noStrike" cap="none" dirty="0">
              <a:solidFill>
                <a:schemeClr val="bg2"/>
              </a:solidFill>
              <a:latin typeface="Verdana"/>
              <a:ea typeface="Verdana"/>
              <a:cs typeface="Verdana"/>
              <a:sym typeface="Verdana"/>
            </a:endParaRPr>
          </a:p>
          <a:p>
            <a:pPr marL="95250" lvl="0">
              <a:lnSpc>
                <a:spcPct val="150000"/>
              </a:lnSpc>
              <a:buClr>
                <a:schemeClr val="accent6"/>
              </a:buClr>
              <a:buSzPts val="2100"/>
            </a:pPr>
            <a:r>
              <a:rPr lang="fr-FR" sz="2000" b="1" i="0" u="none" strike="noStrike" cap="none" dirty="0">
                <a:solidFill>
                  <a:schemeClr val="accent6"/>
                </a:solidFill>
                <a:latin typeface="Verdana"/>
                <a:ea typeface="Verdana"/>
                <a:cs typeface="Verdana"/>
                <a:sym typeface="Verdana"/>
              </a:rPr>
              <a:t>2. </a:t>
            </a:r>
            <a:r>
              <a:rPr lang="fr-FR" sz="2000" b="1" dirty="0">
                <a:solidFill>
                  <a:schemeClr val="accent6"/>
                </a:solidFill>
                <a:ea typeface="Verdana"/>
                <a:cs typeface="Verdana"/>
                <a:sym typeface="Verdana"/>
              </a:rPr>
              <a:t>IFRS 9 – Provisionnement des ECL </a:t>
            </a:r>
            <a:endParaRPr lang="fr-FR"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 Stress tests – « classiques » et climatiques (Pilier II)</a:t>
            </a:r>
          </a:p>
          <a:p>
            <a:pPr marL="95250" marR="0" lvl="0" algn="l" rtl="0">
              <a:lnSpc>
                <a:spcPct val="150000"/>
              </a:lnSpc>
              <a:spcBef>
                <a:spcPts val="0"/>
              </a:spcBef>
              <a:spcAft>
                <a:spcPts val="0"/>
              </a:spcAft>
              <a:buClr>
                <a:schemeClr val="accent6"/>
              </a:buClr>
              <a:buSzPts val="2100"/>
            </a:pPr>
            <a:r>
              <a:rPr lang="fr-FR" sz="2000" b="1" dirty="0">
                <a:solidFill>
                  <a:schemeClr val="accent6"/>
                </a:solidFill>
                <a:latin typeface="Verdana"/>
                <a:ea typeface="Verdana"/>
                <a:cs typeface="Verdana"/>
                <a:sym typeface="Verdana"/>
              </a:rPr>
              <a:t>4. ICAAP – calcul du capital économique (Pilier II)</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5. Annexe technique</a:t>
            </a:r>
            <a:endParaRPr sz="2000" b="1" i="0" u="none" strike="noStrike" cap="none" dirty="0">
              <a:solidFill>
                <a:schemeClr val="accent6"/>
              </a:solidFill>
              <a:latin typeface="Verdana"/>
              <a:ea typeface="Verdana"/>
              <a:cs typeface="Verdana"/>
              <a:sym typeface="Verdana"/>
            </a:endParaRPr>
          </a:p>
        </p:txBody>
      </p:sp>
    </p:spTree>
    <p:extLst>
      <p:ext uri="{BB962C8B-B14F-4D97-AF65-F5344CB8AC3E}">
        <p14:creationId xmlns:p14="http://schemas.microsoft.com/office/powerpoint/2010/main" val="2843767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88982AD1-CBC4-381D-CAA2-E0687CCE6B46}"/>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5AB30B6A-94B8-48F6-805D-EB187F537C2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pic>
        <p:nvPicPr>
          <p:cNvPr id="19" name="Image 18">
            <a:extLst>
              <a:ext uri="{FF2B5EF4-FFF2-40B4-BE49-F238E27FC236}">
                <a16:creationId xmlns:a16="http://schemas.microsoft.com/office/drawing/2014/main" id="{4D226CD8-C1B0-65B8-43DD-0B0D8D1A2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56" y="4132434"/>
            <a:ext cx="11873908" cy="2989563"/>
          </a:xfrm>
          <a:prstGeom prst="rect">
            <a:avLst/>
          </a:prstGeom>
        </p:spPr>
      </p:pic>
      <p:pic>
        <p:nvPicPr>
          <p:cNvPr id="22" name="Image 21">
            <a:extLst>
              <a:ext uri="{FF2B5EF4-FFF2-40B4-BE49-F238E27FC236}">
                <a16:creationId xmlns:a16="http://schemas.microsoft.com/office/drawing/2014/main" id="{63EAA029-A08A-5B69-61FF-CAA793EB6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905" y="1513491"/>
            <a:ext cx="6671432" cy="3030017"/>
          </a:xfrm>
          <a:prstGeom prst="rect">
            <a:avLst/>
          </a:prstGeom>
        </p:spPr>
      </p:pic>
      <p:sp>
        <p:nvSpPr>
          <p:cNvPr id="1224" name="Google Shape;1224;p11">
            <a:extLst>
              <a:ext uri="{FF2B5EF4-FFF2-40B4-BE49-F238E27FC236}">
                <a16:creationId xmlns:a16="http://schemas.microsoft.com/office/drawing/2014/main" id="{FB387A5D-7DFA-4C8A-437E-8E4144E0B73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a:t>
            </a:r>
            <a:r>
              <a:rPr lang="fr-FR" i="1" dirty="0"/>
              <a:t>in-default / ELBE (2/4)</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144E48C6-FB31-19F7-F42B-1A0AE10B840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D22803D2-1762-3800-64C0-D3658779516D}"/>
              </a:ext>
            </a:extLst>
          </p:cNvPr>
          <p:cNvPicPr preferRelativeResize="0"/>
          <p:nvPr/>
        </p:nvPicPr>
        <p:blipFill rotWithShape="1">
          <a:blip r:embed="rId5">
            <a:alphaModFix/>
          </a:blip>
          <a:srcRect/>
          <a:stretch/>
        </p:blipFill>
        <p:spPr>
          <a:xfrm>
            <a:off x="269178" y="1413155"/>
            <a:ext cx="288000" cy="288000"/>
          </a:xfrm>
          <a:prstGeom prst="rect">
            <a:avLst/>
          </a:prstGeom>
          <a:noFill/>
          <a:ln>
            <a:noFill/>
          </a:ln>
        </p:spPr>
      </p:pic>
      <p:sp>
        <p:nvSpPr>
          <p:cNvPr id="8" name="ZoneTexte 7">
            <a:extLst>
              <a:ext uri="{FF2B5EF4-FFF2-40B4-BE49-F238E27FC236}">
                <a16:creationId xmlns:a16="http://schemas.microsoft.com/office/drawing/2014/main" id="{176514FC-96EE-167D-B217-8073B5A49C69}"/>
              </a:ext>
            </a:extLst>
          </p:cNvPr>
          <p:cNvSpPr txBox="1"/>
          <p:nvPr/>
        </p:nvSpPr>
        <p:spPr>
          <a:xfrm>
            <a:off x="5530588" y="1251464"/>
            <a:ext cx="9040602" cy="253916"/>
          </a:xfrm>
          <a:prstGeom prst="rect">
            <a:avLst/>
          </a:prstGeom>
          <a:noFill/>
        </p:spPr>
        <p:txBody>
          <a:bodyPr wrap="square">
            <a:spAutoFit/>
          </a:bodyPr>
          <a:lstStyle/>
          <a:p>
            <a:r>
              <a:rPr lang="fr-FR" sz="1050" b="1" dirty="0"/>
              <a:t>Évolution de TR(t) et ELBE(t) en fonction de l’ancienneté dans le défaut :</a:t>
            </a:r>
          </a:p>
        </p:txBody>
      </p:sp>
      <p:sp>
        <p:nvSpPr>
          <p:cNvPr id="10" name="ZoneTexte 9">
            <a:extLst>
              <a:ext uri="{FF2B5EF4-FFF2-40B4-BE49-F238E27FC236}">
                <a16:creationId xmlns:a16="http://schemas.microsoft.com/office/drawing/2014/main" id="{8DE1F462-F5A4-FD9D-F802-CD6C2E4B45C9}"/>
              </a:ext>
            </a:extLst>
          </p:cNvPr>
          <p:cNvSpPr txBox="1"/>
          <p:nvPr/>
        </p:nvSpPr>
        <p:spPr>
          <a:xfrm>
            <a:off x="5175717" y="1243353"/>
            <a:ext cx="6901620" cy="3372793"/>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1" name="ZoneTexte 10">
            <a:extLst>
              <a:ext uri="{FF2B5EF4-FFF2-40B4-BE49-F238E27FC236}">
                <a16:creationId xmlns:a16="http://schemas.microsoft.com/office/drawing/2014/main" id="{C66CE69C-8006-4C71-BDBA-124AEE628E8A}"/>
              </a:ext>
            </a:extLst>
          </p:cNvPr>
          <p:cNvSpPr txBox="1"/>
          <p:nvPr/>
        </p:nvSpPr>
        <p:spPr>
          <a:xfrm>
            <a:off x="242156" y="1251464"/>
            <a:ext cx="4673659" cy="3348804"/>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À chaque pas de temps, les récupérations réalisées sortent de l’assiette, et ainsi la part que représente la perte augmente progressivement.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L’ELBE et la LGDD sont donc croissantes et tendent vers 100% au fur et à mesure de l’avancée dans le défaut. </a:t>
            </a:r>
          </a:p>
          <a:p>
            <a:pPr algn="just">
              <a:spcBef>
                <a:spcPts val="600"/>
              </a:spcBef>
              <a:buClr>
                <a:schemeClr val="tx1"/>
              </a:buClr>
            </a:pPr>
            <a:endParaRPr lang="fr-FR" sz="1400" dirty="0">
              <a:latin typeface="Verdana" panose="020B0604030504040204" pitchFamily="34" charset="0"/>
            </a:endParaRPr>
          </a:p>
        </p:txBody>
      </p:sp>
      <p:sp>
        <p:nvSpPr>
          <p:cNvPr id="13" name="ZoneTexte 12">
            <a:extLst>
              <a:ext uri="{FF2B5EF4-FFF2-40B4-BE49-F238E27FC236}">
                <a16:creationId xmlns:a16="http://schemas.microsoft.com/office/drawing/2014/main" id="{F9BA867D-3926-01A0-51F0-A3DDEF18AB9A}"/>
              </a:ext>
            </a:extLst>
          </p:cNvPr>
          <p:cNvSpPr txBox="1"/>
          <p:nvPr/>
        </p:nvSpPr>
        <p:spPr>
          <a:xfrm>
            <a:off x="242156" y="3076100"/>
            <a:ext cx="9040602" cy="1600438"/>
          </a:xfrm>
          <a:prstGeom prst="rect">
            <a:avLst/>
          </a:prstGeom>
          <a:noFill/>
        </p:spPr>
        <p:txBody>
          <a:bodyPr wrap="square">
            <a:spAutoFit/>
          </a:bodyPr>
          <a:lstStyle/>
          <a:p>
            <a:r>
              <a:rPr lang="fr-FR" sz="1400" b="1" dirty="0"/>
              <a:t>Exemple de calcul de l’ELBE :</a:t>
            </a:r>
          </a:p>
          <a:p>
            <a:endParaRPr lang="fr-FR" sz="1400" b="1" dirty="0"/>
          </a:p>
          <a:p>
            <a:endParaRPr lang="fr-FR" sz="1400" b="1" dirty="0"/>
          </a:p>
          <a:p>
            <a:endParaRPr lang="fr-FR" sz="1400" b="1" dirty="0"/>
          </a:p>
          <a:p>
            <a:endParaRPr lang="fr-FR" sz="1400" b="1" dirty="0"/>
          </a:p>
          <a:p>
            <a:endParaRPr lang="fr-FR" sz="1400" b="1" dirty="0"/>
          </a:p>
          <a:p>
            <a:r>
              <a:rPr lang="fr-FR" sz="1400" b="1" dirty="0"/>
              <a:t>Hypothèse : </a:t>
            </a:r>
            <a:r>
              <a:rPr lang="fr-FR" sz="1400" dirty="0"/>
              <a:t>l’horizon 6 correspond au point delta</a:t>
            </a: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C1D3590E-2D96-F733-098F-79C073E191CF}"/>
                  </a:ext>
                </a:extLst>
              </p:cNvPr>
              <p:cNvSpPr txBox="1"/>
              <p:nvPr/>
            </p:nvSpPr>
            <p:spPr>
              <a:xfrm>
                <a:off x="-17746" y="3624013"/>
                <a:ext cx="4267200" cy="1537639"/>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ELBE</m:t>
                      </m:r>
                      <m:r>
                        <a:rPr lang="fr-FR" sz="1400" i="1">
                          <a:latin typeface="Cambria Math" panose="02040503050406030204" pitchFamily="18" charset="0"/>
                        </a:rPr>
                        <m:t>(</m:t>
                      </m:r>
                      <m:r>
                        <a:rPr lang="fr-FR" sz="1400" i="1">
                          <a:latin typeface="Cambria Math" panose="02040503050406030204" pitchFamily="18" charset="0"/>
                        </a:rPr>
                        <m:t>2</m:t>
                      </m:r>
                      <m:r>
                        <a:rPr lang="fr-FR" sz="1400" i="1">
                          <a:latin typeface="Cambria Math" panose="02040503050406030204" pitchFamily="18" charset="0"/>
                        </a:rPr>
                        <m:t>) =</m:t>
                      </m:r>
                      <m:f>
                        <m:fPr>
                          <m:ctrlPr>
                            <a:rPr lang="fr-FR" sz="1400" i="1">
                              <a:latin typeface="Cambria Math" panose="02040503050406030204" pitchFamily="18" charset="0"/>
                            </a:rPr>
                          </m:ctrlPr>
                        </m:fPr>
                        <m:num>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m:rPr>
                              <m:sty m:val="p"/>
                            </m:rPr>
                            <a:rPr lang="fr-FR" sz="1400" i="1">
                              <a:latin typeface="Cambria Math" panose="02040503050406030204" pitchFamily="18" charset="0"/>
                            </a:rPr>
                            <m:t>final</m:t>
                          </m:r>
                          <m:r>
                            <a:rPr lang="fr-FR" sz="1400" i="1">
                              <a:latin typeface="Cambria Math" panose="02040503050406030204" pitchFamily="18" charset="0"/>
                            </a:rPr>
                            <m:t>)</m:t>
                          </m:r>
                        </m:num>
                        <m:den>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TR</m:t>
                          </m:r>
                          <m:r>
                            <a:rPr lang="fr-FR" sz="1400" i="1">
                              <a:latin typeface="Cambria Math" panose="02040503050406030204" pitchFamily="18" charset="0"/>
                            </a:rPr>
                            <m:t>(</m:t>
                          </m:r>
                          <m:r>
                            <a:rPr lang="fr-FR" sz="1400" i="1">
                              <a:latin typeface="Cambria Math" panose="02040503050406030204" pitchFamily="18" charset="0"/>
                            </a:rPr>
                            <m:t>2</m:t>
                          </m:r>
                          <m:r>
                            <a:rPr lang="fr-FR" sz="1400" i="1">
                              <a:latin typeface="Cambria Math" panose="02040503050406030204" pitchFamily="18" charset="0"/>
                            </a:rPr>
                            <m:t>)</m:t>
                          </m:r>
                        </m:den>
                      </m:f>
                      <m:r>
                        <a:rPr lang="fr-FR" sz="1400" b="0" i="1" smtClean="0">
                          <a:latin typeface="Cambria Math" panose="02040503050406030204" pitchFamily="18" charset="0"/>
                        </a:rPr>
                        <m:t>=</m:t>
                      </m:r>
                      <m:f>
                        <m:fPr>
                          <m:ctrlPr>
                            <a:rPr lang="fr-FR" sz="1400" i="1">
                              <a:latin typeface="Cambria Math" panose="02040503050406030204" pitchFamily="18" charset="0"/>
                            </a:rPr>
                          </m:ctrlPr>
                        </m:fPr>
                        <m:num>
                          <m:r>
                            <a:rPr lang="fr-FR" sz="1400" i="1">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70</m:t>
                          </m:r>
                        </m:num>
                        <m:den>
                          <m:r>
                            <a:rPr lang="fr-FR" sz="1400" i="1">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55</m:t>
                          </m:r>
                        </m:den>
                      </m:f>
                      <m:r>
                        <a:rPr lang="fr-FR" sz="1400" b="0" i="1" smtClean="0">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67</m:t>
                      </m:r>
                    </m:oMath>
                  </m:oMathPara>
                </a14:m>
                <a:endParaRPr lang="fr-FR" sz="1400" dirty="0" err="1">
                  <a:latin typeface="Verdana" panose="020B0604030504040204" pitchFamily="34" charset="0"/>
                </a:endParaRPr>
              </a:p>
            </p:txBody>
          </p:sp>
        </mc:Choice>
        <mc:Fallback xmlns="">
          <p:sp>
            <p:nvSpPr>
              <p:cNvPr id="14" name="ZoneTexte 13">
                <a:extLst>
                  <a:ext uri="{FF2B5EF4-FFF2-40B4-BE49-F238E27FC236}">
                    <a16:creationId xmlns:a16="http://schemas.microsoft.com/office/drawing/2014/main" id="{C1D3590E-2D96-F733-098F-79C073E191CF}"/>
                  </a:ext>
                </a:extLst>
              </p:cNvPr>
              <p:cNvSpPr txBox="1">
                <a:spLocks noRot="1" noChangeAspect="1" noMove="1" noResize="1" noEditPoints="1" noAdjustHandles="1" noChangeArrowheads="1" noChangeShapeType="1" noTextEdit="1"/>
              </p:cNvSpPr>
              <p:nvPr/>
            </p:nvSpPr>
            <p:spPr>
              <a:xfrm>
                <a:off x="-17746" y="3624013"/>
                <a:ext cx="4267200" cy="1537639"/>
              </a:xfrm>
              <a:prstGeom prst="rect">
                <a:avLst/>
              </a:prstGeom>
              <a:blipFill>
                <a:blip r:embed="rId6"/>
                <a:stretch>
                  <a:fillRect/>
                </a:stretch>
              </a:blipFill>
            </p:spPr>
            <p:txBody>
              <a:bodyPr/>
              <a:lstStyle/>
              <a:p>
                <a:r>
                  <a:rPr lang="fr-FR">
                    <a:noFill/>
                  </a:rPr>
                  <a:t> </a:t>
                </a:r>
              </a:p>
            </p:txBody>
          </p:sp>
        </mc:Fallback>
      </mc:AlternateContent>
      <p:sp>
        <p:nvSpPr>
          <p:cNvPr id="15" name="Google Shape;6091;g2b9ded0437e_5_1401">
            <a:extLst>
              <a:ext uri="{FF2B5EF4-FFF2-40B4-BE49-F238E27FC236}">
                <a16:creationId xmlns:a16="http://schemas.microsoft.com/office/drawing/2014/main" id="{AFC9466A-348C-9F67-93B8-8DD89C838D0F}"/>
              </a:ext>
            </a:extLst>
          </p:cNvPr>
          <p:cNvSpPr/>
          <p:nvPr/>
        </p:nvSpPr>
        <p:spPr>
          <a:xfrm>
            <a:off x="310593" y="3448501"/>
            <a:ext cx="3610522" cy="879708"/>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17354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4503BCE-8B65-3605-1FEF-C8A4B00E36C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36DB8048-CFEC-606B-67C6-BA3FB71A147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9EFB78CD-5F60-6608-3EEF-D97764B64B1B}"/>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a:t>
            </a:r>
            <a:r>
              <a:rPr lang="fr-FR" i="1" dirty="0"/>
              <a:t>in-default / ELBE (3/4)</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7A93A23-FDD8-3DFE-F36E-D7C103279D1B}"/>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DD3FFC1B-CC84-08F5-0711-F56E5583902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2" name="Google Shape;5913;g2c32c645e07_2_3983">
            <a:extLst>
              <a:ext uri="{FF2B5EF4-FFF2-40B4-BE49-F238E27FC236}">
                <a16:creationId xmlns:a16="http://schemas.microsoft.com/office/drawing/2014/main" id="{C13C3FEC-74D1-A94E-4DBC-8262A0528969}"/>
              </a:ext>
            </a:extLst>
          </p:cNvPr>
          <p:cNvSpPr txBox="1"/>
          <p:nvPr/>
        </p:nvSpPr>
        <p:spPr>
          <a:xfrm>
            <a:off x="4023716" y="1214972"/>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3" name="Rectangle 2">
            <a:extLst>
              <a:ext uri="{FF2B5EF4-FFF2-40B4-BE49-F238E27FC236}">
                <a16:creationId xmlns:a16="http://schemas.microsoft.com/office/drawing/2014/main" id="{E0F35816-80FE-9B48-1CC3-F68799B1606B}"/>
              </a:ext>
            </a:extLst>
          </p:cNvPr>
          <p:cNvSpPr/>
          <p:nvPr/>
        </p:nvSpPr>
        <p:spPr>
          <a:xfrm>
            <a:off x="178706" y="1645173"/>
            <a:ext cx="1381125" cy="2224857"/>
          </a:xfrm>
          <a:prstGeom prst="rect">
            <a:avLst/>
          </a:prstGeom>
          <a:solidFill>
            <a:schemeClr val="bg1"/>
          </a:solid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lumMod val="75000"/>
                  </a:schemeClr>
                </a:solidFill>
                <a:latin typeface="Arial"/>
                <a:cs typeface="Arial"/>
              </a:rPr>
              <a:t>PREAMBULE</a:t>
            </a:r>
            <a:endParaRPr lang="fr-FR" b="1" dirty="0">
              <a:solidFill>
                <a:schemeClr val="tx2">
                  <a:lumMod val="75000"/>
                </a:schemeClr>
              </a:solidFill>
              <a:latin typeface="Arial"/>
              <a:cs typeface="Arial"/>
            </a:endParaRPr>
          </a:p>
        </p:txBody>
      </p:sp>
      <p:sp>
        <p:nvSpPr>
          <p:cNvPr id="7" name="Google Shape;5906;g2c32c645e07_2_3983">
            <a:extLst>
              <a:ext uri="{FF2B5EF4-FFF2-40B4-BE49-F238E27FC236}">
                <a16:creationId xmlns:a16="http://schemas.microsoft.com/office/drawing/2014/main" id="{9009DCA3-58F4-C5A9-FAE1-A52AD0E57D3D}"/>
              </a:ext>
            </a:extLst>
          </p:cNvPr>
          <p:cNvSpPr/>
          <p:nvPr/>
        </p:nvSpPr>
        <p:spPr>
          <a:xfrm rot="5400000">
            <a:off x="5703283" y="-2407807"/>
            <a:ext cx="2224856" cy="10330816"/>
          </a:xfrm>
          <a:prstGeom prst="round2SameRect">
            <a:avLst>
              <a:gd name="adj1" fmla="val 20622"/>
              <a:gd name="adj2" fmla="val 0"/>
            </a:avLst>
          </a:prstGeom>
          <a:solidFill>
            <a:srgbClr val="F0E9DC"/>
          </a:solidFill>
          <a:ln w="25400" cap="flat" cmpd="sng">
            <a:solidFill>
              <a:srgbClr val="D9C6A6">
                <a:alpha val="87843"/>
              </a:srgbClr>
            </a:solidFill>
            <a:prstDash val="solid"/>
            <a:round/>
            <a:headEnd type="none" w="sm" len="sm"/>
            <a:tailEnd type="none" w="sm" len="sm"/>
          </a:ln>
        </p:spPr>
        <p:txBody>
          <a:bodyPr spcFirstLastPara="1" vert="vert270" wrap="square" lIns="91425" tIns="91425" rIns="91425" bIns="91425" anchor="ctr" anchorCtr="0">
            <a:noAutofit/>
          </a:bodyPr>
          <a:lstStyle/>
          <a:p>
            <a:pPr marL="57150" lvl="1" indent="-57150">
              <a:lnSpc>
                <a:spcPct val="150000"/>
              </a:lnSpc>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Gestion des données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base de données doit être construite conformément aux RTS – </a:t>
            </a:r>
            <a:r>
              <a:rPr lang="fr-FR" sz="900" i="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Reference </a:t>
            </a:r>
            <a:r>
              <a:rPr lang="fr-FR" sz="900" i="1"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Technical</a:t>
            </a:r>
            <a:r>
              <a:rPr lang="fr-FR" sz="900" i="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Standards</a:t>
            </a:r>
            <a:endParaRPr lang="fr-FR" sz="1600" i="1" dirty="0">
              <a:solidFill>
                <a:srgbClr val="000000"/>
              </a:solidFill>
              <a:latin typeface="Verdana" panose="020B0604030504040204" pitchFamily="34" charset="0"/>
              <a:ea typeface="Verdana" panose="020B0604030504040204" pitchFamily="34" charset="0"/>
              <a:cs typeface="Times New Roman" panose="02020603050405020304" pitchFamily="18" charset="0"/>
              <a:sym typeface="Arial"/>
            </a:endParaRP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Définition du défaut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définition du défaut doit être homogène sur l’ensemble de la période d’observation, sinon envisager d’intégrer cette différence dans une MOC A</a:t>
            </a: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Date de référence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la date de référence sur la LGDD correspond à la date d’un évènement significatif arrivé après le défaut. Elle sert à indiquer le statut du défaut, à savoir où il en est. Il existe en général plusieurs dates de références pour la LGDD : la durée depuis l’entrée en défaut , la réalisation d’un événement clé du défaut (restructuration, contentieux, surendettement, réalisation du collatéral, …) ou la combinaison des deux : la durée depuis la réalisation d’un événement.</a:t>
            </a: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Granularité</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Au niveau contrat, sachant qu’un même contrat peut être utilisé plusieurs fois, pour chaque date de référence.</a:t>
            </a:r>
          </a:p>
          <a:p>
            <a:pPr marL="57150" lvl="1" indent="-57150">
              <a:lnSpc>
                <a:spcPct val="150000"/>
              </a:lnSpc>
              <a:spcBef>
                <a:spcPts val="120"/>
              </a:spcBef>
              <a:buClr>
                <a:schemeClr val="dk1"/>
              </a:buClr>
              <a:buSzPts val="800"/>
              <a:buFont typeface="Verdana"/>
              <a:buChar char="•"/>
            </a:pP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Profondeur d’historique </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5 ans sur du </a:t>
            </a:r>
            <a:r>
              <a:rPr lang="fr-FR" sz="900"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retail</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7 ans sur du non </a:t>
            </a:r>
            <a:r>
              <a:rPr lang="fr-FR" sz="900" dirty="0" err="1">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retail</a:t>
            </a:r>
            <a:endParaRPr lang="fr-FR" sz="1600" dirty="0">
              <a:solidFill>
                <a:srgbClr val="000000"/>
              </a:solidFill>
              <a:latin typeface="Verdana" panose="020B0604030504040204" pitchFamily="34" charset="0"/>
              <a:ea typeface="Verdana" panose="020B0604030504040204" pitchFamily="34" charset="0"/>
              <a:cs typeface="Times New Roman" panose="02020603050405020304" pitchFamily="18" charset="0"/>
              <a:sym typeface="Arial"/>
            </a:endParaRPr>
          </a:p>
          <a:p>
            <a:pPr marL="57150" lvl="1" indent="-57150">
              <a:lnSpc>
                <a:spcPct val="150000"/>
              </a:lnSpc>
              <a:spcBef>
                <a:spcPts val="120"/>
              </a:spcBef>
              <a:buClr>
                <a:schemeClr val="dk1"/>
              </a:buClr>
              <a:buSzPts val="800"/>
              <a:buFont typeface="Verdana"/>
              <a:buChar char="•"/>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Intégration des </a:t>
            </a:r>
            <a:r>
              <a:rPr lang="fr-FR" sz="900" b="1"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restructurations</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 Forbearance dans la LGD via des mesures correctives</a:t>
            </a:r>
          </a:p>
          <a:p>
            <a:pPr marL="57150" lvl="1" indent="-57150">
              <a:lnSpc>
                <a:spcPct val="150000"/>
              </a:lnSpc>
              <a:spcBef>
                <a:spcPts val="120"/>
              </a:spcBef>
              <a:buClr>
                <a:schemeClr val="dk1"/>
              </a:buClr>
              <a:buSzPts val="800"/>
              <a:buFont typeface="Verdana"/>
              <a:buChar char="•"/>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Si un prêt retourne en défaut dans un délai de 9 mois après la sortie du défaut précédent, les équipes de modélisation doivent considérer qu’il s’agit d’un seul et même</a:t>
            </a:r>
          </a:p>
          <a:p>
            <a:pPr marL="0" lvl="1">
              <a:lnSpc>
                <a:spcPct val="150000"/>
              </a:lnSpc>
              <a:spcBef>
                <a:spcPts val="120"/>
              </a:spcBef>
              <a:buClr>
                <a:schemeClr val="dk1"/>
              </a:buClr>
              <a:buSzPts val="800"/>
            </a:pP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défaut : c’est le défaut précédent qui se poursuit. Le délai de 9 mois commence </a:t>
            </a:r>
            <a:r>
              <a:rPr lang="fr-FR" sz="900" dirty="0"/>
              <a:t>à la fin de la période de probation (qui dure 3 à 12 mois).</a:t>
            </a:r>
            <a:r>
              <a:rPr lang="fr-FR" sz="900" dirty="0">
                <a:solidFill>
                  <a:schemeClr val="dk1"/>
                </a:solidFill>
                <a:latin typeface="Verdana" panose="020B0604030504040204" pitchFamily="34" charset="0"/>
                <a:ea typeface="Verdana" panose="020B0604030504040204" pitchFamily="34" charset="0"/>
                <a:cs typeface="Times New Roman" panose="02020603050405020304" pitchFamily="18" charset="0"/>
                <a:sym typeface="Verdana"/>
              </a:rPr>
              <a:t> </a:t>
            </a:r>
            <a:endParaRPr lang="fr-FR" sz="900" b="0" i="0" u="none" strike="noStrike" cap="none" dirty="0">
              <a:solidFill>
                <a:srgbClr val="000000"/>
              </a:solidFill>
              <a:latin typeface="Verdana"/>
              <a:ea typeface="Verdana"/>
              <a:cs typeface="Verdana"/>
              <a:sym typeface="Verdana"/>
            </a:endParaRPr>
          </a:p>
        </p:txBody>
      </p:sp>
      <p:sp>
        <p:nvSpPr>
          <p:cNvPr id="8" name="Rectangle 7">
            <a:extLst>
              <a:ext uri="{FF2B5EF4-FFF2-40B4-BE49-F238E27FC236}">
                <a16:creationId xmlns:a16="http://schemas.microsoft.com/office/drawing/2014/main" id="{198EEB36-9FE9-082F-129C-84D0B4E8563F}"/>
              </a:ext>
            </a:extLst>
          </p:cNvPr>
          <p:cNvSpPr/>
          <p:nvPr/>
        </p:nvSpPr>
        <p:spPr>
          <a:xfrm>
            <a:off x="178707" y="3919251"/>
            <a:ext cx="1381124" cy="2786349"/>
          </a:xfrm>
          <a:prstGeom prst="rect">
            <a:avLst/>
          </a:prstGeom>
          <a:solidFill>
            <a:schemeClr val="bg1"/>
          </a:solid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bg1">
                    <a:lumMod val="50000"/>
                  </a:schemeClr>
                </a:solidFill>
                <a:latin typeface="Arial"/>
                <a:cs typeface="Arial"/>
              </a:rPr>
              <a:t>SEGMENTATION</a:t>
            </a:r>
            <a:endParaRPr lang="fr-FR" b="1" dirty="0">
              <a:solidFill>
                <a:schemeClr val="bg1">
                  <a:lumMod val="50000"/>
                </a:schemeClr>
              </a:solidFill>
              <a:latin typeface="Arial"/>
              <a:cs typeface="Arial"/>
            </a:endParaRPr>
          </a:p>
        </p:txBody>
      </p:sp>
      <p:sp>
        <p:nvSpPr>
          <p:cNvPr id="9" name="Google Shape;5908;g2c32c645e07_2_3983">
            <a:extLst>
              <a:ext uri="{FF2B5EF4-FFF2-40B4-BE49-F238E27FC236}">
                <a16:creationId xmlns:a16="http://schemas.microsoft.com/office/drawing/2014/main" id="{79791E84-1B16-9416-95FE-6B366EF50F81}"/>
              </a:ext>
            </a:extLst>
          </p:cNvPr>
          <p:cNvSpPr/>
          <p:nvPr/>
        </p:nvSpPr>
        <p:spPr>
          <a:xfrm rot="5400000">
            <a:off x="5442202" y="155594"/>
            <a:ext cx="2769198" cy="10330816"/>
          </a:xfrm>
          <a:prstGeom prst="round2SameRect">
            <a:avLst>
              <a:gd name="adj1" fmla="val 16667"/>
              <a:gd name="adj2" fmla="val 0"/>
            </a:avLst>
          </a:prstGeom>
          <a:solidFill>
            <a:srgbClr val="F2F2F2">
              <a:alpha val="88235"/>
            </a:srgbClr>
          </a:solidFill>
          <a:ln w="25400" cap="flat" cmpd="sng">
            <a:solidFill>
              <a:srgbClr val="D7D7D7">
                <a:alpha val="88235"/>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La segmentation se base sur les contrats clos voir sur l’ensemble des clients en défaut.</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 Création de la base de données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en intégrant les contraintes réglementaires et identification </a:t>
            </a:r>
            <a:r>
              <a:rPr lang="fr-FR" sz="900" dirty="0">
                <a:solidFill>
                  <a:schemeClr val="dk1"/>
                </a:solidFill>
                <a:latin typeface="Verdana" panose="020B0604030504040204" pitchFamily="34" charset="0"/>
                <a:ea typeface="Verdana" panose="020B0604030504040204" pitchFamily="34" charset="0"/>
                <a:cs typeface="Verdana"/>
                <a:sym typeface="Verdana"/>
              </a:rPr>
              <a:t>d</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es variables pertinentes propres aux contrats déjà en défaut (ex : durée du défaut, taux d’exposition résiduelle, …).</a:t>
            </a:r>
          </a:p>
          <a:p>
            <a:pPr marL="57150" marR="0" lvl="1" indent="-57150" algn="l" rtl="0">
              <a:lnSpc>
                <a:spcPct val="150000"/>
              </a:lnSpc>
              <a:spcBef>
                <a:spcPts val="120"/>
              </a:spcBef>
              <a:spcAft>
                <a:spcPts val="0"/>
              </a:spcAft>
              <a:buClr>
                <a:schemeClr val="dk1"/>
              </a:buClr>
              <a:buSzPts val="800"/>
              <a:buFont typeface="Verdana"/>
              <a:buChar char="•"/>
            </a:pPr>
            <a:r>
              <a:rPr lang="fr-FR" sz="900" b="1" i="0" u="none" strike="noStrike" cap="none" dirty="0">
                <a:solidFill>
                  <a:schemeClr val="dk1"/>
                </a:solidFill>
                <a:latin typeface="Verdana" panose="020B0604030504040204" pitchFamily="34" charset="0"/>
                <a:ea typeface="Verdana" panose="020B0604030504040204" pitchFamily="34" charset="0"/>
                <a:cs typeface="Verdana"/>
                <a:sym typeface="Verdana"/>
              </a:rPr>
              <a:t> Analyse de données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(analyse de la qualité des données, test de variables transformées, gestion des données aberrantes, application de filtres,  stabilité et transformation des variables, analyses bivariées, analyse des corrélations)</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 Modélisation de la LGD réalisée</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 </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Création des échantillons d'entraînement, de validation et de test, de l’échantillon out-of-time (selon la </a:t>
            </a:r>
            <a:r>
              <a:rPr lang="fr-FR" sz="900" dirty="0">
                <a:solidFill>
                  <a:schemeClr val="dk1"/>
                </a:solidFill>
                <a:latin typeface="Verdana" panose="020B0604030504040204" pitchFamily="34" charset="0"/>
                <a:ea typeface="Verdana" panose="020B0604030504040204" pitchFamily="34" charset="0"/>
                <a:cs typeface="Verdana"/>
                <a:sym typeface="Verdana"/>
              </a:rPr>
              <a:t>volumétrie)</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b="0" i="0" strike="noStrike" cap="none" dirty="0">
                <a:solidFill>
                  <a:schemeClr val="dk1"/>
                </a:solidFill>
                <a:latin typeface="Verdana" panose="020B0604030504040204" pitchFamily="34" charset="0"/>
                <a:ea typeface="Verdana" panose="020B0604030504040204" pitchFamily="34" charset="0"/>
                <a:cs typeface="Verdana"/>
                <a:sym typeface="Verdana"/>
              </a:rPr>
              <a:t>Modélisation</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 régression logistique, régression linéaire, arbre de régression, </a:t>
            </a:r>
            <a:r>
              <a:rPr lang="fr-FR" sz="900" b="0" i="0" u="none" strike="noStrike" cap="none" dirty="0" err="1">
                <a:solidFill>
                  <a:schemeClr val="dk1"/>
                </a:solidFill>
                <a:latin typeface="Verdana" panose="020B0604030504040204" pitchFamily="34" charset="0"/>
                <a:ea typeface="Verdana" panose="020B0604030504040204" pitchFamily="34" charset="0"/>
                <a:cs typeface="Verdana"/>
                <a:sym typeface="Verdana"/>
              </a:rPr>
              <a:t>etc</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Validation du modèle (choix du meilleur modèle effectué à partir de l’échantillon de validation)</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u="sng" dirty="0">
                <a:solidFill>
                  <a:schemeClr val="dk1"/>
                </a:solidFill>
                <a:latin typeface="Verdana" panose="020B0604030504040204" pitchFamily="34" charset="0"/>
                <a:ea typeface="Verdana" panose="020B0604030504040204" pitchFamily="34" charset="0"/>
                <a:cs typeface="Verdana"/>
                <a:sym typeface="Verdana"/>
              </a:rPr>
              <a:t> </a:t>
            </a: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Création des classes homogènes de </a:t>
            </a:r>
            <a:r>
              <a:rPr lang="fr-FR" sz="900" b="1" u="sng" dirty="0">
                <a:solidFill>
                  <a:schemeClr val="dk1"/>
                </a:solidFill>
                <a:latin typeface="Verdana" panose="020B0604030504040204" pitchFamily="34" charset="0"/>
                <a:ea typeface="Verdana" panose="020B0604030504040204" pitchFamily="34" charset="0"/>
                <a:cs typeface="Verdana"/>
                <a:sym typeface="Verdana"/>
              </a:rPr>
              <a:t>pertes</a:t>
            </a:r>
            <a:r>
              <a:rPr lang="fr-FR" sz="900" b="1" i="0" u="sng" strike="noStrike" cap="none" dirty="0">
                <a:solidFill>
                  <a:schemeClr val="dk1"/>
                </a:solidFill>
                <a:latin typeface="Verdana" panose="020B0604030504040204" pitchFamily="34" charset="0"/>
                <a:ea typeface="Verdana" panose="020B0604030504040204" pitchFamily="34" charset="0"/>
                <a:cs typeface="Verdana"/>
                <a:sym typeface="Verdana"/>
              </a:rPr>
              <a:t> </a:t>
            </a: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 </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a:p>
            <a:pPr marL="171450" marR="0" lvl="1" indent="-171450" algn="l" rtl="0">
              <a:lnSpc>
                <a:spcPct val="150000"/>
              </a:lnSpc>
              <a:spcBef>
                <a:spcPts val="120"/>
              </a:spcBef>
              <a:spcAft>
                <a:spcPts val="0"/>
              </a:spcAft>
              <a:buClr>
                <a:srgbClr val="000000"/>
              </a:buClr>
              <a:buSzPts val="800"/>
              <a:buFontTx/>
              <a:buChar char="-"/>
            </a:pPr>
            <a:r>
              <a:rPr lang="fr-FR" sz="900" b="0" i="0" u="none" strike="noStrike" cap="none" dirty="0">
                <a:solidFill>
                  <a:schemeClr val="dk1"/>
                </a:solidFill>
                <a:latin typeface="Verdana" panose="020B0604030504040204" pitchFamily="34" charset="0"/>
                <a:ea typeface="Verdana" panose="020B0604030504040204" pitchFamily="34" charset="0"/>
                <a:cs typeface="Verdana"/>
                <a:sym typeface="Verdana"/>
              </a:rPr>
              <a:t>Regrouper des classes de pertes et vérifier certaines contraintes (inversion, pouvoir discriminant, concentration, homogénéité, hétérogénéité, stabilité dans le temps)</a:t>
            </a:r>
          </a:p>
          <a:p>
            <a:pPr marL="171450" marR="0" lvl="1" indent="-171450" algn="l" rtl="0">
              <a:lnSpc>
                <a:spcPct val="150000"/>
              </a:lnSpc>
              <a:spcBef>
                <a:spcPts val="120"/>
              </a:spcBef>
              <a:spcAft>
                <a:spcPts val="0"/>
              </a:spcAft>
              <a:buClr>
                <a:srgbClr val="000000"/>
              </a:buClr>
              <a:buSzPts val="800"/>
              <a:buFontTx/>
              <a:buChar char="-"/>
            </a:pPr>
            <a:r>
              <a:rPr lang="fr-FR" sz="900" b="0" i="0" u="none" strike="noStrike" cap="none" dirty="0">
                <a:solidFill>
                  <a:schemeClr val="dk1"/>
                </a:solidFill>
                <a:latin typeface="Verdana" panose="020B0604030504040204" pitchFamily="34" charset="0"/>
                <a:ea typeface="Verdana" panose="020B0604030504040204" pitchFamily="34" charset="0"/>
                <a:sym typeface="Verdana"/>
              </a:rPr>
              <a:t>Idéalement, les CHR </a:t>
            </a:r>
            <a:r>
              <a:rPr lang="fr-FR" sz="900" dirty="0">
                <a:solidFill>
                  <a:schemeClr val="dk1"/>
                </a:solidFill>
                <a:latin typeface="Verdana" panose="020B0604030504040204" pitchFamily="34" charset="0"/>
                <a:ea typeface="Verdana" panose="020B0604030504040204" pitchFamily="34" charset="0"/>
                <a:sym typeface="Verdana"/>
              </a:rPr>
              <a:t>de LGDD doivent être un sous-découpage des classes de la LGD saine afin d’assurer la cohérence entre la LGDD(0) et la LGD saine</a:t>
            </a:r>
            <a:endParaRPr lang="fr-FR" sz="900" b="0" i="0" u="none" strike="noStrike" cap="none" dirty="0">
              <a:solidFill>
                <a:srgbClr val="000000"/>
              </a:solidFill>
              <a:latin typeface="Verdana" panose="020B0604030504040204" pitchFamily="34" charset="0"/>
              <a:ea typeface="Verdana" panose="020B0604030504040204" pitchFamily="34" charset="0"/>
              <a:sym typeface="Arial"/>
            </a:endParaRPr>
          </a:p>
        </p:txBody>
      </p:sp>
      <p:sp>
        <p:nvSpPr>
          <p:cNvPr id="10" name="Rectangle : coins arrondis 9">
            <a:extLst>
              <a:ext uri="{FF2B5EF4-FFF2-40B4-BE49-F238E27FC236}">
                <a16:creationId xmlns:a16="http://schemas.microsoft.com/office/drawing/2014/main" id="{6C605CCE-1437-0BC2-47CA-64353E8AAFBE}"/>
              </a:ext>
            </a:extLst>
          </p:cNvPr>
          <p:cNvSpPr/>
          <p:nvPr/>
        </p:nvSpPr>
        <p:spPr>
          <a:xfrm>
            <a:off x="1829668" y="3796446"/>
            <a:ext cx="2776574" cy="245610"/>
          </a:xfrm>
          <a:prstGeom prst="roundRect">
            <a:avLst/>
          </a:prstGeom>
          <a:solidFill>
            <a:schemeClr val="bg1"/>
          </a:solidFill>
          <a:ln w="19050">
            <a:solidFill>
              <a:srgbClr val="D7D7D7"/>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 </a:t>
            </a:r>
            <a:r>
              <a:rPr lang="fr-FR" sz="1200" b="1" i="1" dirty="0">
                <a:solidFill>
                  <a:schemeClr val="bg2">
                    <a:lumMod val="95000"/>
                    <a:lumOff val="5000"/>
                  </a:schemeClr>
                </a:solidFill>
                <a:latin typeface="Arial"/>
                <a:cs typeface="Arial"/>
              </a:rPr>
              <a:t>: Risk </a:t>
            </a:r>
            <a:r>
              <a:rPr lang="fr-FR" sz="1200" b="1" i="1" dirty="0" err="1">
                <a:solidFill>
                  <a:schemeClr val="bg2">
                    <a:lumMod val="95000"/>
                    <a:lumOff val="5000"/>
                  </a:schemeClr>
                </a:solidFill>
                <a:latin typeface="Arial"/>
                <a:cs typeface="Arial"/>
              </a:rPr>
              <a:t>Differentiation</a:t>
            </a:r>
            <a:endParaRPr lang="fr-FR" sz="1200" b="1" i="1" dirty="0">
              <a:solidFill>
                <a:schemeClr val="bg2">
                  <a:lumMod val="95000"/>
                  <a:lumOff val="5000"/>
                </a:schemeClr>
              </a:solidFill>
              <a:latin typeface="Arial"/>
              <a:cs typeface="Arial"/>
            </a:endParaRPr>
          </a:p>
        </p:txBody>
      </p:sp>
    </p:spTree>
    <p:extLst>
      <p:ext uri="{BB962C8B-B14F-4D97-AF65-F5344CB8AC3E}">
        <p14:creationId xmlns:p14="http://schemas.microsoft.com/office/powerpoint/2010/main" val="143455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3428482E-5EA3-9DD1-FB4A-0455EE76EDA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80BBABC1-3ABC-D9AF-E506-5F197A7587C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4CDCBA0D-96FC-01D9-89FE-D97FC74649A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de la LGD </a:t>
            </a:r>
            <a:r>
              <a:rPr lang="fr-FR" i="1" dirty="0"/>
              <a:t>in-default / ELBE (4/4)</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D85E2653-125D-ADD2-A7ED-61F8BBAF5AF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5BEF08ED-81CC-4AAE-F478-128484E2E9F3}"/>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2" name="Google Shape;5913;g2c32c645e07_2_3983">
            <a:extLst>
              <a:ext uri="{FF2B5EF4-FFF2-40B4-BE49-F238E27FC236}">
                <a16:creationId xmlns:a16="http://schemas.microsoft.com/office/drawing/2014/main" id="{970EA59B-A27D-D205-C73D-C5D81E55BA7F}"/>
              </a:ext>
            </a:extLst>
          </p:cNvPr>
          <p:cNvSpPr txBox="1"/>
          <p:nvPr/>
        </p:nvSpPr>
        <p:spPr>
          <a:xfrm>
            <a:off x="4023716" y="1214972"/>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4" name="Rectangle 3">
            <a:extLst>
              <a:ext uri="{FF2B5EF4-FFF2-40B4-BE49-F238E27FC236}">
                <a16:creationId xmlns:a16="http://schemas.microsoft.com/office/drawing/2014/main" id="{D58A3648-DA6A-6AD8-F966-77CF650D33A5}"/>
              </a:ext>
            </a:extLst>
          </p:cNvPr>
          <p:cNvSpPr/>
          <p:nvPr/>
        </p:nvSpPr>
        <p:spPr>
          <a:xfrm>
            <a:off x="242156" y="1720987"/>
            <a:ext cx="1381124" cy="1793389"/>
          </a:xfrm>
          <a:prstGeom prst="rect">
            <a:avLst/>
          </a:prstGeom>
          <a:noFill/>
          <a:ln w="25400" cap="flat" cmpd="sng">
            <a:solidFill>
              <a:srgbClr val="F2E8D9"/>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solidFill>
                <a:latin typeface="Arial"/>
                <a:cs typeface="Arial"/>
              </a:rPr>
              <a:t>CALIBRATION</a:t>
            </a:r>
            <a:endParaRPr lang="fr-FR" b="1" dirty="0">
              <a:solidFill>
                <a:schemeClr val="tx2"/>
              </a:solidFill>
              <a:latin typeface="Arial"/>
              <a:cs typeface="Arial"/>
            </a:endParaRPr>
          </a:p>
        </p:txBody>
      </p:sp>
      <p:sp>
        <p:nvSpPr>
          <p:cNvPr id="5" name="Google Shape;5910;g2c32c645e07_2_3983">
            <a:extLst>
              <a:ext uri="{FF2B5EF4-FFF2-40B4-BE49-F238E27FC236}">
                <a16:creationId xmlns:a16="http://schemas.microsoft.com/office/drawing/2014/main" id="{50DD20A6-A847-D7BA-424A-215B7D84ECB1}"/>
              </a:ext>
            </a:extLst>
          </p:cNvPr>
          <p:cNvSpPr/>
          <p:nvPr/>
        </p:nvSpPr>
        <p:spPr>
          <a:xfrm rot="5400000">
            <a:off x="5944177" y="-2523324"/>
            <a:ext cx="1793389" cy="10282011"/>
          </a:xfrm>
          <a:prstGeom prst="round2SameRect">
            <a:avLst>
              <a:gd name="adj1" fmla="val 23782"/>
              <a:gd name="adj2" fmla="val 0"/>
            </a:avLst>
          </a:prstGeom>
          <a:solidFill>
            <a:srgbClr val="F6F2E9">
              <a:alpha val="88235"/>
            </a:srgbClr>
          </a:solidFill>
          <a:ln w="25400" cap="flat" cmpd="sng">
            <a:solidFill>
              <a:srgbClr val="F2E8D9"/>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6350" algn="l" rtl="0">
              <a:lnSpc>
                <a:spcPct val="150000"/>
              </a:lnSpc>
              <a:spcBef>
                <a:spcPts val="0"/>
              </a:spcBef>
              <a:spcAft>
                <a:spcPts val="0"/>
              </a:spcAft>
              <a:buClr>
                <a:srgbClr val="000000"/>
              </a:buClr>
              <a:buSzPts val="800"/>
              <a:buFont typeface="Verdana"/>
              <a:buNone/>
            </a:pPr>
            <a:endParaRPr lang="fr-FR" sz="900" b="1" i="0" u="none" strike="noStrike" cap="none" dirty="0">
              <a:solidFill>
                <a:srgbClr val="000000"/>
              </a:solidFill>
              <a:latin typeface="Verdana"/>
              <a:ea typeface="Verdana"/>
              <a:cs typeface="Verdana"/>
              <a:sym typeface="Verdana"/>
            </a:endParaRPr>
          </a:p>
          <a:p>
            <a:pPr marL="57150" marR="0" lvl="1" indent="-57150" algn="l" rtl="0">
              <a:lnSpc>
                <a:spcPct val="150000"/>
              </a:lnSpc>
              <a:spcBef>
                <a:spcPts val="0"/>
              </a:spcBef>
              <a:spcAft>
                <a:spcPts val="0"/>
              </a:spcAft>
              <a:buClr>
                <a:srgbClr val="000000"/>
              </a:buClr>
              <a:buSzPts val="800"/>
              <a:buFont typeface="Verdana"/>
              <a:buChar char="•"/>
            </a:pPr>
            <a:r>
              <a:rPr lang="fr-FR" sz="900" b="0" i="0" u="none" strike="noStrike" cap="none" dirty="0">
                <a:solidFill>
                  <a:srgbClr val="000000"/>
                </a:solidFill>
                <a:latin typeface="Verdana"/>
                <a:ea typeface="Verdana"/>
                <a:cs typeface="Verdana"/>
                <a:sym typeface="Verdana"/>
              </a:rPr>
              <a:t> La calibration des LRA s</a:t>
            </a:r>
            <a:r>
              <a:rPr lang="fr-FR" sz="900" dirty="0">
                <a:latin typeface="Verdana"/>
                <a:ea typeface="Verdana"/>
                <a:cs typeface="Verdana"/>
                <a:sym typeface="Verdana"/>
              </a:rPr>
              <a:t>’effectue</a:t>
            </a:r>
            <a:r>
              <a:rPr lang="fr-FR" sz="900" b="0" i="0" u="none" strike="noStrike" cap="none" dirty="0">
                <a:solidFill>
                  <a:srgbClr val="000000"/>
                </a:solidFill>
                <a:latin typeface="Verdana"/>
                <a:ea typeface="Verdana"/>
                <a:cs typeface="Verdana"/>
                <a:sym typeface="Verdana"/>
              </a:rPr>
              <a:t> sur tous les défauts (contrats clos et non clos)</a:t>
            </a:r>
            <a:r>
              <a:rPr lang="fr-FR" sz="900" dirty="0">
                <a:solidFill>
                  <a:srgbClr val="000000"/>
                </a:solidFill>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par classe homogène de pertes.</a:t>
            </a:r>
          </a:p>
          <a:p>
            <a:pPr marL="57150" marR="0" lvl="1" indent="-57150" algn="l" rtl="0">
              <a:lnSpc>
                <a:spcPct val="15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a:t>
            </a:r>
            <a:r>
              <a:rPr lang="fr-FR" sz="900" b="0" i="0" u="none" strike="noStrike" cap="none" dirty="0">
                <a:solidFill>
                  <a:srgbClr val="000000"/>
                </a:solidFill>
                <a:latin typeface="Verdana"/>
                <a:ea typeface="Verdana"/>
                <a:cs typeface="Verdana"/>
                <a:sym typeface="Verdana"/>
              </a:rPr>
              <a:t> </a:t>
            </a:r>
            <a:r>
              <a:rPr lang="fr-FR" sz="900" b="1" i="0" u="none" strike="noStrike" cap="none" dirty="0">
                <a:solidFill>
                  <a:srgbClr val="000000"/>
                </a:solidFill>
                <a:latin typeface="Verdana"/>
                <a:ea typeface="Verdana"/>
                <a:cs typeface="Verdana"/>
                <a:sym typeface="Verdana"/>
              </a:rPr>
              <a:t>des LGD moyennes observées </a:t>
            </a:r>
            <a:r>
              <a:rPr lang="fr-FR" sz="900" b="0" i="0" u="none" strike="noStrike" cap="none" dirty="0">
                <a:solidFill>
                  <a:srgbClr val="000000"/>
                </a:solidFill>
                <a:latin typeface="Verdana"/>
                <a:ea typeface="Verdana"/>
                <a:cs typeface="Verdana"/>
                <a:sym typeface="Verdana"/>
              </a:rPr>
              <a:t>sur contrats clos</a:t>
            </a:r>
            <a:r>
              <a:rPr lang="fr-FR" sz="900" dirty="0">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par </a:t>
            </a:r>
            <a:r>
              <a:rPr lang="fr-FR" sz="900" dirty="0">
                <a:solidFill>
                  <a:srgbClr val="000000"/>
                </a:solidFill>
                <a:latin typeface="Verdana"/>
                <a:ea typeface="Verdana"/>
                <a:cs typeface="Verdana"/>
                <a:sym typeface="Verdana"/>
              </a:rPr>
              <a:t>CHR</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 des LGD long terme </a:t>
            </a:r>
            <a:r>
              <a:rPr lang="fr-FR" sz="900" b="0" i="0" u="none" strike="noStrike" cap="none" dirty="0">
                <a:solidFill>
                  <a:srgbClr val="000000"/>
                </a:solidFill>
                <a:latin typeface="Verdana"/>
                <a:ea typeface="Verdana"/>
                <a:cs typeface="Verdana"/>
                <a:sym typeface="Verdana"/>
              </a:rPr>
              <a:t>(</a:t>
            </a:r>
            <a:r>
              <a:rPr lang="fr-FR" sz="900" b="0" i="0" u="none" strike="noStrike" cap="none" dirty="0">
                <a:solidFill>
                  <a:srgbClr val="C00000"/>
                </a:solidFill>
                <a:latin typeface="Verdana"/>
                <a:ea typeface="Verdana"/>
                <a:cs typeface="Verdana"/>
                <a:sym typeface="Verdana"/>
              </a:rPr>
              <a:t>LRA</a:t>
            </a:r>
            <a:r>
              <a:rPr lang="fr-FR" sz="900" b="0" i="0" u="none" strike="noStrike" cap="none" dirty="0">
                <a:solidFill>
                  <a:srgbClr val="000000"/>
                </a:solidFill>
                <a:latin typeface="Verdana"/>
                <a:ea typeface="Verdana"/>
                <a:cs typeface="Verdana"/>
                <a:sym typeface="Verdana"/>
              </a:rPr>
              <a:t>) : LGD moyennes observées en tenant compte des contrats non clos, pondérées par l’encours ou non.</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Marge </a:t>
            </a:r>
            <a:r>
              <a:rPr lang="fr-FR" sz="900" b="1" i="0" u="none" strike="noStrike" cap="none" dirty="0" err="1">
                <a:solidFill>
                  <a:srgbClr val="C00000"/>
                </a:solidFill>
                <a:latin typeface="Verdana"/>
                <a:ea typeface="Verdana"/>
                <a:cs typeface="Verdana"/>
                <a:sym typeface="Verdana"/>
              </a:rPr>
              <a:t>Downturn</a:t>
            </a:r>
            <a:r>
              <a:rPr lang="fr-FR" sz="900" b="1" i="0" u="none" strike="noStrike" cap="none" dirty="0">
                <a:solidFill>
                  <a:srgbClr val="000000"/>
                </a:solidFill>
                <a:latin typeface="Verdana"/>
                <a:ea typeface="Verdana"/>
                <a:cs typeface="Verdana"/>
                <a:sym typeface="Verdana"/>
              </a:rPr>
              <a:t> </a:t>
            </a:r>
            <a:r>
              <a:rPr lang="fr-FR" sz="900" b="0" i="0" u="none" strike="noStrike" cap="none" dirty="0">
                <a:solidFill>
                  <a:srgbClr val="000000"/>
                </a:solidFill>
                <a:latin typeface="Verdana"/>
                <a:ea typeface="Verdana"/>
                <a:cs typeface="Verdana"/>
                <a:sym typeface="Verdana"/>
              </a:rPr>
              <a:t>: LRA ajustée avec l’impact d’un retournement du marché</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Marges de conservatisme </a:t>
            </a:r>
            <a:r>
              <a:rPr lang="fr-FR" sz="900" b="0" i="0" u="none" strike="noStrike" cap="none" dirty="0">
                <a:solidFill>
                  <a:srgbClr val="000000"/>
                </a:solidFill>
                <a:latin typeface="Verdana"/>
                <a:ea typeface="Verdana"/>
                <a:cs typeface="Verdana"/>
                <a:sym typeface="Verdana"/>
              </a:rPr>
              <a:t>(</a:t>
            </a:r>
            <a:r>
              <a:rPr lang="fr-FR" sz="900" b="0" i="0" u="none" strike="noStrike" cap="none" dirty="0">
                <a:solidFill>
                  <a:srgbClr val="C00000"/>
                </a:solidFill>
                <a:latin typeface="Verdana"/>
                <a:ea typeface="Verdana"/>
                <a:cs typeface="Verdana"/>
                <a:sym typeface="Verdana"/>
              </a:rPr>
              <a:t>MOC</a:t>
            </a:r>
            <a:r>
              <a:rPr lang="fr-FR" sz="900" b="0" i="0" u="none" strike="noStrike" cap="none" dirty="0">
                <a:solidFill>
                  <a:srgbClr val="000000"/>
                </a:solidFill>
                <a:latin typeface="Verdana"/>
                <a:ea typeface="Verdana"/>
                <a:cs typeface="Verdana"/>
                <a:sym typeface="Verdana"/>
              </a:rPr>
              <a:t>)</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LGD finale </a:t>
            </a:r>
            <a:r>
              <a:rPr lang="fr-FR" sz="900" b="1" i="0" u="none" strike="noStrike" cap="none" dirty="0">
                <a:solidFill>
                  <a:srgbClr val="000000"/>
                </a:solidFill>
                <a:latin typeface="Verdana"/>
                <a:ea typeface="Verdana"/>
                <a:cs typeface="Verdana"/>
                <a:sym typeface="Verdana"/>
              </a:rPr>
              <a:t>= LGD LRA + </a:t>
            </a:r>
            <a:r>
              <a:rPr lang="fr-FR" sz="900" b="1" i="0" u="none" strike="noStrike" cap="none" dirty="0" err="1">
                <a:solidFill>
                  <a:srgbClr val="000000"/>
                </a:solidFill>
                <a:latin typeface="Verdana"/>
                <a:ea typeface="Verdana"/>
                <a:cs typeface="Verdana"/>
                <a:sym typeface="Verdana"/>
              </a:rPr>
              <a:t>Downturn</a:t>
            </a:r>
            <a:r>
              <a:rPr lang="fr-FR" sz="900" b="1" i="0" u="none" strike="noStrike" cap="none" dirty="0">
                <a:solidFill>
                  <a:srgbClr val="000000"/>
                </a:solidFill>
                <a:latin typeface="Verdana"/>
                <a:ea typeface="Verdana"/>
                <a:cs typeface="Verdana"/>
                <a:sym typeface="Verdana"/>
              </a:rPr>
              <a:t> + MOC</a:t>
            </a:r>
            <a:endParaRPr lang="fr-FR" sz="900" b="0" i="0" u="none" strike="noStrike" cap="none" dirty="0">
              <a:solidFill>
                <a:srgbClr val="000000"/>
              </a:solidFill>
              <a:latin typeface="Arial"/>
              <a:ea typeface="Arial"/>
              <a:cs typeface="Arial"/>
              <a:sym typeface="Arial"/>
            </a:endParaRPr>
          </a:p>
        </p:txBody>
      </p:sp>
      <p:sp>
        <p:nvSpPr>
          <p:cNvPr id="6" name="Rectangle : coins arrondis 5">
            <a:extLst>
              <a:ext uri="{FF2B5EF4-FFF2-40B4-BE49-F238E27FC236}">
                <a16:creationId xmlns:a16="http://schemas.microsoft.com/office/drawing/2014/main" id="{ABD3C5A3-380B-3A0B-7C3A-E7E6CBB56F33}"/>
              </a:ext>
            </a:extLst>
          </p:cNvPr>
          <p:cNvSpPr/>
          <p:nvPr/>
        </p:nvSpPr>
        <p:spPr>
          <a:xfrm>
            <a:off x="1968262" y="1642203"/>
            <a:ext cx="2776574" cy="245610"/>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sp>
        <p:nvSpPr>
          <p:cNvPr id="8" name="ZoneTexte 7">
            <a:extLst>
              <a:ext uri="{FF2B5EF4-FFF2-40B4-BE49-F238E27FC236}">
                <a16:creationId xmlns:a16="http://schemas.microsoft.com/office/drawing/2014/main" id="{75D88DB0-8A7F-8CAC-B30F-3FF3938FAD8E}"/>
              </a:ext>
            </a:extLst>
          </p:cNvPr>
          <p:cNvSpPr txBox="1"/>
          <p:nvPr/>
        </p:nvSpPr>
        <p:spPr>
          <a:xfrm>
            <a:off x="224535" y="3653406"/>
            <a:ext cx="9040602" cy="253916"/>
          </a:xfrm>
          <a:prstGeom prst="rect">
            <a:avLst/>
          </a:prstGeom>
          <a:noFill/>
        </p:spPr>
        <p:txBody>
          <a:bodyPr wrap="square">
            <a:spAutoFit/>
          </a:bodyPr>
          <a:lstStyle/>
          <a:p>
            <a:r>
              <a:rPr lang="fr-FR" sz="1050" b="1" dirty="0"/>
              <a:t>Exemple fictif de segmentation de la LGDD (arbre de régression)</a:t>
            </a:r>
          </a:p>
        </p:txBody>
      </p:sp>
      <p:sp>
        <p:nvSpPr>
          <p:cNvPr id="9" name="ZoneTexte 8">
            <a:extLst>
              <a:ext uri="{FF2B5EF4-FFF2-40B4-BE49-F238E27FC236}">
                <a16:creationId xmlns:a16="http://schemas.microsoft.com/office/drawing/2014/main" id="{99A3185C-AA75-18A7-D3C1-44D57B7DDD29}"/>
              </a:ext>
            </a:extLst>
          </p:cNvPr>
          <p:cNvSpPr txBox="1"/>
          <p:nvPr/>
        </p:nvSpPr>
        <p:spPr>
          <a:xfrm>
            <a:off x="6299200" y="3653406"/>
            <a:ext cx="5682677" cy="3052194"/>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Rappel de la formule du régulateur pour les clients en défaut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200" dirty="0">
              <a:latin typeface="Verdana" panose="020B0604030504040204" pitchFamily="34" charset="0"/>
            </a:endParaRPr>
          </a:p>
          <a:p>
            <a:pPr marL="171450" indent="-171450" algn="just">
              <a:spcBef>
                <a:spcPts val="600"/>
              </a:spcBef>
              <a:buClr>
                <a:schemeClr val="tx1"/>
              </a:buClr>
              <a:buFont typeface="Arial" panose="020B0604020202020204" pitchFamily="34" charset="0"/>
              <a:buChar char="•"/>
            </a:pPr>
            <a:r>
              <a:rPr lang="fr-FR" sz="1200" dirty="0">
                <a:latin typeface="Verdana" panose="020B0604030504040204" pitchFamily="34" charset="0"/>
              </a:rPr>
              <a:t>L’ELBE peut être approximée à partir de la LGD LRA </a:t>
            </a:r>
          </a:p>
          <a:p>
            <a:pPr marL="171450" indent="-171450" algn="just">
              <a:spcBef>
                <a:spcPts val="600"/>
              </a:spcBef>
              <a:buClr>
                <a:schemeClr val="tx1"/>
              </a:buClr>
              <a:buFont typeface="Arial" panose="020B0604020202020204" pitchFamily="34" charset="0"/>
              <a:buChar char="•"/>
            </a:pPr>
            <a:r>
              <a:rPr lang="fr-FR" sz="1200" dirty="0">
                <a:latin typeface="Verdana" panose="020B0604030504040204" pitchFamily="34" charset="0"/>
              </a:rPr>
              <a:t>La LGDD est calculée à partir de la LGD finale</a:t>
            </a:r>
          </a:p>
          <a:p>
            <a:pPr marL="171450" indent="-171450" algn="just">
              <a:spcBef>
                <a:spcPts val="600"/>
              </a:spcBef>
              <a:buClr>
                <a:schemeClr val="tx1"/>
              </a:buClr>
              <a:buFont typeface="Arial" panose="020B0604020202020204" pitchFamily="34" charset="0"/>
              <a:buChar char="•"/>
            </a:pPr>
            <a:endParaRPr lang="fr-FR" sz="1200" dirty="0">
              <a:latin typeface="Verdana" panose="020B0604030504040204" pitchFamily="34" charset="0"/>
            </a:endParaRPr>
          </a:p>
          <a:p>
            <a:pPr marL="171450" indent="-171450" algn="just">
              <a:spcBef>
                <a:spcPts val="600"/>
              </a:spcBef>
              <a:buClr>
                <a:schemeClr val="tx1"/>
              </a:buClr>
              <a:buFont typeface="Arial" panose="020B0604020202020204" pitchFamily="34" charset="0"/>
              <a:buChar char="•"/>
            </a:pPr>
            <a:r>
              <a:rPr lang="fr-FR" sz="1200" dirty="0">
                <a:latin typeface="Verdana" panose="020B0604030504040204" pitchFamily="34" charset="0"/>
              </a:rPr>
              <a:t>Dans ce cas de figure, la LGDD et l’ELBE varient selon l’ancienneté du contrat dans le monde du défaut.</a:t>
            </a:r>
          </a:p>
        </p:txBody>
      </p:sp>
      <p:sp>
        <p:nvSpPr>
          <p:cNvPr id="10" name="Rectangle 9">
            <a:extLst>
              <a:ext uri="{FF2B5EF4-FFF2-40B4-BE49-F238E27FC236}">
                <a16:creationId xmlns:a16="http://schemas.microsoft.com/office/drawing/2014/main" id="{9ECB4745-0257-3F59-4FA5-2A3C61DD767F}"/>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166FFC8D-0915-8A4A-00B2-560ABF32CCF8}"/>
                  </a:ext>
                </a:extLst>
              </p:cNvPr>
              <p:cNvSpPr txBox="1"/>
              <p:nvPr/>
            </p:nvSpPr>
            <p:spPr>
              <a:xfrm>
                <a:off x="5601492" y="4140945"/>
                <a:ext cx="6161314" cy="343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RC</m:t>
                          </m:r>
                        </m:e>
                        <m:sub>
                          <m:r>
                            <m:rPr>
                              <m:sty m:val="p"/>
                            </m:rPr>
                            <a:rPr lang="fr-FR" sz="1400" b="0" i="1" smtClean="0">
                              <a:latin typeface="Cambria Math" panose="02040503050406030204" pitchFamily="18" charset="0"/>
                            </a:rPr>
                            <m:t>defaut</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j</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max</m:t>
                      </m:r>
                      <m:d>
                        <m:dPr>
                          <m:begChr m:val="["/>
                          <m:endChr m:val="]"/>
                          <m:ctrlPr>
                            <a:rPr lang="fr-FR" sz="1400" b="0" i="1" smtClean="0">
                              <a:latin typeface="Cambria Math" panose="02040503050406030204" pitchFamily="18" charset="0"/>
                            </a:rPr>
                          </m:ctrlPr>
                        </m:dPr>
                        <m:e>
                          <m:r>
                            <a:rPr lang="fr-FR" sz="1400" i="1">
                              <a:latin typeface="Cambria Math" panose="02040503050406030204" pitchFamily="18" charset="0"/>
                            </a:rPr>
                            <m:t>0</m:t>
                          </m:r>
                          <m:r>
                            <a:rPr lang="fr-FR" sz="1400" i="1">
                              <a:latin typeface="Cambria Math" panose="02040503050406030204" pitchFamily="18" charset="0"/>
                            </a:rPr>
                            <m:t>,</m:t>
                          </m:r>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defaut</m:t>
                                  </m:r>
                                  <m:r>
                                    <a:rPr lang="fr-FR" sz="1400" i="1">
                                      <a:latin typeface="Cambria Math" panose="02040503050406030204" pitchFamily="18" charset="0"/>
                                    </a:rPr>
                                    <m:t>,</m:t>
                                  </m:r>
                                  <m:r>
                                    <m:rPr>
                                      <m:sty m:val="p"/>
                                    </m:rPr>
                                    <a:rPr lang="fr-FR" sz="1400" i="1">
                                      <a:latin typeface="Cambria Math" panose="02040503050406030204" pitchFamily="18" charset="0"/>
                                    </a:rPr>
                                    <m:t>j</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ELBE</m:t>
                                  </m:r>
                                </m:e>
                                <m:sub>
                                  <m:r>
                                    <m:rPr>
                                      <m:sty m:val="p"/>
                                    </m:rPr>
                                    <a:rPr lang="fr-FR" sz="1400" i="1">
                                      <a:latin typeface="Cambria Math" panose="02040503050406030204" pitchFamily="18" charset="0"/>
                                    </a:rPr>
                                    <m:t>j</m:t>
                                  </m:r>
                                </m:sub>
                              </m:sSub>
                            </m:e>
                          </m:d>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j</m:t>
                              </m:r>
                            </m:sub>
                          </m:sSub>
                        </m:e>
                      </m:d>
                    </m:oMath>
                  </m:oMathPara>
                </a14:m>
                <a:endParaRPr lang="fr-FR" sz="1400" dirty="0"/>
              </a:p>
            </p:txBody>
          </p:sp>
        </mc:Choice>
        <mc:Fallback xmlns="">
          <p:sp>
            <p:nvSpPr>
              <p:cNvPr id="12" name="ZoneTexte 11">
                <a:extLst>
                  <a:ext uri="{FF2B5EF4-FFF2-40B4-BE49-F238E27FC236}">
                    <a16:creationId xmlns:a16="http://schemas.microsoft.com/office/drawing/2014/main" id="{166FFC8D-0915-8A4A-00B2-560ABF32CCF8}"/>
                  </a:ext>
                </a:extLst>
              </p:cNvPr>
              <p:cNvSpPr txBox="1">
                <a:spLocks noRot="1" noChangeAspect="1" noMove="1" noResize="1" noEditPoints="1" noAdjustHandles="1" noChangeArrowheads="1" noChangeShapeType="1" noTextEdit="1"/>
              </p:cNvSpPr>
              <p:nvPr/>
            </p:nvSpPr>
            <p:spPr>
              <a:xfrm>
                <a:off x="5601492" y="4140945"/>
                <a:ext cx="6161314" cy="343107"/>
              </a:xfrm>
              <a:prstGeom prst="rect">
                <a:avLst/>
              </a:prstGeom>
              <a:blipFill>
                <a:blip r:embed="rId4"/>
                <a:stretch>
                  <a:fillRect b="-3509"/>
                </a:stretch>
              </a:blipFill>
            </p:spPr>
            <p:txBody>
              <a:bodyPr/>
              <a:lstStyle/>
              <a:p>
                <a:r>
                  <a:rPr lang="fr-FR">
                    <a:noFill/>
                  </a:rPr>
                  <a:t> </a:t>
                </a:r>
              </a:p>
            </p:txBody>
          </p:sp>
        </mc:Fallback>
      </mc:AlternateContent>
      <p:sp>
        <p:nvSpPr>
          <p:cNvPr id="13" name="Google Shape;6353;p138">
            <a:extLst>
              <a:ext uri="{FF2B5EF4-FFF2-40B4-BE49-F238E27FC236}">
                <a16:creationId xmlns:a16="http://schemas.microsoft.com/office/drawing/2014/main" id="{7BA4ADC6-8272-71F2-E488-C2C99366131A}"/>
              </a:ext>
            </a:extLst>
          </p:cNvPr>
          <p:cNvSpPr/>
          <p:nvPr/>
        </p:nvSpPr>
        <p:spPr>
          <a:xfrm>
            <a:off x="6240912" y="3636512"/>
            <a:ext cx="5740965" cy="316323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pic>
        <p:nvPicPr>
          <p:cNvPr id="15" name="Image 14">
            <a:extLst>
              <a:ext uri="{FF2B5EF4-FFF2-40B4-BE49-F238E27FC236}">
                <a16:creationId xmlns:a16="http://schemas.microsoft.com/office/drawing/2014/main" id="{3A8B61A4-6D21-B6F8-73CC-8C2C3FF79C28}"/>
              </a:ext>
            </a:extLst>
          </p:cNvPr>
          <p:cNvPicPr>
            <a:picLocks noChangeAspect="1"/>
          </p:cNvPicPr>
          <p:nvPr/>
        </p:nvPicPr>
        <p:blipFill>
          <a:blip r:embed="rId5"/>
          <a:stretch>
            <a:fillRect/>
          </a:stretch>
        </p:blipFill>
        <p:spPr>
          <a:xfrm>
            <a:off x="86842" y="3907322"/>
            <a:ext cx="6009158" cy="2798278"/>
          </a:xfrm>
          <a:prstGeom prst="rect">
            <a:avLst/>
          </a:prstGeom>
        </p:spPr>
      </p:pic>
      <p:sp>
        <p:nvSpPr>
          <p:cNvPr id="16" name="Rectangle 15">
            <a:extLst>
              <a:ext uri="{FF2B5EF4-FFF2-40B4-BE49-F238E27FC236}">
                <a16:creationId xmlns:a16="http://schemas.microsoft.com/office/drawing/2014/main" id="{2B8340FE-CA2F-4AEE-5169-0B7250223916}"/>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Tree>
    <p:extLst>
      <p:ext uri="{BB962C8B-B14F-4D97-AF65-F5344CB8AC3E}">
        <p14:creationId xmlns:p14="http://schemas.microsoft.com/office/powerpoint/2010/main" val="563852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DF1D4E69-53AD-96FB-6F3D-547AE822521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753280EC-9C75-96BF-7698-2A967B2BB1D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9E9903A5-2B16-252D-F96D-9DD8EE158481}"/>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Définition de l’</a:t>
            </a:r>
            <a:r>
              <a:rPr lang="fr-FR" dirty="0" err="1">
                <a:latin typeface="Verdana"/>
                <a:ea typeface="Verdana"/>
                <a:cs typeface="Verdana"/>
                <a:sym typeface="Verdana"/>
              </a:rPr>
              <a:t>ead</a:t>
            </a:r>
            <a:r>
              <a:rPr lang="fr-FR" dirty="0">
                <a:latin typeface="Verdana"/>
                <a:ea typeface="Verdana"/>
                <a:cs typeface="Verdana"/>
                <a:sym typeface="Verdana"/>
              </a:rPr>
              <a:t> et du CCF</a:t>
            </a:r>
          </a:p>
        </p:txBody>
      </p:sp>
      <p:sp>
        <p:nvSpPr>
          <p:cNvPr id="1225" name="Google Shape;1225;p11">
            <a:extLst>
              <a:ext uri="{FF2B5EF4-FFF2-40B4-BE49-F238E27FC236}">
                <a16:creationId xmlns:a16="http://schemas.microsoft.com/office/drawing/2014/main" id="{8A53B744-0671-B045-8FDE-CE376B15A6CA}"/>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8C782F02-14CF-88B9-F9A4-8B6DD055C0CC}"/>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C61DEC7A-E5B2-A877-FE97-18F107AF9E0D}"/>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775D714B-C2E7-1B7E-2E6E-7ACB869556E4}"/>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xmlns:a14="http://schemas.microsoft.com/office/drawing/2010/main">
        <mc:Choice Requires="a14">
          <p:sp>
            <p:nvSpPr>
              <p:cNvPr id="14" name="object 21">
                <a:extLst>
                  <a:ext uri="{FF2B5EF4-FFF2-40B4-BE49-F238E27FC236}">
                    <a16:creationId xmlns:a16="http://schemas.microsoft.com/office/drawing/2014/main" id="{8D61C77C-6088-B6A2-88E9-1D5AE8538B4D}"/>
                  </a:ext>
                </a:extLst>
              </p:cNvPr>
              <p:cNvSpPr txBox="1"/>
              <p:nvPr/>
            </p:nvSpPr>
            <p:spPr>
              <a:xfrm>
                <a:off x="224535" y="1316560"/>
                <a:ext cx="11895680" cy="5379678"/>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L’exposition en cas de défaut (EAD) mesure le capital de la banque en risque sur le contrat considéré.</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Pour les crédits amortissables, l’EAD se réduit simplement à l’encours bilan restant dû à la date de référence.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Dans le cadre bâlois, le principal enjeu concerne les engagements hors bilan, tels que les crédits revolving pour les particuliers, les découverts autorisés pour les entreprises ou encore les crédits immobiliers rattachés à un contrat de VEFA.</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L’estimateur de l’EAD au moment du défaut (</a:t>
                </a:r>
                <a14:m>
                  <m:oMath xmlns:m="http://schemas.openxmlformats.org/officeDocument/2006/math">
                    <m:r>
                      <m:rPr>
                        <m:sty m:val="p"/>
                      </m:rPr>
                      <a:rPr lang="fr-FR" sz="1200" b="0" i="1" smtClean="0">
                        <a:latin typeface="Cambria Math" panose="02040503050406030204" pitchFamily="18" charset="0"/>
                      </a:rPr>
                      <m:t>τ</m:t>
                    </m:r>
                  </m:oMath>
                </a14:m>
                <a:r>
                  <a:rPr lang="fr-FR" sz="1200" dirty="0"/>
                  <a:t>) est défini comme suit :</a:t>
                </a:r>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Sous Bâle IV, la date de référence </a:t>
                </a:r>
                <a14:m>
                  <m:oMath xmlns:m="http://schemas.openxmlformats.org/officeDocument/2006/math">
                    <m:r>
                      <m:rPr>
                        <m:sty m:val="p"/>
                      </m:rPr>
                      <a:rPr lang="fr-FR" sz="1200" b="0" i="1" smtClean="0">
                        <a:latin typeface="Cambria Math" panose="02040503050406030204" pitchFamily="18" charset="0"/>
                      </a:rPr>
                      <m:t>t</m:t>
                    </m:r>
                  </m:oMath>
                </a14:m>
                <a:r>
                  <a:rPr lang="fr-FR" sz="1200" dirty="0"/>
                  <a:t> est fixée à 1 an avant le défaut.</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En l’absence de hors bilan : </a:t>
                </a:r>
                <a14:m>
                  <m:oMath xmlns:m="http://schemas.openxmlformats.org/officeDocument/2006/math">
                    <m:r>
                      <m:rPr>
                        <m:sty m:val="p"/>
                      </m:rPr>
                      <a:rPr lang="fr-FR" sz="1200" i="1">
                        <a:latin typeface="Cambria Math" panose="02040503050406030204" pitchFamily="18" charset="0"/>
                      </a:rPr>
                      <m:t>EAD</m:t>
                    </m:r>
                    <m:r>
                      <a:rPr lang="fr-FR" sz="1200" i="1">
                        <a:latin typeface="Cambria Math" panose="02040503050406030204" pitchFamily="18" charset="0"/>
                      </a:rPr>
                      <m:t>(</m:t>
                    </m:r>
                    <m:r>
                      <m:rPr>
                        <m:sty m:val="p"/>
                      </m:rPr>
                      <a:rPr lang="fr-FR" sz="1200" i="1">
                        <a:latin typeface="Cambria Math" panose="02040503050406030204" pitchFamily="18" charset="0"/>
                      </a:rPr>
                      <m:t>τ</m:t>
                    </m:r>
                    <m:r>
                      <a:rPr lang="fr-FR" sz="1200" i="1">
                        <a:latin typeface="Cambria Math" panose="02040503050406030204" pitchFamily="18" charset="0"/>
                      </a:rPr>
                      <m:t> | </m:t>
                    </m:r>
                    <m:r>
                      <m:rPr>
                        <m:sty m:val="p"/>
                      </m:rPr>
                      <a:rPr lang="fr-FR" sz="1200" i="1">
                        <a:latin typeface="Cambria Math" panose="02040503050406030204" pitchFamily="18" charset="0"/>
                      </a:rPr>
                      <m:t>t</m:t>
                    </m:r>
                    <m:r>
                      <a:rPr lang="fr-FR" sz="1200" i="1">
                        <a:latin typeface="Cambria Math" panose="02040503050406030204" pitchFamily="18" charset="0"/>
                      </a:rPr>
                      <m:t>) = </m:t>
                    </m:r>
                    <m:r>
                      <m:rPr>
                        <m:sty m:val="p"/>
                      </m:rPr>
                      <a:rPr lang="fr-FR" sz="1200" i="1">
                        <a:latin typeface="Cambria Math" panose="02040503050406030204" pitchFamily="18" charset="0"/>
                      </a:rPr>
                      <m:t>B</m:t>
                    </m:r>
                    <m:r>
                      <a:rPr lang="fr-FR" sz="1200" i="1">
                        <a:latin typeface="Cambria Math" panose="02040503050406030204" pitchFamily="18" charset="0"/>
                      </a:rPr>
                      <m:t>(</m:t>
                    </m:r>
                    <m:r>
                      <m:rPr>
                        <m:sty m:val="p"/>
                      </m:rPr>
                      <a:rPr lang="fr-FR" sz="1200" i="1">
                        <a:latin typeface="Cambria Math" panose="02040503050406030204" pitchFamily="18" charset="0"/>
                      </a:rPr>
                      <m:t>t</m:t>
                    </m:r>
                    <m:r>
                      <a:rPr lang="fr-FR" sz="1200" i="1">
                        <a:latin typeface="Cambria Math" panose="02040503050406030204" pitchFamily="18" charset="0"/>
                      </a:rPr>
                      <m:t>) </m:t>
                    </m:r>
                  </m:oMath>
                </a14:m>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Pour les contrats dont le hors bilan est non nul (</a:t>
                </a:r>
                <a14:m>
                  <m:oMath xmlns:m="http://schemas.openxmlformats.org/officeDocument/2006/math">
                    <m:r>
                      <m:rPr>
                        <m:sty m:val="p"/>
                      </m:rPr>
                      <a:rPr lang="fr-FR" sz="1200" i="1">
                        <a:latin typeface="Cambria Math" panose="02040503050406030204" pitchFamily="18" charset="0"/>
                      </a:rPr>
                      <m:t>HB</m:t>
                    </m:r>
                    <m:r>
                      <a:rPr lang="fr-FR" sz="1200" i="1">
                        <a:latin typeface="Cambria Math" panose="02040503050406030204" pitchFamily="18" charset="0"/>
                      </a:rPr>
                      <m:t>(</m:t>
                    </m:r>
                    <m:r>
                      <m:rPr>
                        <m:sty m:val="p"/>
                      </m:rPr>
                      <a:rPr lang="fr-FR" sz="1200" i="1">
                        <a:latin typeface="Cambria Math" panose="02040503050406030204" pitchFamily="18" charset="0"/>
                      </a:rPr>
                      <m:t>t</m:t>
                    </m:r>
                    <m:r>
                      <a:rPr lang="fr-FR" sz="1200" i="1">
                        <a:latin typeface="Cambria Math" panose="02040503050406030204" pitchFamily="18" charset="0"/>
                      </a:rPr>
                      <m:t>)&gt;</m:t>
                    </m:r>
                    <m:r>
                      <a:rPr lang="fr-FR" sz="1200" i="1">
                        <a:latin typeface="Cambria Math" panose="02040503050406030204" pitchFamily="18" charset="0"/>
                      </a:rPr>
                      <m:t>0</m:t>
                    </m:r>
                  </m:oMath>
                </a14:m>
                <a:r>
                  <a:rPr lang="fr-FR" sz="1200" dirty="0"/>
                  <a:t>), le CCF est défini comme suit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Le CCF représente donc la part des engagements hors bilan qui seront tirés avant le passage en défaut.</a:t>
                </a:r>
              </a:p>
            </p:txBody>
          </p:sp>
        </mc:Choice>
        <mc:Fallback xmlns="">
          <p:sp>
            <p:nvSpPr>
              <p:cNvPr id="14" name="object 21">
                <a:extLst>
                  <a:ext uri="{FF2B5EF4-FFF2-40B4-BE49-F238E27FC236}">
                    <a16:creationId xmlns:a16="http://schemas.microsoft.com/office/drawing/2014/main" id="{8D61C77C-6088-B6A2-88E9-1D5AE8538B4D}"/>
                  </a:ext>
                </a:extLst>
              </p:cNvPr>
              <p:cNvSpPr txBox="1">
                <a:spLocks noRot="1" noChangeAspect="1" noMove="1" noResize="1" noEditPoints="1" noAdjustHandles="1" noChangeArrowheads="1" noChangeShapeType="1" noTextEdit="1"/>
              </p:cNvSpPr>
              <p:nvPr/>
            </p:nvSpPr>
            <p:spPr>
              <a:xfrm>
                <a:off x="224535" y="1316560"/>
                <a:ext cx="11895680" cy="5379678"/>
              </a:xfrm>
              <a:prstGeom prst="rect">
                <a:avLst/>
              </a:prstGeom>
              <a:blipFill>
                <a:blip r:embed="rId4"/>
                <a:stretch>
                  <a:fillRect r="-103" b="-79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92F48F7F-0BA9-BA8B-A60E-8D934F435B8C}"/>
                  </a:ext>
                </a:extLst>
              </p:cNvPr>
              <p:cNvSpPr txBox="1"/>
              <p:nvPr/>
            </p:nvSpPr>
            <p:spPr>
              <a:xfrm>
                <a:off x="-372827" y="3377708"/>
                <a:ext cx="7971871" cy="91763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EAD</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τ</m:t>
                      </m:r>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B</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CCF</m:t>
                      </m:r>
                      <m:r>
                        <a:rPr lang="fr-FR" sz="1400" b="0" i="1" smtClean="0">
                          <a:latin typeface="Cambria Math" panose="02040503050406030204" pitchFamily="18" charset="0"/>
                        </a:rPr>
                        <m:t>×</m:t>
                      </m:r>
                      <m:d>
                        <m:dPr>
                          <m:begChr m:val="["/>
                          <m:endChr m:val="]"/>
                          <m:ctrlPr>
                            <a:rPr lang="fr-FR" sz="1400" b="0" i="1" smtClean="0">
                              <a:latin typeface="Cambria Math" panose="02040503050406030204" pitchFamily="18" charset="0"/>
                            </a:rPr>
                          </m:ctrlPr>
                        </m:dPr>
                        <m:e>
                          <m:r>
                            <m:rPr>
                              <m:sty m:val="p"/>
                            </m:rPr>
                            <a:rPr lang="fr-FR" sz="1400" i="1">
                              <a:latin typeface="Cambria Math" panose="02040503050406030204" pitchFamily="18" charset="0"/>
                            </a:rPr>
                            <m:t>L</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 − </m:t>
                          </m:r>
                          <m:r>
                            <m:rPr>
                              <m:sty m:val="p"/>
                            </m:rPr>
                            <a:rPr lang="fr-FR" sz="1400" i="1">
                              <a:latin typeface="Cambria Math" panose="02040503050406030204" pitchFamily="18" charset="0"/>
                            </a:rPr>
                            <m:t>B</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e>
                      </m:d>
                      <m:r>
                        <a:rPr lang="fr-FR" sz="1400" i="1">
                          <a:latin typeface="Cambria Math" panose="02040503050406030204" pitchFamily="18" charset="0"/>
                        </a:rPr>
                        <m:t>= </m:t>
                      </m:r>
                      <m:r>
                        <m:rPr>
                          <m:sty m:val="p"/>
                        </m:rPr>
                        <a:rPr lang="fr-FR" sz="1400" i="1">
                          <a:latin typeface="Cambria Math" panose="02040503050406030204" pitchFamily="18" charset="0"/>
                        </a:rPr>
                        <m:t>B</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 +</m:t>
                      </m:r>
                      <m:r>
                        <m:rPr>
                          <m:sty m:val="p"/>
                        </m:rPr>
                        <a:rPr lang="fr-FR" sz="1400" i="1">
                          <a:latin typeface="Cambria Math" panose="02040503050406030204" pitchFamily="18" charset="0"/>
                        </a:rPr>
                        <m:t>CCF</m:t>
                      </m:r>
                      <m:r>
                        <a:rPr lang="fr-FR" sz="1400" i="1">
                          <a:latin typeface="Cambria Math" panose="02040503050406030204" pitchFamily="18" charset="0"/>
                        </a:rPr>
                        <m:t>×</m:t>
                      </m:r>
                      <m:r>
                        <m:rPr>
                          <m:sty m:val="p"/>
                        </m:rPr>
                        <a:rPr lang="fr-FR" sz="1400" b="0" i="1" smtClean="0">
                          <a:latin typeface="Cambria Math" panose="02040503050406030204" pitchFamily="18" charset="0"/>
                        </a:rPr>
                        <m:t>H</m:t>
                      </m:r>
                      <m:r>
                        <m:rPr>
                          <m:sty m:val="p"/>
                        </m:rPr>
                        <a:rPr lang="fr-FR" sz="1400" i="1">
                          <a:latin typeface="Cambria Math" panose="02040503050406030204" pitchFamily="18" charset="0"/>
                        </a:rPr>
                        <m:t>B</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xmlns="">
          <p:sp>
            <p:nvSpPr>
              <p:cNvPr id="17" name="ZoneTexte 16">
                <a:extLst>
                  <a:ext uri="{FF2B5EF4-FFF2-40B4-BE49-F238E27FC236}">
                    <a16:creationId xmlns:a16="http://schemas.microsoft.com/office/drawing/2014/main" id="{92F48F7F-0BA9-BA8B-A60E-8D934F435B8C}"/>
                  </a:ext>
                </a:extLst>
              </p:cNvPr>
              <p:cNvSpPr txBox="1">
                <a:spLocks noRot="1" noChangeAspect="1" noMove="1" noResize="1" noEditPoints="1" noAdjustHandles="1" noChangeArrowheads="1" noChangeShapeType="1" noTextEdit="1"/>
              </p:cNvSpPr>
              <p:nvPr/>
            </p:nvSpPr>
            <p:spPr>
              <a:xfrm>
                <a:off x="-372827" y="3377708"/>
                <a:ext cx="7971871" cy="917637"/>
              </a:xfrm>
              <a:prstGeom prst="rect">
                <a:avLst/>
              </a:prstGeom>
              <a:blipFill>
                <a:blip r:embed="rId5"/>
                <a:stretch>
                  <a:fillRect/>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7A675713-88D3-F31E-019A-6FA821D2CCAE}"/>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2AA7D6C3-31D2-11C3-D45C-48A058A09887}"/>
                  </a:ext>
                </a:extLst>
              </p:cNvPr>
              <p:cNvSpPr txBox="1"/>
              <p:nvPr/>
            </p:nvSpPr>
            <p:spPr>
              <a:xfrm>
                <a:off x="6612285" y="2820269"/>
                <a:ext cx="5066030" cy="215900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00" i="1" dirty="0" smtClean="0">
                        <a:latin typeface="Cambria Math" panose="02040503050406030204" pitchFamily="18" charset="0"/>
                      </a:rPr>
                      <m:t>𝑡</m:t>
                    </m:r>
                  </m:oMath>
                </a14:m>
                <a:r>
                  <a:rPr lang="fr-FR" sz="1000" dirty="0"/>
                  <a:t> : date de référence</a:t>
                </a:r>
              </a:p>
              <a:p>
                <a:pPr algn="just">
                  <a:spcBef>
                    <a:spcPts val="600"/>
                  </a:spcBef>
                  <a:buClr>
                    <a:schemeClr val="tx1"/>
                  </a:buClr>
                </a:pPr>
                <a14:m>
                  <m:oMath xmlns:m="http://schemas.openxmlformats.org/officeDocument/2006/math">
                    <m:r>
                      <m:rPr>
                        <m:sty m:val="p"/>
                      </m:rPr>
                      <a:rPr lang="fr-FR" sz="1000" i="1">
                        <a:latin typeface="Cambria Math" panose="02040503050406030204" pitchFamily="18" charset="0"/>
                      </a:rPr>
                      <m:t>EAD</m:t>
                    </m:r>
                    <m:r>
                      <a:rPr lang="fr-FR" sz="1000" i="1">
                        <a:latin typeface="Cambria Math" panose="02040503050406030204" pitchFamily="18" charset="0"/>
                      </a:rPr>
                      <m:t>(</m:t>
                    </m:r>
                    <m:r>
                      <m:rPr>
                        <m:sty m:val="p"/>
                      </m:rPr>
                      <a:rPr lang="fr-FR" sz="1000" i="1">
                        <a:latin typeface="Cambria Math" panose="02040503050406030204" pitchFamily="18" charset="0"/>
                      </a:rPr>
                      <m:t>τ</m:t>
                    </m:r>
                    <m:r>
                      <a:rPr lang="fr-FR" sz="1000" i="1">
                        <a:latin typeface="Cambria Math" panose="02040503050406030204" pitchFamily="18" charset="0"/>
                      </a:rPr>
                      <m:t> | </m:t>
                    </m:r>
                    <m:r>
                      <m:rPr>
                        <m:sty m:val="p"/>
                      </m:rPr>
                      <a:rPr lang="fr-FR" sz="1000" i="1">
                        <a:latin typeface="Cambria Math" panose="02040503050406030204" pitchFamily="18" charset="0"/>
                      </a:rPr>
                      <m:t>t</m:t>
                    </m:r>
                    <m:r>
                      <a:rPr lang="fr-FR" sz="1000" i="1">
                        <a:latin typeface="Cambria Math" panose="02040503050406030204" pitchFamily="18" charset="0"/>
                      </a:rPr>
                      <m:t>)</m:t>
                    </m:r>
                  </m:oMath>
                </a14:m>
                <a:r>
                  <a:rPr lang="fr-FR" sz="1000" dirty="0"/>
                  <a:t> : exposition attendue à la date du défaut, conditionnellement à la situation au temps </a:t>
                </a:r>
                <a14:m>
                  <m:oMath xmlns:m="http://schemas.openxmlformats.org/officeDocument/2006/math">
                    <m:r>
                      <a:rPr lang="fr-FR" sz="1000" i="1" dirty="0" smtClean="0">
                        <a:latin typeface="Cambria Math" panose="02040503050406030204" pitchFamily="18" charset="0"/>
                      </a:rPr>
                      <m:t>𝑡</m:t>
                    </m:r>
                  </m:oMath>
                </a14:m>
                <a:r>
                  <a:rPr lang="fr-FR" sz="1000" dirty="0"/>
                  <a:t>.</a:t>
                </a:r>
              </a:p>
              <a:p>
                <a:pPr algn="just">
                  <a:spcBef>
                    <a:spcPts val="600"/>
                  </a:spcBef>
                  <a:buClr>
                    <a:schemeClr val="tx1"/>
                  </a:buClr>
                </a:pPr>
                <a14:m>
                  <m:oMath xmlns:m="http://schemas.openxmlformats.org/officeDocument/2006/math">
                    <m:r>
                      <m:rPr>
                        <m:sty m:val="p"/>
                      </m:rPr>
                      <a:rPr lang="fr-FR" sz="1000" i="1">
                        <a:latin typeface="Cambria Math" panose="02040503050406030204" pitchFamily="18" charset="0"/>
                      </a:rPr>
                      <m:t>B</m:t>
                    </m:r>
                    <m:r>
                      <a:rPr lang="fr-FR" sz="1000" i="1">
                        <a:latin typeface="Cambria Math" panose="02040503050406030204" pitchFamily="18" charset="0"/>
                      </a:rPr>
                      <m:t>(</m:t>
                    </m:r>
                    <m:r>
                      <m:rPr>
                        <m:sty m:val="p"/>
                      </m:rPr>
                      <a:rPr lang="fr-FR" sz="1000" i="1">
                        <a:latin typeface="Cambria Math" panose="02040503050406030204" pitchFamily="18" charset="0"/>
                      </a:rPr>
                      <m:t>t</m:t>
                    </m:r>
                    <m:r>
                      <a:rPr lang="fr-FR" sz="1000" i="1">
                        <a:latin typeface="Cambria Math" panose="02040503050406030204" pitchFamily="18" charset="0"/>
                      </a:rPr>
                      <m:t>) </m:t>
                    </m:r>
                  </m:oMath>
                </a14:m>
                <a:r>
                  <a:rPr lang="fr-FR" sz="1000" dirty="0"/>
                  <a:t>: encours bilan en </a:t>
                </a:r>
                <a14:m>
                  <m:oMath xmlns:m="http://schemas.openxmlformats.org/officeDocument/2006/math">
                    <m:r>
                      <a:rPr lang="fr-FR" sz="1000" i="1" dirty="0" smtClean="0">
                        <a:latin typeface="Cambria Math" panose="02040503050406030204" pitchFamily="18" charset="0"/>
                      </a:rPr>
                      <m:t>𝑡</m:t>
                    </m:r>
                  </m:oMath>
                </a14:m>
                <a:r>
                  <a:rPr lang="fr-FR" sz="1000" dirty="0"/>
                  <a:t>, i.e. les sommes que la banque a mis à disposition du client, et qui ont déjà été tirées par ce dernier.</a:t>
                </a:r>
              </a:p>
              <a:p>
                <a:pPr algn="just">
                  <a:spcBef>
                    <a:spcPts val="600"/>
                  </a:spcBef>
                  <a:buClr>
                    <a:schemeClr val="tx1"/>
                  </a:buClr>
                </a:pPr>
                <a14:m>
                  <m:oMath xmlns:m="http://schemas.openxmlformats.org/officeDocument/2006/math">
                    <m:r>
                      <m:rPr>
                        <m:sty m:val="p"/>
                      </m:rPr>
                      <a:rPr lang="fr-FR" sz="1000" b="0" i="1" smtClean="0">
                        <a:latin typeface="Cambria Math" panose="02040503050406030204" pitchFamily="18" charset="0"/>
                      </a:rPr>
                      <m:t>H</m:t>
                    </m:r>
                    <m:r>
                      <m:rPr>
                        <m:sty m:val="p"/>
                      </m:rPr>
                      <a:rPr lang="fr-FR" sz="1000" i="1">
                        <a:latin typeface="Cambria Math" panose="02040503050406030204" pitchFamily="18" charset="0"/>
                      </a:rPr>
                      <m:t>B</m:t>
                    </m:r>
                    <m:r>
                      <a:rPr lang="fr-FR" sz="1000" i="1">
                        <a:latin typeface="Cambria Math" panose="02040503050406030204" pitchFamily="18" charset="0"/>
                      </a:rPr>
                      <m:t>(</m:t>
                    </m:r>
                    <m:r>
                      <m:rPr>
                        <m:sty m:val="p"/>
                      </m:rPr>
                      <a:rPr lang="fr-FR" sz="1000" i="1">
                        <a:latin typeface="Cambria Math" panose="02040503050406030204" pitchFamily="18" charset="0"/>
                      </a:rPr>
                      <m:t>t</m:t>
                    </m:r>
                    <m:r>
                      <a:rPr lang="fr-FR" sz="1000" i="1">
                        <a:latin typeface="Cambria Math" panose="02040503050406030204" pitchFamily="18" charset="0"/>
                      </a:rPr>
                      <m:t>)</m:t>
                    </m:r>
                  </m:oMath>
                </a14:m>
                <a:r>
                  <a:rPr lang="fr-FR" sz="1000" dirty="0"/>
                  <a:t>: encours hors bilan en </a:t>
                </a:r>
                <a14:m>
                  <m:oMath xmlns:m="http://schemas.openxmlformats.org/officeDocument/2006/math">
                    <m:r>
                      <a:rPr lang="fr-FR" sz="1000" i="1" dirty="0">
                        <a:latin typeface="Cambria Math" panose="02040503050406030204" pitchFamily="18" charset="0"/>
                      </a:rPr>
                      <m:t>𝑡</m:t>
                    </m:r>
                  </m:oMath>
                </a14:m>
                <a:r>
                  <a:rPr lang="fr-FR" sz="1000" dirty="0"/>
                  <a:t>, i.e. les sommes que la banque a mis à disposition du client, mais qui n’ont pas encore été tirées par ce dernier.</a:t>
                </a:r>
              </a:p>
              <a:p>
                <a:pPr algn="just">
                  <a:spcBef>
                    <a:spcPts val="600"/>
                  </a:spcBef>
                  <a:buClr>
                    <a:schemeClr val="tx1"/>
                  </a:buClr>
                </a:pPr>
                <a14:m>
                  <m:oMath xmlns:m="http://schemas.openxmlformats.org/officeDocument/2006/math">
                    <m:r>
                      <m:rPr>
                        <m:sty m:val="p"/>
                      </m:rPr>
                      <a:rPr lang="fr-FR" sz="1000" i="1">
                        <a:latin typeface="Cambria Math" panose="02040503050406030204" pitchFamily="18" charset="0"/>
                      </a:rPr>
                      <m:t>L</m:t>
                    </m:r>
                    <m:r>
                      <a:rPr lang="fr-FR" sz="1000" i="1">
                        <a:latin typeface="Cambria Math" panose="02040503050406030204" pitchFamily="18" charset="0"/>
                      </a:rPr>
                      <m:t>(</m:t>
                    </m:r>
                    <m:r>
                      <m:rPr>
                        <m:sty m:val="p"/>
                      </m:rPr>
                      <a:rPr lang="fr-FR" sz="1000" i="1">
                        <a:latin typeface="Cambria Math" panose="02040503050406030204" pitchFamily="18" charset="0"/>
                      </a:rPr>
                      <m:t>t</m:t>
                    </m:r>
                    <m:r>
                      <a:rPr lang="fr-FR" sz="1000" i="1">
                        <a:latin typeface="Cambria Math" panose="02040503050406030204" pitchFamily="18" charset="0"/>
                      </a:rPr>
                      <m:t>)=</m:t>
                    </m:r>
                    <m:r>
                      <m:rPr>
                        <m:sty m:val="p"/>
                      </m:rPr>
                      <a:rPr lang="fr-FR" sz="1000" b="0" i="1" smtClean="0">
                        <a:latin typeface="Cambria Math" panose="02040503050406030204" pitchFamily="18" charset="0"/>
                      </a:rPr>
                      <m:t>B</m:t>
                    </m:r>
                    <m:r>
                      <a:rPr lang="fr-FR" sz="1000" b="0" i="1" smtClean="0">
                        <a:latin typeface="Cambria Math" panose="02040503050406030204" pitchFamily="18" charset="0"/>
                      </a:rPr>
                      <m:t>(</m:t>
                    </m:r>
                    <m:r>
                      <m:rPr>
                        <m:sty m:val="p"/>
                      </m:rPr>
                      <a:rPr lang="fr-FR" sz="1000" b="0" i="1" smtClean="0">
                        <a:latin typeface="Cambria Math" panose="02040503050406030204" pitchFamily="18" charset="0"/>
                      </a:rPr>
                      <m:t>t</m:t>
                    </m:r>
                    <m:r>
                      <a:rPr lang="fr-FR" sz="1000" b="0" i="1" smtClean="0">
                        <a:latin typeface="Cambria Math" panose="02040503050406030204" pitchFamily="18" charset="0"/>
                      </a:rPr>
                      <m:t>) + </m:t>
                    </m:r>
                    <m:r>
                      <m:rPr>
                        <m:sty m:val="p"/>
                      </m:rPr>
                      <a:rPr lang="fr-FR" sz="1000" b="0" i="1" smtClean="0">
                        <a:latin typeface="Cambria Math" panose="02040503050406030204" pitchFamily="18" charset="0"/>
                      </a:rPr>
                      <m:t>HB</m:t>
                    </m:r>
                    <m:r>
                      <a:rPr lang="fr-FR" sz="1000" b="0" i="1" smtClean="0">
                        <a:latin typeface="Cambria Math" panose="02040503050406030204" pitchFamily="18" charset="0"/>
                      </a:rPr>
                      <m:t>(</m:t>
                    </m:r>
                    <m:r>
                      <m:rPr>
                        <m:sty m:val="p"/>
                      </m:rPr>
                      <a:rPr lang="fr-FR" sz="1000" b="0" i="1" smtClean="0">
                        <a:latin typeface="Cambria Math" panose="02040503050406030204" pitchFamily="18" charset="0"/>
                      </a:rPr>
                      <m:t>t</m:t>
                    </m:r>
                    <m:r>
                      <a:rPr lang="fr-FR" sz="1000" b="0" i="1" smtClean="0">
                        <a:latin typeface="Cambria Math" panose="02040503050406030204" pitchFamily="18" charset="0"/>
                      </a:rPr>
                      <m:t>) </m:t>
                    </m:r>
                  </m:oMath>
                </a14:m>
                <a:r>
                  <a:rPr lang="fr-FR" sz="1000" dirty="0"/>
                  <a:t>: montant limite des engagements accordés au client</a:t>
                </a:r>
              </a:p>
              <a:p>
                <a:pPr algn="just">
                  <a:spcBef>
                    <a:spcPts val="600"/>
                  </a:spcBef>
                  <a:buClr>
                    <a:schemeClr val="tx1"/>
                  </a:buClr>
                </a:pPr>
                <a14:m>
                  <m:oMath xmlns:m="http://schemas.openxmlformats.org/officeDocument/2006/math">
                    <m:r>
                      <m:rPr>
                        <m:sty m:val="p"/>
                      </m:rPr>
                      <a:rPr lang="fr-FR" sz="1000" b="0" i="1" smtClean="0">
                        <a:latin typeface="Cambria Math" panose="02040503050406030204" pitchFamily="18" charset="0"/>
                      </a:rPr>
                      <m:t>CCF</m:t>
                    </m:r>
                  </m:oMath>
                </a14:m>
                <a:r>
                  <a:rPr lang="fr-FR" sz="1000" dirty="0"/>
                  <a:t> : </a:t>
                </a:r>
                <a:r>
                  <a:rPr lang="fr-FR" sz="1000" i="1" dirty="0"/>
                  <a:t>Credit Conversion Factor </a:t>
                </a:r>
                <a:r>
                  <a:rPr lang="fr-FR" sz="1000" dirty="0"/>
                  <a:t>ou FCEC en français (Facteur de Conversion en Équivalent Crédit)</a:t>
                </a:r>
              </a:p>
              <a:p>
                <a:pPr algn="just">
                  <a:spcBef>
                    <a:spcPts val="600"/>
                  </a:spcBef>
                  <a:buClr>
                    <a:schemeClr val="tx1"/>
                  </a:buClr>
                </a:pPr>
                <a:endParaRPr lang="fr-FR" sz="1050" dirty="0"/>
              </a:p>
              <a:p>
                <a:pPr algn="just">
                  <a:spcBef>
                    <a:spcPts val="600"/>
                  </a:spcBef>
                  <a:buClr>
                    <a:schemeClr val="tx1"/>
                  </a:buClr>
                </a:pPr>
                <a:endParaRPr lang="fr-FR" sz="1050" dirty="0"/>
              </a:p>
            </p:txBody>
          </p:sp>
        </mc:Choice>
        <mc:Fallback xmlns="">
          <p:sp>
            <p:nvSpPr>
              <p:cNvPr id="19" name="ZoneTexte 18">
                <a:extLst>
                  <a:ext uri="{FF2B5EF4-FFF2-40B4-BE49-F238E27FC236}">
                    <a16:creationId xmlns:a16="http://schemas.microsoft.com/office/drawing/2014/main" id="{2AA7D6C3-31D2-11C3-D45C-48A058A09887}"/>
                  </a:ext>
                </a:extLst>
              </p:cNvPr>
              <p:cNvSpPr txBox="1">
                <a:spLocks noRot="1" noChangeAspect="1" noMove="1" noResize="1" noEditPoints="1" noAdjustHandles="1" noChangeArrowheads="1" noChangeShapeType="1" noTextEdit="1"/>
              </p:cNvSpPr>
              <p:nvPr/>
            </p:nvSpPr>
            <p:spPr>
              <a:xfrm>
                <a:off x="6612285" y="2820269"/>
                <a:ext cx="5066030" cy="2159000"/>
              </a:xfrm>
              <a:prstGeom prst="rect">
                <a:avLst/>
              </a:prstGeom>
              <a:blipFill>
                <a:blip r:embed="rId6"/>
                <a:stretch>
                  <a:fillRect t="-282"/>
                </a:stretch>
              </a:blipFill>
            </p:spPr>
            <p:txBody>
              <a:bodyPr/>
              <a:lstStyle/>
              <a:p>
                <a:r>
                  <a:rPr lang="fr-FR">
                    <a:noFill/>
                  </a:rPr>
                  <a:t> </a:t>
                </a:r>
              </a:p>
            </p:txBody>
          </p:sp>
        </mc:Fallback>
      </mc:AlternateContent>
      <p:sp>
        <p:nvSpPr>
          <p:cNvPr id="20" name="Google Shape;6091;g2b9ded0437e_5_1401">
            <a:extLst>
              <a:ext uri="{FF2B5EF4-FFF2-40B4-BE49-F238E27FC236}">
                <a16:creationId xmlns:a16="http://schemas.microsoft.com/office/drawing/2014/main" id="{824645E9-69A6-7CDB-4D52-3B2B62431955}"/>
              </a:ext>
            </a:extLst>
          </p:cNvPr>
          <p:cNvSpPr/>
          <p:nvPr/>
        </p:nvSpPr>
        <p:spPr>
          <a:xfrm>
            <a:off x="996909" y="3280180"/>
            <a:ext cx="5232401" cy="61549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21" name="ZoneTexte 20">
                <a:extLst>
                  <a:ext uri="{FF2B5EF4-FFF2-40B4-BE49-F238E27FC236}">
                    <a16:creationId xmlns:a16="http://schemas.microsoft.com/office/drawing/2014/main" id="{2061519E-E7BA-6AFE-B988-CA81067D99D0}"/>
                  </a:ext>
                </a:extLst>
              </p:cNvPr>
              <p:cNvSpPr txBox="1"/>
              <p:nvPr/>
            </p:nvSpPr>
            <p:spPr>
              <a:xfrm>
                <a:off x="664819" y="5527364"/>
                <a:ext cx="8480481" cy="91763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CCF</m:t>
                      </m:r>
                      <m:r>
                        <a:rPr lang="fr-FR" sz="1400" i="1">
                          <a:latin typeface="Cambria Math" panose="02040503050406030204" pitchFamily="18" charset="0"/>
                        </a:rPr>
                        <m:t>=</m:t>
                      </m:r>
                      <m:f>
                        <m:fPr>
                          <m:ctrlPr>
                            <a:rPr lang="fr-FR" sz="1400" i="1" smtClean="0">
                              <a:latin typeface="Cambria Math" panose="02040503050406030204" pitchFamily="18" charset="0"/>
                            </a:rPr>
                          </m:ctrlPr>
                        </m:fPr>
                        <m:num>
                          <m:r>
                            <m:rPr>
                              <m:nor/>
                            </m:rPr>
                            <a:rPr lang="fr-FR" sz="1400" i="0">
                              <a:latin typeface="Cambria Math" panose="02040503050406030204" pitchFamily="18" charset="0"/>
                            </a:rPr>
                            <m:t>Montants</m:t>
                          </m:r>
                          <m:r>
                            <m:rPr>
                              <m:nor/>
                            </m:rPr>
                            <a:rPr lang="fr-FR" sz="1400" i="0">
                              <a:latin typeface="Cambria Math" panose="02040503050406030204" pitchFamily="18" charset="0"/>
                            </a:rPr>
                            <m:t> </m:t>
                          </m:r>
                          <m:r>
                            <m:rPr>
                              <m:nor/>
                            </m:rPr>
                            <a:rPr lang="fr-FR" sz="1400" i="0">
                              <a:latin typeface="Cambria Math" panose="02040503050406030204" pitchFamily="18" charset="0"/>
                            </a:rPr>
                            <m:t>tir</m:t>
                          </m:r>
                          <m:r>
                            <m:rPr>
                              <m:nor/>
                            </m:rPr>
                            <a:rPr lang="fr-FR" sz="1400" i="0">
                              <a:latin typeface="Cambria Math" panose="02040503050406030204" pitchFamily="18" charset="0"/>
                            </a:rPr>
                            <m:t>é</m:t>
                          </m:r>
                          <m:r>
                            <m:rPr>
                              <m:nor/>
                            </m:rPr>
                            <a:rPr lang="fr-FR" sz="1400" i="0">
                              <a:latin typeface="Cambria Math" panose="02040503050406030204" pitchFamily="18" charset="0"/>
                            </a:rPr>
                            <m:t>s</m:t>
                          </m:r>
                          <m:r>
                            <m:rPr>
                              <m:nor/>
                            </m:rPr>
                            <a:rPr lang="fr-FR" sz="1400" i="0">
                              <a:latin typeface="Cambria Math" panose="02040503050406030204" pitchFamily="18" charset="0"/>
                            </a:rPr>
                            <m:t> </m:t>
                          </m:r>
                          <m:r>
                            <m:rPr>
                              <m:nor/>
                            </m:rPr>
                            <a:rPr lang="fr-FR" sz="1400" i="0">
                              <a:latin typeface="Cambria Math" panose="02040503050406030204" pitchFamily="18" charset="0"/>
                            </a:rPr>
                            <m:t>au</m:t>
                          </m:r>
                          <m:r>
                            <m:rPr>
                              <m:nor/>
                            </m:rPr>
                            <a:rPr lang="fr-FR" sz="1400" i="0">
                              <a:latin typeface="Cambria Math" panose="02040503050406030204" pitchFamily="18" charset="0"/>
                            </a:rPr>
                            <m:t> </m:t>
                          </m:r>
                          <m:r>
                            <m:rPr>
                              <m:nor/>
                            </m:rPr>
                            <a:rPr lang="fr-FR" sz="1400" i="0">
                              <a:latin typeface="Cambria Math" panose="02040503050406030204" pitchFamily="18" charset="0"/>
                            </a:rPr>
                            <m:t>moment</m:t>
                          </m:r>
                          <m:r>
                            <m:rPr>
                              <m:nor/>
                            </m:rPr>
                            <a:rPr lang="fr-FR" sz="1400" i="0">
                              <a:latin typeface="Cambria Math" panose="02040503050406030204" pitchFamily="18" charset="0"/>
                            </a:rPr>
                            <m:t> </m:t>
                          </m:r>
                          <m:r>
                            <m:rPr>
                              <m:nor/>
                            </m:rPr>
                            <a:rPr lang="fr-FR" sz="1400" i="0">
                              <a:latin typeface="Cambria Math" panose="02040503050406030204" pitchFamily="18" charset="0"/>
                            </a:rPr>
                            <m:t>du</m:t>
                          </m:r>
                          <m:r>
                            <m:rPr>
                              <m:nor/>
                            </m:rPr>
                            <a:rPr lang="fr-FR" sz="1400" i="0">
                              <a:latin typeface="Cambria Math" panose="02040503050406030204" pitchFamily="18" charset="0"/>
                            </a:rPr>
                            <m:t> </m:t>
                          </m:r>
                          <m:r>
                            <m:rPr>
                              <m:nor/>
                            </m:rPr>
                            <a:rPr lang="fr-FR" sz="1400" i="0">
                              <a:latin typeface="Cambria Math" panose="02040503050406030204" pitchFamily="18" charset="0"/>
                            </a:rPr>
                            <m:t>d</m:t>
                          </m:r>
                          <m:r>
                            <m:rPr>
                              <m:nor/>
                            </m:rPr>
                            <a:rPr lang="fr-FR" sz="1400" i="0">
                              <a:latin typeface="Cambria Math" panose="02040503050406030204" pitchFamily="18" charset="0"/>
                            </a:rPr>
                            <m:t>é</m:t>
                          </m:r>
                          <m:r>
                            <m:rPr>
                              <m:nor/>
                            </m:rPr>
                            <a:rPr lang="fr-FR" sz="1400" i="0">
                              <a:latin typeface="Cambria Math" panose="02040503050406030204" pitchFamily="18" charset="0"/>
                            </a:rPr>
                            <m:t>faut</m:t>
                          </m:r>
                          <m:r>
                            <m:rPr>
                              <m:nor/>
                            </m:rPr>
                            <a:rPr lang="fr-FR" sz="1400" i="0">
                              <a:latin typeface="Cambria Math" panose="02040503050406030204" pitchFamily="18" charset="0"/>
                            </a:rPr>
                            <m:t> </m:t>
                          </m:r>
                          <m:r>
                            <m:rPr>
                              <m:nor/>
                            </m:rPr>
                            <a:rPr lang="fr-FR" sz="1400" i="0">
                              <a:latin typeface="Cambria Math" panose="02040503050406030204" pitchFamily="18" charset="0"/>
                            </a:rPr>
                            <m:t>– </m:t>
                          </m:r>
                          <m:r>
                            <m:rPr>
                              <m:nor/>
                            </m:rPr>
                            <a:rPr lang="fr-FR" sz="1400" i="0">
                              <a:latin typeface="Cambria Math" panose="02040503050406030204" pitchFamily="18" charset="0"/>
                            </a:rPr>
                            <m:t>Montants</m:t>
                          </m:r>
                          <m:r>
                            <m:rPr>
                              <m:nor/>
                            </m:rPr>
                            <a:rPr lang="fr-FR" sz="1400" i="0">
                              <a:latin typeface="Cambria Math" panose="02040503050406030204" pitchFamily="18" charset="0"/>
                            </a:rPr>
                            <m:t> </m:t>
                          </m:r>
                          <m:r>
                            <m:rPr>
                              <m:nor/>
                            </m:rPr>
                            <a:rPr lang="fr-FR" sz="1400" i="0">
                              <a:latin typeface="Cambria Math" panose="02040503050406030204" pitchFamily="18" charset="0"/>
                            </a:rPr>
                            <m:t>tir</m:t>
                          </m:r>
                          <m:r>
                            <m:rPr>
                              <m:nor/>
                            </m:rPr>
                            <a:rPr lang="fr-FR" sz="1400" i="0">
                              <a:latin typeface="Cambria Math" panose="02040503050406030204" pitchFamily="18" charset="0"/>
                            </a:rPr>
                            <m:t>é</m:t>
                          </m:r>
                          <m:r>
                            <m:rPr>
                              <m:nor/>
                            </m:rPr>
                            <a:rPr lang="fr-FR" sz="1400" i="0">
                              <a:latin typeface="Cambria Math" panose="02040503050406030204" pitchFamily="18" charset="0"/>
                            </a:rPr>
                            <m:t>s</m:t>
                          </m:r>
                          <m:r>
                            <m:rPr>
                              <m:nor/>
                            </m:rPr>
                            <a:rPr lang="fr-FR" sz="1400" i="0">
                              <a:latin typeface="Cambria Math" panose="02040503050406030204" pitchFamily="18" charset="0"/>
                            </a:rPr>
                            <m:t> </m:t>
                          </m:r>
                          <m:r>
                            <m:rPr>
                              <m:nor/>
                            </m:rPr>
                            <a:rPr lang="fr-FR" sz="1400" i="0">
                              <a:latin typeface="Cambria Math" panose="02040503050406030204" pitchFamily="18" charset="0"/>
                            </a:rPr>
                            <m:t>en</m:t>
                          </m:r>
                          <m:r>
                            <m:rPr>
                              <m:nor/>
                            </m:rPr>
                            <a:rPr lang="fr-FR" sz="1400" i="0">
                              <a:latin typeface="Cambria Math" panose="02040503050406030204" pitchFamily="18" charset="0"/>
                            </a:rPr>
                            <m:t> </m:t>
                          </m:r>
                          <m:r>
                            <m:rPr>
                              <m:nor/>
                            </m:rPr>
                            <a:rPr lang="fr-FR" sz="1400" i="0">
                              <a:latin typeface="Cambria Math" panose="02040503050406030204" pitchFamily="18" charset="0"/>
                            </a:rPr>
                            <m:t>date</m:t>
                          </m:r>
                          <m:r>
                            <m:rPr>
                              <m:nor/>
                            </m:rPr>
                            <a:rPr lang="fr-FR" sz="1400" i="0">
                              <a:latin typeface="Cambria Math" panose="02040503050406030204" pitchFamily="18" charset="0"/>
                            </a:rPr>
                            <m:t> </m:t>
                          </m:r>
                          <m:r>
                            <m:rPr>
                              <m:nor/>
                            </m:rPr>
                            <a:rPr lang="fr-FR" sz="1400" i="0">
                              <a:latin typeface="Cambria Math" panose="02040503050406030204" pitchFamily="18" charset="0"/>
                            </a:rPr>
                            <m:t>d</m:t>
                          </m:r>
                          <m:r>
                            <m:rPr>
                              <m:nor/>
                            </m:rPr>
                            <a:rPr lang="fr-FR" sz="1400" i="0">
                              <a:latin typeface="Cambria Math" panose="02040503050406030204" pitchFamily="18" charset="0"/>
                            </a:rPr>
                            <m:t>’</m:t>
                          </m:r>
                          <m:r>
                            <m:rPr>
                              <m:nor/>
                            </m:rPr>
                            <a:rPr lang="fr-FR" sz="1400" i="0">
                              <a:latin typeface="Cambria Math" panose="02040503050406030204" pitchFamily="18" charset="0"/>
                            </a:rPr>
                            <m:t>observation</m:t>
                          </m:r>
                        </m:num>
                        <m:den>
                          <m:r>
                            <m:rPr>
                              <m:nor/>
                            </m:rPr>
                            <a:rPr lang="fr-FR" sz="1400" i="0" smtClean="0">
                              <a:latin typeface="Cambria Math" panose="02040503050406030204" pitchFamily="18" charset="0"/>
                            </a:rPr>
                            <m:t>Montants</m:t>
                          </m:r>
                          <m:r>
                            <m:rPr>
                              <m:nor/>
                            </m:rPr>
                            <a:rPr lang="fr-FR" sz="1400" i="0">
                              <a:latin typeface="Cambria Math" panose="02040503050406030204" pitchFamily="18" charset="0"/>
                            </a:rPr>
                            <m:t> </m:t>
                          </m:r>
                          <m:r>
                            <m:rPr>
                              <m:nor/>
                            </m:rPr>
                            <a:rPr lang="fr-FR" sz="1400" i="0">
                              <a:latin typeface="Cambria Math" panose="02040503050406030204" pitchFamily="18" charset="0"/>
                            </a:rPr>
                            <m:t>non</m:t>
                          </m:r>
                          <m:r>
                            <m:rPr>
                              <m:nor/>
                            </m:rPr>
                            <a:rPr lang="fr-FR" sz="1400" i="0">
                              <a:latin typeface="Cambria Math" panose="02040503050406030204" pitchFamily="18" charset="0"/>
                            </a:rPr>
                            <m:t> </m:t>
                          </m:r>
                          <m:r>
                            <m:rPr>
                              <m:nor/>
                            </m:rPr>
                            <a:rPr lang="fr-FR" sz="1400" i="0">
                              <a:latin typeface="Cambria Math" panose="02040503050406030204" pitchFamily="18" charset="0"/>
                            </a:rPr>
                            <m:t>tir</m:t>
                          </m:r>
                          <m:r>
                            <m:rPr>
                              <m:nor/>
                            </m:rPr>
                            <a:rPr lang="fr-FR" sz="1400" i="0">
                              <a:latin typeface="Cambria Math" panose="02040503050406030204" pitchFamily="18" charset="0"/>
                            </a:rPr>
                            <m:t>é</m:t>
                          </m:r>
                          <m:r>
                            <m:rPr>
                              <m:nor/>
                            </m:rPr>
                            <a:rPr lang="fr-FR" sz="1400" i="0">
                              <a:latin typeface="Cambria Math" panose="02040503050406030204" pitchFamily="18" charset="0"/>
                            </a:rPr>
                            <m:t>s</m:t>
                          </m:r>
                          <m:r>
                            <m:rPr>
                              <m:nor/>
                            </m:rPr>
                            <a:rPr lang="fr-FR" sz="1400" i="0">
                              <a:latin typeface="Cambria Math" panose="02040503050406030204" pitchFamily="18" charset="0"/>
                            </a:rPr>
                            <m:t> </m:t>
                          </m:r>
                          <m:r>
                            <m:rPr>
                              <m:nor/>
                            </m:rPr>
                            <a:rPr lang="fr-FR" sz="1400" i="0">
                              <a:latin typeface="Cambria Math" panose="02040503050406030204" pitchFamily="18" charset="0"/>
                            </a:rPr>
                            <m:t>en</m:t>
                          </m:r>
                          <m:r>
                            <m:rPr>
                              <m:nor/>
                            </m:rPr>
                            <a:rPr lang="fr-FR" sz="1400" i="0">
                              <a:latin typeface="Cambria Math" panose="02040503050406030204" pitchFamily="18" charset="0"/>
                            </a:rPr>
                            <m:t> </m:t>
                          </m:r>
                          <m:r>
                            <m:rPr>
                              <m:nor/>
                            </m:rPr>
                            <a:rPr lang="fr-FR" sz="1400" i="0">
                              <a:latin typeface="Cambria Math" panose="02040503050406030204" pitchFamily="18" charset="0"/>
                            </a:rPr>
                            <m:t>date</m:t>
                          </m:r>
                          <m:r>
                            <m:rPr>
                              <m:nor/>
                            </m:rPr>
                            <a:rPr lang="fr-FR" sz="1400" i="0">
                              <a:latin typeface="Cambria Math" panose="02040503050406030204" pitchFamily="18" charset="0"/>
                            </a:rPr>
                            <m:t> </m:t>
                          </m:r>
                          <m:r>
                            <m:rPr>
                              <m:nor/>
                            </m:rPr>
                            <a:rPr lang="fr-FR" sz="1400" i="0">
                              <a:latin typeface="Cambria Math" panose="02040503050406030204" pitchFamily="18" charset="0"/>
                            </a:rPr>
                            <m:t>d</m:t>
                          </m:r>
                          <m:r>
                            <m:rPr>
                              <m:nor/>
                            </m:rPr>
                            <a:rPr lang="fr-FR" sz="1400" i="0">
                              <a:latin typeface="Cambria Math" panose="02040503050406030204" pitchFamily="18" charset="0"/>
                            </a:rPr>
                            <m:t>’</m:t>
                          </m:r>
                          <m:r>
                            <m:rPr>
                              <m:nor/>
                            </m:rPr>
                            <a:rPr lang="fr-FR" sz="1400" i="0">
                              <a:latin typeface="Cambria Math" panose="02040503050406030204" pitchFamily="18" charset="0"/>
                            </a:rPr>
                            <m:t>observation</m:t>
                          </m:r>
                        </m:den>
                      </m:f>
                      <m:r>
                        <a:rPr lang="fr-FR" sz="1400" b="0" i="1" smtClean="0">
                          <a:latin typeface="Cambria Math" panose="02040503050406030204" pitchFamily="18" charset="0"/>
                        </a:rPr>
                        <m:t>=</m:t>
                      </m:r>
                      <m:r>
                        <a:rPr lang="fr-FR" sz="1400" i="1">
                          <a:latin typeface="Cambria Math" panose="02040503050406030204" pitchFamily="18" charset="0"/>
                        </a:rPr>
                        <m:t> </m:t>
                      </m:r>
                      <m:f>
                        <m:fPr>
                          <m:ctrlPr>
                            <a:rPr lang="fr-FR" sz="1400" i="1" smtClean="0">
                              <a:latin typeface="Cambria Math" panose="02040503050406030204" pitchFamily="18" charset="0"/>
                            </a:rPr>
                          </m:ctrlPr>
                        </m:fPr>
                        <m:num>
                          <m:r>
                            <m:rPr>
                              <m:sty m:val="p"/>
                            </m:rPr>
                            <a:rPr lang="fr-FR" sz="1400" i="1">
                              <a:latin typeface="Cambria Math" panose="02040503050406030204" pitchFamily="18" charset="0"/>
                            </a:rPr>
                            <m:t>EAD</m:t>
                          </m:r>
                          <m:r>
                            <a:rPr lang="fr-FR" sz="1400" i="1">
                              <a:latin typeface="Cambria Math" panose="02040503050406030204" pitchFamily="18" charset="0"/>
                            </a:rPr>
                            <m:t>(</m:t>
                          </m:r>
                          <m:r>
                            <m:rPr>
                              <m:sty m:val="p"/>
                            </m:rPr>
                            <a:rPr lang="fr-FR" sz="1400" i="1">
                              <a:latin typeface="Cambria Math" panose="02040503050406030204" pitchFamily="18" charset="0"/>
                            </a:rPr>
                            <m:t>τ</m:t>
                          </m:r>
                          <m:r>
                            <a:rPr lang="fr-FR" sz="1400" i="1">
                              <a:latin typeface="Cambria Math" panose="02040503050406030204" pitchFamily="18" charset="0"/>
                            </a:rPr>
                            <m:t> | </m:t>
                          </m:r>
                          <m:r>
                            <m:rPr>
                              <m:sty m:val="p"/>
                            </m:rPr>
                            <a:rPr lang="fr-FR" sz="1400" i="1">
                              <a:latin typeface="Cambria Math" panose="02040503050406030204" pitchFamily="18" charset="0"/>
                            </a:rPr>
                            <m:t>t</m:t>
                          </m:r>
                          <m:r>
                            <a:rPr lang="fr-FR" sz="1400" i="1">
                              <a:latin typeface="Cambria Math" panose="02040503050406030204" pitchFamily="18" charset="0"/>
                            </a:rPr>
                            <m:t>)−</m:t>
                          </m:r>
                          <m:r>
                            <m:rPr>
                              <m:sty m:val="p"/>
                            </m:rPr>
                            <a:rPr lang="fr-FR" sz="1400" b="0" i="1" smtClean="0">
                              <a:latin typeface="Cambria Math" panose="02040503050406030204" pitchFamily="18" charset="0"/>
                            </a:rPr>
                            <m:t>B</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num>
                        <m:den>
                          <m:r>
                            <m:rPr>
                              <m:sty m:val="p"/>
                            </m:rPr>
                            <a:rPr lang="fr-FR" sz="1400" i="1">
                              <a:latin typeface="Cambria Math" panose="02040503050406030204" pitchFamily="18" charset="0"/>
                            </a:rPr>
                            <m:t>HB</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den>
                      </m:f>
                    </m:oMath>
                  </m:oMathPara>
                </a14:m>
                <a:endParaRPr lang="fr-FR" sz="1400" dirty="0" err="1">
                  <a:latin typeface="Verdana" panose="020B0604030504040204" pitchFamily="34" charset="0"/>
                </a:endParaRPr>
              </a:p>
            </p:txBody>
          </p:sp>
        </mc:Choice>
        <mc:Fallback>
          <p:sp>
            <p:nvSpPr>
              <p:cNvPr id="21" name="ZoneTexte 20">
                <a:extLst>
                  <a:ext uri="{FF2B5EF4-FFF2-40B4-BE49-F238E27FC236}">
                    <a16:creationId xmlns:a16="http://schemas.microsoft.com/office/drawing/2014/main" id="{2061519E-E7BA-6AFE-B988-CA81067D99D0}"/>
                  </a:ext>
                </a:extLst>
              </p:cNvPr>
              <p:cNvSpPr txBox="1">
                <a:spLocks noRot="1" noChangeAspect="1" noMove="1" noResize="1" noEditPoints="1" noAdjustHandles="1" noChangeArrowheads="1" noChangeShapeType="1" noTextEdit="1"/>
              </p:cNvSpPr>
              <p:nvPr/>
            </p:nvSpPr>
            <p:spPr>
              <a:xfrm>
                <a:off x="664819" y="5527364"/>
                <a:ext cx="8480481" cy="917637"/>
              </a:xfrm>
              <a:prstGeom prst="rect">
                <a:avLst/>
              </a:prstGeom>
              <a:blipFill>
                <a:blip r:embed="rId7"/>
                <a:stretch>
                  <a:fillRect/>
                </a:stretch>
              </a:blipFill>
            </p:spPr>
            <p:txBody>
              <a:bodyPr/>
              <a:lstStyle/>
              <a:p>
                <a:r>
                  <a:rPr lang="fr-FR">
                    <a:noFill/>
                  </a:rPr>
                  <a:t> </a:t>
                </a:r>
              </a:p>
            </p:txBody>
          </p:sp>
        </mc:Fallback>
      </mc:AlternateContent>
      <p:sp>
        <p:nvSpPr>
          <p:cNvPr id="22" name="Google Shape;6091;g2b9ded0437e_5_1401">
            <a:extLst>
              <a:ext uri="{FF2B5EF4-FFF2-40B4-BE49-F238E27FC236}">
                <a16:creationId xmlns:a16="http://schemas.microsoft.com/office/drawing/2014/main" id="{29ABB90E-7A68-B0C4-DB42-0766336FDD8F}"/>
              </a:ext>
            </a:extLst>
          </p:cNvPr>
          <p:cNvSpPr/>
          <p:nvPr/>
        </p:nvSpPr>
        <p:spPr>
          <a:xfrm>
            <a:off x="879367" y="5434831"/>
            <a:ext cx="8090462" cy="68249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352152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27D1ED47-D9FF-79CC-E13F-653621ACA3B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33697B6-30A9-A127-EEF2-42A02CADA147}"/>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F8CE5C92-E0C7-4047-0785-F36D20114143}"/>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Instabilité du CCF et INTRODUCTION DE </a:t>
            </a:r>
            <a:r>
              <a:rPr lang="fr-FR" dirty="0" err="1">
                <a:latin typeface="Verdana"/>
                <a:ea typeface="Verdana"/>
                <a:cs typeface="Verdana"/>
                <a:sym typeface="Verdana"/>
              </a:rPr>
              <a:t>l’ulf</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2B8BE130-5EC6-707C-74C5-165CDDD2C604}"/>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7318F77E-CC6D-807E-D6F0-5C9A51575CE0}"/>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4C7C5910-999E-ED39-A60F-747D7CEA1D13}"/>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D0196647-BBB6-AA97-43CD-AF9CA677EF0A}"/>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DF335D2D-D45D-6FFE-8B65-0AA293557D2B}"/>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3" name="Image 2">
            <a:extLst>
              <a:ext uri="{FF2B5EF4-FFF2-40B4-BE49-F238E27FC236}">
                <a16:creationId xmlns:a16="http://schemas.microsoft.com/office/drawing/2014/main" id="{C3CFE6CB-0C0C-8004-BEC6-60AFAD1BC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868" y="2797476"/>
            <a:ext cx="5413114" cy="3587046"/>
          </a:xfrm>
          <a:prstGeom prst="rect">
            <a:avLst/>
          </a:prstGeom>
        </p:spPr>
      </p:pic>
      <p:sp>
        <p:nvSpPr>
          <p:cNvPr id="4" name="Google Shape;6353;p138">
            <a:extLst>
              <a:ext uri="{FF2B5EF4-FFF2-40B4-BE49-F238E27FC236}">
                <a16:creationId xmlns:a16="http://schemas.microsoft.com/office/drawing/2014/main" id="{5262E63A-A1D1-78C6-F71C-BE453686DE64}"/>
              </a:ext>
            </a:extLst>
          </p:cNvPr>
          <p:cNvSpPr/>
          <p:nvPr/>
        </p:nvSpPr>
        <p:spPr>
          <a:xfrm>
            <a:off x="123347" y="2693157"/>
            <a:ext cx="5652651" cy="369136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6" name="Rectangle 5">
            <a:extLst>
              <a:ext uri="{FF2B5EF4-FFF2-40B4-BE49-F238E27FC236}">
                <a16:creationId xmlns:a16="http://schemas.microsoft.com/office/drawing/2014/main" id="{1B6D3C0F-D375-1405-4357-88BC0A15CB3C}"/>
              </a:ext>
            </a:extLst>
          </p:cNvPr>
          <p:cNvSpPr/>
          <p:nvPr/>
        </p:nvSpPr>
        <p:spPr>
          <a:xfrm>
            <a:off x="6461498" y="2592575"/>
            <a:ext cx="5809503" cy="409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9D458BC5-9188-D2A9-7A23-D579BC49C8C1}"/>
              </a:ext>
            </a:extLst>
          </p:cNvPr>
          <p:cNvSpPr txBox="1"/>
          <p:nvPr/>
        </p:nvSpPr>
        <p:spPr>
          <a:xfrm>
            <a:off x="123347" y="1291440"/>
            <a:ext cx="11977340" cy="1132361"/>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CCF est souvent difficile à modéliser de manière fiable du fait deux forces contraires agissant sur ce dernier :</a:t>
            </a:r>
          </a:p>
          <a:p>
            <a:pPr marL="180000" marR="83820" algn="just">
              <a:spcBef>
                <a:spcPts val="430"/>
              </a:spcBef>
            </a:pPr>
            <a:r>
              <a:rPr lang="fr-FR" sz="1200" dirty="0"/>
              <a:t>     - </a:t>
            </a:r>
            <a:r>
              <a:rPr lang="fr-FR" sz="1200" b="1" dirty="0"/>
              <a:t>Côté emprunteur : </a:t>
            </a:r>
            <a:r>
              <a:rPr lang="fr-FR" sz="1200" dirty="0"/>
              <a:t>à mesure que sa situation financière se dégrade, le client utilise au maximum les lignes de crédit disponibles → </a:t>
            </a:r>
            <a:r>
              <a:rPr lang="fr-FR" sz="1200" i="1" dirty="0"/>
              <a:t>race to </a:t>
            </a:r>
            <a:r>
              <a:rPr lang="fr-FR" sz="1200" i="1" dirty="0" err="1"/>
              <a:t>draw</a:t>
            </a:r>
            <a:r>
              <a:rPr lang="fr-FR" sz="1200" dirty="0"/>
              <a:t>.</a:t>
            </a:r>
          </a:p>
          <a:p>
            <a:pPr marL="180000" marR="83820" algn="just">
              <a:spcBef>
                <a:spcPts val="430"/>
              </a:spcBef>
            </a:pPr>
            <a:r>
              <a:rPr lang="fr-FR" sz="1200" dirty="0"/>
              <a:t>     - </a:t>
            </a:r>
            <a:r>
              <a:rPr lang="fr-FR" sz="1200" b="1" dirty="0"/>
              <a:t>Côté prêteur : </a:t>
            </a:r>
            <a:r>
              <a:rPr lang="fr-FR" sz="1200" dirty="0"/>
              <a:t>voyant ce risque, la banque réduit ou gèle les lignes de crédit pour limiter les pertes → </a:t>
            </a:r>
            <a:r>
              <a:rPr lang="fr-FR" sz="1200" i="1" dirty="0"/>
              <a:t>race to </a:t>
            </a:r>
            <a:r>
              <a:rPr lang="fr-FR" sz="1200" i="1" dirty="0" err="1"/>
              <a:t>cut</a:t>
            </a:r>
            <a:r>
              <a:rPr lang="fr-FR" sz="1200" dirty="0"/>
              <a:t>.</a:t>
            </a:r>
          </a:p>
          <a:p>
            <a:pPr marL="180000" marR="83820" algn="just">
              <a:spcBef>
                <a:spcPts val="430"/>
              </a:spcBef>
            </a:pPr>
            <a:endParaRPr lang="fr-FR" sz="1200" dirty="0"/>
          </a:p>
          <a:p>
            <a:r>
              <a:rPr lang="fr-FR" sz="1200" dirty="0"/>
              <a:t>Ces comportements simultanés créent une dynamique instable et difficile à modéliser. </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24BA274-0BD5-CA86-2E6A-072BB6A1BDDF}"/>
                  </a:ext>
                </a:extLst>
              </p:cNvPr>
              <p:cNvSpPr txBox="1"/>
              <p:nvPr/>
            </p:nvSpPr>
            <p:spPr>
              <a:xfrm>
                <a:off x="5962434" y="2732565"/>
                <a:ext cx="9040602" cy="253916"/>
              </a:xfrm>
              <a:prstGeom prst="rect">
                <a:avLst/>
              </a:prstGeom>
              <a:noFill/>
            </p:spPr>
            <p:txBody>
              <a:bodyPr wrap="square">
                <a:spAutoFit/>
              </a:bodyPr>
              <a:lstStyle/>
              <a:p>
                <a:r>
                  <a:rPr lang="fr-FR" sz="1050" b="1" dirty="0"/>
                  <a:t>Instabilité du CCF lorsque le hors-bilan est faible (</a:t>
                </a:r>
                <a14:m>
                  <m:oMath xmlns:m="http://schemas.openxmlformats.org/officeDocument/2006/math">
                    <m:r>
                      <a:rPr lang="fr-FR" sz="1050" b="1" i="1" smtClean="0">
                        <a:latin typeface="Cambria Math" panose="02040503050406030204" pitchFamily="18" charset="0"/>
                      </a:rPr>
                      <m:t>𝑩</m:t>
                    </m:r>
                    <m:r>
                      <a:rPr lang="fr-FR" sz="1050" b="1" i="1" smtClean="0">
                        <a:latin typeface="Cambria Math" panose="02040503050406030204" pitchFamily="18" charset="0"/>
                      </a:rPr>
                      <m:t>(</m:t>
                    </m:r>
                    <m:r>
                      <a:rPr lang="fr-FR" sz="1050" b="1" i="1" smtClean="0">
                        <a:latin typeface="Cambria Math" panose="02040503050406030204" pitchFamily="18" charset="0"/>
                      </a:rPr>
                      <m:t>𝒕</m:t>
                    </m:r>
                    <m:r>
                      <a:rPr lang="fr-FR" sz="1050" b="1" i="1" smtClean="0">
                        <a:latin typeface="Cambria Math" panose="02040503050406030204" pitchFamily="18" charset="0"/>
                      </a:rPr>
                      <m:t>) = </m:t>
                    </m:r>
                    <m:r>
                      <a:rPr lang="fr-FR" sz="1050" b="1" i="1" smtClean="0">
                        <a:latin typeface="Cambria Math" panose="02040503050406030204" pitchFamily="18" charset="0"/>
                      </a:rPr>
                      <m:t>𝟖𝟎</m:t>
                    </m:r>
                    <m:r>
                      <a:rPr lang="fr-FR" sz="1050" b="1" i="1" smtClean="0">
                        <a:latin typeface="Cambria Math" panose="02040503050406030204" pitchFamily="18" charset="0"/>
                      </a:rPr>
                      <m:t>,</m:t>
                    </m:r>
                    <m:r>
                      <a:rPr lang="fr-FR" sz="1050" b="1" i="1">
                        <a:latin typeface="Cambria Math" panose="02040503050406030204" pitchFamily="18" charset="0"/>
                      </a:rPr>
                      <m:t>𝑬𝑨𝑫</m:t>
                    </m:r>
                    <m:r>
                      <a:rPr lang="fr-FR" sz="1050" b="1" i="1">
                        <a:latin typeface="Cambria Math" panose="02040503050406030204" pitchFamily="18" charset="0"/>
                      </a:rPr>
                      <m:t>(</m:t>
                    </m:r>
                    <m:r>
                      <a:rPr lang="fr-FR" sz="1050" b="1" i="1">
                        <a:latin typeface="Cambria Math" panose="02040503050406030204" pitchFamily="18" charset="0"/>
                      </a:rPr>
                      <m:t>𝝉</m:t>
                    </m:r>
                    <m:r>
                      <a:rPr lang="fr-FR" sz="1050" b="1" i="1">
                        <a:latin typeface="Cambria Math" panose="02040503050406030204" pitchFamily="18" charset="0"/>
                      </a:rPr>
                      <m:t> | </m:t>
                    </m:r>
                    <m:r>
                      <a:rPr lang="fr-FR" sz="1050" b="1" i="1">
                        <a:latin typeface="Cambria Math" panose="02040503050406030204" pitchFamily="18" charset="0"/>
                      </a:rPr>
                      <m:t>𝒕</m:t>
                    </m:r>
                    <m:r>
                      <a:rPr lang="fr-FR" sz="1050" b="1" i="1">
                        <a:latin typeface="Cambria Math" panose="02040503050406030204" pitchFamily="18" charset="0"/>
                      </a:rPr>
                      <m:t>)−</m:t>
                    </m:r>
                    <m:r>
                      <a:rPr lang="fr-FR" sz="1050" b="1" i="1">
                        <a:latin typeface="Cambria Math" panose="02040503050406030204" pitchFamily="18" charset="0"/>
                      </a:rPr>
                      <m:t>𝑩</m:t>
                    </m:r>
                    <m:r>
                      <a:rPr lang="fr-FR" sz="1050" b="1" i="1">
                        <a:latin typeface="Cambria Math" panose="02040503050406030204" pitchFamily="18" charset="0"/>
                      </a:rPr>
                      <m:t>(</m:t>
                    </m:r>
                    <m:r>
                      <a:rPr lang="fr-FR" sz="1050" b="1" i="1">
                        <a:latin typeface="Cambria Math" panose="02040503050406030204" pitchFamily="18" charset="0"/>
                      </a:rPr>
                      <m:t>𝒕</m:t>
                    </m:r>
                    <m:r>
                      <a:rPr lang="fr-FR" sz="1050" b="1" i="1">
                        <a:latin typeface="Cambria Math" panose="02040503050406030204" pitchFamily="18" charset="0"/>
                      </a:rPr>
                      <m:t>)=</m:t>
                    </m:r>
                    <m:r>
                      <a:rPr lang="fr-FR" sz="1050" b="1" i="1" smtClean="0">
                        <a:latin typeface="Cambria Math" panose="02040503050406030204" pitchFamily="18" charset="0"/>
                      </a:rPr>
                      <m:t>𝟏𝟎</m:t>
                    </m:r>
                  </m:oMath>
                </a14:m>
                <a:r>
                  <a:rPr lang="fr-FR" sz="1050" b="1" dirty="0"/>
                  <a:t>)</a:t>
                </a:r>
              </a:p>
            </p:txBody>
          </p:sp>
        </mc:Choice>
        <mc:Fallback xmlns="">
          <p:sp>
            <p:nvSpPr>
              <p:cNvPr id="5" name="ZoneTexte 4">
                <a:extLst>
                  <a:ext uri="{FF2B5EF4-FFF2-40B4-BE49-F238E27FC236}">
                    <a16:creationId xmlns:a16="http://schemas.microsoft.com/office/drawing/2014/main" id="{C24BA274-0BD5-CA86-2E6A-072BB6A1BDDF}"/>
                  </a:ext>
                </a:extLst>
              </p:cNvPr>
              <p:cNvSpPr txBox="1">
                <a:spLocks noRot="1" noChangeAspect="1" noMove="1" noResize="1" noEditPoints="1" noAdjustHandles="1" noChangeArrowheads="1" noChangeShapeType="1" noTextEdit="1"/>
              </p:cNvSpPr>
              <p:nvPr/>
            </p:nvSpPr>
            <p:spPr>
              <a:xfrm>
                <a:off x="5962434" y="2732565"/>
                <a:ext cx="9040602" cy="253916"/>
              </a:xfrm>
              <a:prstGeom prst="rect">
                <a:avLst/>
              </a:prstGeom>
              <a:blipFill>
                <a:blip r:embed="rId5"/>
                <a:stretch>
                  <a:fillRect b="-1190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BCCD3973-A65E-9ADE-FB1C-DCFBA49F5014}"/>
                  </a:ext>
                </a:extLst>
              </p:cNvPr>
              <p:cNvSpPr txBox="1"/>
              <p:nvPr/>
            </p:nvSpPr>
            <p:spPr>
              <a:xfrm>
                <a:off x="-299152" y="2545516"/>
                <a:ext cx="5989902" cy="3425932"/>
              </a:xfrm>
              <a:prstGeom prst="rect">
                <a:avLst/>
              </a:prstGeom>
            </p:spPr>
            <p:txBody>
              <a:bodyPr vert="horz" wrap="square" lIns="90000" tIns="45720" rIns="91440" bIns="45720" rtlCol="0">
                <a:noAutofit/>
              </a:bodyPr>
              <a:lstStyle/>
              <a:p>
                <a:pPr lvl="1" algn="just">
                  <a:spcBef>
                    <a:spcPts val="600"/>
                  </a:spcBef>
                  <a:buClr>
                    <a:schemeClr val="tx1"/>
                  </a:buClr>
                </a:pPr>
                <a:endParaRPr lang="fr-FR" sz="1200" dirty="0"/>
              </a:p>
              <a:p>
                <a:pPr lvl="1" algn="just">
                  <a:spcBef>
                    <a:spcPts val="600"/>
                  </a:spcBef>
                  <a:buClr>
                    <a:schemeClr val="tx1"/>
                  </a:buClr>
                </a:pPr>
                <a:r>
                  <a:rPr lang="fr-FR" sz="1200" dirty="0"/>
                  <a:t>Par ailleurs, lorsque le montant de hors bilan est faible, le CCF devient numériquement instable et produit des valeurs extrêmes, parfois supérieures à 100 % (alors qu’en théorie il est borné à [0,1]).</a:t>
                </a:r>
              </a:p>
              <a:p>
                <a:pPr lvl="1" algn="just">
                  <a:spcBef>
                    <a:spcPts val="600"/>
                  </a:spcBef>
                  <a:buClr>
                    <a:schemeClr val="tx1"/>
                  </a:buClr>
                </a:pPr>
                <a:endParaRPr lang="fr-FR" sz="1200" dirty="0"/>
              </a:p>
              <a:p>
                <a:pPr lvl="1" algn="just">
                  <a:spcBef>
                    <a:spcPts val="600"/>
                  </a:spcBef>
                  <a:buClr>
                    <a:schemeClr val="tx1"/>
                  </a:buClr>
                </a:pPr>
                <a:r>
                  <a:rPr lang="fr-FR" sz="1200" dirty="0"/>
                  <a:t>Un seuil peut alors être défini (ex : </a:t>
                </a:r>
                <a14:m>
                  <m:oMath xmlns:m="http://schemas.openxmlformats.org/officeDocument/2006/math">
                    <m:r>
                      <m:rPr>
                        <m:sty m:val="p"/>
                      </m:rPr>
                      <a:rPr lang="fr-FR" sz="1200" i="1">
                        <a:latin typeface="Cambria Math" panose="02040503050406030204" pitchFamily="18" charset="0"/>
                      </a:rPr>
                      <m:t>S</m:t>
                    </m:r>
                    <m:r>
                      <a:rPr lang="fr-FR" sz="1200" i="1">
                        <a:latin typeface="Cambria Math" panose="02040503050406030204" pitchFamily="18" charset="0"/>
                      </a:rPr>
                      <m:t>=</m:t>
                    </m:r>
                    <m:r>
                      <a:rPr lang="fr-FR" sz="1200" i="1">
                        <a:latin typeface="Cambria Math" panose="02040503050406030204" pitchFamily="18" charset="0"/>
                      </a:rPr>
                      <m:t>10</m:t>
                    </m:r>
                    <m:r>
                      <a:rPr lang="fr-FR" sz="1200" b="0" i="1" smtClean="0">
                        <a:latin typeface="Cambria Math" panose="02040503050406030204" pitchFamily="18" charset="0"/>
                      </a:rPr>
                      <m:t> €</m:t>
                    </m:r>
                  </m:oMath>
                </a14:m>
                <a:r>
                  <a:rPr lang="fr-FR" sz="1200" dirty="0"/>
                  <a:t>), en dessous duquel l’ULF (</a:t>
                </a:r>
                <a:r>
                  <a:rPr lang="fr-FR" sz="1200" i="1" dirty="0" err="1"/>
                  <a:t>Undrawn</a:t>
                </a:r>
                <a:r>
                  <a:rPr lang="fr-FR" sz="1200" i="1" dirty="0"/>
                  <a:t> Limit Facto</a:t>
                </a:r>
                <a:r>
                  <a:rPr lang="fr-FR" sz="1200" dirty="0"/>
                  <a:t>r) est utilisé à la place du CCF :</a:t>
                </a:r>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r>
                  <a:rPr lang="fr-FR" sz="1200" dirty="0"/>
                  <a:t>L’ULF quantifie directement la variation d’utilisation de la ligne de crédit accordé par rapport à la limite totale. </a:t>
                </a:r>
              </a:p>
              <a:p>
                <a:pPr lvl="1" algn="just">
                  <a:spcBef>
                    <a:spcPts val="600"/>
                  </a:spcBef>
                  <a:buClr>
                    <a:schemeClr val="tx1"/>
                  </a:buClr>
                </a:pPr>
                <a:endParaRPr lang="fr-FR" sz="1200" dirty="0"/>
              </a:p>
              <a:p>
                <a:pPr lvl="1" algn="just">
                  <a:spcBef>
                    <a:spcPts val="600"/>
                  </a:spcBef>
                  <a:buClr>
                    <a:schemeClr val="tx1"/>
                  </a:buClr>
                </a:pPr>
                <a:r>
                  <a:rPr lang="fr-FR" sz="1200" dirty="0"/>
                  <a:t>Il corrige l’instabilité du CCF quand le hors-bilan est faible.</a:t>
                </a:r>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a:p>
                <a:pPr lvl="1" algn="just">
                  <a:spcBef>
                    <a:spcPts val="600"/>
                  </a:spcBef>
                  <a:buClr>
                    <a:schemeClr val="tx1"/>
                  </a:buClr>
                </a:pPr>
                <a:endParaRPr lang="fr-FR" sz="1200" dirty="0"/>
              </a:p>
            </p:txBody>
          </p:sp>
        </mc:Choice>
        <mc:Fallback xmlns="">
          <p:sp>
            <p:nvSpPr>
              <p:cNvPr id="7" name="ZoneTexte 6">
                <a:extLst>
                  <a:ext uri="{FF2B5EF4-FFF2-40B4-BE49-F238E27FC236}">
                    <a16:creationId xmlns:a16="http://schemas.microsoft.com/office/drawing/2014/main" id="{BCCD3973-A65E-9ADE-FB1C-DCFBA49F5014}"/>
                  </a:ext>
                </a:extLst>
              </p:cNvPr>
              <p:cNvSpPr txBox="1">
                <a:spLocks noRot="1" noChangeAspect="1" noMove="1" noResize="1" noEditPoints="1" noAdjustHandles="1" noChangeArrowheads="1" noChangeShapeType="1" noTextEdit="1"/>
              </p:cNvSpPr>
              <p:nvPr/>
            </p:nvSpPr>
            <p:spPr>
              <a:xfrm>
                <a:off x="-299152" y="2545516"/>
                <a:ext cx="5989902" cy="3425932"/>
              </a:xfrm>
              <a:prstGeom prst="rect">
                <a:avLst/>
              </a:prstGeom>
              <a:blipFill>
                <a:blip r:embed="rId6"/>
                <a:stretch>
                  <a:fillRect b="-1174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4CD4ECEC-2B58-B075-67A1-DFBC6ED2DD30}"/>
                  </a:ext>
                </a:extLst>
              </p:cNvPr>
              <p:cNvSpPr txBox="1"/>
              <p:nvPr/>
            </p:nvSpPr>
            <p:spPr>
              <a:xfrm>
                <a:off x="474217" y="4620850"/>
                <a:ext cx="4359753" cy="91763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U</m:t>
                      </m:r>
                      <m:r>
                        <m:rPr>
                          <m:sty m:val="p"/>
                        </m:rPr>
                        <a:rPr lang="fr-FR" sz="1400" b="0" i="1" smtClean="0">
                          <a:latin typeface="Cambria Math" panose="02040503050406030204" pitchFamily="18" charset="0"/>
                        </a:rPr>
                        <m:t>L</m:t>
                      </m:r>
                      <m:r>
                        <m:rPr>
                          <m:sty m:val="p"/>
                        </m:rPr>
                        <a:rPr lang="fr-FR" sz="1400" i="1">
                          <a:latin typeface="Cambria Math" panose="02040503050406030204" pitchFamily="18" charset="0"/>
                        </a:rPr>
                        <m:t>F</m:t>
                      </m:r>
                      <m:r>
                        <a:rPr lang="fr-FR" sz="1400" b="0" i="1" smtClean="0">
                          <a:latin typeface="Cambria Math" panose="02040503050406030204" pitchFamily="18" charset="0"/>
                        </a:rPr>
                        <m:t>=</m:t>
                      </m:r>
                      <m:r>
                        <a:rPr lang="fr-FR" sz="1400" i="1">
                          <a:latin typeface="Cambria Math" panose="02040503050406030204" pitchFamily="18" charset="0"/>
                        </a:rPr>
                        <m:t> </m:t>
                      </m:r>
                      <m:f>
                        <m:fPr>
                          <m:ctrlPr>
                            <a:rPr lang="fr-FR" sz="1400" i="1" smtClean="0">
                              <a:latin typeface="Cambria Math" panose="02040503050406030204" pitchFamily="18" charset="0"/>
                            </a:rPr>
                          </m:ctrlPr>
                        </m:fPr>
                        <m:num>
                          <m:r>
                            <m:rPr>
                              <m:sty m:val="p"/>
                            </m:rPr>
                            <a:rPr lang="fr-FR" sz="1400" i="1">
                              <a:latin typeface="Cambria Math" panose="02040503050406030204" pitchFamily="18" charset="0"/>
                            </a:rPr>
                            <m:t>EAD</m:t>
                          </m:r>
                          <m:r>
                            <a:rPr lang="fr-FR" sz="1400" i="1">
                              <a:latin typeface="Cambria Math" panose="02040503050406030204" pitchFamily="18" charset="0"/>
                            </a:rPr>
                            <m:t>(</m:t>
                          </m:r>
                          <m:r>
                            <m:rPr>
                              <m:sty m:val="p"/>
                            </m:rPr>
                            <a:rPr lang="fr-FR" sz="1400" i="1">
                              <a:latin typeface="Cambria Math" panose="02040503050406030204" pitchFamily="18" charset="0"/>
                            </a:rPr>
                            <m:t>τ</m:t>
                          </m:r>
                          <m:r>
                            <a:rPr lang="fr-FR" sz="1400" i="1">
                              <a:latin typeface="Cambria Math" panose="02040503050406030204" pitchFamily="18" charset="0"/>
                            </a:rPr>
                            <m:t> | </m:t>
                          </m:r>
                          <m:r>
                            <m:rPr>
                              <m:sty m:val="p"/>
                            </m:rPr>
                            <a:rPr lang="fr-FR" sz="1400" i="1">
                              <a:latin typeface="Cambria Math" panose="02040503050406030204" pitchFamily="18" charset="0"/>
                            </a:rPr>
                            <m:t>t</m:t>
                          </m:r>
                          <m:r>
                            <a:rPr lang="fr-FR" sz="1400" i="1">
                              <a:latin typeface="Cambria Math" panose="02040503050406030204" pitchFamily="18" charset="0"/>
                            </a:rPr>
                            <m:t>)−</m:t>
                          </m:r>
                          <m:r>
                            <m:rPr>
                              <m:sty m:val="p"/>
                            </m:rPr>
                            <a:rPr lang="fr-FR" sz="1400" b="0" i="1" smtClean="0">
                              <a:latin typeface="Cambria Math" panose="02040503050406030204" pitchFamily="18" charset="0"/>
                            </a:rPr>
                            <m:t>B</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num>
                        <m:den>
                          <m:r>
                            <m:rPr>
                              <m:sty m:val="p"/>
                            </m:rPr>
                            <a:rPr lang="fr-FR" sz="1400" b="0" i="1" smtClean="0">
                              <a:latin typeface="Cambria Math" panose="02040503050406030204" pitchFamily="18" charset="0"/>
                            </a:rPr>
                            <m:t>L</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den>
                      </m:f>
                    </m:oMath>
                  </m:oMathPara>
                </a14:m>
                <a:endParaRPr lang="fr-FR" sz="1400" dirty="0" err="1">
                  <a:latin typeface="Verdana" panose="020B0604030504040204" pitchFamily="34" charset="0"/>
                </a:endParaRPr>
              </a:p>
            </p:txBody>
          </p:sp>
        </mc:Choice>
        <mc:Fallback xmlns="">
          <p:sp>
            <p:nvSpPr>
              <p:cNvPr id="8" name="ZoneTexte 7">
                <a:extLst>
                  <a:ext uri="{FF2B5EF4-FFF2-40B4-BE49-F238E27FC236}">
                    <a16:creationId xmlns:a16="http://schemas.microsoft.com/office/drawing/2014/main" id="{4CD4ECEC-2B58-B075-67A1-DFBC6ED2DD30}"/>
                  </a:ext>
                </a:extLst>
              </p:cNvPr>
              <p:cNvSpPr txBox="1">
                <a:spLocks noRot="1" noChangeAspect="1" noMove="1" noResize="1" noEditPoints="1" noAdjustHandles="1" noChangeArrowheads="1" noChangeShapeType="1" noTextEdit="1"/>
              </p:cNvSpPr>
              <p:nvPr/>
            </p:nvSpPr>
            <p:spPr>
              <a:xfrm>
                <a:off x="474217" y="4620850"/>
                <a:ext cx="4359753" cy="917637"/>
              </a:xfrm>
              <a:prstGeom prst="rect">
                <a:avLst/>
              </a:prstGeom>
              <a:blipFill>
                <a:blip r:embed="rId7"/>
                <a:stretch>
                  <a:fillRect/>
                </a:stretch>
              </a:blipFill>
            </p:spPr>
            <p:txBody>
              <a:bodyPr/>
              <a:lstStyle/>
              <a:p>
                <a:r>
                  <a:rPr lang="fr-FR">
                    <a:noFill/>
                  </a:rPr>
                  <a:t> </a:t>
                </a:r>
              </a:p>
            </p:txBody>
          </p:sp>
        </mc:Fallback>
      </mc:AlternateContent>
      <p:sp>
        <p:nvSpPr>
          <p:cNvPr id="11" name="Google Shape;6353;p138">
            <a:extLst>
              <a:ext uri="{FF2B5EF4-FFF2-40B4-BE49-F238E27FC236}">
                <a16:creationId xmlns:a16="http://schemas.microsoft.com/office/drawing/2014/main" id="{7E3FD607-60C2-7227-4F93-36797C60BD65}"/>
              </a:ext>
            </a:extLst>
          </p:cNvPr>
          <p:cNvSpPr/>
          <p:nvPr/>
        </p:nvSpPr>
        <p:spPr>
          <a:xfrm>
            <a:off x="5877186" y="2693157"/>
            <a:ext cx="6223501" cy="3691365"/>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7000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D04DA0E-7A98-4F65-34E3-1B3617CA2A52}"/>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720E1CD7-4C74-4143-8375-B9E6188924AD}"/>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DB945CF3-99FB-3EA1-4DB4-8FCEA7291226}"/>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DU CCF (1/2)</a:t>
            </a:r>
          </a:p>
        </p:txBody>
      </p:sp>
      <p:sp>
        <p:nvSpPr>
          <p:cNvPr id="1225" name="Google Shape;1225;p11">
            <a:extLst>
              <a:ext uri="{FF2B5EF4-FFF2-40B4-BE49-F238E27FC236}">
                <a16:creationId xmlns:a16="http://schemas.microsoft.com/office/drawing/2014/main" id="{8CB7F85D-D517-FE70-EB03-51E45B86395D}"/>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5A42138C-616F-C124-4CFA-79EE7EFC760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3A81EDD0-7E38-6101-58FA-B693C9D29FF2}"/>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CCB5EDEA-7722-01E3-78DE-3E0E0341CE5A}"/>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569D2E01-26EB-CDE6-43BA-3204E69D7C41}"/>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6" name="Rectangle 5">
            <a:extLst>
              <a:ext uri="{FF2B5EF4-FFF2-40B4-BE49-F238E27FC236}">
                <a16:creationId xmlns:a16="http://schemas.microsoft.com/office/drawing/2014/main" id="{F84FF7A6-F30B-847E-E890-4AAD4F4B2120}"/>
              </a:ext>
            </a:extLst>
          </p:cNvPr>
          <p:cNvSpPr/>
          <p:nvPr/>
        </p:nvSpPr>
        <p:spPr>
          <a:xfrm>
            <a:off x="6112017" y="2425075"/>
            <a:ext cx="5809503" cy="409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7" name="object 21">
            <a:extLst>
              <a:ext uri="{FF2B5EF4-FFF2-40B4-BE49-F238E27FC236}">
                <a16:creationId xmlns:a16="http://schemas.microsoft.com/office/drawing/2014/main" id="{4A16AF11-5415-17A5-3E18-AAC2274CEA38}"/>
              </a:ext>
            </a:extLst>
          </p:cNvPr>
          <p:cNvSpPr txBox="1"/>
          <p:nvPr/>
        </p:nvSpPr>
        <p:spPr>
          <a:xfrm>
            <a:off x="145824" y="1272494"/>
            <a:ext cx="11776998" cy="209032"/>
          </a:xfrm>
          <a:prstGeom prst="rect">
            <a:avLst/>
          </a:prstGeom>
          <a:solidFill>
            <a:schemeClr val="accent6">
              <a:lumMod val="20000"/>
              <a:lumOff val="80000"/>
            </a:schemeClr>
          </a:solidFill>
        </p:spPr>
        <p:txBody>
          <a:bodyPr vert="horz" wrap="square" lIns="0" tIns="54610" rIns="0" bIns="0" rtlCol="0">
            <a:spAutoFit/>
          </a:bodyPr>
          <a:lstStyle/>
          <a:p>
            <a:pPr lvl="0">
              <a:buClr>
                <a:srgbClr val="000000"/>
              </a:buClr>
              <a:buSzPts val="1200"/>
            </a:pPr>
            <a:r>
              <a:rPr lang="fr-FR" sz="1000" b="1" u="sng" dirty="0">
                <a:ea typeface="Verdana"/>
                <a:cs typeface="Verdana"/>
                <a:sym typeface="Verdana"/>
              </a:rPr>
              <a:t>Paramètre à modéliser :</a:t>
            </a:r>
            <a:r>
              <a:rPr lang="fr-FR" sz="1000" b="1" dirty="0">
                <a:ea typeface="Verdana"/>
                <a:cs typeface="Verdana"/>
                <a:sym typeface="Verdana"/>
              </a:rPr>
              <a:t> </a:t>
            </a:r>
            <a:r>
              <a:rPr lang="fr-FR" sz="1000" dirty="0">
                <a:ea typeface="Verdana"/>
                <a:cs typeface="Verdana"/>
                <a:sym typeface="Verdana"/>
              </a:rPr>
              <a:t>part des engagements hors bilan qui seront tirés un an avant le passage en défaut,</a:t>
            </a:r>
          </a:p>
        </p:txBody>
      </p:sp>
      <p:sp>
        <p:nvSpPr>
          <p:cNvPr id="8" name="Google Shape;5913;g2c32c645e07_2_3983">
            <a:extLst>
              <a:ext uri="{FF2B5EF4-FFF2-40B4-BE49-F238E27FC236}">
                <a16:creationId xmlns:a16="http://schemas.microsoft.com/office/drawing/2014/main" id="{3C3F82A0-302E-6C8A-4F4E-B0FC18DC6D19}"/>
              </a:ext>
            </a:extLst>
          </p:cNvPr>
          <p:cNvSpPr txBox="1"/>
          <p:nvPr/>
        </p:nvSpPr>
        <p:spPr>
          <a:xfrm>
            <a:off x="4691237" y="1519947"/>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9" name="Rectangle 8">
            <a:extLst>
              <a:ext uri="{FF2B5EF4-FFF2-40B4-BE49-F238E27FC236}">
                <a16:creationId xmlns:a16="http://schemas.microsoft.com/office/drawing/2014/main" id="{97053BA2-2527-6305-B804-14077D318BDB}"/>
              </a:ext>
            </a:extLst>
          </p:cNvPr>
          <p:cNvSpPr/>
          <p:nvPr/>
        </p:nvSpPr>
        <p:spPr>
          <a:xfrm>
            <a:off x="178705" y="1885802"/>
            <a:ext cx="1381125" cy="1588984"/>
          </a:xfrm>
          <a:prstGeom prst="rect">
            <a:avLst/>
          </a:prstGeom>
          <a:solidFill>
            <a:schemeClr val="bg1"/>
          </a:solid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lumMod val="75000"/>
                  </a:schemeClr>
                </a:solidFill>
                <a:latin typeface="Arial"/>
                <a:cs typeface="Arial"/>
              </a:rPr>
              <a:t>PREAMBULE</a:t>
            </a:r>
            <a:endParaRPr lang="fr-FR" b="1" dirty="0">
              <a:solidFill>
                <a:schemeClr val="tx2">
                  <a:lumMod val="75000"/>
                </a:schemeClr>
              </a:solidFill>
              <a:latin typeface="Arial"/>
              <a:cs typeface="Arial"/>
            </a:endParaRPr>
          </a:p>
        </p:txBody>
      </p:sp>
      <p:sp>
        <p:nvSpPr>
          <p:cNvPr id="11" name="Google Shape;5906;g2c32c645e07_2_3983">
            <a:extLst>
              <a:ext uri="{FF2B5EF4-FFF2-40B4-BE49-F238E27FC236}">
                <a16:creationId xmlns:a16="http://schemas.microsoft.com/office/drawing/2014/main" id="{84FCFA35-6155-76E8-FFD3-6D95E8FF1BAE}"/>
              </a:ext>
            </a:extLst>
          </p:cNvPr>
          <p:cNvSpPr/>
          <p:nvPr/>
        </p:nvSpPr>
        <p:spPr>
          <a:xfrm rot="5400000">
            <a:off x="6043375" y="-2463718"/>
            <a:ext cx="1608186" cy="10268820"/>
          </a:xfrm>
          <a:prstGeom prst="round2SameRect">
            <a:avLst>
              <a:gd name="adj1" fmla="val 16667"/>
              <a:gd name="adj2" fmla="val 0"/>
            </a:avLst>
          </a:prstGeom>
          <a:solidFill>
            <a:srgbClr val="F0E9DC">
              <a:alpha val="88235"/>
            </a:srgbClr>
          </a:solidFill>
          <a:ln w="25400" cap="flat" cmpd="sng">
            <a:solidFill>
              <a:srgbClr val="D9C6A6">
                <a:alpha val="88235"/>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Gestion des données </a:t>
            </a:r>
            <a:r>
              <a:rPr lang="fr-FR" sz="900" b="0" i="0" u="none" strike="noStrike" cap="none" dirty="0">
                <a:solidFill>
                  <a:srgbClr val="000000"/>
                </a:solidFill>
                <a:latin typeface="Verdana"/>
                <a:ea typeface="Verdana"/>
                <a:cs typeface="Verdana"/>
                <a:sym typeface="Verdana"/>
              </a:rPr>
              <a:t>: La base de données doit être construite conformément aux RTS – </a:t>
            </a:r>
            <a:r>
              <a:rPr lang="fr-FR" sz="900" b="0" i="1" u="none" strike="noStrike" cap="none" dirty="0">
                <a:solidFill>
                  <a:srgbClr val="000000"/>
                </a:solidFill>
                <a:latin typeface="Verdana"/>
                <a:ea typeface="Verdana"/>
                <a:cs typeface="Verdana"/>
                <a:sym typeface="Verdana"/>
              </a:rPr>
              <a:t>Reference </a:t>
            </a:r>
            <a:r>
              <a:rPr lang="fr-FR" sz="900" b="0" i="1" u="none" strike="noStrike" cap="none" dirty="0" err="1">
                <a:solidFill>
                  <a:srgbClr val="000000"/>
                </a:solidFill>
                <a:latin typeface="Verdana"/>
                <a:ea typeface="Verdana"/>
                <a:cs typeface="Verdana"/>
                <a:sym typeface="Verdana"/>
              </a:rPr>
              <a:t>Technical</a:t>
            </a:r>
            <a:r>
              <a:rPr lang="fr-FR" sz="900" b="0" i="1" u="none" strike="noStrike" cap="none" dirty="0">
                <a:solidFill>
                  <a:srgbClr val="000000"/>
                </a:solidFill>
                <a:latin typeface="Verdana"/>
                <a:ea typeface="Verdana"/>
                <a:cs typeface="Verdana"/>
                <a:sym typeface="Verdana"/>
              </a:rPr>
              <a:t> Standards</a:t>
            </a:r>
            <a:endParaRPr lang="fr-FR" sz="900" b="0" i="1"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chemeClr val="dk1"/>
                </a:solidFill>
                <a:latin typeface="Verdana"/>
                <a:ea typeface="Verdana"/>
                <a:cs typeface="Verdana"/>
                <a:sym typeface="Verdana"/>
              </a:rPr>
              <a:t> Profondeur d’historique </a:t>
            </a:r>
            <a:r>
              <a:rPr lang="fr-FR" sz="900" b="0" i="0" u="none" strike="noStrike" cap="none" dirty="0">
                <a:solidFill>
                  <a:srgbClr val="000000"/>
                </a:solidFill>
                <a:latin typeface="Verdana"/>
                <a:ea typeface="Verdana"/>
                <a:cs typeface="Verdana"/>
                <a:sym typeface="Verdana"/>
              </a:rPr>
              <a:t>: ≥ </a:t>
            </a:r>
            <a:r>
              <a:rPr lang="fr-FR" sz="900" b="0" i="0" u="none" strike="noStrike" cap="none" dirty="0">
                <a:solidFill>
                  <a:schemeClr val="dk1"/>
                </a:solidFill>
                <a:latin typeface="Verdana"/>
                <a:ea typeface="Verdana"/>
                <a:cs typeface="Verdana"/>
                <a:sym typeface="Verdana"/>
              </a:rPr>
              <a:t>5 ans sur du </a:t>
            </a:r>
            <a:r>
              <a:rPr lang="fr-FR" sz="900" b="0" i="0" u="none" strike="noStrike" cap="none" dirty="0" err="1">
                <a:solidFill>
                  <a:schemeClr val="dk1"/>
                </a:solidFill>
                <a:latin typeface="Verdana"/>
                <a:ea typeface="Verdana"/>
                <a:cs typeface="Verdana"/>
                <a:sym typeface="Verdana"/>
              </a:rPr>
              <a:t>retail</a:t>
            </a:r>
            <a:r>
              <a:rPr lang="fr-FR" sz="900" b="0" i="0" u="none" strike="noStrike" cap="none" dirty="0">
                <a:solidFill>
                  <a:schemeClr val="dk1"/>
                </a:solidFill>
                <a:latin typeface="Verdana"/>
                <a:ea typeface="Verdana"/>
                <a:cs typeface="Verdana"/>
                <a:sym typeface="Verdana"/>
              </a:rPr>
              <a:t>, ≥ 7 ans sur du non </a:t>
            </a:r>
            <a:r>
              <a:rPr lang="fr-FR" sz="900" b="0" i="0" u="none" strike="noStrike" cap="none" dirty="0" err="1">
                <a:solidFill>
                  <a:schemeClr val="dk1"/>
                </a:solidFill>
                <a:latin typeface="Verdana"/>
                <a:ea typeface="Verdana"/>
                <a:cs typeface="Verdana"/>
                <a:sym typeface="Verdana"/>
              </a:rPr>
              <a:t>retail</a:t>
            </a:r>
            <a:endParaRPr lang="fr-FR" sz="900" b="1" i="0" u="none" strike="noStrike" cap="none" dirty="0">
              <a:solidFill>
                <a:srgbClr val="000000"/>
              </a:solidFill>
              <a:latin typeface="Verdana"/>
              <a:ea typeface="Verdana"/>
              <a:cs typeface="Verdana"/>
              <a:sym typeface="Verdana"/>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a:t>
            </a:r>
            <a:r>
              <a:rPr lang="fr-FR" sz="900" b="1" i="0" u="none" strike="noStrike" cap="none" dirty="0">
                <a:solidFill>
                  <a:srgbClr val="000000"/>
                </a:solidFill>
                <a:ea typeface="Verdana"/>
                <a:cs typeface="Verdana"/>
                <a:sym typeface="Verdana"/>
              </a:rPr>
              <a:t>CCF contraint : </a:t>
            </a:r>
            <a:r>
              <a:rPr lang="fr-FR" sz="900" b="0" i="0" u="none" strike="noStrike" cap="none" dirty="0">
                <a:solidFill>
                  <a:srgbClr val="000000"/>
                </a:solidFill>
                <a:ea typeface="Verdana"/>
                <a:cs typeface="Verdana"/>
                <a:sym typeface="Verdana"/>
              </a:rPr>
              <a:t>le CCF est </a:t>
            </a:r>
            <a:r>
              <a:rPr lang="fr-FR" sz="900" b="0" i="0" u="none" strike="noStrike" cap="none" dirty="0" err="1">
                <a:solidFill>
                  <a:srgbClr val="000000"/>
                </a:solidFill>
                <a:ea typeface="Verdana"/>
                <a:cs typeface="Verdana"/>
                <a:sym typeface="Verdana"/>
              </a:rPr>
              <a:t>flooré</a:t>
            </a:r>
            <a:r>
              <a:rPr lang="fr-FR" sz="900" b="0" i="0" u="none" strike="noStrike" cap="none" dirty="0">
                <a:solidFill>
                  <a:srgbClr val="000000"/>
                </a:solidFill>
                <a:ea typeface="Verdana"/>
                <a:cs typeface="Verdana"/>
                <a:sym typeface="Verdana"/>
              </a:rPr>
              <a:t> à 0 mais pas de borne supérieure.</a:t>
            </a:r>
          </a:p>
          <a:p>
            <a:pPr marL="57150" lvl="1" indent="-57150">
              <a:lnSpc>
                <a:spcPct val="150000"/>
              </a:lnSpc>
              <a:spcBef>
                <a:spcPts val="120"/>
              </a:spcBef>
              <a:buClr>
                <a:srgbClr val="000000"/>
              </a:buClr>
              <a:buSzPts val="800"/>
              <a:buFont typeface="Verdana"/>
              <a:buChar char="•"/>
            </a:pPr>
            <a:r>
              <a:rPr lang="fr-FR" sz="900" b="1" dirty="0">
                <a:solidFill>
                  <a:srgbClr val="000000"/>
                </a:solidFill>
                <a:ea typeface="Verdana"/>
                <a:cs typeface="Verdana"/>
                <a:sym typeface="Verdana"/>
              </a:rPr>
              <a:t> Tirages post-défaut </a:t>
            </a:r>
            <a:r>
              <a:rPr lang="fr-FR" sz="900" dirty="0">
                <a:solidFill>
                  <a:srgbClr val="000000"/>
                </a:solidFill>
                <a:ea typeface="Verdana"/>
                <a:cs typeface="Verdana"/>
                <a:sym typeface="Verdana"/>
              </a:rPr>
              <a:t>: notion à intégrer afin de limiter les LGD réalisées supérieures à 100% susceptibles de rendre instables les CHR de la LGD.</a:t>
            </a:r>
          </a:p>
          <a:p>
            <a:pPr marL="57150" lvl="1" indent="-57150">
              <a:lnSpc>
                <a:spcPct val="150000"/>
              </a:lnSpc>
              <a:spcBef>
                <a:spcPts val="120"/>
              </a:spcBef>
              <a:buClr>
                <a:srgbClr val="000000"/>
              </a:buClr>
              <a:buSzPts val="800"/>
              <a:buFont typeface="Verdana"/>
              <a:buChar char="•"/>
            </a:pPr>
            <a:r>
              <a:rPr lang="fr-FR" sz="900" b="0" i="0" u="none" strike="noStrike" cap="none" dirty="0">
                <a:solidFill>
                  <a:srgbClr val="000000"/>
                </a:solidFill>
                <a:ea typeface="Verdana"/>
                <a:cs typeface="Arial"/>
                <a:sym typeface="Verdana"/>
              </a:rPr>
              <a:t> </a:t>
            </a:r>
            <a:r>
              <a:rPr lang="fr-FR" sz="900" b="1" i="0" u="none" strike="noStrike" cap="none" dirty="0">
                <a:solidFill>
                  <a:srgbClr val="000000"/>
                </a:solidFill>
                <a:ea typeface="Verdana"/>
                <a:cs typeface="Arial"/>
                <a:sym typeface="Verdana"/>
              </a:rPr>
              <a:t>Seuil de hors bilan : </a:t>
            </a:r>
            <a:r>
              <a:rPr lang="fr-FR" sz="900" b="0" i="0" u="none" strike="noStrike" cap="none" dirty="0">
                <a:solidFill>
                  <a:srgbClr val="000000"/>
                </a:solidFill>
                <a:ea typeface="Verdana"/>
                <a:cs typeface="Arial"/>
                <a:sym typeface="Verdana"/>
              </a:rPr>
              <a:t>Un seuil de hors bilan arbitrant la frontière entre la modélisation du CCF et l’ULF doit être défini via un indicateur d’instabilité de la distribution des CCF (ex : Entropie de Shannon)</a:t>
            </a:r>
            <a:endParaRPr lang="fr-FR" sz="900" b="0" i="0" u="none" strike="noStrike" cap="none" dirty="0">
              <a:solidFill>
                <a:srgbClr val="000000"/>
              </a:solidFill>
              <a:ea typeface="Arial"/>
              <a:cs typeface="Arial"/>
              <a:sym typeface="Arial"/>
            </a:endParaRPr>
          </a:p>
        </p:txBody>
      </p:sp>
      <p:sp>
        <p:nvSpPr>
          <p:cNvPr id="12" name="Rectangle 11">
            <a:extLst>
              <a:ext uri="{FF2B5EF4-FFF2-40B4-BE49-F238E27FC236}">
                <a16:creationId xmlns:a16="http://schemas.microsoft.com/office/drawing/2014/main" id="{06E2AEB0-4FF1-A54A-0903-72E1FCD360A5}"/>
              </a:ext>
            </a:extLst>
          </p:cNvPr>
          <p:cNvSpPr/>
          <p:nvPr/>
        </p:nvSpPr>
        <p:spPr>
          <a:xfrm>
            <a:off x="178706" y="3632416"/>
            <a:ext cx="1381124" cy="2480308"/>
          </a:xfrm>
          <a:prstGeom prst="rect">
            <a:avLst/>
          </a:prstGeom>
          <a:no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bg1">
                    <a:lumMod val="50000"/>
                  </a:schemeClr>
                </a:solidFill>
                <a:latin typeface="Arial"/>
                <a:cs typeface="Arial"/>
              </a:rPr>
              <a:t>SEGMENTATION</a:t>
            </a:r>
            <a:endParaRPr lang="fr-FR" b="1" dirty="0">
              <a:solidFill>
                <a:schemeClr val="bg1">
                  <a:lumMod val="50000"/>
                </a:schemeClr>
              </a:solidFill>
              <a:latin typeface="Arial"/>
              <a:cs typeface="Arial"/>
            </a:endParaRPr>
          </a:p>
        </p:txBody>
      </p:sp>
      <p:sp>
        <p:nvSpPr>
          <p:cNvPr id="13" name="Google Shape;5908;g2c32c645e07_2_3983">
            <a:extLst>
              <a:ext uri="{FF2B5EF4-FFF2-40B4-BE49-F238E27FC236}">
                <a16:creationId xmlns:a16="http://schemas.microsoft.com/office/drawing/2014/main" id="{7B46430B-FDCD-4C29-05F5-4FF69C26559A}"/>
              </a:ext>
            </a:extLst>
          </p:cNvPr>
          <p:cNvSpPr/>
          <p:nvPr/>
        </p:nvSpPr>
        <p:spPr>
          <a:xfrm rot="5400000">
            <a:off x="5607731" y="-292839"/>
            <a:ext cx="2480310" cy="10330816"/>
          </a:xfrm>
          <a:prstGeom prst="round2SameRect">
            <a:avLst>
              <a:gd name="adj1" fmla="val 16667"/>
              <a:gd name="adj2" fmla="val 0"/>
            </a:avLst>
          </a:prstGeom>
          <a:solidFill>
            <a:srgbClr val="F2F2F2">
              <a:alpha val="88235"/>
            </a:srgbClr>
          </a:solidFill>
          <a:ln w="25400" cap="flat" cmpd="sng">
            <a:solidFill>
              <a:srgbClr val="D7D7D7"/>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900" b="1" i="0" u="none" strike="noStrike" cap="none" dirty="0">
                <a:solidFill>
                  <a:schemeClr val="dk1"/>
                </a:solidFill>
                <a:latin typeface="Verdana"/>
                <a:ea typeface="Verdana"/>
                <a:cs typeface="Verdana"/>
                <a:sym typeface="Verdana"/>
              </a:rPr>
              <a:t> Création de la base de données </a:t>
            </a:r>
            <a:r>
              <a:rPr lang="fr-FR" sz="900" b="0" i="0" u="none" strike="noStrike" cap="none" dirty="0">
                <a:solidFill>
                  <a:schemeClr val="dk1"/>
                </a:solidFill>
                <a:latin typeface="Verdana"/>
                <a:ea typeface="Verdana"/>
                <a:cs typeface="Verdana"/>
                <a:sym typeface="Verdana"/>
              </a:rPr>
              <a:t>en intégrant les contraintes réglementaires et  identification des variables pertinentes.</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u="none" strike="noStrike" cap="none" dirty="0">
                <a:solidFill>
                  <a:schemeClr val="dk1"/>
                </a:solidFill>
                <a:latin typeface="Verdana"/>
                <a:ea typeface="Verdana"/>
                <a:cs typeface="Verdana"/>
                <a:sym typeface="Verdana"/>
              </a:rPr>
              <a:t> Analyse de données </a:t>
            </a:r>
            <a:r>
              <a:rPr lang="fr-FR" sz="900" b="0" i="0" u="none" strike="noStrike" cap="none" dirty="0">
                <a:solidFill>
                  <a:schemeClr val="dk1"/>
                </a:solidFill>
                <a:latin typeface="Verdana"/>
                <a:ea typeface="Verdana"/>
                <a:cs typeface="Verdana"/>
                <a:sym typeface="Verdana"/>
              </a:rPr>
              <a:t>(analyse de la qualité des données, test de variables transformées, gestion des données aberrantes, application de filtres, stabilité et transformation des variables, analyses bivariées, analyse des corrélations).</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strike="noStrike" cap="none" dirty="0">
                <a:solidFill>
                  <a:schemeClr val="dk1"/>
                </a:solidFill>
                <a:latin typeface="Verdana"/>
                <a:ea typeface="Verdana"/>
                <a:cs typeface="Verdana"/>
                <a:sym typeface="Verdana"/>
              </a:rPr>
              <a:t> </a:t>
            </a:r>
            <a:r>
              <a:rPr lang="fr-FR" sz="900" b="1" i="0" u="sng" strike="noStrike" cap="none" dirty="0">
                <a:solidFill>
                  <a:schemeClr val="dk1"/>
                </a:solidFill>
                <a:latin typeface="Verdana"/>
                <a:ea typeface="Verdana"/>
                <a:cs typeface="Verdana"/>
                <a:sym typeface="Verdana"/>
              </a:rPr>
              <a:t>Modélisation du CCF </a:t>
            </a:r>
            <a:r>
              <a:rPr lang="fr-FR" sz="900" b="0" i="0" u="none" strike="noStrike" cap="none" dirty="0">
                <a:solidFill>
                  <a:schemeClr val="dk1"/>
                </a:solidFill>
                <a:latin typeface="Verdana"/>
                <a:ea typeface="Verdana"/>
                <a:cs typeface="Verdana"/>
                <a:sym typeface="Verdana"/>
              </a:rPr>
              <a:t>: </a:t>
            </a:r>
            <a:endParaRPr lang="fr-FR" sz="900" b="0" i="0" u="none" strike="noStrike" cap="none" dirty="0">
              <a:solidFill>
                <a:srgbClr val="000000"/>
              </a:solidFill>
              <a:latin typeface="Arial"/>
              <a:ea typeface="Arial"/>
              <a:cs typeface="Arial"/>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a:ea typeface="Verdana"/>
                <a:cs typeface="Verdana"/>
                <a:sym typeface="Verdana"/>
              </a:rPr>
              <a:t>-  Création des échantillons d'entraînement, de validation et de test, de l’échantillon out of time </a:t>
            </a:r>
            <a:r>
              <a:rPr lang="fr-FR" sz="900" dirty="0">
                <a:solidFill>
                  <a:schemeClr val="dk1"/>
                </a:solidFill>
                <a:latin typeface="Verdana"/>
                <a:ea typeface="Verdana"/>
                <a:cs typeface="Verdana"/>
                <a:sym typeface="Verdana"/>
              </a:rPr>
              <a:t>(selon la volumétrie)</a:t>
            </a:r>
            <a:endParaRPr lang="fr-FR" sz="900" b="0" i="0" u="none" strike="noStrike" cap="none" dirty="0">
              <a:solidFill>
                <a:srgbClr val="000000"/>
              </a:solidFill>
              <a:latin typeface="Arial"/>
              <a:ea typeface="Arial"/>
              <a:cs typeface="Arial"/>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a:ea typeface="Verdana"/>
                <a:cs typeface="Verdana"/>
                <a:sym typeface="Verdana"/>
              </a:rPr>
              <a:t>-  Modélisation : régression linéaire, arbre de régression, autres modèles</a:t>
            </a:r>
            <a:endParaRPr lang="fr-FR" sz="900" b="0" i="0" u="none" strike="noStrike" cap="none" dirty="0">
              <a:solidFill>
                <a:srgbClr val="000000"/>
              </a:solidFill>
              <a:latin typeface="Arial"/>
              <a:ea typeface="Arial"/>
              <a:cs typeface="Arial"/>
              <a:sym typeface="Arial"/>
            </a:endParaRPr>
          </a:p>
          <a:p>
            <a:pPr marL="0" marR="0" lvl="1" indent="0" algn="l" rtl="0">
              <a:lnSpc>
                <a:spcPct val="150000"/>
              </a:lnSpc>
              <a:spcBef>
                <a:spcPts val="120"/>
              </a:spcBef>
              <a:spcAft>
                <a:spcPts val="0"/>
              </a:spcAft>
              <a:buClr>
                <a:srgbClr val="000000"/>
              </a:buClr>
              <a:buSzPts val="800"/>
              <a:buFont typeface="Arial"/>
              <a:buNone/>
            </a:pPr>
            <a:r>
              <a:rPr lang="fr-FR" sz="900" b="0" i="0" u="none" strike="noStrike" cap="none" dirty="0">
                <a:solidFill>
                  <a:schemeClr val="dk1"/>
                </a:solidFill>
                <a:latin typeface="Verdana"/>
                <a:ea typeface="Verdana"/>
                <a:cs typeface="Verdana"/>
                <a:sym typeface="Verdana"/>
              </a:rPr>
              <a:t>-  Validation du modèle</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900" b="1" i="0" strike="noStrike" cap="none" dirty="0">
                <a:solidFill>
                  <a:schemeClr val="dk1"/>
                </a:solidFill>
                <a:latin typeface="Verdana"/>
                <a:ea typeface="Verdana"/>
                <a:cs typeface="Verdana"/>
                <a:sym typeface="Verdana"/>
              </a:rPr>
              <a:t> </a:t>
            </a:r>
            <a:r>
              <a:rPr lang="fr-FR" sz="900" b="1" i="0" u="sng" strike="noStrike" cap="none" dirty="0">
                <a:solidFill>
                  <a:schemeClr val="dk1"/>
                </a:solidFill>
                <a:latin typeface="Verdana"/>
                <a:ea typeface="Verdana"/>
                <a:cs typeface="Verdana"/>
                <a:sym typeface="Verdana"/>
              </a:rPr>
              <a:t>Création des classes homogènes de risque</a:t>
            </a:r>
            <a:r>
              <a:rPr lang="fr-FR" sz="900" b="0" i="0" u="sng" strike="noStrike" cap="none" dirty="0">
                <a:solidFill>
                  <a:schemeClr val="dk1"/>
                </a:solidFill>
                <a:latin typeface="Verdana"/>
                <a:ea typeface="Verdana"/>
                <a:cs typeface="Verdana"/>
                <a:sym typeface="Verdana"/>
              </a:rPr>
              <a:t> </a:t>
            </a:r>
            <a:r>
              <a:rPr lang="fr-FR" sz="900" b="0" i="0" u="none" strike="noStrike" cap="none" dirty="0">
                <a:solidFill>
                  <a:schemeClr val="dk1"/>
                </a:solidFill>
                <a:latin typeface="Verdana"/>
                <a:ea typeface="Verdana"/>
                <a:cs typeface="Verdana"/>
                <a:sym typeface="Verdana"/>
              </a:rPr>
              <a:t>:  Regrouper des classes de risque et vérifier certaines contraintes (inversion, pouvoir discriminant, concentration, homogénéité, hétérogénéité, stabilité dans le temps)</a:t>
            </a:r>
            <a:endParaRPr lang="fr-FR" sz="900" b="0" i="0" u="none" strike="noStrike" cap="none" dirty="0">
              <a:solidFill>
                <a:srgbClr val="000000"/>
              </a:solidFill>
              <a:latin typeface="Arial"/>
              <a:ea typeface="Arial"/>
              <a:cs typeface="Arial"/>
              <a:sym typeface="Arial"/>
            </a:endParaRPr>
          </a:p>
        </p:txBody>
      </p:sp>
      <p:sp>
        <p:nvSpPr>
          <p:cNvPr id="15" name="Rectangle : coins arrondis 14">
            <a:extLst>
              <a:ext uri="{FF2B5EF4-FFF2-40B4-BE49-F238E27FC236}">
                <a16:creationId xmlns:a16="http://schemas.microsoft.com/office/drawing/2014/main" id="{E42A4C30-2422-7404-DC04-C38049A9CE32}"/>
              </a:ext>
            </a:extLst>
          </p:cNvPr>
          <p:cNvSpPr/>
          <p:nvPr/>
        </p:nvSpPr>
        <p:spPr>
          <a:xfrm>
            <a:off x="1829668" y="3584860"/>
            <a:ext cx="2776574" cy="245610"/>
          </a:xfrm>
          <a:prstGeom prst="roundRect">
            <a:avLst/>
          </a:prstGeom>
          <a:solidFill>
            <a:schemeClr val="bg1"/>
          </a:solidFill>
          <a:ln w="19050">
            <a:solidFill>
              <a:srgbClr val="D7D7D7"/>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 </a:t>
            </a:r>
            <a:r>
              <a:rPr lang="fr-FR" sz="1200" b="1" i="1" dirty="0">
                <a:solidFill>
                  <a:schemeClr val="bg2">
                    <a:lumMod val="95000"/>
                    <a:lumOff val="5000"/>
                  </a:schemeClr>
                </a:solidFill>
                <a:latin typeface="Arial"/>
                <a:cs typeface="Arial"/>
              </a:rPr>
              <a:t>: Risk </a:t>
            </a:r>
            <a:r>
              <a:rPr lang="fr-FR" sz="1200" b="1" i="1" dirty="0" err="1">
                <a:solidFill>
                  <a:schemeClr val="bg2">
                    <a:lumMod val="95000"/>
                    <a:lumOff val="5000"/>
                  </a:schemeClr>
                </a:solidFill>
                <a:latin typeface="Arial"/>
                <a:cs typeface="Arial"/>
              </a:rPr>
              <a:t>Differentiation</a:t>
            </a:r>
            <a:endParaRPr lang="fr-FR" sz="1200" b="1" i="1" dirty="0">
              <a:solidFill>
                <a:schemeClr val="bg2">
                  <a:lumMod val="95000"/>
                  <a:lumOff val="5000"/>
                </a:schemeClr>
              </a:solidFill>
              <a:latin typeface="Arial"/>
              <a:cs typeface="Arial"/>
            </a:endParaRPr>
          </a:p>
        </p:txBody>
      </p:sp>
    </p:spTree>
    <p:extLst>
      <p:ext uri="{BB962C8B-B14F-4D97-AF65-F5344CB8AC3E}">
        <p14:creationId xmlns:p14="http://schemas.microsoft.com/office/powerpoint/2010/main" val="372907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D399D2FD-7FE0-E4E9-F7C4-DCED7BD45C11}"/>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0B5A2377-FFDB-D4BE-CD34-F6A973586F7A}"/>
              </a:ext>
            </a:extLst>
          </p:cNvPr>
          <p:cNvSpPr/>
          <p:nvPr/>
        </p:nvSpPr>
        <p:spPr>
          <a:xfrm>
            <a:off x="10769600" y="6337300"/>
            <a:ext cx="81280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23" name="Rectangle 22">
            <a:extLst>
              <a:ext uri="{FF2B5EF4-FFF2-40B4-BE49-F238E27FC236}">
                <a16:creationId xmlns:a16="http://schemas.microsoft.com/office/drawing/2014/main" id="{9AC542C1-7106-C338-08C5-89C1D8EC4559}"/>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6A9C8690-480D-4F6D-40A6-BA102DE175E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Modélisation DU CCF (2/2)</a:t>
            </a:r>
          </a:p>
        </p:txBody>
      </p:sp>
      <p:sp>
        <p:nvSpPr>
          <p:cNvPr id="1225" name="Google Shape;1225;p11">
            <a:extLst>
              <a:ext uri="{FF2B5EF4-FFF2-40B4-BE49-F238E27FC236}">
                <a16:creationId xmlns:a16="http://schemas.microsoft.com/office/drawing/2014/main" id="{E99C4B24-967B-7B70-B5AE-BD641C27E44F}"/>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B198D775-715B-F6CC-BBE0-56A510D31DF8}"/>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2E756DBF-E459-CAE0-7137-9F7781608AE0}"/>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306DF016-A69B-81E6-7AD9-FC528CB0FE3E}"/>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AF29AF25-4026-3359-3E2D-2CBB1F76E77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6" name="Rectangle 5">
            <a:extLst>
              <a:ext uri="{FF2B5EF4-FFF2-40B4-BE49-F238E27FC236}">
                <a16:creationId xmlns:a16="http://schemas.microsoft.com/office/drawing/2014/main" id="{9E050E61-D8CF-56DB-3387-18BCC60F2843}"/>
              </a:ext>
            </a:extLst>
          </p:cNvPr>
          <p:cNvSpPr/>
          <p:nvPr/>
        </p:nvSpPr>
        <p:spPr>
          <a:xfrm>
            <a:off x="6112017" y="2425075"/>
            <a:ext cx="5809503" cy="409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8" name="Google Shape;5913;g2c32c645e07_2_3983">
            <a:extLst>
              <a:ext uri="{FF2B5EF4-FFF2-40B4-BE49-F238E27FC236}">
                <a16:creationId xmlns:a16="http://schemas.microsoft.com/office/drawing/2014/main" id="{01125D77-E398-6ED9-7CAC-BC3DD8E57E75}"/>
              </a:ext>
            </a:extLst>
          </p:cNvPr>
          <p:cNvSpPr txBox="1"/>
          <p:nvPr/>
        </p:nvSpPr>
        <p:spPr>
          <a:xfrm>
            <a:off x="4691236" y="1178613"/>
            <a:ext cx="2841559" cy="3638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1600" b="1" i="0" u="none" strike="noStrike" cap="none" dirty="0">
                <a:solidFill>
                  <a:schemeClr val="bg2"/>
                </a:solidFill>
                <a:latin typeface="Verdana"/>
                <a:ea typeface="Verdana"/>
                <a:cs typeface="Verdana"/>
                <a:sym typeface="Verdana"/>
              </a:rPr>
              <a:t>Etapes de construction</a:t>
            </a:r>
            <a:endParaRPr sz="1600" b="0" i="0" u="none" strike="noStrike" cap="none" dirty="0">
              <a:solidFill>
                <a:schemeClr val="bg2"/>
              </a:solidFill>
              <a:latin typeface="Arial"/>
              <a:ea typeface="Arial"/>
              <a:cs typeface="Arial"/>
              <a:sym typeface="Arial"/>
            </a:endParaRPr>
          </a:p>
        </p:txBody>
      </p:sp>
      <p:sp>
        <p:nvSpPr>
          <p:cNvPr id="2" name="Rectangle 1">
            <a:extLst>
              <a:ext uri="{FF2B5EF4-FFF2-40B4-BE49-F238E27FC236}">
                <a16:creationId xmlns:a16="http://schemas.microsoft.com/office/drawing/2014/main" id="{7F8D06C5-7B9E-2A0F-3FA7-21391D8A7155}"/>
              </a:ext>
            </a:extLst>
          </p:cNvPr>
          <p:cNvSpPr/>
          <p:nvPr/>
        </p:nvSpPr>
        <p:spPr>
          <a:xfrm>
            <a:off x="121096" y="1599807"/>
            <a:ext cx="1381124" cy="1793390"/>
          </a:xfrm>
          <a:prstGeom prst="rect">
            <a:avLst/>
          </a:prstGeom>
          <a:noFill/>
          <a:ln w="25400" cap="flat" cmpd="sng">
            <a:solidFill>
              <a:srgbClr val="F2E8D9"/>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solidFill>
                <a:latin typeface="Arial"/>
                <a:cs typeface="Arial"/>
              </a:rPr>
              <a:t>CALIBRATION</a:t>
            </a:r>
            <a:endParaRPr lang="fr-FR" b="1" dirty="0">
              <a:solidFill>
                <a:schemeClr val="tx2"/>
              </a:solidFill>
              <a:latin typeface="Arial"/>
              <a:cs typeface="Arial"/>
            </a:endParaRPr>
          </a:p>
        </p:txBody>
      </p:sp>
      <p:sp>
        <p:nvSpPr>
          <p:cNvPr id="4" name="Google Shape;5910;g2c32c645e07_2_3983">
            <a:extLst>
              <a:ext uri="{FF2B5EF4-FFF2-40B4-BE49-F238E27FC236}">
                <a16:creationId xmlns:a16="http://schemas.microsoft.com/office/drawing/2014/main" id="{258F61A3-77C6-F664-22CC-FA64F2CB8A5C}"/>
              </a:ext>
            </a:extLst>
          </p:cNvPr>
          <p:cNvSpPr/>
          <p:nvPr/>
        </p:nvSpPr>
        <p:spPr>
          <a:xfrm rot="5400000">
            <a:off x="4214846" y="-967340"/>
            <a:ext cx="1793391" cy="6927685"/>
          </a:xfrm>
          <a:prstGeom prst="round2SameRect">
            <a:avLst>
              <a:gd name="adj1" fmla="val 16667"/>
              <a:gd name="adj2" fmla="val 0"/>
            </a:avLst>
          </a:prstGeom>
          <a:solidFill>
            <a:srgbClr val="F6F2E9">
              <a:alpha val="88235"/>
            </a:srgbClr>
          </a:solidFill>
          <a:ln w="25400" cap="flat" cmpd="sng">
            <a:solidFill>
              <a:srgbClr val="F2E8D9"/>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Calcul des CCF moyens </a:t>
            </a:r>
            <a:r>
              <a:rPr lang="fr-FR" sz="900" b="0" i="0" u="none" strike="noStrike" cap="none" dirty="0">
                <a:solidFill>
                  <a:srgbClr val="000000"/>
                </a:solidFill>
                <a:latin typeface="Verdana"/>
                <a:ea typeface="Verdana"/>
                <a:cs typeface="Verdana"/>
                <a:sym typeface="Verdana"/>
              </a:rPr>
              <a:t>à 1 an au niveau CHR par cohorte</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CCF moyens observés </a:t>
            </a:r>
            <a:r>
              <a:rPr lang="fr-FR" sz="900" b="0" i="0" u="none" strike="noStrike" cap="none" dirty="0">
                <a:solidFill>
                  <a:srgbClr val="000000"/>
                </a:solidFill>
                <a:latin typeface="Verdana"/>
                <a:ea typeface="Verdana"/>
                <a:cs typeface="Verdana"/>
                <a:sym typeface="Verdana"/>
              </a:rPr>
              <a:t>(moyenne arithmétique ou pondérée)</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CCF moyens long terme</a:t>
            </a:r>
            <a:r>
              <a:rPr lang="fr-FR" sz="900" b="0" i="0" u="none" strike="noStrike" cap="none" dirty="0">
                <a:solidFill>
                  <a:srgbClr val="000000"/>
                </a:solidFill>
                <a:latin typeface="Verdana"/>
                <a:ea typeface="Verdana"/>
                <a:cs typeface="Verdana"/>
                <a:sym typeface="Verdana"/>
              </a:rPr>
              <a:t> (en intégrant la variabilité du taux de défaut) </a:t>
            </a:r>
            <a:r>
              <a:rPr lang="fr-FR" sz="900" dirty="0">
                <a:latin typeface="Verdana"/>
                <a:ea typeface="Verdana"/>
                <a:cs typeface="Verdana"/>
                <a:sym typeface="Wingdings" panose="05000000000000000000" pitchFamily="2" charset="2"/>
              </a:rPr>
              <a:t></a:t>
            </a:r>
            <a:r>
              <a:rPr lang="fr-FR" sz="900" b="0" i="0" u="none" strike="noStrike" cap="none" dirty="0">
                <a:solidFill>
                  <a:srgbClr val="000000"/>
                </a:solidFill>
                <a:latin typeface="Verdana"/>
                <a:ea typeface="Verdana"/>
                <a:cs typeface="Verdana"/>
                <a:sym typeface="Verdana"/>
              </a:rPr>
              <a:t> LRA CCF</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a:t>
            </a:r>
            <a:r>
              <a:rPr lang="fr-FR" sz="900" b="1" i="0" u="none" strike="noStrike" cap="none" dirty="0" err="1">
                <a:solidFill>
                  <a:srgbClr val="000000"/>
                </a:solidFill>
                <a:latin typeface="Verdana"/>
                <a:ea typeface="Verdana"/>
                <a:cs typeface="Verdana"/>
                <a:sym typeface="Verdana"/>
              </a:rPr>
              <a:t>Downturn</a:t>
            </a:r>
            <a:r>
              <a:rPr lang="fr-FR" sz="900" b="0" i="0" u="none" strike="noStrike" cap="none" dirty="0">
                <a:solidFill>
                  <a:srgbClr val="000000"/>
                </a:solidFill>
                <a:latin typeface="Verdana"/>
                <a:ea typeface="Verdana"/>
                <a:cs typeface="Verdana"/>
                <a:sym typeface="Verdana"/>
              </a:rPr>
              <a:t> : CCF moyens long terme avec impact d’un retournement du marché</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000000"/>
                </a:solidFill>
                <a:latin typeface="Verdana"/>
                <a:ea typeface="Verdana"/>
                <a:cs typeface="Verdana"/>
                <a:sym typeface="Verdana"/>
              </a:rPr>
              <a:t> Marges de conservatisme </a:t>
            </a:r>
            <a:r>
              <a:rPr lang="fr-FR" sz="900" b="0" i="0" u="none" strike="noStrike" cap="none" dirty="0">
                <a:solidFill>
                  <a:srgbClr val="000000"/>
                </a:solidFill>
                <a:latin typeface="Verdana"/>
                <a:ea typeface="Verdana"/>
                <a:cs typeface="Verdana"/>
                <a:sym typeface="Verdana"/>
              </a:rPr>
              <a:t>(MOC)</a:t>
            </a:r>
            <a:endParaRPr lang="fr-FR" sz="9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rgbClr val="000000"/>
              </a:buClr>
              <a:buSzPts val="800"/>
              <a:buFont typeface="Verdana"/>
              <a:buChar char="•"/>
            </a:pPr>
            <a:r>
              <a:rPr lang="fr-FR" sz="900" b="1" i="0" u="none" strike="noStrike" cap="none" dirty="0">
                <a:solidFill>
                  <a:srgbClr val="C00000"/>
                </a:solidFill>
                <a:latin typeface="Verdana"/>
                <a:ea typeface="Verdana"/>
                <a:cs typeface="Verdana"/>
                <a:sym typeface="Verdana"/>
              </a:rPr>
              <a:t> CCF final = LRA CCF + </a:t>
            </a:r>
            <a:r>
              <a:rPr lang="fr-FR" sz="900" b="1" i="0" u="none" strike="noStrike" cap="none" dirty="0" err="1">
                <a:solidFill>
                  <a:srgbClr val="C00000"/>
                </a:solidFill>
                <a:latin typeface="Verdana"/>
                <a:ea typeface="Verdana"/>
                <a:cs typeface="Verdana"/>
                <a:sym typeface="Verdana"/>
              </a:rPr>
              <a:t>Downturn</a:t>
            </a:r>
            <a:r>
              <a:rPr lang="fr-FR" sz="900" b="1" i="0" u="none" strike="noStrike" cap="none" dirty="0">
                <a:solidFill>
                  <a:srgbClr val="C00000"/>
                </a:solidFill>
                <a:latin typeface="Verdana"/>
                <a:ea typeface="Verdana"/>
                <a:cs typeface="Verdana"/>
                <a:sym typeface="Verdana"/>
              </a:rPr>
              <a:t> + MOC</a:t>
            </a:r>
            <a:endParaRPr lang="fr-FR" sz="900" b="0" i="0" u="none" strike="noStrike" cap="none" dirty="0">
              <a:solidFill>
                <a:srgbClr val="000000"/>
              </a:solidFill>
              <a:latin typeface="Arial"/>
              <a:ea typeface="Arial"/>
              <a:cs typeface="Arial"/>
              <a:sym typeface="Arial"/>
            </a:endParaRPr>
          </a:p>
        </p:txBody>
      </p:sp>
      <p:sp>
        <p:nvSpPr>
          <p:cNvPr id="5" name="Rectangle : coins arrondis 4">
            <a:extLst>
              <a:ext uri="{FF2B5EF4-FFF2-40B4-BE49-F238E27FC236}">
                <a16:creationId xmlns:a16="http://schemas.microsoft.com/office/drawing/2014/main" id="{7038AF96-4D25-FA25-432D-8B96996B3ED6}"/>
              </a:ext>
            </a:extLst>
          </p:cNvPr>
          <p:cNvSpPr/>
          <p:nvPr/>
        </p:nvSpPr>
        <p:spPr>
          <a:xfrm>
            <a:off x="1845697" y="1479238"/>
            <a:ext cx="2776574" cy="245610"/>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sp>
        <p:nvSpPr>
          <p:cNvPr id="14" name="Google Shape;5910;g2c32c645e07_2_3983">
            <a:extLst>
              <a:ext uri="{FF2B5EF4-FFF2-40B4-BE49-F238E27FC236}">
                <a16:creationId xmlns:a16="http://schemas.microsoft.com/office/drawing/2014/main" id="{24534D2E-1791-2649-C62A-0DAF6C968C4E}"/>
              </a:ext>
            </a:extLst>
          </p:cNvPr>
          <p:cNvSpPr/>
          <p:nvPr/>
        </p:nvSpPr>
        <p:spPr>
          <a:xfrm rot="5400000">
            <a:off x="9351756" y="932482"/>
            <a:ext cx="1793390" cy="3128041"/>
          </a:xfrm>
          <a:prstGeom prst="round2SameRect">
            <a:avLst>
              <a:gd name="adj1" fmla="val 16667"/>
              <a:gd name="adj2" fmla="val 0"/>
            </a:avLst>
          </a:prstGeom>
          <a:solidFill>
            <a:srgbClr val="FDFBF9">
              <a:alpha val="88235"/>
            </a:srgbClr>
          </a:solidFill>
          <a:ln w="25400" cap="flat" cmpd="sng">
            <a:solidFill>
              <a:srgbClr val="876B3A">
                <a:alpha val="88235"/>
              </a:srgbClr>
            </a:solidFill>
            <a:prstDash val="solid"/>
            <a:round/>
            <a:headEnd type="none" w="sm" len="sm"/>
            <a:tailEnd type="none" w="sm" len="sm"/>
          </a:ln>
        </p:spPr>
        <p:txBody>
          <a:bodyPr spcFirstLastPara="1" vert="vert270" wrap="square" lIns="91425" tIns="91425" rIns="91425" bIns="91425" anchor="t" anchorCtr="0">
            <a:noAutofit/>
          </a:bodyPr>
          <a:lstStyle/>
          <a:p>
            <a:pPr marR="0" lvl="1" algn="ctr" rtl="0">
              <a:lnSpc>
                <a:spcPct val="150000"/>
              </a:lnSpc>
              <a:spcBef>
                <a:spcPts val="0"/>
              </a:spcBef>
              <a:spcAft>
                <a:spcPts val="0"/>
              </a:spcAft>
              <a:buClr>
                <a:srgbClr val="000000"/>
              </a:buClr>
              <a:buSzPts val="800"/>
            </a:pPr>
            <a:r>
              <a:rPr lang="fr-FR" sz="1200" b="1" i="0" u="sng" strike="noStrike" cap="none" dirty="0">
                <a:solidFill>
                  <a:srgbClr val="000000"/>
                </a:solidFill>
                <a:latin typeface="Verdana" panose="020B0604030504040204" pitchFamily="34" charset="0"/>
                <a:ea typeface="Verdana" panose="020B0604030504040204" pitchFamily="34" charset="0"/>
                <a:sym typeface="Arial"/>
              </a:rPr>
              <a:t>Calcul de l’EAD</a:t>
            </a:r>
          </a:p>
          <a:p>
            <a:pPr marR="0" lvl="1" algn="ctr" rtl="0">
              <a:lnSpc>
                <a:spcPct val="150000"/>
              </a:lnSpc>
              <a:spcBef>
                <a:spcPts val="0"/>
              </a:spcBef>
              <a:spcAft>
                <a:spcPts val="0"/>
              </a:spcAft>
              <a:buClr>
                <a:srgbClr val="000000"/>
              </a:buClr>
              <a:buSzPts val="800"/>
            </a:pPr>
            <a:endParaRPr lang="fr-FR" sz="1100" b="1" i="0" u="none" strike="noStrike" cap="none" dirty="0">
              <a:solidFill>
                <a:srgbClr val="000000"/>
              </a:solidFill>
              <a:latin typeface="Verdana" panose="020B0604030504040204" pitchFamily="34" charset="0"/>
              <a:ea typeface="Verdana" panose="020B0604030504040204" pitchFamily="34" charset="0"/>
              <a:sym typeface="Arial"/>
            </a:endParaRPr>
          </a:p>
          <a:p>
            <a:pPr marR="0" lvl="1" algn="ctr" rtl="0">
              <a:lnSpc>
                <a:spcPct val="150000"/>
              </a:lnSpc>
              <a:spcBef>
                <a:spcPts val="0"/>
              </a:spcBef>
              <a:spcAft>
                <a:spcPts val="0"/>
              </a:spcAft>
              <a:buClr>
                <a:srgbClr val="000000"/>
              </a:buClr>
              <a:buSzPts val="800"/>
            </a:pPr>
            <a:r>
              <a:rPr lang="fr-FR" sz="1100" b="1" dirty="0">
                <a:solidFill>
                  <a:srgbClr val="C00000"/>
                </a:solidFill>
                <a:latin typeface="Verdana" panose="020B0604030504040204" pitchFamily="34" charset="0"/>
                <a:ea typeface="Verdana" panose="020B0604030504040204" pitchFamily="34" charset="0"/>
              </a:rPr>
              <a:t>EAD final</a:t>
            </a:r>
            <a:r>
              <a:rPr lang="fr-FR" sz="1100" b="1" dirty="0">
                <a:latin typeface="Verdana" panose="020B0604030504040204" pitchFamily="34" charset="0"/>
                <a:ea typeface="Verdana" panose="020B0604030504040204" pitchFamily="34" charset="0"/>
              </a:rPr>
              <a:t> = Montant Bilan + </a:t>
            </a:r>
            <a:r>
              <a:rPr lang="fr-FR" sz="1100" b="1" dirty="0">
                <a:solidFill>
                  <a:srgbClr val="C00000"/>
                </a:solidFill>
                <a:latin typeface="Verdana" panose="020B0604030504040204" pitchFamily="34" charset="0"/>
                <a:ea typeface="Verdana" panose="020B0604030504040204" pitchFamily="34" charset="0"/>
              </a:rPr>
              <a:t>CCF final</a:t>
            </a:r>
            <a:r>
              <a:rPr lang="fr-FR" sz="1100" b="1" dirty="0">
                <a:latin typeface="Verdana" panose="020B0604030504040204" pitchFamily="34" charset="0"/>
                <a:ea typeface="Verdana" panose="020B0604030504040204" pitchFamily="34" charset="0"/>
              </a:rPr>
              <a:t> * Montant hors bilan</a:t>
            </a:r>
            <a:endParaRPr lang="fr-FR" sz="1100" b="1" i="0" u="none" strike="noStrike" cap="none" dirty="0">
              <a:solidFill>
                <a:srgbClr val="000000"/>
              </a:solidFill>
              <a:latin typeface="Verdana" panose="020B0604030504040204" pitchFamily="34" charset="0"/>
              <a:ea typeface="Verdana" panose="020B0604030504040204" pitchFamily="34" charset="0"/>
              <a:sym typeface="Arial"/>
            </a:endParaRPr>
          </a:p>
        </p:txBody>
      </p:sp>
      <p:sp>
        <p:nvSpPr>
          <p:cNvPr id="17" name="Google Shape;5943;g2c32c645e07_2_4003">
            <a:extLst>
              <a:ext uri="{FF2B5EF4-FFF2-40B4-BE49-F238E27FC236}">
                <a16:creationId xmlns:a16="http://schemas.microsoft.com/office/drawing/2014/main" id="{B185C241-A208-215D-CFA9-7C896C9CE147}"/>
              </a:ext>
            </a:extLst>
          </p:cNvPr>
          <p:cNvSpPr/>
          <p:nvPr/>
        </p:nvSpPr>
        <p:spPr>
          <a:xfrm>
            <a:off x="8235022" y="2291395"/>
            <a:ext cx="680720" cy="240972"/>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 name="Image 19">
            <a:extLst>
              <a:ext uri="{FF2B5EF4-FFF2-40B4-BE49-F238E27FC236}">
                <a16:creationId xmlns:a16="http://schemas.microsoft.com/office/drawing/2014/main" id="{B0DEAAFA-D3DD-3B08-C37D-17792E88C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60" y="3734368"/>
            <a:ext cx="5967356" cy="3078980"/>
          </a:xfrm>
          <a:prstGeom prst="rect">
            <a:avLst/>
          </a:prstGeom>
        </p:spPr>
      </p:pic>
      <p:sp>
        <p:nvSpPr>
          <p:cNvPr id="21" name="ZoneTexte 20">
            <a:extLst>
              <a:ext uri="{FF2B5EF4-FFF2-40B4-BE49-F238E27FC236}">
                <a16:creationId xmlns:a16="http://schemas.microsoft.com/office/drawing/2014/main" id="{3E84CE1A-9FBC-30AC-96D3-FC012259747D}"/>
              </a:ext>
            </a:extLst>
          </p:cNvPr>
          <p:cNvSpPr txBox="1"/>
          <p:nvPr/>
        </p:nvSpPr>
        <p:spPr>
          <a:xfrm>
            <a:off x="144659" y="3558797"/>
            <a:ext cx="6818413" cy="3254551"/>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22" name="ZoneTexte 21">
            <a:extLst>
              <a:ext uri="{FF2B5EF4-FFF2-40B4-BE49-F238E27FC236}">
                <a16:creationId xmlns:a16="http://schemas.microsoft.com/office/drawing/2014/main" id="{00957588-2642-086E-1468-5BB14D55011C}"/>
              </a:ext>
            </a:extLst>
          </p:cNvPr>
          <p:cNvSpPr txBox="1"/>
          <p:nvPr/>
        </p:nvSpPr>
        <p:spPr>
          <a:xfrm>
            <a:off x="775600" y="3588117"/>
            <a:ext cx="9040602" cy="253916"/>
          </a:xfrm>
          <a:prstGeom prst="rect">
            <a:avLst/>
          </a:prstGeom>
          <a:noFill/>
        </p:spPr>
        <p:txBody>
          <a:bodyPr wrap="square">
            <a:spAutoFit/>
          </a:bodyPr>
          <a:lstStyle/>
          <a:p>
            <a:r>
              <a:rPr lang="fr-FR" sz="1050" b="1" dirty="0"/>
              <a:t>Détermination d’un seuil de hors bilan selon le critère de l’entropie</a:t>
            </a:r>
          </a:p>
        </p:txBody>
      </p:sp>
      <p:sp>
        <p:nvSpPr>
          <p:cNvPr id="24" name="Google Shape;6353;p138">
            <a:extLst>
              <a:ext uri="{FF2B5EF4-FFF2-40B4-BE49-F238E27FC236}">
                <a16:creationId xmlns:a16="http://schemas.microsoft.com/office/drawing/2014/main" id="{CBB4C7EE-3EB6-112A-3B5E-CF50755B3916}"/>
              </a:ext>
            </a:extLst>
          </p:cNvPr>
          <p:cNvSpPr/>
          <p:nvPr/>
        </p:nvSpPr>
        <p:spPr>
          <a:xfrm>
            <a:off x="7098681" y="3554435"/>
            <a:ext cx="4883198" cy="325455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C516238B-D333-D298-1F3D-94F754EF6E15}"/>
                  </a:ext>
                </a:extLst>
              </p:cNvPr>
              <p:cNvSpPr txBox="1"/>
              <p:nvPr/>
            </p:nvSpPr>
            <p:spPr>
              <a:xfrm>
                <a:off x="7098681" y="3588117"/>
                <a:ext cx="4813051" cy="3167444"/>
              </a:xfrm>
              <a:prstGeom prst="rect">
                <a:avLst/>
              </a:prstGeom>
            </p:spPr>
            <p:txBody>
              <a:bodyPr vert="horz" wrap="square" lIns="90000" tIns="45720" rIns="91440" bIns="45720" rtlCol="0">
                <a:noAutofit/>
              </a:bodyPr>
              <a:lstStyle/>
              <a:p>
                <a:pPr algn="just">
                  <a:spcBef>
                    <a:spcPts val="600"/>
                  </a:spcBef>
                  <a:buClr>
                    <a:schemeClr val="tx1"/>
                  </a:buClr>
                </a:pPr>
                <a:r>
                  <a:rPr lang="fr-FR" sz="1200" b="1" dirty="0"/>
                  <a:t>Rappel de la formule de l’entropie de Shannon :</a:t>
                </a:r>
              </a:p>
              <a:p>
                <a:pPr algn="just">
                  <a:spcBef>
                    <a:spcPts val="600"/>
                  </a:spcBef>
                  <a:buClr>
                    <a:schemeClr val="tx1"/>
                  </a:buClr>
                </a:pPr>
                <a:r>
                  <a:rPr lang="fr-FR" sz="1200" dirty="0"/>
                  <a:t>L’entropie d’une variable aléatoire discrète </a:t>
                </a:r>
                <a14:m>
                  <m:oMath xmlns:m="http://schemas.openxmlformats.org/officeDocument/2006/math">
                    <m:r>
                      <a:rPr lang="fr-FR" sz="1200" i="1" dirty="0" smtClean="0">
                        <a:latin typeface="Cambria Math" panose="02040503050406030204" pitchFamily="18" charset="0"/>
                      </a:rPr>
                      <m:t>𝑋</m:t>
                    </m:r>
                  </m:oMath>
                </a14:m>
                <a:r>
                  <a:rPr lang="fr-FR" sz="1200" dirty="0"/>
                  <a:t> prenant les valeurs </a:t>
                </a:r>
                <a14:m>
                  <m:oMath xmlns:m="http://schemas.openxmlformats.org/officeDocument/2006/math">
                    <m:sSub>
                      <m:sSubPr>
                        <m:ctrlPr>
                          <a:rPr lang="fr-FR" sz="1200" i="1" smtClean="0">
                            <a:latin typeface="Cambria Math" panose="02040503050406030204" pitchFamily="18" charset="0"/>
                          </a:rPr>
                        </m:ctrlPr>
                      </m:sSubPr>
                      <m:e>
                        <m:r>
                          <m:rPr>
                            <m:sty m:val="p"/>
                          </m:rPr>
                          <a:rPr lang="fr-FR" sz="1200" b="0" i="1" smtClean="0">
                            <a:latin typeface="Cambria Math" panose="02040503050406030204" pitchFamily="18" charset="0"/>
                          </a:rPr>
                          <m:t>x</m:t>
                        </m:r>
                      </m:e>
                      <m:sub>
                        <m:r>
                          <m:rPr>
                            <m:sty m:val="p"/>
                          </m:rPr>
                          <a:rPr lang="fr-FR" sz="1200" b="0" i="1" smtClean="0">
                            <a:latin typeface="Cambria Math" panose="02040503050406030204" pitchFamily="18" charset="0"/>
                          </a:rPr>
                          <m:t>i</m:t>
                        </m:r>
                      </m:sub>
                    </m:sSub>
                  </m:oMath>
                </a14:m>
                <a:r>
                  <a:rPr lang="fr-FR" sz="1200" dirty="0"/>
                  <a:t> avec des probabilités </a:t>
                </a:r>
                <a14:m>
                  <m:oMath xmlns:m="http://schemas.openxmlformats.org/officeDocument/2006/math">
                    <m:sSub>
                      <m:sSubPr>
                        <m:ctrlPr>
                          <a:rPr lang="fr-FR" sz="1200" i="1">
                            <a:latin typeface="Cambria Math" panose="02040503050406030204" pitchFamily="18" charset="0"/>
                          </a:rPr>
                        </m:ctrlPr>
                      </m:sSubPr>
                      <m:e>
                        <m:r>
                          <m:rPr>
                            <m:sty m:val="p"/>
                          </m:rPr>
                          <a:rPr lang="fr-FR" sz="1200" b="0" i="1" smtClean="0">
                            <a:latin typeface="Cambria Math" panose="02040503050406030204" pitchFamily="18" charset="0"/>
                          </a:rPr>
                          <m:t>P</m:t>
                        </m:r>
                      </m:e>
                      <m:sub>
                        <m:r>
                          <m:rPr>
                            <m:sty m:val="p"/>
                          </m:rPr>
                          <a:rPr lang="fr-FR" sz="1200" i="1">
                            <a:latin typeface="Cambria Math" panose="02040503050406030204" pitchFamily="18" charset="0"/>
                          </a:rPr>
                          <m:t>i</m:t>
                        </m:r>
                      </m:sub>
                    </m:sSub>
                  </m:oMath>
                </a14:m>
                <a:r>
                  <a:rPr lang="fr-FR" sz="1200" dirty="0"/>
                  <a:t> est définie par :</a:t>
                </a:r>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r>
                  <a:rPr lang="fr-FR" sz="1200" dirty="0"/>
                  <a:t>où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log</m:t>
                        </m:r>
                      </m:e>
                      <m:sub>
                        <m:r>
                          <m:rPr>
                            <m:sty m:val="p"/>
                          </m:rPr>
                          <a:rPr lang="fr-FR" sz="1200" i="1">
                            <a:latin typeface="Cambria Math" panose="02040503050406030204" pitchFamily="18" charset="0"/>
                            <a:ea typeface="Cambria Math" panose="02040503050406030204" pitchFamily="18" charset="0"/>
                          </a:rPr>
                          <m:t>b</m:t>
                        </m:r>
                      </m:sub>
                    </m:sSub>
                  </m:oMath>
                </a14:m>
                <a:r>
                  <a:rPr lang="fr-FR" sz="1200" dirty="0"/>
                  <a:t> est le logarithme en base b. On utilise en général un logarithme à base 2. </a:t>
                </a:r>
              </a:p>
              <a:p>
                <a:pPr algn="just">
                  <a:spcBef>
                    <a:spcPts val="600"/>
                  </a:spcBef>
                  <a:buClr>
                    <a:schemeClr val="tx1"/>
                  </a:buClr>
                </a:pPr>
                <a:r>
                  <a:rPr lang="fr-FR" sz="1200" dirty="0"/>
                  <a:t>L’entropie d’une variable, traduit l’incertitude autour des valeurs qu’elle peut prendre. Plus cette incertitude est faible, plus l’entropie est faible et inversement.</a:t>
                </a:r>
              </a:p>
              <a:p>
                <a:pPr algn="just">
                  <a:spcBef>
                    <a:spcPts val="600"/>
                  </a:spcBef>
                  <a:buClr>
                    <a:schemeClr val="tx1"/>
                  </a:buClr>
                </a:pPr>
                <a:r>
                  <a:rPr lang="fr-FR" sz="1200" dirty="0">
                    <a:latin typeface="Verdana" panose="020B0604030504040204" pitchFamily="34" charset="0"/>
                  </a:rPr>
                  <a:t>Dans la figure de gauche, le seuil de hors bilan, pour utilisation du CCF plutôt que l’ULF, correspond à la valeur de HB (discrétisée) à partir duquel le gain marginal d’entropie est inférieur à 1% entre deux seuils successifs.</a:t>
                </a:r>
              </a:p>
              <a:p>
                <a:pPr algn="just">
                  <a:spcBef>
                    <a:spcPts val="600"/>
                  </a:spcBef>
                  <a:buClr>
                    <a:schemeClr val="tx1"/>
                  </a:buClr>
                </a:pPr>
                <a:endParaRPr lang="fr-FR" sz="1200" dirty="0">
                  <a:latin typeface="Verdana" panose="020B0604030504040204" pitchFamily="34" charset="0"/>
                </a:endParaRPr>
              </a:p>
            </p:txBody>
          </p:sp>
        </mc:Choice>
        <mc:Fallback xmlns="">
          <p:sp>
            <p:nvSpPr>
              <p:cNvPr id="25" name="ZoneTexte 24">
                <a:extLst>
                  <a:ext uri="{FF2B5EF4-FFF2-40B4-BE49-F238E27FC236}">
                    <a16:creationId xmlns:a16="http://schemas.microsoft.com/office/drawing/2014/main" id="{C516238B-D333-D298-1F3D-94F754EF6E15}"/>
                  </a:ext>
                </a:extLst>
              </p:cNvPr>
              <p:cNvSpPr txBox="1">
                <a:spLocks noRot="1" noChangeAspect="1" noMove="1" noResize="1" noEditPoints="1" noAdjustHandles="1" noChangeArrowheads="1" noChangeShapeType="1" noTextEdit="1"/>
              </p:cNvSpPr>
              <p:nvPr/>
            </p:nvSpPr>
            <p:spPr>
              <a:xfrm>
                <a:off x="7098681" y="3588117"/>
                <a:ext cx="4813051" cy="3167444"/>
              </a:xfrm>
              <a:prstGeom prst="rect">
                <a:avLst/>
              </a:prstGeom>
              <a:blipFill>
                <a:blip r:embed="rId5"/>
                <a:stretch>
                  <a:fillRect t="-193" r="-127"/>
                </a:stretch>
              </a:blipFill>
            </p:spPr>
            <p:txBody>
              <a:bodyPr/>
              <a:lstStyle/>
              <a:p>
                <a:r>
                  <a:rPr lang="fr-FR">
                    <a:noFill/>
                  </a:rPr>
                  <a:t> </a:t>
                </a:r>
              </a:p>
            </p:txBody>
          </p:sp>
        </mc:Fallback>
      </mc:AlternateContent>
      <p:sp>
        <p:nvSpPr>
          <p:cNvPr id="26" name="Google Shape;5943;g2c32c645e07_2_4003">
            <a:extLst>
              <a:ext uri="{FF2B5EF4-FFF2-40B4-BE49-F238E27FC236}">
                <a16:creationId xmlns:a16="http://schemas.microsoft.com/office/drawing/2014/main" id="{427E1440-0A1C-B5FD-AB8F-A27EA49665A8}"/>
              </a:ext>
            </a:extLst>
          </p:cNvPr>
          <p:cNvSpPr/>
          <p:nvPr/>
        </p:nvSpPr>
        <p:spPr>
          <a:xfrm>
            <a:off x="6694558" y="4428629"/>
            <a:ext cx="680720" cy="240972"/>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ZoneTexte 26">
            <a:extLst>
              <a:ext uri="{FF2B5EF4-FFF2-40B4-BE49-F238E27FC236}">
                <a16:creationId xmlns:a16="http://schemas.microsoft.com/office/drawing/2014/main" id="{F97DFCA7-50AB-8493-87CD-EB1AAF08A14B}"/>
              </a:ext>
            </a:extLst>
          </p:cNvPr>
          <p:cNvSpPr txBox="1"/>
          <p:nvPr/>
        </p:nvSpPr>
        <p:spPr>
          <a:xfrm>
            <a:off x="6896100" y="4586514"/>
            <a:ext cx="5025420" cy="870857"/>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F4BD3E12-C378-F2EA-D91E-474A8E2C73CB}"/>
                  </a:ext>
                </a:extLst>
              </p:cNvPr>
              <p:cNvSpPr txBox="1"/>
              <p:nvPr/>
            </p:nvSpPr>
            <p:spPr>
              <a:xfrm>
                <a:off x="6688174" y="4265420"/>
                <a:ext cx="5293704" cy="85792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H</m:t>
                          </m:r>
                        </m:e>
                        <m:sub>
                          <m:r>
                            <m:rPr>
                              <m:sty m:val="p"/>
                            </m:rPr>
                            <a:rPr lang="fr-FR" sz="1400" b="0" i="1" smtClean="0">
                              <a:latin typeface="Cambria Math" panose="02040503050406030204" pitchFamily="18" charset="0"/>
                            </a:rPr>
                            <m:t>b</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X</m:t>
                      </m:r>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smtClean="0">
                              <a:latin typeface="Cambria Math" panose="02040503050406030204" pitchFamily="18" charset="0"/>
                              <a:ea typeface="Cambria Math" panose="02040503050406030204" pitchFamily="18" charset="0"/>
                            </a:rPr>
                          </m:ctrlPr>
                        </m:dPr>
                        <m:e>
                          <m:sSub>
                            <m:sSubPr>
                              <m:ctrlPr>
                                <a:rPr lang="fr-FR" sz="1400" i="1" smtClean="0">
                                  <a:latin typeface="Cambria Math" panose="02040503050406030204" pitchFamily="18" charset="0"/>
                                  <a:ea typeface="Cambria Math" panose="02040503050406030204" pitchFamily="18" charset="0"/>
                                </a:rPr>
                              </m:ctrlPr>
                            </m:sSubPr>
                            <m:e>
                              <m:r>
                                <m:rPr>
                                  <m:sty m:val="p"/>
                                </m:rPr>
                                <a:rPr lang="fr-FR" sz="1400" b="0" i="1" smtClean="0">
                                  <a:latin typeface="Cambria Math" panose="02040503050406030204" pitchFamily="18" charset="0"/>
                                  <a:ea typeface="Cambria Math" panose="02040503050406030204" pitchFamily="18" charset="0"/>
                                </a:rPr>
                                <m:t>log</m:t>
                              </m:r>
                            </m:e>
                            <m:sub>
                              <m:r>
                                <m:rPr>
                                  <m:sty m:val="p"/>
                                </m:rPr>
                                <a:rPr lang="fr-FR" sz="1400" b="0" i="1" smtClean="0">
                                  <a:latin typeface="Cambria Math" panose="02040503050406030204" pitchFamily="18" charset="0"/>
                                  <a:ea typeface="Cambria Math" panose="02040503050406030204" pitchFamily="18" charset="0"/>
                                </a:rPr>
                                <m:t>b</m:t>
                              </m:r>
                            </m:sub>
                          </m:sSub>
                          <m:r>
                            <m:rPr>
                              <m:sty m:val="p"/>
                            </m:rPr>
                            <a:rPr lang="fr-FR" sz="1400" b="0" i="1" smtClean="0">
                              <a:latin typeface="Cambria Math" panose="02040503050406030204" pitchFamily="18" charset="0"/>
                              <a:ea typeface="Cambria Math" panose="02040503050406030204" pitchFamily="18" charset="0"/>
                            </a:rPr>
                            <m:t>P</m:t>
                          </m:r>
                          <m:r>
                            <a:rPr lang="fr-FR" sz="1400" b="0" i="1" smtClean="0">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ea typeface="Cambria Math" panose="02040503050406030204" pitchFamily="18" charset="0"/>
                            </a:rPr>
                            <m:t>X</m:t>
                          </m:r>
                          <m:r>
                            <a:rPr lang="fr-FR" sz="1400" b="0" i="1" smtClean="0">
                              <a:latin typeface="Cambria Math" panose="02040503050406030204" pitchFamily="18" charset="0"/>
                              <a:ea typeface="Cambria Math" panose="02040503050406030204" pitchFamily="18" charset="0"/>
                            </a:rPr>
                            <m:t>)</m:t>
                          </m:r>
                        </m:e>
                      </m:d>
                      <m:r>
                        <a:rPr lang="fr-FR" sz="1400" b="0" i="1" smtClean="0">
                          <a:latin typeface="Cambria Math" panose="02040503050406030204" pitchFamily="18" charset="0"/>
                          <a:ea typeface="Cambria Math" panose="02040503050406030204" pitchFamily="18" charset="0"/>
                        </a:rPr>
                        <m:t>=−</m:t>
                      </m:r>
                      <m:nary>
                        <m:naryPr>
                          <m:chr m:val="∑"/>
                          <m:supHide m:val="on"/>
                          <m:ctrlPr>
                            <a:rPr lang="fr-FR" sz="1400" b="0" i="1" smtClean="0">
                              <a:latin typeface="Cambria Math" panose="02040503050406030204" pitchFamily="18" charset="0"/>
                              <a:ea typeface="Cambria Math" panose="02040503050406030204" pitchFamily="18" charset="0"/>
                            </a:rPr>
                          </m:ctrlPr>
                        </m:naryPr>
                        <m:sub>
                          <m:r>
                            <m:rPr>
                              <m:sty m:val="p"/>
                              <m:brk m:alnAt="7"/>
                            </m:rPr>
                            <a:rPr lang="fr-FR" sz="1400" b="0" i="1" smtClean="0">
                              <a:latin typeface="Cambria Math" panose="02040503050406030204" pitchFamily="18" charset="0"/>
                              <a:ea typeface="Cambria Math" panose="02040503050406030204" pitchFamily="18" charset="0"/>
                            </a:rPr>
                            <m:t>i</m:t>
                          </m:r>
                        </m:sub>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m:t>
                              </m:r>
                            </m:e>
                            <m:sub>
                              <m:r>
                                <m:rPr>
                                  <m:sty m:val="p"/>
                                </m:rPr>
                                <a:rPr lang="fr-FR" sz="1400" i="1">
                                  <a:latin typeface="Cambria Math" panose="02040503050406030204" pitchFamily="18" charset="0"/>
                                </a:rPr>
                                <m:t>i</m:t>
                              </m:r>
                            </m:sub>
                          </m:sSub>
                          <m:sSub>
                            <m:sSubPr>
                              <m:ctrlPr>
                                <a:rPr lang="fr-FR" sz="1400" i="1">
                                  <a:latin typeface="Cambria Math" panose="02040503050406030204" pitchFamily="18" charset="0"/>
                                  <a:ea typeface="Cambria Math" panose="02040503050406030204" pitchFamily="18" charset="0"/>
                                </a:rPr>
                              </m:ctrlPr>
                            </m:sSubPr>
                            <m:e>
                              <m:r>
                                <m:rPr>
                                  <m:sty m:val="p"/>
                                </m:rPr>
                                <a:rPr lang="fr-FR" sz="1400" i="1">
                                  <a:latin typeface="Cambria Math" panose="02040503050406030204" pitchFamily="18" charset="0"/>
                                  <a:ea typeface="Cambria Math" panose="02040503050406030204" pitchFamily="18" charset="0"/>
                                </a:rPr>
                                <m:t>log</m:t>
                              </m:r>
                            </m:e>
                            <m:sub>
                              <m:r>
                                <m:rPr>
                                  <m:sty m:val="p"/>
                                </m:rPr>
                                <a:rPr lang="fr-FR" sz="1400" i="1">
                                  <a:latin typeface="Cambria Math" panose="02040503050406030204" pitchFamily="18" charset="0"/>
                                  <a:ea typeface="Cambria Math" panose="02040503050406030204" pitchFamily="18" charset="0"/>
                                </a:rPr>
                                <m:t>b</m:t>
                              </m:r>
                            </m:sub>
                          </m:sSub>
                          <m:sSub>
                            <m:sSubPr>
                              <m:ctrlPr>
                                <a:rPr lang="fr-FR" sz="1400" i="1">
                                  <a:latin typeface="Cambria Math" panose="02040503050406030204" pitchFamily="18" charset="0"/>
                                </a:rPr>
                              </m:ctrlPr>
                            </m:sSubPr>
                            <m:e>
                              <m:r>
                                <a:rPr lang="fr-FR" sz="1400" b="0" i="1" smtClean="0">
                                  <a:latin typeface="Cambria Math" panose="02040503050406030204" pitchFamily="18" charset="0"/>
                                </a:rPr>
                                <m:t>(</m:t>
                              </m:r>
                              <m:r>
                                <m:rPr>
                                  <m:sty m:val="p"/>
                                </m:rPr>
                                <a:rPr lang="fr-FR" sz="1400" i="1">
                                  <a:latin typeface="Cambria Math" panose="02040503050406030204" pitchFamily="18" charset="0"/>
                                </a:rPr>
                                <m:t>P</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e>
                      </m:nary>
                    </m:oMath>
                  </m:oMathPara>
                </a14:m>
                <a:endParaRPr lang="fr-FR" sz="1400" dirty="0">
                  <a:latin typeface="Verdana" panose="020B0604030504040204" pitchFamily="34" charset="0"/>
                </a:endParaRPr>
              </a:p>
            </p:txBody>
          </p:sp>
        </mc:Choice>
        <mc:Fallback xmlns="">
          <p:sp>
            <p:nvSpPr>
              <p:cNvPr id="28" name="ZoneTexte 27">
                <a:extLst>
                  <a:ext uri="{FF2B5EF4-FFF2-40B4-BE49-F238E27FC236}">
                    <a16:creationId xmlns:a16="http://schemas.microsoft.com/office/drawing/2014/main" id="{F4BD3E12-C378-F2EA-D91E-474A8E2C73CB}"/>
                  </a:ext>
                </a:extLst>
              </p:cNvPr>
              <p:cNvSpPr txBox="1">
                <a:spLocks noRot="1" noChangeAspect="1" noMove="1" noResize="1" noEditPoints="1" noAdjustHandles="1" noChangeArrowheads="1" noChangeShapeType="1" noTextEdit="1"/>
              </p:cNvSpPr>
              <p:nvPr/>
            </p:nvSpPr>
            <p:spPr>
              <a:xfrm>
                <a:off x="6688174" y="4265420"/>
                <a:ext cx="5293704" cy="857922"/>
              </a:xfrm>
              <a:prstGeom prst="rect">
                <a:avLst/>
              </a:prstGeom>
              <a:blipFill>
                <a:blip r:embed="rId6"/>
                <a:stretch>
                  <a:fillRect t="-83571" b="-92143"/>
                </a:stretch>
              </a:blipFill>
            </p:spPr>
            <p:txBody>
              <a:bodyPr/>
              <a:lstStyle/>
              <a:p>
                <a:r>
                  <a:rPr lang="fr-FR">
                    <a:noFill/>
                  </a:rPr>
                  <a:t> </a:t>
                </a:r>
              </a:p>
            </p:txBody>
          </p:sp>
        </mc:Fallback>
      </mc:AlternateContent>
    </p:spTree>
    <p:extLst>
      <p:ext uri="{BB962C8B-B14F-4D97-AF65-F5344CB8AC3E}">
        <p14:creationId xmlns:p14="http://schemas.microsoft.com/office/powerpoint/2010/main" val="360285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2AB47889-3578-EE89-8580-9C379797A1EF}"/>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9614DBF7-A115-F2CF-D129-A54D2F76C467}"/>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9F0ADCEE-B109-FEBD-56D3-5FD96B4F53D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Détection des périodes de bas de cycle (</a:t>
            </a:r>
            <a:r>
              <a:rPr lang="fr-FR" dirty="0" err="1">
                <a:latin typeface="Verdana"/>
                <a:ea typeface="Verdana"/>
                <a:cs typeface="Verdana"/>
                <a:sym typeface="Verdana"/>
              </a:rPr>
              <a:t>Downturn</a:t>
            </a:r>
            <a:r>
              <a:rPr lang="fr-FR" dirty="0">
                <a:latin typeface="Verdana"/>
                <a:ea typeface="Verdana"/>
                <a:cs typeface="Verdana"/>
                <a:sym typeface="Verdana"/>
              </a:rPr>
              <a:t>)</a:t>
            </a:r>
          </a:p>
        </p:txBody>
      </p:sp>
      <p:sp>
        <p:nvSpPr>
          <p:cNvPr id="1225" name="Google Shape;1225;p11">
            <a:extLst>
              <a:ext uri="{FF2B5EF4-FFF2-40B4-BE49-F238E27FC236}">
                <a16:creationId xmlns:a16="http://schemas.microsoft.com/office/drawing/2014/main" id="{D249DE2B-2173-6BDD-1C47-B993EEE2F217}"/>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0CA73BC-FEA7-ED75-5E27-ABDA377AFC1B}"/>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4F49071B-69A9-D1AE-37D4-CF61651B1279}"/>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E08E65BF-F1E5-F6F9-4727-55D59E253EF6}"/>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180F247B-A803-AC66-6892-DFEAD0D9C121}"/>
              </a:ext>
            </a:extLst>
          </p:cNvPr>
          <p:cNvSpPr txBox="1"/>
          <p:nvPr/>
        </p:nvSpPr>
        <p:spPr>
          <a:xfrm>
            <a:off x="224535" y="1316560"/>
            <a:ext cx="11895680" cy="66043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Comité de Bâle exige que les paramètres utilisés pour le calcul des exigences en fonds propres intègrent une vision prudente et “en conditions de crise” (</a:t>
            </a:r>
            <a:r>
              <a:rPr lang="fr-FR" sz="1200" dirty="0" err="1"/>
              <a:t>downturn</a:t>
            </a:r>
            <a:r>
              <a:rPr lang="fr-FR" sz="1200" dirty="0"/>
              <a:t> conditions).</a:t>
            </a:r>
          </a:p>
          <a:p>
            <a:pPr marL="180000" marR="83820" algn="just">
              <a:spcBef>
                <a:spcPts val="430"/>
              </a:spcBef>
            </a:pPr>
            <a:endParaRPr lang="fr-FR" sz="1200" dirty="0"/>
          </a:p>
        </p:txBody>
      </p:sp>
      <p:sp>
        <p:nvSpPr>
          <p:cNvPr id="18" name="ZoneTexte 17">
            <a:extLst>
              <a:ext uri="{FF2B5EF4-FFF2-40B4-BE49-F238E27FC236}">
                <a16:creationId xmlns:a16="http://schemas.microsoft.com/office/drawing/2014/main" id="{91103E0C-C76C-6E5F-509B-C0E2F67D319E}"/>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3204669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6276845E-2CE0-BD39-E526-30034608D0DA}"/>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DF4A8CE-11F1-5850-29FE-71197941FA62}"/>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C2065990-F6C2-ACFA-1B64-446BCD43623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Détection des périodes de bas de cycle (</a:t>
            </a:r>
            <a:r>
              <a:rPr lang="fr-FR" dirty="0" err="1">
                <a:latin typeface="Verdana"/>
                <a:ea typeface="Verdana"/>
                <a:cs typeface="Verdana"/>
                <a:sym typeface="Verdana"/>
              </a:rPr>
              <a:t>Downturn</a:t>
            </a:r>
            <a:r>
              <a:rPr lang="fr-FR" dirty="0">
                <a:latin typeface="Verdana"/>
                <a:ea typeface="Verdana"/>
                <a:cs typeface="Verdana"/>
                <a:sym typeface="Verdana"/>
              </a:rPr>
              <a:t>)</a:t>
            </a:r>
          </a:p>
        </p:txBody>
      </p:sp>
      <p:sp>
        <p:nvSpPr>
          <p:cNvPr id="1225" name="Google Shape;1225;p11">
            <a:extLst>
              <a:ext uri="{FF2B5EF4-FFF2-40B4-BE49-F238E27FC236}">
                <a16:creationId xmlns:a16="http://schemas.microsoft.com/office/drawing/2014/main" id="{234ABEF2-B481-EE2D-DFD5-D1D6C777CA46}"/>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8ECFAA4D-91CA-2E4D-E3CE-13AE0AFF6C18}"/>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6DCC76E9-742A-19F9-15DC-6DE5DC587E68}"/>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14D0C0C7-5D9A-A3A9-32F7-E7D6CB82A8B8}"/>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4DCBB916-3F87-004C-7FE7-E6BEDCE410B2}"/>
              </a:ext>
            </a:extLst>
          </p:cNvPr>
          <p:cNvSpPr txBox="1"/>
          <p:nvPr/>
        </p:nvSpPr>
        <p:spPr>
          <a:xfrm>
            <a:off x="224535" y="1316560"/>
            <a:ext cx="11895680" cy="66043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Comité de Bâle exige que les paramètres utilisés pour le calcul des exigences en fonds propres intègrent une vision prudente et “en conditions de crise” (</a:t>
            </a:r>
            <a:r>
              <a:rPr lang="fr-FR" sz="1200" dirty="0" err="1"/>
              <a:t>downturn</a:t>
            </a:r>
            <a:r>
              <a:rPr lang="fr-FR" sz="1200" dirty="0"/>
              <a:t> conditions).</a:t>
            </a:r>
          </a:p>
          <a:p>
            <a:pPr marL="180000" marR="83820" algn="just">
              <a:spcBef>
                <a:spcPts val="430"/>
              </a:spcBef>
            </a:pPr>
            <a:endParaRPr lang="fr-FR" sz="1200" dirty="0"/>
          </a:p>
        </p:txBody>
      </p:sp>
      <p:sp>
        <p:nvSpPr>
          <p:cNvPr id="18" name="ZoneTexte 17">
            <a:extLst>
              <a:ext uri="{FF2B5EF4-FFF2-40B4-BE49-F238E27FC236}">
                <a16:creationId xmlns:a16="http://schemas.microsoft.com/office/drawing/2014/main" id="{D1B2604E-9F41-BB69-C965-DD1C82674990}"/>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3" name="Image 2">
            <a:extLst>
              <a:ext uri="{FF2B5EF4-FFF2-40B4-BE49-F238E27FC236}">
                <a16:creationId xmlns:a16="http://schemas.microsoft.com/office/drawing/2014/main" id="{7960F689-FD42-C715-1007-DFC08B70C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35" y="2132955"/>
            <a:ext cx="6226628" cy="3113314"/>
          </a:xfrm>
          <a:prstGeom prst="rect">
            <a:avLst/>
          </a:prstGeom>
        </p:spPr>
      </p:pic>
      <p:pic>
        <p:nvPicPr>
          <p:cNvPr id="5" name="Image 4">
            <a:extLst>
              <a:ext uri="{FF2B5EF4-FFF2-40B4-BE49-F238E27FC236}">
                <a16:creationId xmlns:a16="http://schemas.microsoft.com/office/drawing/2014/main" id="{EDFC6E00-C08C-4896-C128-65C14DB04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017" y="2536734"/>
            <a:ext cx="5127302" cy="2692991"/>
          </a:xfrm>
          <a:prstGeom prst="rect">
            <a:avLst/>
          </a:prstGeom>
        </p:spPr>
      </p:pic>
    </p:spTree>
    <p:extLst>
      <p:ext uri="{BB962C8B-B14F-4D97-AF65-F5344CB8AC3E}">
        <p14:creationId xmlns:p14="http://schemas.microsoft.com/office/powerpoint/2010/main" val="94670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9EBF1918-DF72-649B-B6DE-F26F2ED486A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747C0079-73D9-F520-8FD7-47BC4719046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373C75EB-82DA-63CC-4D3E-3218DCE5A57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Détection des périodes de bas de cycle (</a:t>
            </a:r>
            <a:r>
              <a:rPr lang="fr-FR" dirty="0" err="1">
                <a:latin typeface="Verdana"/>
                <a:ea typeface="Verdana"/>
                <a:cs typeface="Verdana"/>
                <a:sym typeface="Verdana"/>
              </a:rPr>
              <a:t>Downturn</a:t>
            </a:r>
            <a:r>
              <a:rPr lang="fr-FR" dirty="0">
                <a:latin typeface="Verdana"/>
                <a:ea typeface="Verdana"/>
                <a:cs typeface="Verdana"/>
                <a:sym typeface="Verdana"/>
              </a:rPr>
              <a:t>)</a:t>
            </a:r>
          </a:p>
        </p:txBody>
      </p:sp>
      <p:sp>
        <p:nvSpPr>
          <p:cNvPr id="1225" name="Google Shape;1225;p11">
            <a:extLst>
              <a:ext uri="{FF2B5EF4-FFF2-40B4-BE49-F238E27FC236}">
                <a16:creationId xmlns:a16="http://schemas.microsoft.com/office/drawing/2014/main" id="{BB694D81-BBDE-4496-E418-EAA902395A19}"/>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4379BB88-2CF7-7559-E0EF-B1690BBA93C9}"/>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E5E36BCD-B15C-3947-F475-8815AF70C981}"/>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99BE16F2-2A99-85B3-9F21-549BBAD5D8C8}"/>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9E5CE718-07C0-A4DE-593E-5FB562B938FE}"/>
              </a:ext>
            </a:extLst>
          </p:cNvPr>
          <p:cNvSpPr txBox="1"/>
          <p:nvPr/>
        </p:nvSpPr>
        <p:spPr>
          <a:xfrm>
            <a:off x="224535" y="1316560"/>
            <a:ext cx="11895680" cy="66043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Comité de Bâle exige que les paramètres utilisés pour le calcul des exigences en fonds propres intègrent une vision prudente et “en conditions de crise” (</a:t>
            </a:r>
            <a:r>
              <a:rPr lang="fr-FR" sz="1200" dirty="0" err="1"/>
              <a:t>downturn</a:t>
            </a:r>
            <a:r>
              <a:rPr lang="fr-FR" sz="1200" dirty="0"/>
              <a:t> conditions).</a:t>
            </a:r>
          </a:p>
          <a:p>
            <a:pPr marL="180000" marR="83820" algn="just">
              <a:spcBef>
                <a:spcPts val="430"/>
              </a:spcBef>
            </a:pPr>
            <a:endParaRPr lang="fr-FR" sz="1200" dirty="0"/>
          </a:p>
        </p:txBody>
      </p:sp>
      <p:sp>
        <p:nvSpPr>
          <p:cNvPr id="18" name="ZoneTexte 17">
            <a:extLst>
              <a:ext uri="{FF2B5EF4-FFF2-40B4-BE49-F238E27FC236}">
                <a16:creationId xmlns:a16="http://schemas.microsoft.com/office/drawing/2014/main" id="{8C52BACC-FAF3-9F7D-5C1C-C42F0D81A642}"/>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4" name="Image 3">
            <a:extLst>
              <a:ext uri="{FF2B5EF4-FFF2-40B4-BE49-F238E27FC236}">
                <a16:creationId xmlns:a16="http://schemas.microsoft.com/office/drawing/2014/main" id="{A98DF778-73B9-691F-C9BE-7CD95DD9A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74" y="2460115"/>
            <a:ext cx="5522806" cy="2984730"/>
          </a:xfrm>
          <a:prstGeom prst="rect">
            <a:avLst/>
          </a:prstGeom>
        </p:spPr>
      </p:pic>
      <p:pic>
        <p:nvPicPr>
          <p:cNvPr id="7" name="Image 6">
            <a:extLst>
              <a:ext uri="{FF2B5EF4-FFF2-40B4-BE49-F238E27FC236}">
                <a16:creationId xmlns:a16="http://schemas.microsoft.com/office/drawing/2014/main" id="{C6F8CCF9-08F6-B220-2C1D-84C7AE82A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258" y="2460115"/>
            <a:ext cx="5416076" cy="2896971"/>
          </a:xfrm>
          <a:prstGeom prst="rect">
            <a:avLst/>
          </a:prstGeom>
        </p:spPr>
      </p:pic>
    </p:spTree>
    <p:extLst>
      <p:ext uri="{BB962C8B-B14F-4D97-AF65-F5344CB8AC3E}">
        <p14:creationId xmlns:p14="http://schemas.microsoft.com/office/powerpoint/2010/main" val="348946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1D4483FB-95B3-1569-59B2-70CA6C387F1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B1BE62-9376-FB27-C91D-E67985DEE007}"/>
              </a:ext>
            </a:extLst>
          </p:cNvPr>
          <p:cNvSpPr/>
          <p:nvPr/>
        </p:nvSpPr>
        <p:spPr>
          <a:xfrm>
            <a:off x="53107" y="1346452"/>
            <a:ext cx="12138893" cy="896513"/>
          </a:xfrm>
          <a:prstGeom prst="rect">
            <a:avLst/>
          </a:prstGeom>
          <a:solidFill>
            <a:srgbClr val="FDFBF9"/>
          </a:solidFill>
          <a:ln>
            <a:noFill/>
          </a:ln>
        </p:spPr>
        <p:txBody>
          <a:bodyPr spcFirstLastPara="1" wrap="square" lIns="91425" tIns="45700" rIns="91425" bIns="45700" anchor="ctr" anchorCtr="0">
            <a:noAutofit/>
          </a:bodyPr>
          <a:lstStyle/>
          <a:p>
            <a:pPr algn="ctr">
              <a:buClr>
                <a:schemeClr val="lt1"/>
              </a:buClr>
              <a:buSzPts val="1800"/>
            </a:pPr>
            <a:endParaRPr lang="fr-FR" sz="1600" b="1">
              <a:solidFill>
                <a:srgbClr val="000000"/>
              </a:solidFill>
              <a:latin typeface="Verdana"/>
              <a:ea typeface="Verdana"/>
              <a:cs typeface="Arial"/>
            </a:endParaRPr>
          </a:p>
        </p:txBody>
      </p:sp>
      <p:sp>
        <p:nvSpPr>
          <p:cNvPr id="1224" name="Google Shape;1224;p11">
            <a:extLst>
              <a:ext uri="{FF2B5EF4-FFF2-40B4-BE49-F238E27FC236}">
                <a16:creationId xmlns:a16="http://schemas.microsoft.com/office/drawing/2014/main" id="{6027D45F-C056-AC26-0F98-423B327C4322}"/>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marL="0" lvl="0" indent="0" algn="l" rtl="0">
              <a:lnSpc>
                <a:spcPct val="100000"/>
              </a:lnSpc>
              <a:spcBef>
                <a:spcPts val="0"/>
              </a:spcBef>
              <a:spcAft>
                <a:spcPts val="0"/>
              </a:spcAft>
              <a:buClr>
                <a:schemeClr val="lt2"/>
              </a:buClr>
              <a:buSzPts val="1400"/>
              <a:buNone/>
            </a:pPr>
            <a:r>
              <a:rPr lang="fr-FR" dirty="0">
                <a:latin typeface="Verdana"/>
                <a:ea typeface="Verdana"/>
                <a:cs typeface="Verdana"/>
                <a:sym typeface="Verdana"/>
              </a:rPr>
              <a:t>De Bâle I à Bâle IV</a:t>
            </a:r>
          </a:p>
        </p:txBody>
      </p:sp>
      <p:sp>
        <p:nvSpPr>
          <p:cNvPr id="1225" name="Google Shape;1225;p11">
            <a:extLst>
              <a:ext uri="{FF2B5EF4-FFF2-40B4-BE49-F238E27FC236}">
                <a16:creationId xmlns:a16="http://schemas.microsoft.com/office/drawing/2014/main" id="{DD84B405-D377-42C7-603C-9F3DE1B13EC0}"/>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E50628EC-BF31-D40E-1737-B863C2248C0B}"/>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6" name="Google Shape;5752;p14">
            <a:extLst>
              <a:ext uri="{FF2B5EF4-FFF2-40B4-BE49-F238E27FC236}">
                <a16:creationId xmlns:a16="http://schemas.microsoft.com/office/drawing/2014/main" id="{43A9081D-F3B7-0604-3395-2184D434298C}"/>
              </a:ext>
            </a:extLst>
          </p:cNvPr>
          <p:cNvSpPr/>
          <p:nvPr/>
        </p:nvSpPr>
        <p:spPr>
          <a:xfrm>
            <a:off x="0" y="1209631"/>
            <a:ext cx="12192000" cy="897405"/>
          </a:xfrm>
          <a:prstGeom prst="rect">
            <a:avLst/>
          </a:prstGeom>
          <a:solidFill>
            <a:schemeClr val="accent5">
              <a:lumMod val="20000"/>
              <a:lumOff val="80000"/>
            </a:schemeClr>
          </a:solidFill>
          <a:ln>
            <a:noFill/>
          </a:ln>
        </p:spPr>
        <p:txBody>
          <a:bodyPr spcFirstLastPara="1" wrap="square" lIns="108000" tIns="45700" rIns="144000" bIns="45700" anchor="ctr" anchorCtr="0">
            <a:noAutofit/>
          </a:bodyPr>
          <a:lstStyle/>
          <a:p>
            <a:pPr marL="158750" marR="0" lvl="0" indent="0" algn="l" rtl="0">
              <a:lnSpc>
                <a:spcPct val="100000"/>
              </a:lnSpc>
              <a:spcBef>
                <a:spcPts val="600"/>
              </a:spcBef>
              <a:spcAft>
                <a:spcPts val="0"/>
              </a:spcAft>
              <a:buClr>
                <a:srgbClr val="000000"/>
              </a:buClr>
              <a:buSzPts val="1000"/>
              <a:buFont typeface="Arial"/>
              <a:buNone/>
            </a:pPr>
            <a:r>
              <a:rPr lang="fr-FR" sz="1000" b="0" i="0" u="none" strike="noStrike" cap="none" dirty="0">
                <a:solidFill>
                  <a:schemeClr val="dk1"/>
                </a:solidFill>
                <a:latin typeface="Verdana"/>
                <a:ea typeface="Verdana"/>
                <a:cs typeface="Verdana"/>
                <a:sym typeface="Verdana"/>
              </a:rPr>
              <a:t>Le </a:t>
            </a:r>
            <a:r>
              <a:rPr lang="fr-FR" sz="1000" b="1" i="0" u="none" strike="noStrike" cap="none" dirty="0">
                <a:solidFill>
                  <a:schemeClr val="accent2"/>
                </a:solidFill>
                <a:latin typeface="Verdana"/>
                <a:ea typeface="Verdana"/>
                <a:cs typeface="Verdana"/>
                <a:sym typeface="Verdana"/>
              </a:rPr>
              <a:t>comité de Bâle </a:t>
            </a:r>
            <a:r>
              <a:rPr lang="fr-FR" sz="1000" b="0" i="0" u="none" strike="noStrike" cap="none" dirty="0">
                <a:solidFill>
                  <a:schemeClr val="dk1"/>
                </a:solidFill>
                <a:latin typeface="Verdana"/>
                <a:ea typeface="Verdana"/>
                <a:cs typeface="Verdana"/>
                <a:sym typeface="Verdana"/>
              </a:rPr>
              <a:t>sur le contrôle bancaire (BCBS) est créé en 1974 et constitue un forum qui a lieu 4 fois par an à Bâle afin de traiter les problématiques liées à la supervision bancaire. </a:t>
            </a:r>
            <a:endParaRPr sz="1400" b="0" i="0" u="none" strike="noStrike" cap="none" dirty="0">
              <a:solidFill>
                <a:srgbClr val="000000"/>
              </a:solidFill>
              <a:latin typeface="Arial"/>
              <a:ea typeface="Arial"/>
              <a:cs typeface="Arial"/>
              <a:sym typeface="Arial"/>
            </a:endParaRPr>
          </a:p>
          <a:p>
            <a:pPr marL="158750" marR="0" lvl="0" indent="0" algn="l" rtl="0">
              <a:lnSpc>
                <a:spcPct val="100000"/>
              </a:lnSpc>
              <a:spcBef>
                <a:spcPts val="600"/>
              </a:spcBef>
              <a:spcAft>
                <a:spcPts val="0"/>
              </a:spcAft>
              <a:buClr>
                <a:srgbClr val="000000"/>
              </a:buClr>
              <a:buSzPts val="1000"/>
              <a:buFont typeface="Arial"/>
              <a:buNone/>
            </a:pPr>
            <a:r>
              <a:rPr lang="fr-FR" sz="1000" b="1" i="0" u="sng" strike="noStrike" cap="none" dirty="0">
                <a:solidFill>
                  <a:schemeClr val="accent2"/>
                </a:solidFill>
                <a:latin typeface="Verdana"/>
                <a:ea typeface="Verdana"/>
                <a:cs typeface="Verdana"/>
                <a:sym typeface="Verdana"/>
              </a:rPr>
              <a:t>Sa mission </a:t>
            </a:r>
            <a:r>
              <a:rPr lang="fr-FR" sz="1000" b="0" i="0" u="none" strike="noStrike" cap="none" dirty="0">
                <a:solidFill>
                  <a:srgbClr val="000000"/>
                </a:solidFill>
                <a:latin typeface="Verdana"/>
                <a:ea typeface="Verdana"/>
                <a:cs typeface="Verdana"/>
                <a:sym typeface="Verdana"/>
              </a:rPr>
              <a:t>: </a:t>
            </a:r>
            <a:r>
              <a:rPr lang="fr-FR" sz="1000" b="0" i="0" u="none" strike="noStrike" cap="none" dirty="0">
                <a:solidFill>
                  <a:srgbClr val="040C28"/>
                </a:solidFill>
                <a:latin typeface="Verdana"/>
                <a:ea typeface="Verdana"/>
                <a:cs typeface="Verdana"/>
                <a:sym typeface="Verdana"/>
              </a:rPr>
              <a:t>Définir des règles internationales pour renforcer la sécurité et la fiabilité du système financier.</a:t>
            </a:r>
            <a:endParaRPr sz="1400" b="0" i="0" u="none" strike="noStrike" cap="none" dirty="0">
              <a:solidFill>
                <a:srgbClr val="000000"/>
              </a:solidFill>
              <a:latin typeface="Arial"/>
              <a:ea typeface="Arial"/>
              <a:cs typeface="Arial"/>
              <a:sym typeface="Arial"/>
            </a:endParaRPr>
          </a:p>
          <a:p>
            <a:pPr marL="158750" marR="0" lvl="0" indent="0" algn="l" rtl="0">
              <a:lnSpc>
                <a:spcPct val="100000"/>
              </a:lnSpc>
              <a:spcBef>
                <a:spcPts val="600"/>
              </a:spcBef>
              <a:spcAft>
                <a:spcPts val="0"/>
              </a:spcAft>
              <a:buClr>
                <a:srgbClr val="000000"/>
              </a:buClr>
              <a:buSzPts val="1000"/>
              <a:buFont typeface="Arial"/>
              <a:buNone/>
            </a:pPr>
            <a:r>
              <a:rPr lang="fr-FR" sz="1000" b="0" i="0" u="none" strike="noStrike" cap="none" dirty="0">
                <a:solidFill>
                  <a:schemeClr val="dk1"/>
                </a:solidFill>
                <a:latin typeface="Verdana"/>
                <a:ea typeface="Verdana"/>
                <a:cs typeface="Verdana"/>
                <a:sym typeface="Verdana"/>
              </a:rPr>
              <a:t>Différents accords de Bâle seront créés par la suite </a:t>
            </a:r>
            <a:r>
              <a:rPr lang="fr-FR" sz="1000" dirty="0">
                <a:solidFill>
                  <a:schemeClr val="dk1"/>
                </a:solidFill>
                <a:latin typeface="Verdana"/>
                <a:ea typeface="Verdana"/>
                <a:cs typeface="Verdana"/>
                <a:sym typeface="Verdana"/>
              </a:rPr>
              <a:t>et </a:t>
            </a:r>
            <a:r>
              <a:rPr lang="fr-FR" sz="1000" b="0" i="0" u="none" strike="noStrike" cap="none" dirty="0">
                <a:solidFill>
                  <a:schemeClr val="dk1"/>
                </a:solidFill>
                <a:latin typeface="Verdana"/>
                <a:ea typeface="Verdana"/>
                <a:cs typeface="Verdana"/>
                <a:sym typeface="Verdana"/>
              </a:rPr>
              <a:t>imposent aux banques de suivre un certain nombre de règles :</a:t>
            </a:r>
            <a:endParaRPr sz="1400" b="0" i="0" u="none" strike="noStrike" cap="none" dirty="0">
              <a:solidFill>
                <a:srgbClr val="000000"/>
              </a:solidFill>
              <a:latin typeface="Arial"/>
              <a:ea typeface="Arial"/>
              <a:cs typeface="Arial"/>
              <a:sym typeface="Arial"/>
            </a:endParaRPr>
          </a:p>
        </p:txBody>
      </p:sp>
      <p:grpSp>
        <p:nvGrpSpPr>
          <p:cNvPr id="1250" name="Groupe 1249">
            <a:extLst>
              <a:ext uri="{FF2B5EF4-FFF2-40B4-BE49-F238E27FC236}">
                <a16:creationId xmlns:a16="http://schemas.microsoft.com/office/drawing/2014/main" id="{B49B9D5D-4CFA-76B8-9E82-9487C06F95F8}"/>
              </a:ext>
            </a:extLst>
          </p:cNvPr>
          <p:cNvGrpSpPr/>
          <p:nvPr/>
        </p:nvGrpSpPr>
        <p:grpSpPr>
          <a:xfrm>
            <a:off x="242156" y="2212146"/>
            <a:ext cx="3506316" cy="1635034"/>
            <a:chOff x="278062" y="1722289"/>
            <a:chExt cx="3285153" cy="1635034"/>
          </a:xfrm>
        </p:grpSpPr>
        <p:sp>
          <p:nvSpPr>
            <p:cNvPr id="1251" name="Google Shape;5753;p14">
              <a:extLst>
                <a:ext uri="{FF2B5EF4-FFF2-40B4-BE49-F238E27FC236}">
                  <a16:creationId xmlns:a16="http://schemas.microsoft.com/office/drawing/2014/main" id="{F4DC612F-49BA-ACB3-EA47-94C44DCA6575}"/>
                </a:ext>
              </a:extLst>
            </p:cNvPr>
            <p:cNvSpPr txBox="1"/>
            <p:nvPr/>
          </p:nvSpPr>
          <p:spPr>
            <a:xfrm>
              <a:off x="278062" y="1722289"/>
              <a:ext cx="2568953"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dirty="0">
                  <a:solidFill>
                    <a:schemeClr val="accent1"/>
                  </a:solidFill>
                  <a:latin typeface="Verdana"/>
                  <a:ea typeface="Verdana"/>
                  <a:cs typeface="Verdana"/>
                  <a:sym typeface="Verdana"/>
                </a:rPr>
                <a:t>Accords Bâle I (1988) :</a:t>
              </a:r>
              <a:r>
                <a:rPr lang="fr-FR" sz="1400" b="1" i="0" u="none" strike="noStrike" cap="none" dirty="0">
                  <a:solidFill>
                    <a:schemeClr val="accent1"/>
                  </a:solidFill>
                  <a:latin typeface="Verdana"/>
                  <a:ea typeface="Verdana"/>
                  <a:cs typeface="Verdana"/>
                  <a:sym typeface="Verdana"/>
                </a:rPr>
                <a:t> </a:t>
              </a:r>
              <a:endParaRPr sz="1400" b="0" i="0" u="none" strike="noStrike" cap="none" dirty="0">
                <a:solidFill>
                  <a:srgbClr val="000000"/>
                </a:solidFill>
                <a:latin typeface="Arial"/>
                <a:ea typeface="Arial"/>
                <a:cs typeface="Arial"/>
                <a:sym typeface="Arial"/>
              </a:endParaRPr>
            </a:p>
          </p:txBody>
        </p:sp>
        <p:sp>
          <p:nvSpPr>
            <p:cNvPr id="1252" name="Google Shape;5754;p14">
              <a:extLst>
                <a:ext uri="{FF2B5EF4-FFF2-40B4-BE49-F238E27FC236}">
                  <a16:creationId xmlns:a16="http://schemas.microsoft.com/office/drawing/2014/main" id="{4728420E-A1C5-E68A-A08B-2B715C429004}"/>
                </a:ext>
              </a:extLst>
            </p:cNvPr>
            <p:cNvSpPr txBox="1"/>
            <p:nvPr/>
          </p:nvSpPr>
          <p:spPr>
            <a:xfrm>
              <a:off x="536818" y="2100096"/>
              <a:ext cx="3026397" cy="125722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fr-FR" sz="900" b="0" i="0" u="none" strike="noStrike" cap="none" dirty="0">
                  <a:solidFill>
                    <a:schemeClr val="dk1"/>
                  </a:solidFill>
                  <a:latin typeface="Verdana"/>
                  <a:ea typeface="Verdana"/>
                  <a:cs typeface="Verdana"/>
                  <a:sym typeface="Verdana"/>
                </a:rPr>
                <a:t>Création du </a:t>
              </a:r>
              <a:r>
                <a:rPr lang="fr-FR" sz="900" b="1" i="0" u="none" strike="noStrike" cap="none" dirty="0">
                  <a:solidFill>
                    <a:schemeClr val="accent1"/>
                  </a:solidFill>
                  <a:latin typeface="Verdana"/>
                  <a:ea typeface="Verdana"/>
                  <a:cs typeface="Verdana"/>
                  <a:sym typeface="Verdana"/>
                </a:rPr>
                <a:t>ratio Cooke</a:t>
              </a:r>
              <a:r>
                <a:rPr lang="fr-FR" sz="900" b="1" i="0" u="none" strike="noStrike" cap="none" dirty="0">
                  <a:solidFill>
                    <a:schemeClr val="dk1"/>
                  </a:solidFill>
                  <a:latin typeface="Verdana"/>
                  <a:ea typeface="Verdana"/>
                  <a:cs typeface="Verdana"/>
                  <a:sym typeface="Verdana"/>
                </a:rPr>
                <a:t> </a:t>
              </a:r>
              <a:r>
                <a:rPr lang="fr-FR" sz="900" b="0" i="0" u="none" strike="noStrike" cap="none" dirty="0">
                  <a:solidFill>
                    <a:schemeClr val="dk1"/>
                  </a:solidFill>
                  <a:latin typeface="Verdana"/>
                  <a:ea typeface="Verdana"/>
                  <a:cs typeface="Verdana"/>
                  <a:sym typeface="Verdana"/>
                </a:rPr>
                <a:t>: ratio de solvabilité qui impose aux banques d’avoir un minimum de fonds propres (Minimum 8% par rapport au volume d’activité, aux encours de crédit et aux engagements des banques). </a:t>
              </a:r>
              <a:endParaRPr sz="900" b="0" i="0" u="none" strike="noStrike" cap="none" dirty="0">
                <a:solidFill>
                  <a:srgbClr val="000000"/>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fr-FR" sz="900" b="1" i="0" u="none" strike="noStrike" cap="none" dirty="0">
                  <a:solidFill>
                    <a:schemeClr val="accent1"/>
                  </a:solidFill>
                  <a:latin typeface="Verdana"/>
                  <a:ea typeface="Verdana"/>
                  <a:cs typeface="Verdana"/>
                  <a:sym typeface="Verdana"/>
                </a:rPr>
                <a:t>Objectif</a:t>
              </a:r>
              <a:r>
                <a:rPr lang="fr-FR" sz="900" b="0" i="0" u="none" strike="noStrike" cap="none" dirty="0">
                  <a:solidFill>
                    <a:schemeClr val="dk1"/>
                  </a:solidFill>
                  <a:latin typeface="Verdana"/>
                  <a:ea typeface="Verdana"/>
                  <a:cs typeface="Verdana"/>
                  <a:sym typeface="Verdana"/>
                </a:rPr>
                <a:t> : Renforcer la stabilité du système bancaire.</a:t>
              </a:r>
              <a:endParaRPr sz="900" b="0" i="0" u="none" strike="noStrike" cap="none" dirty="0">
                <a:solidFill>
                  <a:srgbClr val="000000"/>
                </a:solidFill>
                <a:latin typeface="Arial"/>
                <a:ea typeface="Arial"/>
                <a:cs typeface="Arial"/>
                <a:sym typeface="Arial"/>
              </a:endParaRPr>
            </a:p>
          </p:txBody>
        </p:sp>
        <p:cxnSp>
          <p:nvCxnSpPr>
            <p:cNvPr id="1253" name="Google Shape;5755;p14">
              <a:extLst>
                <a:ext uri="{FF2B5EF4-FFF2-40B4-BE49-F238E27FC236}">
                  <a16:creationId xmlns:a16="http://schemas.microsoft.com/office/drawing/2014/main" id="{3ECC4D62-FEDA-68DE-9663-3D9AFE6646F4}"/>
                </a:ext>
              </a:extLst>
            </p:cNvPr>
            <p:cNvCxnSpPr>
              <a:cxnSpLocks/>
            </p:cNvCxnSpPr>
            <p:nvPr/>
          </p:nvCxnSpPr>
          <p:spPr>
            <a:xfrm>
              <a:off x="357797" y="2172576"/>
              <a:ext cx="0" cy="1184747"/>
            </a:xfrm>
            <a:prstGeom prst="straightConnector1">
              <a:avLst/>
            </a:prstGeom>
            <a:noFill/>
            <a:ln w="57150" cap="flat" cmpd="sng">
              <a:solidFill>
                <a:schemeClr val="accent1"/>
              </a:solidFill>
              <a:prstDash val="solid"/>
              <a:miter lim="800000"/>
              <a:headEnd type="none" w="sm" len="sm"/>
              <a:tailEnd type="none" w="sm" len="sm"/>
            </a:ln>
          </p:spPr>
        </p:cxnSp>
      </p:grpSp>
      <p:grpSp>
        <p:nvGrpSpPr>
          <p:cNvPr id="1254" name="Groupe 1253">
            <a:extLst>
              <a:ext uri="{FF2B5EF4-FFF2-40B4-BE49-F238E27FC236}">
                <a16:creationId xmlns:a16="http://schemas.microsoft.com/office/drawing/2014/main" id="{8B73D9D0-F3CA-C903-B309-0EC0397CAAFD}"/>
              </a:ext>
            </a:extLst>
          </p:cNvPr>
          <p:cNvGrpSpPr/>
          <p:nvPr/>
        </p:nvGrpSpPr>
        <p:grpSpPr>
          <a:xfrm>
            <a:off x="3979897" y="2222555"/>
            <a:ext cx="3888889" cy="5018756"/>
            <a:chOff x="3883733" y="1732698"/>
            <a:chExt cx="3984309" cy="5018756"/>
          </a:xfrm>
        </p:grpSpPr>
        <p:sp>
          <p:nvSpPr>
            <p:cNvPr id="1255" name="Google Shape;5757;p14">
              <a:extLst>
                <a:ext uri="{FF2B5EF4-FFF2-40B4-BE49-F238E27FC236}">
                  <a16:creationId xmlns:a16="http://schemas.microsoft.com/office/drawing/2014/main" id="{41EC6C27-653F-DC25-5B9C-CC17DA00B39F}"/>
                </a:ext>
              </a:extLst>
            </p:cNvPr>
            <p:cNvSpPr txBox="1"/>
            <p:nvPr/>
          </p:nvSpPr>
          <p:spPr>
            <a:xfrm>
              <a:off x="3883733" y="1732698"/>
              <a:ext cx="2572546"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dirty="0">
                  <a:solidFill>
                    <a:srgbClr val="876B3A"/>
                  </a:solidFill>
                  <a:latin typeface="Verdana"/>
                  <a:ea typeface="Verdana"/>
                  <a:cs typeface="Verdana"/>
                  <a:sym typeface="Verdana"/>
                </a:rPr>
                <a:t>Accords Bâle II (2004) :</a:t>
              </a:r>
              <a:endParaRPr sz="1200" b="0" i="0" u="none" strike="noStrike" cap="none" dirty="0">
                <a:solidFill>
                  <a:srgbClr val="000000"/>
                </a:solidFill>
                <a:latin typeface="Arial"/>
                <a:ea typeface="Arial"/>
                <a:cs typeface="Arial"/>
                <a:sym typeface="Arial"/>
              </a:endParaRPr>
            </a:p>
          </p:txBody>
        </p:sp>
        <p:grpSp>
          <p:nvGrpSpPr>
            <p:cNvPr id="1256" name="Groupe 1255">
              <a:extLst>
                <a:ext uri="{FF2B5EF4-FFF2-40B4-BE49-F238E27FC236}">
                  <a16:creationId xmlns:a16="http://schemas.microsoft.com/office/drawing/2014/main" id="{6FD0703D-61D1-DEB2-C251-A08E23B794AE}"/>
                </a:ext>
              </a:extLst>
            </p:cNvPr>
            <p:cNvGrpSpPr/>
            <p:nvPr/>
          </p:nvGrpSpPr>
          <p:grpSpPr>
            <a:xfrm>
              <a:off x="3978678" y="1943041"/>
              <a:ext cx="3889364" cy="4808413"/>
              <a:chOff x="3978678" y="1943041"/>
              <a:chExt cx="3999966" cy="4808413"/>
            </a:xfrm>
          </p:grpSpPr>
          <p:cxnSp>
            <p:nvCxnSpPr>
              <p:cNvPr id="1257" name="Google Shape;5758;p14">
                <a:extLst>
                  <a:ext uri="{FF2B5EF4-FFF2-40B4-BE49-F238E27FC236}">
                    <a16:creationId xmlns:a16="http://schemas.microsoft.com/office/drawing/2014/main" id="{45CE116A-795B-EA51-5CFF-19BFAE1C1BC6}"/>
                  </a:ext>
                </a:extLst>
              </p:cNvPr>
              <p:cNvCxnSpPr>
                <a:cxnSpLocks/>
              </p:cNvCxnSpPr>
              <p:nvPr/>
            </p:nvCxnSpPr>
            <p:spPr>
              <a:xfrm>
                <a:off x="3978678" y="2172576"/>
                <a:ext cx="0" cy="4195567"/>
              </a:xfrm>
              <a:prstGeom prst="straightConnector1">
                <a:avLst/>
              </a:prstGeom>
              <a:noFill/>
              <a:ln w="57150" cap="flat" cmpd="sng">
                <a:solidFill>
                  <a:schemeClr val="accent2"/>
                </a:solidFill>
                <a:prstDash val="solid"/>
                <a:miter lim="800000"/>
                <a:headEnd type="none" w="sm" len="sm"/>
                <a:tailEnd type="none" w="sm" len="sm"/>
              </a:ln>
            </p:spPr>
          </p:cxnSp>
          <p:sp>
            <p:nvSpPr>
              <p:cNvPr id="1258" name="Google Shape;5759;p14">
                <a:extLst>
                  <a:ext uri="{FF2B5EF4-FFF2-40B4-BE49-F238E27FC236}">
                    <a16:creationId xmlns:a16="http://schemas.microsoft.com/office/drawing/2014/main" id="{1068E890-0A1A-117F-2D59-DB0D1BE6C7FD}"/>
                  </a:ext>
                </a:extLst>
              </p:cNvPr>
              <p:cNvSpPr txBox="1"/>
              <p:nvPr/>
            </p:nvSpPr>
            <p:spPr>
              <a:xfrm>
                <a:off x="4148696" y="1943041"/>
                <a:ext cx="3829948" cy="4808413"/>
              </a:xfrm>
              <a:prstGeom prst="rect">
                <a:avLst/>
              </a:prstGeom>
              <a:noFill/>
              <a:ln>
                <a:noFill/>
              </a:ln>
            </p:spPr>
            <p:txBody>
              <a:bodyPr spcFirstLastPara="1" wrap="square" lIns="90000" tIns="45700" rIns="91425" bIns="45700" anchor="t" anchorCtr="0">
                <a:noAutofit/>
              </a:bodyPr>
              <a:lstStyle/>
              <a:p>
                <a:pPr marL="0" marR="0" lvl="0" indent="0" algn="just" rtl="0">
                  <a:lnSpc>
                    <a:spcPct val="100000"/>
                  </a:lnSpc>
                  <a:spcBef>
                    <a:spcPts val="1200"/>
                  </a:spcBef>
                  <a:spcAft>
                    <a:spcPts val="0"/>
                  </a:spcAft>
                  <a:buClr>
                    <a:srgbClr val="000000"/>
                  </a:buClr>
                  <a:buSzPts val="1100"/>
                  <a:buFont typeface="Arial"/>
                  <a:buNone/>
                </a:pPr>
                <a:r>
                  <a:rPr lang="fr-FR" sz="900" b="0" i="0" u="none" strike="noStrike" cap="none" dirty="0">
                    <a:solidFill>
                      <a:schemeClr val="dk1"/>
                    </a:solidFill>
                    <a:latin typeface="Verdana"/>
                    <a:ea typeface="Verdana"/>
                    <a:cs typeface="Verdana"/>
                    <a:sym typeface="Verdana"/>
                  </a:rPr>
                  <a:t>Ces accords se basent sur </a:t>
                </a:r>
                <a:r>
                  <a:rPr lang="fr-FR" sz="900" b="1" i="0" u="none" strike="noStrike" cap="none" dirty="0">
                    <a:solidFill>
                      <a:schemeClr val="accent2"/>
                    </a:solidFill>
                    <a:latin typeface="Verdana"/>
                    <a:ea typeface="Verdana"/>
                    <a:cs typeface="Verdana"/>
                    <a:sym typeface="Verdana"/>
                  </a:rPr>
                  <a:t>3 piliers </a:t>
                </a:r>
                <a:r>
                  <a:rPr lang="fr-FR" sz="900" b="0" i="0" u="none" strike="noStrike" cap="none" dirty="0">
                    <a:solidFill>
                      <a:schemeClr val="dk1"/>
                    </a:solidFill>
                    <a:latin typeface="Verdana"/>
                    <a:ea typeface="Verdana"/>
                    <a:cs typeface="Verdana"/>
                    <a:sym typeface="Verdana"/>
                  </a:rPr>
                  <a:t>: les fonds propres, la surveillance prudentielle et la transparence financière.</a:t>
                </a:r>
                <a:endParaRPr sz="9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800"/>
                  </a:spcBef>
                  <a:spcAft>
                    <a:spcPts val="0"/>
                  </a:spcAft>
                  <a:buClr>
                    <a:srgbClr val="000000"/>
                  </a:buClr>
                  <a:buSzPts val="1100"/>
                  <a:buFont typeface="Arial"/>
                  <a:buNone/>
                </a:pPr>
                <a:r>
                  <a:rPr lang="fr-FR" sz="900" b="1" i="0" u="none" strike="noStrike" cap="none" dirty="0">
                    <a:solidFill>
                      <a:schemeClr val="accent2"/>
                    </a:solidFill>
                    <a:latin typeface="Verdana"/>
                    <a:ea typeface="Verdana"/>
                    <a:cs typeface="Verdana"/>
                    <a:sym typeface="Verdana"/>
                  </a:rPr>
                  <a:t>1. Les Fonds Propres</a:t>
                </a:r>
                <a:endParaRPr sz="900" b="1" i="0" u="none" strike="noStrike" cap="none" dirty="0">
                  <a:solidFill>
                    <a:schemeClr val="accent2"/>
                  </a:solidFill>
                  <a:latin typeface="Verdana"/>
                  <a:ea typeface="Verdana"/>
                  <a:cs typeface="Verdana"/>
                  <a:sym typeface="Verdana"/>
                </a:endParaRPr>
              </a:p>
              <a:p>
                <a:pPr marL="457200" marR="0" lvl="0" indent="-285750" algn="just" rtl="0">
                  <a:lnSpc>
                    <a:spcPct val="100000"/>
                  </a:lnSpc>
                  <a:spcBef>
                    <a:spcPts val="1200"/>
                  </a:spcBef>
                  <a:spcAft>
                    <a:spcPts val="0"/>
                  </a:spcAft>
                  <a:buClr>
                    <a:schemeClr val="dk1"/>
                  </a:buClr>
                  <a:buSzPts val="900"/>
                  <a:buFont typeface="Verdana"/>
                  <a:buChar char="●"/>
                </a:pPr>
                <a:r>
                  <a:rPr lang="fr-FR" sz="900" b="0" i="0" u="none" strike="noStrike" cap="none" dirty="0">
                    <a:solidFill>
                      <a:schemeClr val="dk1"/>
                    </a:solidFill>
                    <a:latin typeface="Verdana"/>
                    <a:ea typeface="Verdana"/>
                    <a:cs typeface="Verdana"/>
                    <a:sym typeface="Verdana"/>
                  </a:rPr>
                  <a:t>Le ratio Cooke devient le </a:t>
                </a:r>
                <a:r>
                  <a:rPr lang="fr-FR" sz="900" b="1" i="0" u="none" strike="noStrike" cap="none" dirty="0">
                    <a:solidFill>
                      <a:schemeClr val="accent2"/>
                    </a:solidFill>
                    <a:latin typeface="Verdana"/>
                    <a:ea typeface="Verdana"/>
                    <a:cs typeface="Verdana"/>
                    <a:sym typeface="Verdana"/>
                  </a:rPr>
                  <a:t>ratio McDonough </a:t>
                </a:r>
                <a:r>
                  <a:rPr lang="fr-FR" sz="900" b="0" i="0" u="none" strike="noStrike" cap="none" dirty="0">
                    <a:solidFill>
                      <a:schemeClr val="dk1"/>
                    </a:solidFill>
                    <a:latin typeface="Verdana"/>
                    <a:ea typeface="Verdana"/>
                    <a:cs typeface="Verdana"/>
                    <a:sym typeface="Verdana"/>
                  </a:rPr>
                  <a:t>: Il intègre en plus du risque de crédit, le risque opérationnel et le risque de marché.</a:t>
                </a:r>
                <a:endParaRPr sz="900" b="0" i="0" u="none" strike="noStrike" cap="none" dirty="0">
                  <a:solidFill>
                    <a:schemeClr val="dk1"/>
                  </a:solidFill>
                  <a:latin typeface="Verdana"/>
                  <a:ea typeface="Verdana"/>
                  <a:cs typeface="Verdana"/>
                  <a:sym typeface="Verdana"/>
                </a:endParaRPr>
              </a:p>
              <a:p>
                <a:pPr marL="457200" marR="0" lvl="0" indent="-285750" algn="just" rtl="0">
                  <a:lnSpc>
                    <a:spcPct val="100000"/>
                  </a:lnSpc>
                  <a:spcBef>
                    <a:spcPts val="0"/>
                  </a:spcBef>
                  <a:spcAft>
                    <a:spcPts val="0"/>
                  </a:spcAft>
                  <a:buClr>
                    <a:schemeClr val="dk1"/>
                  </a:buClr>
                  <a:buSzPts val="900"/>
                  <a:buFont typeface="Verdana"/>
                  <a:buChar char="●"/>
                </a:pPr>
                <a:r>
                  <a:rPr lang="fr-FR" sz="900" b="0" i="0" u="sng" strike="noStrike" cap="none" dirty="0">
                    <a:solidFill>
                      <a:schemeClr val="dk1"/>
                    </a:solidFill>
                    <a:latin typeface="Verdana"/>
                    <a:ea typeface="Verdana"/>
                    <a:cs typeface="Verdana"/>
                    <a:sym typeface="Verdana"/>
                  </a:rPr>
                  <a:t>Calcul</a:t>
                </a:r>
                <a:r>
                  <a:rPr lang="fr-FR" sz="900" b="0" i="0" u="none" strike="noStrike" cap="none" dirty="0">
                    <a:solidFill>
                      <a:schemeClr val="dk1"/>
                    </a:solidFill>
                    <a:latin typeface="Verdana"/>
                    <a:ea typeface="Verdana"/>
                    <a:cs typeface="Verdana"/>
                    <a:sym typeface="Verdana"/>
                  </a:rPr>
                  <a:t> : Fonds propres / (Risque de crédit + Risque opérationnel + Risque de marché) ≥ 8%.</a:t>
                </a:r>
                <a:endParaRPr sz="9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800"/>
                  </a:spcBef>
                  <a:spcAft>
                    <a:spcPts val="0"/>
                  </a:spcAft>
                  <a:buClr>
                    <a:srgbClr val="000000"/>
                  </a:buClr>
                  <a:buSzPts val="1100"/>
                  <a:buFont typeface="Arial"/>
                  <a:buNone/>
                </a:pPr>
                <a:r>
                  <a:rPr lang="fr-FR" sz="900" b="1" i="0" u="none" strike="noStrike" cap="none" dirty="0">
                    <a:solidFill>
                      <a:schemeClr val="accent2"/>
                    </a:solidFill>
                    <a:latin typeface="Verdana"/>
                    <a:ea typeface="Verdana"/>
                    <a:cs typeface="Verdana"/>
                    <a:sym typeface="Verdana"/>
                  </a:rPr>
                  <a:t>2. La Surveillance prudentielle</a:t>
                </a:r>
                <a:endParaRPr sz="900" b="1" i="0" u="none" strike="noStrike" cap="none" dirty="0">
                  <a:solidFill>
                    <a:schemeClr val="accent2"/>
                  </a:solidFill>
                  <a:latin typeface="Verdana"/>
                  <a:ea typeface="Verdana"/>
                  <a:cs typeface="Verdana"/>
                  <a:sym typeface="Verdana"/>
                </a:endParaRPr>
              </a:p>
              <a:p>
                <a:pPr marL="457200" marR="0" lvl="0" indent="-285750" algn="just" rtl="0">
                  <a:lnSpc>
                    <a:spcPct val="100000"/>
                  </a:lnSpc>
                  <a:spcBef>
                    <a:spcPts val="1200"/>
                  </a:spcBef>
                  <a:spcAft>
                    <a:spcPts val="0"/>
                  </a:spcAft>
                  <a:buClr>
                    <a:schemeClr val="dk1"/>
                  </a:buClr>
                  <a:buSzPts val="900"/>
                  <a:buFont typeface="Verdana"/>
                  <a:buChar char="●"/>
                </a:pPr>
                <a:r>
                  <a:rPr lang="fr-FR" sz="900" b="0" i="0" u="none" strike="noStrike" cap="none" dirty="0">
                    <a:solidFill>
                      <a:schemeClr val="dk1"/>
                    </a:solidFill>
                    <a:latin typeface="Verdana"/>
                    <a:ea typeface="Verdana"/>
                    <a:cs typeface="Verdana"/>
                    <a:sym typeface="Verdana"/>
                  </a:rPr>
                  <a:t>Le Comité de Bâle demande aux banques de procéder à une meilleure surveillance interne de leurs risques. </a:t>
                </a:r>
                <a:endParaRPr sz="900" b="0" i="0" u="none" strike="noStrike" cap="none" dirty="0">
                  <a:solidFill>
                    <a:schemeClr val="dk1"/>
                  </a:solidFill>
                  <a:latin typeface="Verdana"/>
                  <a:ea typeface="Verdana"/>
                  <a:cs typeface="Verdana"/>
                  <a:sym typeface="Verdana"/>
                </a:endParaRPr>
              </a:p>
              <a:p>
                <a:pPr marL="457200" marR="0" lvl="0" indent="-285750" algn="just" rtl="0">
                  <a:lnSpc>
                    <a:spcPct val="100000"/>
                  </a:lnSpc>
                  <a:spcBef>
                    <a:spcPts val="0"/>
                  </a:spcBef>
                  <a:spcAft>
                    <a:spcPts val="0"/>
                  </a:spcAft>
                  <a:buClr>
                    <a:schemeClr val="dk1"/>
                  </a:buClr>
                  <a:buSzPts val="900"/>
                  <a:buFont typeface="Verdana"/>
                  <a:buChar char="●"/>
                </a:pPr>
                <a:r>
                  <a:rPr lang="fr-FR" sz="900" b="0" i="0" u="none" strike="noStrike" cap="none" dirty="0">
                    <a:solidFill>
                      <a:schemeClr val="dk1"/>
                    </a:solidFill>
                    <a:latin typeface="Verdana"/>
                    <a:ea typeface="Verdana"/>
                    <a:cs typeface="Verdana"/>
                    <a:sym typeface="Verdana"/>
                  </a:rPr>
                  <a:t>Les autorités de contrôle peuvent intervenir si elles constatent que le niveau des fonds propres n’est pas suffisant.</a:t>
                </a:r>
                <a:endParaRPr sz="900" b="0" i="0" u="none" strike="noStrike" cap="none" dirty="0">
                  <a:solidFill>
                    <a:srgbClr val="000000"/>
                  </a:solidFill>
                  <a:latin typeface="Arial"/>
                  <a:ea typeface="Arial"/>
                  <a:cs typeface="Arial"/>
                  <a:sym typeface="Arial"/>
                </a:endParaRPr>
              </a:p>
              <a:p>
                <a:pPr marL="0" marR="0" lvl="0" indent="0" algn="just" rtl="0">
                  <a:lnSpc>
                    <a:spcPct val="100000"/>
                  </a:lnSpc>
                  <a:spcBef>
                    <a:spcPts val="800"/>
                  </a:spcBef>
                  <a:spcAft>
                    <a:spcPts val="0"/>
                  </a:spcAft>
                  <a:buClr>
                    <a:srgbClr val="000000"/>
                  </a:buClr>
                  <a:buSzPts val="1100"/>
                  <a:buFont typeface="Arial"/>
                  <a:buNone/>
                </a:pPr>
                <a:r>
                  <a:rPr lang="fr-FR" sz="900" b="1" i="0" u="none" strike="noStrike" cap="none" dirty="0">
                    <a:solidFill>
                      <a:schemeClr val="accent2"/>
                    </a:solidFill>
                    <a:latin typeface="Verdana"/>
                    <a:ea typeface="Verdana"/>
                    <a:cs typeface="Verdana"/>
                    <a:sym typeface="Verdana"/>
                  </a:rPr>
                  <a:t>3. La Transparence et la discipline de marché</a:t>
                </a:r>
                <a:endParaRPr sz="900" b="0" i="0" u="none" strike="noStrike" cap="none" dirty="0">
                  <a:solidFill>
                    <a:schemeClr val="accent2"/>
                  </a:solidFill>
                  <a:latin typeface="Arial"/>
                  <a:ea typeface="Arial"/>
                  <a:cs typeface="Arial"/>
                  <a:sym typeface="Arial"/>
                </a:endParaRPr>
              </a:p>
              <a:p>
                <a:pPr marL="0" marR="0" lvl="0" indent="0" algn="just" rtl="0">
                  <a:lnSpc>
                    <a:spcPct val="100000"/>
                  </a:lnSpc>
                  <a:spcBef>
                    <a:spcPts val="1200"/>
                  </a:spcBef>
                  <a:spcAft>
                    <a:spcPts val="0"/>
                  </a:spcAft>
                  <a:buClr>
                    <a:srgbClr val="000000"/>
                  </a:buClr>
                  <a:buSzPts val="1100"/>
                  <a:buFont typeface="Arial"/>
                  <a:buNone/>
                </a:pPr>
                <a:r>
                  <a:rPr lang="fr-FR" sz="900" b="0" i="0" u="none" strike="noStrike" cap="none" dirty="0">
                    <a:solidFill>
                      <a:schemeClr val="dk1"/>
                    </a:solidFill>
                    <a:latin typeface="Verdana"/>
                    <a:ea typeface="Verdana"/>
                    <a:cs typeface="Verdana"/>
                    <a:sym typeface="Verdana"/>
                  </a:rPr>
                  <a:t>Les banques doivent s’assurer de disposer de fonds propres suffisant au regard des risques encourus et doivent rendre publics les documents liés aux calculs des fonds propres et leur exposition aux risques, ainsi que les documents sur les méthodes de valorisation de leurs actifs.</a:t>
                </a:r>
                <a:endParaRPr sz="900" dirty="0"/>
              </a:p>
              <a:p>
                <a:pPr marL="0" marR="0" lvl="0" indent="0" algn="just" rtl="0">
                  <a:lnSpc>
                    <a:spcPct val="100000"/>
                  </a:lnSpc>
                  <a:spcBef>
                    <a:spcPts val="1200"/>
                  </a:spcBef>
                  <a:spcAft>
                    <a:spcPts val="0"/>
                  </a:spcAft>
                  <a:buClr>
                    <a:srgbClr val="000000"/>
                  </a:buClr>
                  <a:buSzPts val="1100"/>
                  <a:buFont typeface="Arial"/>
                  <a:buNone/>
                </a:pPr>
                <a:r>
                  <a:rPr lang="fr-FR" sz="1050" b="1" i="1" u="none" strike="noStrike" cap="none" dirty="0">
                    <a:solidFill>
                      <a:schemeClr val="accent2"/>
                    </a:solidFill>
                    <a:latin typeface="Arial"/>
                    <a:ea typeface="Arial"/>
                    <a:cs typeface="Arial"/>
                    <a:sym typeface="Arial"/>
                  </a:rPr>
                  <a:t>Bâle II a ouvert la porte aux modèles internes d'évaluation des risques.</a:t>
                </a:r>
                <a:endParaRPr sz="1200" b="1" i="1" u="none" strike="noStrike" cap="none" dirty="0">
                  <a:solidFill>
                    <a:schemeClr val="accent2"/>
                  </a:solidFill>
                  <a:latin typeface="Verdana"/>
                  <a:ea typeface="Verdana"/>
                  <a:cs typeface="Verdana"/>
                  <a:sym typeface="Verdana"/>
                </a:endParaRPr>
              </a:p>
            </p:txBody>
          </p:sp>
        </p:grpSp>
      </p:grpSp>
      <p:grpSp>
        <p:nvGrpSpPr>
          <p:cNvPr id="1259" name="Groupe 1258">
            <a:extLst>
              <a:ext uri="{FF2B5EF4-FFF2-40B4-BE49-F238E27FC236}">
                <a16:creationId xmlns:a16="http://schemas.microsoft.com/office/drawing/2014/main" id="{DB195CF9-DD9C-44AF-3F49-E366A3AAAED7}"/>
              </a:ext>
            </a:extLst>
          </p:cNvPr>
          <p:cNvGrpSpPr/>
          <p:nvPr/>
        </p:nvGrpSpPr>
        <p:grpSpPr>
          <a:xfrm>
            <a:off x="8212104" y="2150352"/>
            <a:ext cx="3769774" cy="4707648"/>
            <a:chOff x="8564124" y="1660495"/>
            <a:chExt cx="3287080" cy="4707648"/>
          </a:xfrm>
        </p:grpSpPr>
        <p:sp>
          <p:nvSpPr>
            <p:cNvPr id="1260" name="Google Shape;5760;p14">
              <a:extLst>
                <a:ext uri="{FF2B5EF4-FFF2-40B4-BE49-F238E27FC236}">
                  <a16:creationId xmlns:a16="http://schemas.microsoft.com/office/drawing/2014/main" id="{50EC7C21-2531-A971-C741-79134336359B}"/>
                </a:ext>
              </a:extLst>
            </p:cNvPr>
            <p:cNvSpPr txBox="1"/>
            <p:nvPr/>
          </p:nvSpPr>
          <p:spPr>
            <a:xfrm>
              <a:off x="8564124" y="1660495"/>
              <a:ext cx="31968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dirty="0">
                  <a:solidFill>
                    <a:srgbClr val="BD8E42"/>
                  </a:solidFill>
                  <a:latin typeface="Verdana"/>
                  <a:ea typeface="Verdana"/>
                  <a:cs typeface="Verdana"/>
                  <a:sym typeface="Verdana"/>
                </a:rPr>
                <a:t>Accords Bâle III (2010) et Bâle IV (2017, application 2025) : </a:t>
              </a:r>
              <a:endParaRPr sz="1200" b="0" i="0" u="none" strike="noStrike" cap="none" dirty="0">
                <a:solidFill>
                  <a:srgbClr val="000000"/>
                </a:solidFill>
                <a:latin typeface="Arial"/>
                <a:ea typeface="Arial"/>
                <a:cs typeface="Arial"/>
                <a:sym typeface="Arial"/>
              </a:endParaRPr>
            </a:p>
          </p:txBody>
        </p:sp>
        <p:sp>
          <p:nvSpPr>
            <p:cNvPr id="1261" name="Google Shape;5761;p14">
              <a:extLst>
                <a:ext uri="{FF2B5EF4-FFF2-40B4-BE49-F238E27FC236}">
                  <a16:creationId xmlns:a16="http://schemas.microsoft.com/office/drawing/2014/main" id="{88BC5193-36D6-5FB0-DFE0-F32A84A26DB4}"/>
                </a:ext>
              </a:extLst>
            </p:cNvPr>
            <p:cNvSpPr txBox="1"/>
            <p:nvPr/>
          </p:nvSpPr>
          <p:spPr>
            <a:xfrm>
              <a:off x="8825471" y="2115972"/>
              <a:ext cx="3025733" cy="424727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fr-FR" sz="900" b="0" i="0" u="none" strike="noStrike" cap="none" dirty="0">
                  <a:solidFill>
                    <a:schemeClr val="dk1"/>
                  </a:solidFill>
                  <a:latin typeface="Verdana"/>
                  <a:ea typeface="Verdana"/>
                  <a:cs typeface="Verdana"/>
                  <a:sym typeface="Verdana"/>
                </a:rPr>
                <a:t>Le </a:t>
              </a:r>
              <a:r>
                <a:rPr lang="fr-FR" sz="900" b="1" i="0" u="none" strike="noStrike" cap="none" dirty="0">
                  <a:solidFill>
                    <a:schemeClr val="tx2"/>
                  </a:solidFill>
                  <a:latin typeface="Verdana"/>
                  <a:ea typeface="Verdana"/>
                  <a:cs typeface="Verdana"/>
                  <a:sym typeface="Verdana"/>
                </a:rPr>
                <a:t>ratio de solvabilité </a:t>
              </a:r>
              <a:r>
                <a:rPr lang="fr-FR" sz="900" b="0" i="0" u="none" strike="noStrike" cap="none" dirty="0">
                  <a:solidFill>
                    <a:schemeClr val="dk1"/>
                  </a:solidFill>
                  <a:latin typeface="Verdana"/>
                  <a:ea typeface="Verdana"/>
                  <a:cs typeface="Verdana"/>
                  <a:sym typeface="Verdana"/>
                </a:rPr>
                <a:t>minimal de 8% est relevé progressivement jusqu’en 2019 s’établissant depuis cette date à 8%+2,5%=10,5%. Les 2,5% correspondent à des </a:t>
              </a:r>
              <a:r>
                <a:rPr lang="fr-FR" sz="900" b="0" i="1" u="none" strike="noStrike" cap="none" dirty="0">
                  <a:solidFill>
                    <a:schemeClr val="dk1"/>
                  </a:solidFill>
                  <a:latin typeface="Verdana"/>
                  <a:ea typeface="Verdana"/>
                  <a:cs typeface="Verdana"/>
                  <a:sym typeface="Verdana"/>
                </a:rPr>
                <a:t>Capital Conservation Buffer </a:t>
              </a:r>
              <a:r>
                <a:rPr lang="fr-FR" sz="900" b="0" i="0" u="none" strike="noStrike" cap="none" dirty="0">
                  <a:solidFill>
                    <a:schemeClr val="dk1"/>
                  </a:solidFill>
                  <a:latin typeface="Verdana"/>
                  <a:ea typeface="Verdana"/>
                  <a:cs typeface="Verdana"/>
                  <a:sym typeface="Verdana"/>
                </a:rPr>
                <a:t>(</a:t>
              </a:r>
              <a:r>
                <a:rPr lang="fr-FR" sz="900" b="0" i="0" u="none" strike="noStrike" cap="none" dirty="0" err="1">
                  <a:solidFill>
                    <a:schemeClr val="dk1"/>
                  </a:solidFill>
                  <a:latin typeface="Verdana"/>
                  <a:ea typeface="Verdana"/>
                  <a:cs typeface="Verdana"/>
                  <a:sym typeface="Verdana"/>
                </a:rPr>
                <a:t>CCoB</a:t>
              </a:r>
              <a:r>
                <a:rPr lang="fr-FR" sz="900" b="0" i="0" u="none" strike="noStrike" cap="none" dirty="0">
                  <a:solidFill>
                    <a:schemeClr val="dk1"/>
                  </a:solidFill>
                  <a:latin typeface="Verdana"/>
                  <a:ea typeface="Verdana"/>
                  <a:cs typeface="Verdana"/>
                  <a:sym typeface="Verdana"/>
                </a:rPr>
                <a:t>).</a:t>
              </a:r>
            </a:p>
            <a:p>
              <a:pPr marL="0" marR="0" lvl="0" indent="0" algn="just" rtl="0">
                <a:lnSpc>
                  <a:spcPct val="100000"/>
                </a:lnSpc>
                <a:spcBef>
                  <a:spcPts val="0"/>
                </a:spcBef>
                <a:spcAft>
                  <a:spcPts val="0"/>
                </a:spcAft>
                <a:buClr>
                  <a:srgbClr val="000000"/>
                </a:buClr>
                <a:buSzPts val="1000"/>
                <a:buFont typeface="Arial"/>
                <a:buNone/>
              </a:pPr>
              <a:endParaRPr sz="9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fr-FR" sz="900" b="0" i="0" u="none" strike="noStrike" cap="none" dirty="0">
                  <a:solidFill>
                    <a:schemeClr val="dk1"/>
                  </a:solidFill>
                  <a:latin typeface="Verdana"/>
                  <a:ea typeface="Verdana"/>
                  <a:cs typeface="Verdana"/>
                  <a:sym typeface="Verdana"/>
                </a:rPr>
                <a:t>Création du </a:t>
              </a:r>
              <a:r>
                <a:rPr lang="fr-FR" sz="900" b="1" i="0" u="none" strike="noStrike" cap="none" dirty="0">
                  <a:solidFill>
                    <a:schemeClr val="tx2"/>
                  </a:solidFill>
                  <a:latin typeface="Verdana"/>
                  <a:ea typeface="Verdana"/>
                  <a:cs typeface="Verdana"/>
                  <a:sym typeface="Verdana"/>
                </a:rPr>
                <a:t>ratio de Levier </a:t>
              </a:r>
              <a:r>
                <a:rPr lang="fr-FR" sz="900" b="0" i="0" u="none" strike="noStrike" cap="none" dirty="0">
                  <a:solidFill>
                    <a:schemeClr val="dk1"/>
                  </a:solidFill>
                  <a:latin typeface="Verdana"/>
                  <a:ea typeface="Verdana"/>
                  <a:cs typeface="Verdana"/>
                  <a:sym typeface="Verdana"/>
                </a:rPr>
                <a:t>mesurant les fonds propres par rapport aux actifs détenus par la banque (Levier : s’endetter pour augmenter la capacité d’investissement d’une entreprise) &lt; 3%.</a:t>
              </a:r>
            </a:p>
            <a:p>
              <a:pPr marL="0" marR="0" lvl="0" indent="0" algn="just" rtl="0">
                <a:lnSpc>
                  <a:spcPct val="100000"/>
                </a:lnSpc>
                <a:spcBef>
                  <a:spcPts val="0"/>
                </a:spcBef>
                <a:spcAft>
                  <a:spcPts val="0"/>
                </a:spcAft>
                <a:buClr>
                  <a:srgbClr val="000000"/>
                </a:buClr>
                <a:buSzPts val="1000"/>
                <a:buFont typeface="Arial"/>
                <a:buNone/>
              </a:pPr>
              <a:endParaRPr sz="9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fr-FR" sz="900" b="0" i="0" u="none" strike="noStrike" cap="none" dirty="0">
                  <a:solidFill>
                    <a:schemeClr val="dk1"/>
                  </a:solidFill>
                  <a:latin typeface="Verdana"/>
                  <a:ea typeface="Verdana"/>
                  <a:cs typeface="Verdana"/>
                  <a:sym typeface="Verdana"/>
                </a:rPr>
                <a:t>Création de ratios de liquidité à court et long terme (LCR et NSFR) pour maitriser le </a:t>
              </a:r>
              <a:r>
                <a:rPr lang="fr-FR" sz="900" b="1" i="0" u="none" strike="noStrike" cap="none" dirty="0">
                  <a:solidFill>
                    <a:schemeClr val="tx2"/>
                  </a:solidFill>
                  <a:latin typeface="Verdana"/>
                  <a:ea typeface="Verdana"/>
                  <a:cs typeface="Verdana"/>
                  <a:sym typeface="Verdana"/>
                </a:rPr>
                <a:t>risque de liquidité.</a:t>
              </a:r>
            </a:p>
            <a:p>
              <a:pPr marL="0" marR="0" lvl="0" indent="0" algn="just" rtl="0">
                <a:lnSpc>
                  <a:spcPct val="100000"/>
                </a:lnSpc>
                <a:spcBef>
                  <a:spcPts val="0"/>
                </a:spcBef>
                <a:spcAft>
                  <a:spcPts val="0"/>
                </a:spcAft>
                <a:buClr>
                  <a:srgbClr val="000000"/>
                </a:buClr>
                <a:buSzPts val="1000"/>
                <a:buFont typeface="Arial"/>
                <a:buNone/>
              </a:pPr>
              <a:endParaRPr sz="9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rgbClr val="000000"/>
                </a:buClr>
                <a:buSzPts val="1000"/>
                <a:buFont typeface="Arial"/>
                <a:buNone/>
              </a:pPr>
              <a:r>
                <a:rPr lang="fr-FR" sz="900" b="0" i="0" u="none" strike="noStrike" cap="none" dirty="0">
                  <a:solidFill>
                    <a:schemeClr val="dk1"/>
                  </a:solidFill>
                  <a:latin typeface="Verdana"/>
                  <a:ea typeface="Verdana"/>
                  <a:cs typeface="Verdana"/>
                  <a:sym typeface="Verdana"/>
                </a:rPr>
                <a:t>Revue de la méthodologie de calcul de tous les risques : les approches standards et modèles internes des risques de crédit, opérationnels et de marché.</a:t>
              </a:r>
              <a:endParaRPr sz="900" dirty="0"/>
            </a:p>
            <a:p>
              <a:pPr marL="0" marR="0" lvl="0" indent="0" algn="just" rtl="0">
                <a:lnSpc>
                  <a:spcPct val="100000"/>
                </a:lnSpc>
                <a:spcBef>
                  <a:spcPts val="0"/>
                </a:spcBef>
                <a:spcAft>
                  <a:spcPts val="0"/>
                </a:spcAft>
                <a:buClr>
                  <a:srgbClr val="000000"/>
                </a:buClr>
                <a:buSzPts val="1000"/>
                <a:buFont typeface="Arial"/>
                <a:buNone/>
              </a:pPr>
              <a:endParaRPr sz="900" b="0" i="0" u="none" strike="noStrike" cap="none" dirty="0">
                <a:solidFill>
                  <a:schemeClr val="dk1"/>
                </a:solidFill>
                <a:latin typeface="Verdana"/>
                <a:ea typeface="Verdana"/>
                <a:cs typeface="Verdana"/>
                <a:sym typeface="Verdana"/>
              </a:endParaRPr>
            </a:p>
            <a:p>
              <a:pPr algn="just">
                <a:buClr>
                  <a:srgbClr val="000000"/>
                </a:buClr>
                <a:buSzPts val="1000"/>
              </a:pPr>
              <a:r>
                <a:rPr lang="fr-FR" sz="900" u="none" strike="noStrike" cap="none" dirty="0">
                  <a:solidFill>
                    <a:srgbClr val="000000"/>
                  </a:solidFill>
                  <a:latin typeface="Verdana" panose="020B0604030504040204" pitchFamily="34" charset="0"/>
                  <a:ea typeface="Verdana" panose="020B0604030504040204" pitchFamily="34" charset="0"/>
                  <a:sym typeface="Arial"/>
                </a:rPr>
                <a:t>La finalisation de Bâle III (aussi appelé Bâle IV) a fortement contraint l’utilisation des modèles IRB avec l’introduction de </a:t>
              </a:r>
              <a:r>
                <a:rPr lang="fr-FR" sz="900" b="1" u="none" strike="noStrike" cap="none" dirty="0">
                  <a:solidFill>
                    <a:srgbClr val="000000"/>
                  </a:solidFill>
                  <a:latin typeface="Verdana" panose="020B0604030504040204" pitchFamily="34" charset="0"/>
                  <a:ea typeface="Verdana" panose="020B0604030504040204" pitchFamily="34" charset="0"/>
                  <a:sym typeface="Arial"/>
                </a:rPr>
                <a:t>l’« </a:t>
              </a:r>
              <a:r>
                <a:rPr lang="fr-FR" sz="900" b="1" i="1" u="none" strike="noStrike" cap="none" dirty="0">
                  <a:solidFill>
                    <a:srgbClr val="000000"/>
                  </a:solidFill>
                  <a:latin typeface="Verdana" panose="020B0604030504040204" pitchFamily="34" charset="0"/>
                  <a:ea typeface="Verdana" panose="020B0604030504040204" pitchFamily="34" charset="0"/>
                  <a:sym typeface="Arial"/>
                </a:rPr>
                <a:t>output </a:t>
              </a:r>
              <a:r>
                <a:rPr lang="fr-FR" sz="900" b="1" i="1" u="none" strike="noStrike" cap="none" dirty="0" err="1">
                  <a:solidFill>
                    <a:srgbClr val="000000"/>
                  </a:solidFill>
                  <a:latin typeface="Verdana" panose="020B0604030504040204" pitchFamily="34" charset="0"/>
                  <a:ea typeface="Verdana" panose="020B0604030504040204" pitchFamily="34" charset="0"/>
                  <a:sym typeface="Arial"/>
                </a:rPr>
                <a:t>floor</a:t>
              </a:r>
              <a:r>
                <a:rPr lang="fr-FR" sz="900" b="1" i="1" u="none" strike="noStrike" cap="none" dirty="0">
                  <a:solidFill>
                    <a:srgbClr val="000000"/>
                  </a:solidFill>
                  <a:latin typeface="Verdana" panose="020B0604030504040204" pitchFamily="34" charset="0"/>
                  <a:ea typeface="Verdana" panose="020B0604030504040204" pitchFamily="34" charset="0"/>
                  <a:sym typeface="Arial"/>
                </a:rPr>
                <a:t> </a:t>
              </a:r>
              <a:r>
                <a:rPr lang="fr-FR" sz="900" b="1" u="none" strike="noStrike" cap="none" dirty="0">
                  <a:solidFill>
                    <a:srgbClr val="000000"/>
                  </a:solidFill>
                  <a:latin typeface="Verdana" panose="020B0604030504040204" pitchFamily="34" charset="0"/>
                  <a:ea typeface="Verdana" panose="020B0604030504040204" pitchFamily="34" charset="0"/>
                  <a:sym typeface="Arial"/>
                </a:rPr>
                <a:t>» (plancher)</a:t>
              </a:r>
              <a:r>
                <a:rPr lang="fr-FR" sz="900" u="none" strike="noStrike" cap="none" dirty="0">
                  <a:solidFill>
                    <a:srgbClr val="000000"/>
                  </a:solidFill>
                  <a:latin typeface="Verdana" panose="020B0604030504040204" pitchFamily="34" charset="0"/>
                  <a:ea typeface="Verdana" panose="020B0604030504040204" pitchFamily="34" charset="0"/>
                  <a:sym typeface="Arial"/>
                </a:rPr>
                <a:t> : les RWA issus des modèles internes ne peuvent pas être inférieurs à 72,5 % de ceux calculés selon les approches standardisées.</a:t>
              </a:r>
            </a:p>
            <a:p>
              <a:pPr algn="just">
                <a:buClr>
                  <a:srgbClr val="000000"/>
                </a:buClr>
                <a:buSzPts val="1000"/>
              </a:pPr>
              <a:endParaRPr lang="fr-FR" sz="900" dirty="0">
                <a:solidFill>
                  <a:srgbClr val="000000"/>
                </a:solidFill>
                <a:latin typeface="Verdana" panose="020B0604030504040204" pitchFamily="34" charset="0"/>
                <a:ea typeface="Verdana" panose="020B0604030504040204" pitchFamily="34" charset="0"/>
                <a:cs typeface="Verdana"/>
                <a:sym typeface="Arial"/>
              </a:endParaRPr>
            </a:p>
            <a:p>
              <a:pPr algn="just">
                <a:buClr>
                  <a:srgbClr val="000000"/>
                </a:buClr>
                <a:buSzPts val="1000"/>
              </a:pPr>
              <a:r>
                <a:rPr lang="fr-FR" sz="900" dirty="0">
                  <a:solidFill>
                    <a:srgbClr val="000000"/>
                  </a:solidFill>
                  <a:latin typeface="Verdana" panose="020B0604030504040204" pitchFamily="34" charset="0"/>
                  <a:ea typeface="Verdana" panose="020B0604030504040204" pitchFamily="34" charset="0"/>
                  <a:cs typeface="Verdana"/>
                  <a:sym typeface="Arial"/>
                </a:rPr>
                <a:t>En outre, le recours aux modèles internes est désormais fortement limité pour certains types de risques. Par exemple, les approches avancées AMA (</a:t>
              </a:r>
              <a:r>
                <a:rPr lang="fr-FR" sz="900" i="1" dirty="0">
                  <a:solidFill>
                    <a:srgbClr val="000000"/>
                  </a:solidFill>
                  <a:latin typeface="Verdana" panose="020B0604030504040204" pitchFamily="34" charset="0"/>
                  <a:ea typeface="Verdana" panose="020B0604030504040204" pitchFamily="34" charset="0"/>
                  <a:cs typeface="Verdana"/>
                  <a:sym typeface="Arial"/>
                </a:rPr>
                <a:t>Advanced </a:t>
              </a:r>
              <a:r>
                <a:rPr lang="fr-FR" sz="900" i="1" dirty="0" err="1">
                  <a:solidFill>
                    <a:srgbClr val="000000"/>
                  </a:solidFill>
                  <a:latin typeface="Verdana" panose="020B0604030504040204" pitchFamily="34" charset="0"/>
                  <a:ea typeface="Verdana" panose="020B0604030504040204" pitchFamily="34" charset="0"/>
                  <a:cs typeface="Verdana"/>
                  <a:sym typeface="Arial"/>
                </a:rPr>
                <a:t>Measurement</a:t>
              </a:r>
              <a:r>
                <a:rPr lang="fr-FR" sz="900" i="1" dirty="0">
                  <a:solidFill>
                    <a:srgbClr val="000000"/>
                  </a:solidFill>
                  <a:latin typeface="Verdana" panose="020B0604030504040204" pitchFamily="34" charset="0"/>
                  <a:ea typeface="Verdana" panose="020B0604030504040204" pitchFamily="34" charset="0"/>
                  <a:cs typeface="Verdana"/>
                  <a:sym typeface="Arial"/>
                </a:rPr>
                <a:t> </a:t>
              </a:r>
              <a:r>
                <a:rPr lang="fr-FR" sz="900" i="1" dirty="0" err="1">
                  <a:solidFill>
                    <a:srgbClr val="000000"/>
                  </a:solidFill>
                  <a:latin typeface="Verdana" panose="020B0604030504040204" pitchFamily="34" charset="0"/>
                  <a:ea typeface="Verdana" panose="020B0604030504040204" pitchFamily="34" charset="0"/>
                  <a:cs typeface="Verdana"/>
                  <a:sym typeface="Arial"/>
                </a:rPr>
                <a:t>Approach</a:t>
              </a:r>
              <a:r>
                <a:rPr lang="fr-FR" sz="900" dirty="0">
                  <a:solidFill>
                    <a:srgbClr val="000000"/>
                  </a:solidFill>
                  <a:latin typeface="Verdana" panose="020B0604030504040204" pitchFamily="34" charset="0"/>
                  <a:ea typeface="Verdana" panose="020B0604030504040204" pitchFamily="34" charset="0"/>
                  <a:cs typeface="Verdana"/>
                  <a:sym typeface="Arial"/>
                </a:rPr>
                <a:t>) pour le risque opérationnel ont été supprimées et remplacées par une approche standardisée révisée.</a:t>
              </a:r>
            </a:p>
          </p:txBody>
        </p:sp>
        <p:cxnSp>
          <p:nvCxnSpPr>
            <p:cNvPr id="1262" name="Google Shape;5762;p14">
              <a:extLst>
                <a:ext uri="{FF2B5EF4-FFF2-40B4-BE49-F238E27FC236}">
                  <a16:creationId xmlns:a16="http://schemas.microsoft.com/office/drawing/2014/main" id="{7269408E-D4FD-FBA3-ECF9-7A94B9DA67EA}"/>
                </a:ext>
              </a:extLst>
            </p:cNvPr>
            <p:cNvCxnSpPr>
              <a:cxnSpLocks/>
            </p:cNvCxnSpPr>
            <p:nvPr/>
          </p:nvCxnSpPr>
          <p:spPr>
            <a:xfrm>
              <a:off x="8688059" y="2172576"/>
              <a:ext cx="0" cy="4195567"/>
            </a:xfrm>
            <a:prstGeom prst="straightConnector1">
              <a:avLst/>
            </a:prstGeom>
            <a:noFill/>
            <a:ln w="57150" cap="flat" cmpd="sng">
              <a:solidFill>
                <a:schemeClr val="lt2"/>
              </a:solidFill>
              <a:prstDash val="solid"/>
              <a:miter lim="800000"/>
              <a:headEnd type="none" w="sm" len="sm"/>
              <a:tailEnd type="none" w="sm" len="sm"/>
            </a:ln>
          </p:spPr>
        </p:cxnSp>
      </p:grpSp>
      <p:sp>
        <p:nvSpPr>
          <p:cNvPr id="1263" name="Flèche : angle droit 1262">
            <a:extLst>
              <a:ext uri="{FF2B5EF4-FFF2-40B4-BE49-F238E27FC236}">
                <a16:creationId xmlns:a16="http://schemas.microsoft.com/office/drawing/2014/main" id="{E92DA5AD-4389-0F78-B78F-7250F891AD9B}"/>
              </a:ext>
            </a:extLst>
          </p:cNvPr>
          <p:cNvSpPr/>
          <p:nvPr/>
        </p:nvSpPr>
        <p:spPr>
          <a:xfrm rot="5400000">
            <a:off x="2179727" y="3762846"/>
            <a:ext cx="1089544" cy="1943095"/>
          </a:xfrm>
          <a:prstGeom prst="bentUpArrow">
            <a:avLst>
              <a:gd name="adj1" fmla="val 11668"/>
              <a:gd name="adj2" fmla="val 15410"/>
              <a:gd name="adj3" fmla="val 40656"/>
            </a:avLst>
          </a:prstGeom>
          <a:solidFill>
            <a:srgbClr val="43351C"/>
          </a:solidFill>
          <a:ln w="19050">
            <a:solidFill>
              <a:srgbClr val="BD8E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4" name="Google Shape;5768;p14">
            <a:extLst>
              <a:ext uri="{FF2B5EF4-FFF2-40B4-BE49-F238E27FC236}">
                <a16:creationId xmlns:a16="http://schemas.microsoft.com/office/drawing/2014/main" id="{2A2ABB0A-47B3-0A3D-CDA3-8CA5A7DB4546}"/>
              </a:ext>
            </a:extLst>
          </p:cNvPr>
          <p:cNvSpPr txBox="1"/>
          <p:nvPr/>
        </p:nvSpPr>
        <p:spPr>
          <a:xfrm>
            <a:off x="1280432" y="4674597"/>
            <a:ext cx="1425016" cy="861734"/>
          </a:xfrm>
          <a:prstGeom prst="rect">
            <a:avLst/>
          </a:prstGeom>
          <a:solidFill>
            <a:schemeClr val="bg1">
              <a:alpha val="92000"/>
            </a:schemeClr>
          </a:solidFill>
          <a:ln w="19050">
            <a:solidFill>
              <a:srgbClr val="BD8E42"/>
            </a:solid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chemeClr val="dk1"/>
                </a:solidFill>
                <a:latin typeface="Verdana"/>
                <a:ea typeface="Verdana"/>
                <a:cs typeface="Verdana"/>
                <a:sym typeface="Verdana"/>
              </a:rPr>
              <a:t>La complexité des produits financiers a mené à redéfinir les normes de régulation.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7519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5C082300-59F5-FAF6-E3A4-F319B02873DB}"/>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BBB5FF9C-43D0-8F63-1BFD-244958808B9F}"/>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18492BE1-9265-2E98-1A97-F3A6981883F0}"/>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Détection des périodes de bas de cycle (</a:t>
            </a:r>
            <a:r>
              <a:rPr lang="fr-FR" dirty="0" err="1">
                <a:latin typeface="Verdana"/>
                <a:ea typeface="Verdana"/>
                <a:cs typeface="Verdana"/>
                <a:sym typeface="Verdana"/>
              </a:rPr>
              <a:t>Downturn</a:t>
            </a:r>
            <a:r>
              <a:rPr lang="fr-FR" dirty="0">
                <a:latin typeface="Verdana"/>
                <a:ea typeface="Verdana"/>
                <a:cs typeface="Verdana"/>
                <a:sym typeface="Verdana"/>
              </a:rPr>
              <a:t>)</a:t>
            </a:r>
          </a:p>
        </p:txBody>
      </p:sp>
      <p:sp>
        <p:nvSpPr>
          <p:cNvPr id="1225" name="Google Shape;1225;p11">
            <a:extLst>
              <a:ext uri="{FF2B5EF4-FFF2-40B4-BE49-F238E27FC236}">
                <a16:creationId xmlns:a16="http://schemas.microsoft.com/office/drawing/2014/main" id="{1911DE37-5D57-EFAD-ED3E-BC820640540D}"/>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DFFC372F-6565-8BBB-9446-2096A6801933}"/>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75629F73-F4FE-0E8A-E93A-CE8B36D2D8F6}"/>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3D94A328-BF5C-B1D0-3CE0-6F37D515A3D4}"/>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08A5EDA1-569E-548F-FAB0-9117F4CF58A7}"/>
              </a:ext>
            </a:extLst>
          </p:cNvPr>
          <p:cNvSpPr txBox="1"/>
          <p:nvPr/>
        </p:nvSpPr>
        <p:spPr>
          <a:xfrm>
            <a:off x="224535" y="1316560"/>
            <a:ext cx="11895680" cy="66043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Comité de Bâle exige que les paramètres utilisés pour le calcul des exigences en fonds propres intègrent une vision prudente et “en conditions de crise” (</a:t>
            </a:r>
            <a:r>
              <a:rPr lang="fr-FR" sz="1200" dirty="0" err="1"/>
              <a:t>downturn</a:t>
            </a:r>
            <a:r>
              <a:rPr lang="fr-FR" sz="1200" dirty="0"/>
              <a:t> conditions).</a:t>
            </a:r>
          </a:p>
          <a:p>
            <a:pPr marL="180000" marR="83820" algn="just">
              <a:spcBef>
                <a:spcPts val="430"/>
              </a:spcBef>
            </a:pPr>
            <a:endParaRPr lang="fr-FR" sz="1200" dirty="0"/>
          </a:p>
        </p:txBody>
      </p:sp>
      <p:sp>
        <p:nvSpPr>
          <p:cNvPr id="18" name="ZoneTexte 17">
            <a:extLst>
              <a:ext uri="{FF2B5EF4-FFF2-40B4-BE49-F238E27FC236}">
                <a16:creationId xmlns:a16="http://schemas.microsoft.com/office/drawing/2014/main" id="{6C8D0101-6016-DA17-FD81-58329559EB60}"/>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3" name="Image 2">
            <a:extLst>
              <a:ext uri="{FF2B5EF4-FFF2-40B4-BE49-F238E27FC236}">
                <a16:creationId xmlns:a16="http://schemas.microsoft.com/office/drawing/2014/main" id="{66FCE9E5-1D08-AE37-450C-DAD9F7F48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905" y="2211133"/>
            <a:ext cx="9077976" cy="4494467"/>
          </a:xfrm>
          <a:prstGeom prst="rect">
            <a:avLst/>
          </a:prstGeom>
        </p:spPr>
      </p:pic>
    </p:spTree>
    <p:extLst>
      <p:ext uri="{BB962C8B-B14F-4D97-AF65-F5344CB8AC3E}">
        <p14:creationId xmlns:p14="http://schemas.microsoft.com/office/powerpoint/2010/main" val="609899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182817B2-2B4C-B4BB-1460-1550055EACB4}"/>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BB134FAA-4265-1204-3801-B3CF56C1565A}"/>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562D507F-FFD0-CCD6-28F9-47442C174E31}"/>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Quantification des marges </a:t>
            </a:r>
            <a:r>
              <a:rPr lang="fr-FR" dirty="0" err="1">
                <a:latin typeface="Verdana"/>
                <a:ea typeface="Verdana"/>
                <a:cs typeface="Verdana"/>
                <a:sym typeface="Verdana"/>
              </a:rPr>
              <a:t>Downturn</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D81B9AB8-FFDD-67FC-1205-5049EE933162}"/>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613754BE-9B9B-A83A-53CB-C015199639DA}"/>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8DD0A015-783E-5178-99B6-0C0CF305F240}"/>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5364E70B-B45A-80CA-C429-018F79D85281}"/>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4" name="object 21">
            <a:extLst>
              <a:ext uri="{FF2B5EF4-FFF2-40B4-BE49-F238E27FC236}">
                <a16:creationId xmlns:a16="http://schemas.microsoft.com/office/drawing/2014/main" id="{2984E06C-B10B-D263-3514-A24A759AD0FD}"/>
              </a:ext>
            </a:extLst>
          </p:cNvPr>
          <p:cNvSpPr txBox="1"/>
          <p:nvPr/>
        </p:nvSpPr>
        <p:spPr>
          <a:xfrm>
            <a:off x="224535" y="1316560"/>
            <a:ext cx="11895680" cy="66043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Le Comité de Bâle exige que les paramètres utilisés pour le calcul des exigences en fonds propres intègrent une vision prudente et “en conditions de crise” (</a:t>
            </a:r>
            <a:r>
              <a:rPr lang="fr-FR" sz="1200" dirty="0" err="1"/>
              <a:t>downturn</a:t>
            </a:r>
            <a:r>
              <a:rPr lang="fr-FR" sz="1200" dirty="0"/>
              <a:t> conditions).</a:t>
            </a:r>
          </a:p>
          <a:p>
            <a:pPr marL="180000" marR="83820" algn="just">
              <a:spcBef>
                <a:spcPts val="430"/>
              </a:spcBef>
            </a:pPr>
            <a:endParaRPr lang="fr-FR" sz="1200" dirty="0"/>
          </a:p>
        </p:txBody>
      </p:sp>
      <p:sp>
        <p:nvSpPr>
          <p:cNvPr id="18" name="ZoneTexte 17">
            <a:extLst>
              <a:ext uri="{FF2B5EF4-FFF2-40B4-BE49-F238E27FC236}">
                <a16:creationId xmlns:a16="http://schemas.microsoft.com/office/drawing/2014/main" id="{F1C504A2-41DF-94CB-7341-536BE7DD3E81}"/>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3842547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8645E03-DD88-871C-9119-DB590551D985}"/>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687D392-A69B-7901-F270-3BF3C93BFC2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B165BF9-06F4-1301-3834-80DB6D38BB91}"/>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Composantes de ralentissement économique (</a:t>
            </a:r>
            <a:r>
              <a:rPr lang="fr-FR" dirty="0" err="1">
                <a:latin typeface="Verdana"/>
                <a:ea typeface="Verdana"/>
                <a:cs typeface="Verdana"/>
                <a:sym typeface="Verdana"/>
              </a:rPr>
              <a:t>downturn</a:t>
            </a:r>
            <a:r>
              <a:rPr lang="fr-FR" dirty="0">
                <a:latin typeface="Verdana"/>
                <a:ea typeface="Verdana"/>
                <a:cs typeface="Verdana"/>
                <a:sym typeface="Verdana"/>
              </a:rPr>
              <a:t>) </a:t>
            </a:r>
            <a:r>
              <a:rPr lang="fr-FR" i="1" dirty="0"/>
              <a:t>(1/2)</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67F1C07-246F-D355-8A59-47D0D5541F83}"/>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5B7257C5-FDE3-A99C-A660-2E0249DAB431}"/>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A2A0D6A0-99DF-BC2D-44DB-CFB9AD0535A4}"/>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DE45F02E-30D7-A7DF-7351-C1A7DF086FC1}"/>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1" name="object 21">
            <a:extLst>
              <a:ext uri="{FF2B5EF4-FFF2-40B4-BE49-F238E27FC236}">
                <a16:creationId xmlns:a16="http://schemas.microsoft.com/office/drawing/2014/main" id="{7BA5F6DA-5188-06F5-8140-5F0D981E4BF4}"/>
              </a:ext>
            </a:extLst>
          </p:cNvPr>
          <p:cNvSpPr txBox="1"/>
          <p:nvPr/>
        </p:nvSpPr>
        <p:spPr>
          <a:xfrm>
            <a:off x="145824" y="1272494"/>
            <a:ext cx="11776998" cy="978473"/>
          </a:xfrm>
          <a:prstGeom prst="rect">
            <a:avLst/>
          </a:prstGeom>
          <a:solidFill>
            <a:schemeClr val="accent6">
              <a:lumMod val="20000"/>
              <a:lumOff val="80000"/>
            </a:schemeClr>
          </a:solidFill>
        </p:spPr>
        <p:txBody>
          <a:bodyPr vert="horz" wrap="square" lIns="0" tIns="54610" rIns="0" bIns="0" rtlCol="0">
            <a:spAutoFit/>
          </a:bodyPr>
          <a:lstStyle/>
          <a:p>
            <a:pPr lvl="0">
              <a:buClr>
                <a:srgbClr val="000000"/>
              </a:buClr>
              <a:buSzPts val="1200"/>
            </a:pPr>
            <a:r>
              <a:rPr lang="fr-FR" sz="1000" dirty="0"/>
              <a:t>Le Comité de Bâle exige que les paramètres utilisés pour le calcul des exigences en fonds propres intègrent une vision </a:t>
            </a:r>
            <a:r>
              <a:rPr lang="fr-FR" sz="1000" b="1" dirty="0"/>
              <a:t>prudente et “en conditions de crise” (</a:t>
            </a:r>
            <a:r>
              <a:rPr lang="fr-FR" sz="1000" b="1" dirty="0" err="1"/>
              <a:t>downturn</a:t>
            </a:r>
            <a:r>
              <a:rPr lang="fr-FR" sz="1000" b="1" dirty="0"/>
              <a:t> conditions)</a:t>
            </a:r>
            <a:r>
              <a:rPr lang="fr-FR" sz="1000" dirty="0"/>
              <a:t>.</a:t>
            </a:r>
            <a:endParaRPr lang="fr-FR" sz="1000" dirty="0">
              <a:ea typeface="Verdana"/>
              <a:cs typeface="Verdana"/>
              <a:sym typeface="Verdana"/>
            </a:endParaRPr>
          </a:p>
          <a:p>
            <a:pPr lvl="0">
              <a:buClr>
                <a:srgbClr val="000000"/>
              </a:buClr>
              <a:buSzPts val="1200"/>
            </a:pPr>
            <a:endParaRPr lang="fr-FR" sz="1000" dirty="0">
              <a:ea typeface="Verdana"/>
              <a:cs typeface="Verdana"/>
              <a:sym typeface="Verdana"/>
            </a:endParaRPr>
          </a:p>
          <a:p>
            <a:pPr lvl="0">
              <a:buClr>
                <a:srgbClr val="000000"/>
              </a:buClr>
              <a:buSzPts val="1200"/>
            </a:pPr>
            <a:endParaRPr lang="fr-FR" sz="1000" dirty="0">
              <a:ea typeface="Verdana"/>
              <a:cs typeface="Verdana"/>
              <a:sym typeface="Verdana"/>
            </a:endParaRPr>
          </a:p>
          <a:p>
            <a:pPr lvl="0">
              <a:buClr>
                <a:srgbClr val="000000"/>
              </a:buClr>
              <a:buSzPts val="1200"/>
            </a:pPr>
            <a:endParaRPr lang="fr-FR" sz="1000" dirty="0">
              <a:ea typeface="Verdana"/>
              <a:cs typeface="Verdana"/>
              <a:sym typeface="Verdana"/>
            </a:endParaRPr>
          </a:p>
          <a:p>
            <a:pPr lvl="0">
              <a:buClr>
                <a:srgbClr val="000000"/>
              </a:buClr>
              <a:buSzPts val="1200"/>
            </a:pPr>
            <a:endParaRPr lang="fr-FR" sz="1000" dirty="0">
              <a:ea typeface="Verdana"/>
              <a:cs typeface="Verdana"/>
              <a:sym typeface="Verdana"/>
            </a:endParaRPr>
          </a:p>
        </p:txBody>
      </p:sp>
    </p:spTree>
    <p:extLst>
      <p:ext uri="{BB962C8B-B14F-4D97-AF65-F5344CB8AC3E}">
        <p14:creationId xmlns:p14="http://schemas.microsoft.com/office/powerpoint/2010/main" val="6911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4">
          <a:extLst>
            <a:ext uri="{FF2B5EF4-FFF2-40B4-BE49-F238E27FC236}">
              <a16:creationId xmlns:a16="http://schemas.microsoft.com/office/drawing/2014/main" id="{1D8EB491-0EDA-713A-3911-617EE7017153}"/>
            </a:ext>
          </a:extLst>
        </p:cNvPr>
        <p:cNvGrpSpPr/>
        <p:nvPr/>
      </p:nvGrpSpPr>
      <p:grpSpPr>
        <a:xfrm>
          <a:off x="0" y="0"/>
          <a:ext cx="0" cy="0"/>
          <a:chOff x="0" y="0"/>
          <a:chExt cx="0" cy="0"/>
        </a:xfrm>
      </p:grpSpPr>
      <p:sp>
        <p:nvSpPr>
          <p:cNvPr id="5906" name="Google Shape;5906;g2c32c645e07_2_3983">
            <a:extLst>
              <a:ext uri="{FF2B5EF4-FFF2-40B4-BE49-F238E27FC236}">
                <a16:creationId xmlns:a16="http://schemas.microsoft.com/office/drawing/2014/main" id="{0682E9CF-FDFC-EF4E-4403-D588335CE555}"/>
              </a:ext>
            </a:extLst>
          </p:cNvPr>
          <p:cNvSpPr/>
          <p:nvPr/>
        </p:nvSpPr>
        <p:spPr>
          <a:xfrm rot="5400000">
            <a:off x="5996163" y="-787700"/>
            <a:ext cx="1608186" cy="10296524"/>
          </a:xfrm>
          <a:prstGeom prst="round2SameRect">
            <a:avLst>
              <a:gd name="adj1" fmla="val 24601"/>
              <a:gd name="adj2" fmla="val 0"/>
            </a:avLst>
          </a:prstGeom>
          <a:solidFill>
            <a:srgbClr val="F0E9DC">
              <a:alpha val="88235"/>
            </a:srgbClr>
          </a:solidFill>
          <a:ln w="25400" cap="flat" cmpd="sng">
            <a:solidFill>
              <a:srgbClr val="D9C6A6">
                <a:alpha val="88235"/>
              </a:srgbClr>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Gestion des données </a:t>
            </a:r>
            <a:r>
              <a:rPr lang="fr-FR" sz="1000" b="0" i="0" u="none" strike="noStrike" cap="none" dirty="0">
                <a:solidFill>
                  <a:schemeClr val="dk1"/>
                </a:solidFill>
                <a:latin typeface="Verdana"/>
                <a:ea typeface="Verdana"/>
                <a:cs typeface="Verdana"/>
                <a:sym typeface="Verdana"/>
              </a:rPr>
              <a:t>et </a:t>
            </a:r>
            <a:r>
              <a:rPr lang="fr-FR" sz="1000" b="1" i="0" u="none" strike="noStrike" cap="none" dirty="0">
                <a:solidFill>
                  <a:schemeClr val="dk1"/>
                </a:solidFill>
                <a:latin typeface="Verdana"/>
                <a:ea typeface="Verdana"/>
                <a:cs typeface="Verdana"/>
                <a:sym typeface="Verdana"/>
              </a:rPr>
              <a:t>construction de la méthodologie </a:t>
            </a:r>
            <a:r>
              <a:rPr lang="fr-FR" sz="1000" b="0" i="0" u="none" strike="noStrike" cap="none" dirty="0">
                <a:solidFill>
                  <a:schemeClr val="dk1"/>
                </a:solidFill>
                <a:latin typeface="Verdana"/>
                <a:ea typeface="Verdana"/>
                <a:cs typeface="Verdana"/>
                <a:sym typeface="Verdana"/>
              </a:rPr>
              <a:t>: RTS – Reference </a:t>
            </a:r>
            <a:r>
              <a:rPr lang="fr-FR" sz="1000" b="0" i="0" u="none" strike="noStrike" cap="none" dirty="0" err="1">
                <a:solidFill>
                  <a:schemeClr val="dk1"/>
                </a:solidFill>
                <a:latin typeface="Verdana"/>
                <a:ea typeface="Verdana"/>
                <a:cs typeface="Verdana"/>
                <a:sym typeface="Verdana"/>
              </a:rPr>
              <a:t>Technical</a:t>
            </a:r>
            <a:r>
              <a:rPr lang="fr-FR" sz="1000" b="0" i="0" u="none" strike="noStrike" cap="none" dirty="0">
                <a:solidFill>
                  <a:schemeClr val="dk1"/>
                </a:solidFill>
                <a:latin typeface="Verdana"/>
                <a:ea typeface="Verdana"/>
                <a:cs typeface="Verdana"/>
                <a:sym typeface="Verdana"/>
              </a:rPr>
              <a:t> Standards et guideline spécifique au </a:t>
            </a:r>
            <a:r>
              <a:rPr lang="fr-FR" sz="1000" b="0" i="0" u="none" strike="noStrike" cap="none" dirty="0" err="1">
                <a:solidFill>
                  <a:schemeClr val="dk1"/>
                </a:solidFill>
                <a:latin typeface="Verdana"/>
                <a:ea typeface="Verdana"/>
                <a:cs typeface="Verdana"/>
                <a:sym typeface="Verdana"/>
              </a:rPr>
              <a:t>downturn</a:t>
            </a:r>
            <a:endParaRPr lang="fr-FR" sz="1000" b="0" i="0" u="none" strike="noStrike" cap="none" dirty="0">
              <a:solidFill>
                <a:schemeClr val="dk1"/>
              </a:solidFill>
              <a:latin typeface="Verdana"/>
              <a:ea typeface="Verdana"/>
              <a:cs typeface="Verdana"/>
              <a:sym typeface="Verdana"/>
            </a:endParaRPr>
          </a:p>
          <a:p>
            <a:pPr marL="57150" marR="0" lvl="1" indent="-57150" algn="l" rtl="0">
              <a:lnSpc>
                <a:spcPct val="150000"/>
              </a:lnSpc>
              <a:spcBef>
                <a:spcPts val="12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Particularités</a:t>
            </a:r>
            <a:r>
              <a:rPr lang="fr-FR" sz="1000" b="0" i="0" u="none" strike="noStrike" cap="none" dirty="0">
                <a:solidFill>
                  <a:schemeClr val="dk1"/>
                </a:solidFill>
                <a:latin typeface="Verdana"/>
                <a:ea typeface="Verdana"/>
                <a:cs typeface="Verdana"/>
                <a:sym typeface="Verdana"/>
              </a:rPr>
              <a:t> : </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12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Si aucune période </a:t>
            </a:r>
            <a:r>
              <a:rPr lang="fr-FR" sz="1000" b="0" i="0" u="none" strike="noStrike" cap="none" dirty="0" err="1">
                <a:solidFill>
                  <a:schemeClr val="dk1"/>
                </a:solidFill>
                <a:latin typeface="Verdana"/>
                <a:ea typeface="Verdana"/>
                <a:cs typeface="Verdana"/>
                <a:sym typeface="Verdana"/>
              </a:rPr>
              <a:t>downturn</a:t>
            </a:r>
            <a:r>
              <a:rPr lang="fr-FR" sz="1000" b="0" i="0" u="none" strike="noStrike" cap="none" dirty="0">
                <a:solidFill>
                  <a:schemeClr val="dk1"/>
                </a:solidFill>
                <a:latin typeface="Verdana"/>
                <a:ea typeface="Verdana"/>
                <a:cs typeface="Verdana"/>
                <a:sym typeface="Verdana"/>
              </a:rPr>
              <a:t> ne peut être identifiée sur l’historique, une </a:t>
            </a:r>
            <a:r>
              <a:rPr lang="fr-FR" sz="1000" b="0" i="0" u="sng" strike="noStrike" cap="none" dirty="0">
                <a:solidFill>
                  <a:schemeClr val="dk1"/>
                </a:solidFill>
                <a:latin typeface="Verdana"/>
                <a:ea typeface="Verdana"/>
                <a:cs typeface="Verdana"/>
                <a:sym typeface="Verdana"/>
              </a:rPr>
              <a:t>approche alternative</a:t>
            </a:r>
            <a:r>
              <a:rPr lang="fr-FR" sz="1000" b="0" i="0" strike="noStrike" cap="none" dirty="0">
                <a:solidFill>
                  <a:schemeClr val="dk1"/>
                </a:solidFill>
                <a:latin typeface="Verdana"/>
                <a:ea typeface="Verdana"/>
                <a:cs typeface="Verdana"/>
                <a:sym typeface="Verdana"/>
              </a:rPr>
              <a:t> </a:t>
            </a:r>
            <a:r>
              <a:rPr lang="fr-FR" sz="1000" b="0" i="0" u="none" strike="noStrike" cap="none" dirty="0">
                <a:solidFill>
                  <a:schemeClr val="dk1"/>
                </a:solidFill>
                <a:latin typeface="Verdana"/>
                <a:ea typeface="Verdana"/>
                <a:cs typeface="Verdana"/>
                <a:sym typeface="Verdana"/>
              </a:rPr>
              <a:t>doit être définie pouvant être l’ajout d’une MOC A ou C et inclure un minimum forfaitaire décrit dans la guideline</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12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Multiples périodes de ralentissement économique : sélectionner la période donnant lieu à l’impact le plus important.</a:t>
            </a:r>
            <a:endParaRPr lang="fr-FR" sz="1000" b="0" i="0" u="none" strike="noStrike" cap="none" dirty="0">
              <a:solidFill>
                <a:srgbClr val="000000"/>
              </a:solidFill>
              <a:latin typeface="Arial"/>
              <a:ea typeface="Arial"/>
              <a:cs typeface="Arial"/>
              <a:sym typeface="Arial"/>
            </a:endParaRPr>
          </a:p>
        </p:txBody>
      </p:sp>
      <p:sp>
        <p:nvSpPr>
          <p:cNvPr id="13" name="Google Shape;5914;g2c32c645e07_2_3983">
            <a:extLst>
              <a:ext uri="{FF2B5EF4-FFF2-40B4-BE49-F238E27FC236}">
                <a16:creationId xmlns:a16="http://schemas.microsoft.com/office/drawing/2014/main" id="{55F95D3C-B18A-40D8-74C8-199D4054A11B}"/>
              </a:ext>
            </a:extLst>
          </p:cNvPr>
          <p:cNvSpPr/>
          <p:nvPr/>
        </p:nvSpPr>
        <p:spPr>
          <a:xfrm>
            <a:off x="28575" y="991493"/>
            <a:ext cx="12192000" cy="982525"/>
          </a:xfrm>
          <a:prstGeom prst="rect">
            <a:avLst/>
          </a:prstGeom>
          <a:noFill/>
          <a:ln w="38100" cap="flat" cmpd="sng">
            <a:noFill/>
            <a:prstDash val="solid"/>
            <a:miter lim="800000"/>
            <a:headEnd type="none" w="sm" len="sm"/>
            <a:tailEnd type="none" w="sm" len="sm"/>
          </a:ln>
        </p:spPr>
        <p:txBody>
          <a:bodyPr spcFirstLastPara="1" wrap="square" lIns="91425" tIns="45700" rIns="91425" bIns="45700" anchor="ctr" anchorCtr="0">
            <a:noAutofit/>
          </a:bodyPr>
          <a:lstStyle/>
          <a:p>
            <a:pPr>
              <a:buSzPts val="1200"/>
            </a:pPr>
            <a:r>
              <a:rPr lang="fr-FR" sz="1200" b="1" u="sng" dirty="0">
                <a:solidFill>
                  <a:schemeClr val="tx1"/>
                </a:solidFill>
                <a:latin typeface="Verdana"/>
                <a:ea typeface="Verdana"/>
                <a:cs typeface="Verdana"/>
                <a:sym typeface="Verdana"/>
              </a:rPr>
              <a:t>Paramètre à modéliser :</a:t>
            </a:r>
            <a:r>
              <a:rPr lang="fr-FR" sz="1200" b="1" dirty="0">
                <a:solidFill>
                  <a:schemeClr val="tx1"/>
                </a:solidFill>
                <a:latin typeface="Verdana"/>
                <a:ea typeface="Verdana"/>
                <a:cs typeface="Verdana"/>
                <a:sym typeface="Verdana"/>
              </a:rPr>
              <a:t> </a:t>
            </a:r>
            <a:r>
              <a:rPr lang="fr-FR" sz="1200" b="0" i="0" u="none" strike="noStrike" cap="none" dirty="0">
                <a:solidFill>
                  <a:schemeClr val="tx1"/>
                </a:solidFill>
                <a:latin typeface="Verdana"/>
                <a:ea typeface="Verdana"/>
                <a:cs typeface="Verdana"/>
                <a:sym typeface="Verdana"/>
              </a:rPr>
              <a:t>Ralentissement économique du marché impactant les paramètres de LGD, LGDD et CCF.</a:t>
            </a:r>
          </a:p>
          <a:p>
            <a:pPr marL="0" marR="0" lvl="0" indent="0" algn="l" rtl="0">
              <a:lnSpc>
                <a:spcPct val="100000"/>
              </a:lnSpc>
              <a:spcBef>
                <a:spcPts val="0"/>
              </a:spcBef>
              <a:spcAft>
                <a:spcPts val="0"/>
              </a:spcAft>
              <a:buClr>
                <a:srgbClr val="000000"/>
              </a:buClr>
              <a:buSzPts val="1200"/>
              <a:buFont typeface="Arial"/>
              <a:buNone/>
            </a:pPr>
            <a:endParaRPr lang="fr-FR" sz="1200" b="1" dirty="0">
              <a:solidFill>
                <a:schemeClr val="tx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fr-FR" sz="1200" dirty="0">
                <a:solidFill>
                  <a:schemeClr val="tx1"/>
                </a:solidFill>
                <a:latin typeface="Verdana"/>
                <a:ea typeface="Verdana"/>
                <a:cs typeface="Verdana"/>
                <a:sym typeface="Verdana"/>
              </a:rPr>
              <a:t>Ce paramètre permet de stresser les paramètres bâlois suivant leur sensibilité aux périodes de récession.</a:t>
            </a:r>
          </a:p>
          <a:p>
            <a:pPr marL="0" marR="0" lvl="0" indent="0" algn="l" rtl="0">
              <a:lnSpc>
                <a:spcPct val="100000"/>
              </a:lnSpc>
              <a:spcBef>
                <a:spcPts val="0"/>
              </a:spcBef>
              <a:spcAft>
                <a:spcPts val="0"/>
              </a:spcAft>
              <a:buClr>
                <a:srgbClr val="000000"/>
              </a:buClr>
              <a:buSzPts val="1200"/>
              <a:buFont typeface="Arial"/>
              <a:buNone/>
            </a:pPr>
            <a:endParaRPr lang="fr-FR" sz="1200" dirty="0">
              <a:solidFill>
                <a:schemeClr val="tx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endParaRPr lang="fr-FR" sz="1200" dirty="0">
              <a:solidFill>
                <a:schemeClr val="tx1"/>
              </a:solidFill>
              <a:latin typeface="Verdana"/>
              <a:ea typeface="Verdana"/>
              <a:cs typeface="Verdana"/>
              <a:sym typeface="Verdana"/>
            </a:endParaRPr>
          </a:p>
        </p:txBody>
      </p:sp>
      <p:cxnSp>
        <p:nvCxnSpPr>
          <p:cNvPr id="14" name="Connecteur droit 13">
            <a:extLst>
              <a:ext uri="{FF2B5EF4-FFF2-40B4-BE49-F238E27FC236}">
                <a16:creationId xmlns:a16="http://schemas.microsoft.com/office/drawing/2014/main" id="{FBFA6DE6-0D8A-E083-CA11-987193809115}"/>
              </a:ext>
            </a:extLst>
          </p:cNvPr>
          <p:cNvCxnSpPr/>
          <p:nvPr/>
        </p:nvCxnSpPr>
        <p:spPr>
          <a:xfrm>
            <a:off x="0" y="812117"/>
            <a:ext cx="12192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95ECA86-B1E2-DF59-3AD4-BE462DE5233A}"/>
              </a:ext>
            </a:extLst>
          </p:cNvPr>
          <p:cNvCxnSpPr>
            <a:cxnSpLocks/>
          </p:cNvCxnSpPr>
          <p:nvPr/>
        </p:nvCxnSpPr>
        <p:spPr>
          <a:xfrm>
            <a:off x="0" y="1910222"/>
            <a:ext cx="12192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Google Shape;5913;g2c32c645e07_2_3983">
            <a:extLst>
              <a:ext uri="{FF2B5EF4-FFF2-40B4-BE49-F238E27FC236}">
                <a16:creationId xmlns:a16="http://schemas.microsoft.com/office/drawing/2014/main" id="{0EA5543D-2914-8EBD-CAFB-863A1C0495EF}"/>
              </a:ext>
            </a:extLst>
          </p:cNvPr>
          <p:cNvSpPr txBox="1"/>
          <p:nvPr/>
        </p:nvSpPr>
        <p:spPr>
          <a:xfrm>
            <a:off x="3988538" y="2873737"/>
            <a:ext cx="4214925" cy="465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2000" b="1" i="0" u="none" strike="noStrike" cap="none" dirty="0">
                <a:solidFill>
                  <a:schemeClr val="accent1"/>
                </a:solidFill>
                <a:latin typeface="Verdana"/>
                <a:ea typeface="Verdana"/>
                <a:cs typeface="Verdana"/>
                <a:sym typeface="Verdana"/>
              </a:rPr>
              <a:t>Etapes de construction 1/2</a:t>
            </a:r>
            <a:endParaRPr sz="1400" b="0" i="0" u="none" strike="noStrike" cap="none" dirty="0">
              <a:solidFill>
                <a:schemeClr val="accent1"/>
              </a:solidFill>
              <a:latin typeface="Arial"/>
              <a:ea typeface="Arial"/>
              <a:cs typeface="Arial"/>
              <a:sym typeface="Arial"/>
            </a:endParaRPr>
          </a:p>
        </p:txBody>
      </p:sp>
      <p:sp>
        <p:nvSpPr>
          <p:cNvPr id="19" name="Rectangle 18">
            <a:extLst>
              <a:ext uri="{FF2B5EF4-FFF2-40B4-BE49-F238E27FC236}">
                <a16:creationId xmlns:a16="http://schemas.microsoft.com/office/drawing/2014/main" id="{3A380671-D478-5206-D87C-CC587910F974}"/>
              </a:ext>
            </a:extLst>
          </p:cNvPr>
          <p:cNvSpPr/>
          <p:nvPr/>
        </p:nvSpPr>
        <p:spPr>
          <a:xfrm>
            <a:off x="114150" y="3556469"/>
            <a:ext cx="1381125" cy="1608187"/>
          </a:xfrm>
          <a:prstGeom prst="rect">
            <a:avLst/>
          </a:prstGeom>
          <a:no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b="1" dirty="0">
                <a:solidFill>
                  <a:schemeClr val="tx2">
                    <a:lumMod val="75000"/>
                  </a:schemeClr>
                </a:solidFill>
                <a:latin typeface="Arial"/>
                <a:cs typeface="Arial"/>
              </a:rPr>
              <a:t>PREAMBULE</a:t>
            </a:r>
          </a:p>
        </p:txBody>
      </p:sp>
      <p:sp>
        <p:nvSpPr>
          <p:cNvPr id="3" name="Google Shape;5912;g2c32c645e07_2_3983">
            <a:extLst>
              <a:ext uri="{FF2B5EF4-FFF2-40B4-BE49-F238E27FC236}">
                <a16:creationId xmlns:a16="http://schemas.microsoft.com/office/drawing/2014/main" id="{68856765-6F6F-60E0-86F3-9AECE9C7615C}"/>
              </a:ext>
            </a:extLst>
          </p:cNvPr>
          <p:cNvSpPr txBox="1"/>
          <p:nvPr/>
        </p:nvSpPr>
        <p:spPr>
          <a:xfrm>
            <a:off x="0" y="16845"/>
            <a:ext cx="4286250" cy="54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Verdana"/>
              <a:buNone/>
            </a:pPr>
            <a:r>
              <a:rPr lang="fr-FR" sz="2600" b="1" i="0" u="none" strike="noStrike" cap="none" dirty="0" err="1">
                <a:solidFill>
                  <a:srgbClr val="000000"/>
                </a:solidFill>
                <a:latin typeface="Verdana"/>
                <a:ea typeface="Verdana"/>
                <a:cs typeface="Verdana"/>
                <a:sym typeface="Verdana"/>
              </a:rPr>
              <a:t>Downturn</a:t>
            </a:r>
            <a:endParaRPr sz="2600" b="1" i="0" u="none" strike="noStrike" cap="none"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426413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04">
          <a:extLst>
            <a:ext uri="{FF2B5EF4-FFF2-40B4-BE49-F238E27FC236}">
              <a16:creationId xmlns:a16="http://schemas.microsoft.com/office/drawing/2014/main" id="{72FC2E9D-94F0-4E61-09E6-00A5847528AA}"/>
            </a:ext>
          </a:extLst>
        </p:cNvPr>
        <p:cNvGrpSpPr/>
        <p:nvPr/>
      </p:nvGrpSpPr>
      <p:grpSpPr>
        <a:xfrm>
          <a:off x="0" y="0"/>
          <a:ext cx="0" cy="0"/>
          <a:chOff x="0" y="0"/>
          <a:chExt cx="0" cy="0"/>
        </a:xfrm>
      </p:grpSpPr>
      <p:sp>
        <p:nvSpPr>
          <p:cNvPr id="18" name="Google Shape;5913;g2c32c645e07_2_3983">
            <a:extLst>
              <a:ext uri="{FF2B5EF4-FFF2-40B4-BE49-F238E27FC236}">
                <a16:creationId xmlns:a16="http://schemas.microsoft.com/office/drawing/2014/main" id="{1A817497-EF78-607E-5E87-45B5525AFE99}"/>
              </a:ext>
            </a:extLst>
          </p:cNvPr>
          <p:cNvSpPr txBox="1"/>
          <p:nvPr/>
        </p:nvSpPr>
        <p:spPr>
          <a:xfrm>
            <a:off x="4017113" y="99357"/>
            <a:ext cx="4157775" cy="465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76B3A"/>
              </a:buClr>
              <a:buSzPts val="2000"/>
              <a:buFont typeface="Verdana"/>
              <a:buNone/>
            </a:pPr>
            <a:r>
              <a:rPr lang="fr-FR" sz="2000" b="1" i="0" u="none" strike="noStrike" cap="none" dirty="0">
                <a:solidFill>
                  <a:schemeClr val="accent1"/>
                </a:solidFill>
                <a:latin typeface="Verdana"/>
                <a:ea typeface="Verdana"/>
                <a:cs typeface="Verdana"/>
                <a:sym typeface="Verdana"/>
              </a:rPr>
              <a:t>Etapes de construction 2/2</a:t>
            </a:r>
            <a:endParaRPr sz="1400" b="0" i="0" u="none" strike="noStrike" cap="none" dirty="0">
              <a:solidFill>
                <a:schemeClr val="accent1"/>
              </a:solidFill>
              <a:latin typeface="Arial"/>
              <a:ea typeface="Arial"/>
              <a:cs typeface="Arial"/>
              <a:sym typeface="Arial"/>
            </a:endParaRPr>
          </a:p>
        </p:txBody>
      </p:sp>
      <p:sp>
        <p:nvSpPr>
          <p:cNvPr id="2" name="Google Shape;5908;g2c32c645e07_2_3983">
            <a:extLst>
              <a:ext uri="{FF2B5EF4-FFF2-40B4-BE49-F238E27FC236}">
                <a16:creationId xmlns:a16="http://schemas.microsoft.com/office/drawing/2014/main" id="{A526B58A-C465-CBB5-0402-C789AABB42E6}"/>
              </a:ext>
            </a:extLst>
          </p:cNvPr>
          <p:cNvSpPr/>
          <p:nvPr/>
        </p:nvSpPr>
        <p:spPr>
          <a:xfrm rot="5400000">
            <a:off x="5355457" y="-2869423"/>
            <a:ext cx="2937648" cy="10330816"/>
          </a:xfrm>
          <a:prstGeom prst="round2SameRect">
            <a:avLst>
              <a:gd name="adj1" fmla="val 16667"/>
              <a:gd name="adj2" fmla="val 0"/>
            </a:avLst>
          </a:prstGeom>
          <a:solidFill>
            <a:srgbClr val="F2F2F2">
              <a:alpha val="88235"/>
            </a:srgbClr>
          </a:solidFill>
          <a:ln w="25400" cap="flat" cmpd="sng">
            <a:solidFill>
              <a:srgbClr val="D7D7D7"/>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Définition</a:t>
            </a:r>
            <a:r>
              <a:rPr lang="fr-FR" sz="1000" b="0" i="0" u="none" strike="noStrike" cap="none" dirty="0">
                <a:solidFill>
                  <a:schemeClr val="dk1"/>
                </a:solidFill>
                <a:latin typeface="Verdana"/>
                <a:ea typeface="Verdana"/>
                <a:cs typeface="Verdana"/>
                <a:sym typeface="Verdana"/>
              </a:rPr>
              <a:t> de la notion de « </a:t>
            </a:r>
            <a:r>
              <a:rPr lang="fr-FR" sz="1000" b="1" i="0" u="none" strike="noStrike" cap="none" dirty="0" err="1">
                <a:solidFill>
                  <a:schemeClr val="dk1"/>
                </a:solidFill>
                <a:latin typeface="Verdana"/>
                <a:ea typeface="Verdana"/>
                <a:cs typeface="Verdana"/>
                <a:sym typeface="Verdana"/>
              </a:rPr>
              <a:t>economic</a:t>
            </a:r>
            <a:r>
              <a:rPr lang="fr-FR" sz="1000" b="1" i="0" u="none" strike="noStrike" cap="none" dirty="0">
                <a:solidFill>
                  <a:schemeClr val="dk1"/>
                </a:solidFill>
                <a:latin typeface="Verdana"/>
                <a:ea typeface="Verdana"/>
                <a:cs typeface="Verdana"/>
                <a:sym typeface="Verdana"/>
              </a:rPr>
              <a:t> </a:t>
            </a:r>
            <a:r>
              <a:rPr lang="fr-FR" sz="1000" b="1" i="0" u="none" strike="noStrike" cap="none" dirty="0" err="1">
                <a:solidFill>
                  <a:schemeClr val="dk1"/>
                </a:solidFill>
                <a:latin typeface="Verdana"/>
                <a:ea typeface="Verdana"/>
                <a:cs typeface="Verdana"/>
                <a:sym typeface="Verdana"/>
              </a:rPr>
              <a:t>downturn</a:t>
            </a:r>
            <a:r>
              <a:rPr lang="fr-FR" sz="1000" b="1" i="0" u="none" strike="noStrike" cap="none" dirty="0">
                <a:solidFill>
                  <a:schemeClr val="dk1"/>
                </a:solidFill>
                <a:latin typeface="Verdana"/>
                <a:ea typeface="Verdana"/>
                <a:cs typeface="Verdana"/>
                <a:sym typeface="Verdana"/>
              </a:rPr>
              <a:t> </a:t>
            </a:r>
            <a:r>
              <a:rPr lang="fr-FR" sz="1000" b="0" i="0" u="none" strike="noStrike" cap="none" dirty="0">
                <a:solidFill>
                  <a:schemeClr val="dk1"/>
                </a:solidFill>
                <a:latin typeface="Verdana"/>
                <a:ea typeface="Verdana"/>
                <a:cs typeface="Verdana"/>
                <a:sym typeface="Verdana"/>
              </a:rPr>
              <a:t>» en fonction du contexte et du paramètre à modéliser</a:t>
            </a:r>
          </a:p>
          <a:p>
            <a:pPr marL="57150" marR="0" lvl="1" indent="-57150" algn="l" rtl="0">
              <a:lnSpc>
                <a:spcPct val="150000"/>
              </a:lnSpc>
              <a:spcBef>
                <a:spcPts val="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Identification des variables macro-économiques </a:t>
            </a:r>
            <a:r>
              <a:rPr lang="fr-FR" sz="1000" b="0" i="0" u="none" strike="noStrike" cap="none" dirty="0">
                <a:solidFill>
                  <a:schemeClr val="dk1"/>
                </a:solidFill>
                <a:latin typeface="Verdana"/>
                <a:ea typeface="Verdana"/>
                <a:cs typeface="Verdana"/>
                <a:sym typeface="Verdana"/>
              </a:rPr>
              <a:t>en fonction de la nature de l’</a:t>
            </a:r>
            <a:r>
              <a:rPr lang="fr-FR" sz="1000" b="0" i="0" u="none" strike="noStrike" cap="none" dirty="0" err="1">
                <a:solidFill>
                  <a:schemeClr val="dk1"/>
                </a:solidFill>
                <a:latin typeface="Verdana"/>
                <a:ea typeface="Verdana"/>
                <a:cs typeface="Verdana"/>
                <a:sym typeface="Verdana"/>
              </a:rPr>
              <a:t>economic</a:t>
            </a:r>
            <a:r>
              <a:rPr lang="fr-FR" sz="1000" b="0" i="0" u="none" strike="noStrike" cap="none" dirty="0">
                <a:solidFill>
                  <a:schemeClr val="dk1"/>
                </a:solidFill>
                <a:latin typeface="Verdana"/>
                <a:ea typeface="Verdana"/>
                <a:cs typeface="Verdana"/>
                <a:sym typeface="Verdana"/>
              </a:rPr>
              <a:t> </a:t>
            </a:r>
            <a:r>
              <a:rPr lang="fr-FR" sz="1000" b="0" i="0" u="none" strike="noStrike" cap="none" dirty="0" err="1">
                <a:solidFill>
                  <a:schemeClr val="dk1"/>
                </a:solidFill>
                <a:latin typeface="Verdana"/>
                <a:ea typeface="Verdana"/>
                <a:cs typeface="Verdana"/>
                <a:sym typeface="Verdana"/>
              </a:rPr>
              <a:t>downturn</a:t>
            </a:r>
            <a:r>
              <a:rPr lang="fr-FR" sz="1000" b="0" i="0" u="none" strike="noStrike" cap="none" dirty="0">
                <a:solidFill>
                  <a:schemeClr val="dk1"/>
                </a:solidFill>
                <a:latin typeface="Verdana"/>
                <a:ea typeface="Verdana"/>
                <a:cs typeface="Verdana"/>
                <a:sym typeface="Verdana"/>
              </a:rPr>
              <a:t> (Variables à intégrer à minima : PIB, Taux de chômage)</a:t>
            </a:r>
          </a:p>
          <a:p>
            <a:pPr marL="57150" marR="0" lvl="1" indent="-57150" algn="l" rtl="0">
              <a:lnSpc>
                <a:spcPct val="150000"/>
              </a:lnSpc>
              <a:spcBef>
                <a:spcPts val="0"/>
              </a:spcBef>
              <a:spcAft>
                <a:spcPts val="0"/>
              </a:spcAft>
              <a:buClr>
                <a:schemeClr val="dk1"/>
              </a:buClr>
              <a:buSzPts val="800"/>
              <a:buFont typeface="Verdana"/>
              <a:buChar char="•"/>
            </a:pPr>
            <a:r>
              <a:rPr lang="fr-FR" sz="1000" dirty="0">
                <a:solidFill>
                  <a:schemeClr val="dk1"/>
                </a:solidFill>
                <a:latin typeface="Verdana"/>
                <a:ea typeface="Verdana"/>
                <a:sym typeface="Verdana"/>
              </a:rPr>
              <a:t> Détermination de l’ensemble le plus pertinent de facteurs macro-économiques : étude de matérialité sectorielle et géographique du portefeuille d’application. Choix des facteurs les plus représentatifs du portefeuille (un périmètre est matériel s’il dépasse un certain pourcentage de l’exposition du portefeuille).</a:t>
            </a:r>
          </a:p>
          <a:p>
            <a:pPr marL="57150" marR="0" lvl="1" indent="-57150" algn="l" rtl="0">
              <a:lnSpc>
                <a:spcPct val="150000"/>
              </a:lnSpc>
              <a:spcBef>
                <a:spcPts val="0"/>
              </a:spcBef>
              <a:spcAft>
                <a:spcPts val="0"/>
              </a:spcAft>
              <a:buClr>
                <a:schemeClr val="dk1"/>
              </a:buClr>
              <a:buSzPts val="800"/>
              <a:buFont typeface="Verdana"/>
              <a:buChar char="•"/>
            </a:pPr>
            <a:r>
              <a:rPr lang="fr-FR" sz="1000" b="0" i="0" u="none" strike="noStrike" cap="none" dirty="0">
                <a:solidFill>
                  <a:schemeClr val="dk1"/>
                </a:solidFill>
                <a:latin typeface="Verdana"/>
                <a:ea typeface="Verdana"/>
                <a:cs typeface="Arial"/>
                <a:sym typeface="Verdana"/>
              </a:rPr>
              <a:t> Prise en compte de facteurs macro-économiques ayant une profondeur historique assez importante (~ 20 ans), couvrant l’horizon temporel du portefeuille et ayant de préférence une granularité trimestrielle.</a:t>
            </a:r>
            <a:endParaRPr lang="fr-FR" sz="10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Transformation des variables </a:t>
            </a:r>
            <a:r>
              <a:rPr lang="fr-FR" sz="1000" b="0" i="0" u="none" strike="noStrike" cap="none" dirty="0">
                <a:solidFill>
                  <a:schemeClr val="dk1"/>
                </a:solidFill>
                <a:latin typeface="Verdana"/>
                <a:ea typeface="Verdana"/>
                <a:cs typeface="Verdana"/>
                <a:sym typeface="Verdana"/>
              </a:rPr>
              <a:t>macroéconomiques et intégration des contraintes de signes.</a:t>
            </a:r>
            <a:endParaRPr lang="fr-FR" sz="10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1000" b="1" i="0" u="none" strike="noStrike" cap="none" dirty="0">
                <a:solidFill>
                  <a:schemeClr val="dk1"/>
                </a:solidFill>
                <a:latin typeface="Verdana"/>
                <a:ea typeface="Verdana"/>
                <a:cs typeface="Verdana"/>
                <a:sym typeface="Verdana"/>
              </a:rPr>
              <a:t> Identification de la sévérité </a:t>
            </a:r>
            <a:r>
              <a:rPr lang="fr-FR" sz="1000" i="0" u="none" strike="noStrike" cap="none" dirty="0">
                <a:solidFill>
                  <a:schemeClr val="dk1"/>
                </a:solidFill>
                <a:latin typeface="Verdana"/>
                <a:ea typeface="Verdana"/>
                <a:cs typeface="Verdana"/>
                <a:sym typeface="Verdana"/>
              </a:rPr>
              <a:t>(étude de la corrélation de chaque facteur avec les RWA)</a:t>
            </a:r>
            <a:r>
              <a:rPr lang="fr-FR" sz="1000" b="1" i="0" u="none" strike="noStrike" cap="none" dirty="0">
                <a:solidFill>
                  <a:schemeClr val="dk1"/>
                </a:solidFill>
                <a:latin typeface="Verdana"/>
                <a:ea typeface="Verdana"/>
                <a:cs typeface="Verdana"/>
                <a:sym typeface="Verdana"/>
              </a:rPr>
              <a:t> </a:t>
            </a:r>
            <a:r>
              <a:rPr lang="fr-FR" sz="1000" b="0" i="0" u="none" strike="noStrike" cap="none" dirty="0">
                <a:solidFill>
                  <a:schemeClr val="dk1"/>
                </a:solidFill>
                <a:latin typeface="Verdana"/>
                <a:ea typeface="Verdana"/>
                <a:cs typeface="Verdana"/>
                <a:sym typeface="Verdana"/>
              </a:rPr>
              <a:t>et de la </a:t>
            </a:r>
            <a:r>
              <a:rPr lang="fr-FR" sz="1000" b="1" i="0" u="none" strike="noStrike" cap="none" dirty="0">
                <a:solidFill>
                  <a:schemeClr val="dk1"/>
                </a:solidFill>
                <a:latin typeface="Verdana"/>
                <a:ea typeface="Verdana"/>
                <a:cs typeface="Verdana"/>
                <a:sym typeface="Verdana"/>
              </a:rPr>
              <a:t>durée</a:t>
            </a:r>
            <a:r>
              <a:rPr lang="fr-FR" sz="1000" b="0" i="0" u="none" strike="noStrike" cap="none" dirty="0">
                <a:solidFill>
                  <a:schemeClr val="dk1"/>
                </a:solidFill>
                <a:latin typeface="Verdana"/>
                <a:ea typeface="Verdana"/>
                <a:cs typeface="Verdana"/>
                <a:sym typeface="Verdana"/>
              </a:rPr>
              <a:t> des périodes de </a:t>
            </a:r>
            <a:r>
              <a:rPr lang="fr-FR" sz="1000" b="1" i="0" u="none" strike="noStrike" cap="none" dirty="0" err="1">
                <a:solidFill>
                  <a:schemeClr val="dk1"/>
                </a:solidFill>
                <a:latin typeface="Verdana"/>
                <a:ea typeface="Verdana"/>
                <a:cs typeface="Verdana"/>
                <a:sym typeface="Verdana"/>
              </a:rPr>
              <a:t>downturn</a:t>
            </a:r>
            <a:r>
              <a:rPr lang="fr-FR" sz="1000" b="0" i="0" u="none" strike="noStrike" cap="none" dirty="0">
                <a:solidFill>
                  <a:schemeClr val="dk1"/>
                </a:solidFill>
                <a:latin typeface="Verdana"/>
                <a:ea typeface="Verdana"/>
                <a:cs typeface="Verdana"/>
                <a:sym typeface="Verdana"/>
              </a:rPr>
              <a:t> (période minimale de 12 mois). Possibilité de fusionner les périodes </a:t>
            </a:r>
            <a:r>
              <a:rPr lang="fr-FR" sz="1000" b="0" i="0" u="none" strike="noStrike" cap="none" dirty="0" err="1">
                <a:solidFill>
                  <a:schemeClr val="dk1"/>
                </a:solidFill>
                <a:latin typeface="Verdana"/>
                <a:ea typeface="Verdana"/>
                <a:cs typeface="Verdana"/>
                <a:sym typeface="Verdana"/>
              </a:rPr>
              <a:t>downturn</a:t>
            </a:r>
            <a:r>
              <a:rPr lang="fr-FR" sz="1000" b="0" i="0" u="none" strike="noStrike" cap="none" dirty="0">
                <a:solidFill>
                  <a:schemeClr val="dk1"/>
                </a:solidFill>
                <a:latin typeface="Verdana"/>
                <a:ea typeface="Verdana"/>
                <a:cs typeface="Verdana"/>
                <a:sym typeface="Verdana"/>
              </a:rPr>
              <a:t> entre plusieurs facteurs s’ils sont assez corrélés entre eux.</a:t>
            </a:r>
          </a:p>
          <a:p>
            <a:pPr marL="57150" marR="0" lvl="1" indent="-57150" algn="l" rtl="0">
              <a:lnSpc>
                <a:spcPct val="150000"/>
              </a:lnSpc>
              <a:spcBef>
                <a:spcPts val="120"/>
              </a:spcBef>
              <a:spcAft>
                <a:spcPts val="0"/>
              </a:spcAft>
              <a:buClr>
                <a:schemeClr val="dk1"/>
              </a:buClr>
              <a:buSzPts val="800"/>
              <a:buFont typeface="Verdana"/>
              <a:buChar char="•"/>
            </a:pPr>
            <a:r>
              <a:rPr lang="fr-FR" sz="1000" dirty="0">
                <a:solidFill>
                  <a:schemeClr val="dk1"/>
                </a:solidFill>
                <a:latin typeface="Verdana"/>
                <a:ea typeface="Verdana"/>
                <a:sym typeface="Verdana"/>
              </a:rPr>
              <a:t> Validation des périodes retenues par les économistes.</a:t>
            </a:r>
            <a:endParaRPr lang="fr-FR" sz="1000" b="0" i="0" u="none" strike="noStrike" cap="none" dirty="0">
              <a:solidFill>
                <a:srgbClr val="000000"/>
              </a:solidFill>
              <a:latin typeface="Arial"/>
              <a:ea typeface="Arial"/>
              <a:cs typeface="Arial"/>
              <a:sym typeface="Arial"/>
            </a:endParaRPr>
          </a:p>
        </p:txBody>
      </p:sp>
      <p:sp>
        <p:nvSpPr>
          <p:cNvPr id="19" name="Rectangle 18">
            <a:extLst>
              <a:ext uri="{FF2B5EF4-FFF2-40B4-BE49-F238E27FC236}">
                <a16:creationId xmlns:a16="http://schemas.microsoft.com/office/drawing/2014/main" id="{FA4459DC-59AD-B328-88FA-75CF08450F8F}"/>
              </a:ext>
            </a:extLst>
          </p:cNvPr>
          <p:cNvSpPr/>
          <p:nvPr/>
        </p:nvSpPr>
        <p:spPr>
          <a:xfrm>
            <a:off x="114151" y="827160"/>
            <a:ext cx="1381124" cy="2937648"/>
          </a:xfrm>
          <a:prstGeom prst="rect">
            <a:avLst/>
          </a:prstGeom>
          <a:no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bg1">
                    <a:lumMod val="50000"/>
                  </a:schemeClr>
                </a:solidFill>
                <a:latin typeface="Arial"/>
                <a:cs typeface="Arial"/>
              </a:rPr>
              <a:t>SEGMENTATION</a:t>
            </a:r>
            <a:endParaRPr lang="fr-FR" b="1" dirty="0">
              <a:solidFill>
                <a:schemeClr val="bg1">
                  <a:lumMod val="50000"/>
                </a:schemeClr>
              </a:solidFill>
              <a:latin typeface="Arial"/>
              <a:cs typeface="Arial"/>
            </a:endParaRPr>
          </a:p>
        </p:txBody>
      </p:sp>
      <p:sp>
        <p:nvSpPr>
          <p:cNvPr id="20" name="Google Shape;5910;g2c32c645e07_2_3983">
            <a:extLst>
              <a:ext uri="{FF2B5EF4-FFF2-40B4-BE49-F238E27FC236}">
                <a16:creationId xmlns:a16="http://schemas.microsoft.com/office/drawing/2014/main" id="{EF194086-363C-DD86-FD62-FE35EB246861}"/>
              </a:ext>
            </a:extLst>
          </p:cNvPr>
          <p:cNvSpPr/>
          <p:nvPr/>
        </p:nvSpPr>
        <p:spPr>
          <a:xfrm rot="5400000">
            <a:off x="5441636" y="210592"/>
            <a:ext cx="2765287" cy="10330815"/>
          </a:xfrm>
          <a:prstGeom prst="round2SameRect">
            <a:avLst>
              <a:gd name="adj1" fmla="val 16667"/>
              <a:gd name="adj2" fmla="val 0"/>
            </a:avLst>
          </a:prstGeom>
          <a:solidFill>
            <a:srgbClr val="F6F2E9">
              <a:alpha val="88235"/>
            </a:srgbClr>
          </a:solidFill>
          <a:ln w="25400" cap="flat" cmpd="sng">
            <a:solidFill>
              <a:srgbClr val="F2E8D9"/>
            </a:solidFill>
            <a:prstDash val="solid"/>
            <a:round/>
            <a:headEnd type="none" w="sm" len="sm"/>
            <a:tailEnd type="none" w="sm" len="sm"/>
          </a:ln>
        </p:spPr>
        <p:txBody>
          <a:bodyPr spcFirstLastPara="1" vert="vert270" wrap="square" lIns="91425" tIns="91425" rIns="91425" bIns="91425" anchor="ctr" anchorCtr="0">
            <a:noAutofit/>
          </a:bodyPr>
          <a:lstStyle/>
          <a:p>
            <a:pPr marL="57150" marR="0" lvl="1" indent="-57150" algn="l" rtl="0">
              <a:lnSpc>
                <a:spcPct val="150000"/>
              </a:lnSpc>
              <a:spcBef>
                <a:spcPts val="0"/>
              </a:spcBef>
              <a:spcAft>
                <a:spcPts val="0"/>
              </a:spcAft>
              <a:buClr>
                <a:schemeClr val="dk1"/>
              </a:buClr>
              <a:buSzPts val="800"/>
              <a:buFont typeface="Verdana"/>
              <a:buChar char="•"/>
            </a:pPr>
            <a:r>
              <a:rPr lang="fr-FR" sz="1000" b="1" i="0" strike="noStrike" cap="none" dirty="0">
                <a:solidFill>
                  <a:schemeClr val="dk1"/>
                </a:solidFill>
                <a:latin typeface="Verdana"/>
                <a:ea typeface="Verdana"/>
                <a:cs typeface="Verdana"/>
                <a:sym typeface="Verdana"/>
              </a:rPr>
              <a:t> </a:t>
            </a:r>
            <a:r>
              <a:rPr lang="fr-FR" sz="1000" b="1" i="0" u="sng" strike="noStrike" cap="none" dirty="0">
                <a:solidFill>
                  <a:schemeClr val="dk1"/>
                </a:solidFill>
                <a:latin typeface="Verdana"/>
                <a:ea typeface="Verdana"/>
                <a:cs typeface="Verdana"/>
                <a:sym typeface="Verdana"/>
              </a:rPr>
              <a:t>Etude des effets lags :</a:t>
            </a:r>
            <a:r>
              <a:rPr lang="fr-FR" sz="1000" i="0" strike="noStrike" cap="none" dirty="0">
                <a:solidFill>
                  <a:schemeClr val="dk1"/>
                </a:solidFill>
                <a:latin typeface="Verdana"/>
                <a:ea typeface="Verdana"/>
                <a:cs typeface="Verdana"/>
                <a:sym typeface="Verdana"/>
              </a:rPr>
              <a:t> vérification pour chaque période </a:t>
            </a:r>
            <a:r>
              <a:rPr lang="fr-FR" sz="1000" i="0" strike="noStrike" cap="none" dirty="0" err="1">
                <a:solidFill>
                  <a:schemeClr val="dk1"/>
                </a:solidFill>
                <a:latin typeface="Verdana"/>
                <a:ea typeface="Verdana"/>
                <a:cs typeface="Verdana"/>
                <a:sym typeface="Verdana"/>
              </a:rPr>
              <a:t>downturn</a:t>
            </a:r>
            <a:r>
              <a:rPr lang="fr-FR" sz="1000" i="0" strike="noStrike" cap="none" dirty="0">
                <a:solidFill>
                  <a:schemeClr val="dk1"/>
                </a:solidFill>
                <a:latin typeface="Verdana"/>
                <a:ea typeface="Verdana"/>
                <a:cs typeface="Verdana"/>
                <a:sym typeface="Verdana"/>
              </a:rPr>
              <a:t> que son impact n’est pas visible avant ou après la période (sinon </a:t>
            </a:r>
            <a:r>
              <a:rPr lang="fr-FR" sz="1000" i="0" strike="noStrike" cap="none" dirty="0">
                <a:solidFill>
                  <a:schemeClr val="dk1"/>
                </a:solidFill>
                <a:latin typeface="Verdana"/>
                <a:ea typeface="Verdana"/>
                <a:cs typeface="Verdana"/>
                <a:sym typeface="Wingdings" panose="05000000000000000000" pitchFamily="2" charset="2"/>
              </a:rPr>
              <a:t> extension de la période </a:t>
            </a:r>
            <a:r>
              <a:rPr lang="fr-FR" sz="1000" i="0" strike="noStrike" cap="none" dirty="0" err="1">
                <a:solidFill>
                  <a:schemeClr val="dk1"/>
                </a:solidFill>
                <a:latin typeface="Verdana"/>
                <a:ea typeface="Verdana"/>
                <a:cs typeface="Verdana"/>
                <a:sym typeface="Wingdings" panose="05000000000000000000" pitchFamily="2" charset="2"/>
              </a:rPr>
              <a:t>downturn</a:t>
            </a:r>
            <a:r>
              <a:rPr lang="fr-FR" sz="1000" i="0" strike="noStrike" cap="none" dirty="0">
                <a:solidFill>
                  <a:schemeClr val="dk1"/>
                </a:solidFill>
                <a:latin typeface="Verdana"/>
                <a:ea typeface="Verdana"/>
                <a:cs typeface="Verdana"/>
                <a:sym typeface="Wingdings" panose="05000000000000000000" pitchFamily="2" charset="2"/>
              </a:rPr>
              <a:t>)</a:t>
            </a:r>
            <a:endParaRPr lang="fr-FR" sz="1000" i="0" strike="noStrike" cap="none" dirty="0">
              <a:solidFill>
                <a:schemeClr val="dk1"/>
              </a:solidFill>
              <a:latin typeface="Verdana"/>
              <a:ea typeface="Verdana"/>
              <a:cs typeface="Verdana"/>
              <a:sym typeface="Verdana"/>
            </a:endParaRPr>
          </a:p>
          <a:p>
            <a:pPr marL="57150" marR="0" lvl="1" indent="-57150" algn="l" rtl="0">
              <a:lnSpc>
                <a:spcPct val="150000"/>
              </a:lnSpc>
              <a:spcBef>
                <a:spcPts val="0"/>
              </a:spcBef>
              <a:spcAft>
                <a:spcPts val="0"/>
              </a:spcAft>
              <a:buClr>
                <a:schemeClr val="dk1"/>
              </a:buClr>
              <a:buSzPts val="800"/>
              <a:buFont typeface="Verdana"/>
              <a:buChar char="•"/>
            </a:pPr>
            <a:r>
              <a:rPr lang="fr-FR" sz="1000" b="1" i="0" strike="noStrike" cap="none" dirty="0">
                <a:solidFill>
                  <a:schemeClr val="dk1"/>
                </a:solidFill>
                <a:latin typeface="Verdana"/>
                <a:ea typeface="Verdana"/>
                <a:cs typeface="Verdana"/>
                <a:sym typeface="Verdana"/>
              </a:rPr>
              <a:t> </a:t>
            </a:r>
            <a:r>
              <a:rPr lang="fr-FR" sz="1000" b="1" i="0" u="sng" strike="noStrike" cap="none" dirty="0">
                <a:solidFill>
                  <a:schemeClr val="dk1"/>
                </a:solidFill>
                <a:latin typeface="Verdana"/>
                <a:ea typeface="Verdana"/>
                <a:cs typeface="Verdana"/>
                <a:sym typeface="Verdana"/>
              </a:rPr>
              <a:t>Analyse de l’impact </a:t>
            </a:r>
            <a:r>
              <a:rPr lang="fr-FR" sz="1000" b="0" i="0" u="none" strike="noStrike" cap="none" dirty="0">
                <a:solidFill>
                  <a:schemeClr val="dk1"/>
                </a:solidFill>
                <a:latin typeface="Verdana"/>
                <a:ea typeface="Verdana"/>
                <a:cs typeface="Verdana"/>
                <a:sym typeface="Verdana"/>
              </a:rPr>
              <a:t>de cette période de ralentissement économique sur les composants de perte économique suivants : </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des niveaux élevés de LGD réalisées ;</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d’une diminution des recouvrements annuels ;</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d’une diminution du nombre d’expositions sur lesquelles il y a eu défaut et qui ont retrouvé leur statut de non-défaut ;</a:t>
            </a:r>
            <a:endParaRPr lang="fr-FR" sz="1000" b="0" i="0" u="none" strike="noStrike" cap="none" dirty="0">
              <a:solidFill>
                <a:srgbClr val="000000"/>
              </a:solidFill>
              <a:latin typeface="Arial"/>
              <a:ea typeface="Arial"/>
              <a:cs typeface="Arial"/>
              <a:sym typeface="Arial"/>
            </a:endParaRPr>
          </a:p>
          <a:p>
            <a:pPr marL="0" marR="0" lvl="1" indent="0" algn="l" rtl="0">
              <a:lnSpc>
                <a:spcPct val="150000"/>
              </a:lnSpc>
              <a:spcBef>
                <a:spcPts val="0"/>
              </a:spcBef>
              <a:spcAft>
                <a:spcPts val="0"/>
              </a:spcAft>
              <a:buClr>
                <a:srgbClr val="000000"/>
              </a:buClr>
              <a:buSzPts val="800"/>
              <a:buFont typeface="Arial"/>
              <a:buNone/>
            </a:pPr>
            <a:r>
              <a:rPr lang="fr-FR" sz="1000" b="0" i="0" u="none" strike="noStrike" cap="none" dirty="0">
                <a:solidFill>
                  <a:schemeClr val="dk1"/>
                </a:solidFill>
                <a:latin typeface="Verdana"/>
                <a:ea typeface="Verdana"/>
                <a:cs typeface="Verdana"/>
                <a:sym typeface="Verdana"/>
              </a:rPr>
              <a:t>-  de la prolongation de la durée de défaut par année.</a:t>
            </a:r>
            <a:endParaRPr lang="fr-FR" sz="1000" b="0" i="0" u="none" strike="noStrike" cap="none" dirty="0">
              <a:solidFill>
                <a:srgbClr val="000000"/>
              </a:solidFill>
              <a:latin typeface="Arial"/>
              <a:ea typeface="Arial"/>
              <a:cs typeface="Arial"/>
              <a:sym typeface="Arial"/>
            </a:endParaRPr>
          </a:p>
          <a:p>
            <a:pPr marL="57150" marR="0" lvl="1" indent="-57150" algn="l" rtl="0">
              <a:lnSpc>
                <a:spcPct val="150000"/>
              </a:lnSpc>
              <a:spcBef>
                <a:spcPts val="120"/>
              </a:spcBef>
              <a:spcAft>
                <a:spcPts val="0"/>
              </a:spcAft>
              <a:buClr>
                <a:schemeClr val="dk1"/>
              </a:buClr>
              <a:buSzPts val="800"/>
              <a:buFont typeface="Verdana"/>
              <a:buChar char="•"/>
            </a:pPr>
            <a:r>
              <a:rPr lang="fr-FR" sz="1000" dirty="0">
                <a:solidFill>
                  <a:schemeClr val="dk1"/>
                </a:solidFill>
                <a:latin typeface="Verdana"/>
                <a:ea typeface="Verdana"/>
                <a:cs typeface="Verdana"/>
                <a:sym typeface="Verdana"/>
              </a:rPr>
              <a:t> Sélection du scenario avec l’impact le plus important.</a:t>
            </a:r>
            <a:endParaRPr lang="fr-FR" sz="1000" b="0" i="0" u="none" strike="noStrike" cap="none" dirty="0">
              <a:solidFill>
                <a:schemeClr val="dk1"/>
              </a:solidFill>
              <a:latin typeface="Verdana"/>
              <a:ea typeface="Verdana"/>
              <a:cs typeface="Verdana"/>
              <a:sym typeface="Verdana"/>
            </a:endParaRPr>
          </a:p>
          <a:p>
            <a:pPr marL="57150" lvl="1" indent="-57150">
              <a:lnSpc>
                <a:spcPct val="150000"/>
              </a:lnSpc>
              <a:spcBef>
                <a:spcPts val="120"/>
              </a:spcBef>
              <a:buClr>
                <a:schemeClr val="dk1"/>
              </a:buClr>
              <a:buSzPts val="800"/>
              <a:buFont typeface="Verdana"/>
              <a:buChar char="•"/>
            </a:pPr>
            <a:r>
              <a:rPr lang="fr-FR" sz="1000" b="0" i="0" u="none" strike="noStrike" cap="none" dirty="0">
                <a:solidFill>
                  <a:schemeClr val="dk1"/>
                </a:solidFill>
                <a:latin typeface="Verdana"/>
                <a:ea typeface="Verdana"/>
                <a:cs typeface="Verdana"/>
                <a:sym typeface="Verdana"/>
              </a:rPr>
              <a:t> En fonction de la série de données de calibrage, définition de l’approche par décote ou approche par extrapolation ou combinaison des deux approches pour </a:t>
            </a:r>
            <a:r>
              <a:rPr lang="fr-FR" sz="1000" b="1" i="0" u="none" strike="noStrike" cap="none" dirty="0">
                <a:solidFill>
                  <a:schemeClr val="dk1"/>
                </a:solidFill>
                <a:latin typeface="Verdana"/>
                <a:ea typeface="Verdana"/>
                <a:cs typeface="Verdana"/>
                <a:sym typeface="Verdana"/>
              </a:rPr>
              <a:t>quantification de la marge </a:t>
            </a:r>
            <a:r>
              <a:rPr lang="fr-FR" sz="1000" b="1" i="0" u="none" strike="noStrike" cap="none" dirty="0" err="1">
                <a:solidFill>
                  <a:schemeClr val="dk1"/>
                </a:solidFill>
                <a:latin typeface="Verdana"/>
                <a:ea typeface="Verdana"/>
                <a:cs typeface="Verdana"/>
                <a:sym typeface="Verdana"/>
              </a:rPr>
              <a:t>downturn</a:t>
            </a:r>
            <a:r>
              <a:rPr lang="fr-FR" sz="1000" b="1" i="0" u="none" strike="noStrike" cap="none" dirty="0">
                <a:solidFill>
                  <a:schemeClr val="dk1"/>
                </a:solidFill>
                <a:latin typeface="Verdana"/>
                <a:ea typeface="Verdana"/>
                <a:cs typeface="Verdana"/>
                <a:sym typeface="Verdana"/>
              </a:rPr>
              <a:t> </a:t>
            </a:r>
            <a:r>
              <a:rPr lang="fr-FR" sz="1000" b="0" i="0" u="none" strike="noStrike" cap="none" dirty="0">
                <a:solidFill>
                  <a:schemeClr val="dk1"/>
                </a:solidFill>
                <a:latin typeface="Verdana"/>
                <a:ea typeface="Verdana"/>
                <a:cs typeface="Verdana"/>
                <a:sym typeface="Verdana"/>
              </a:rPr>
              <a:t>pour chaque segment LGD (applicable sur la LRA). Le ratio LGD DT / LGD LRA (si supérieur à 1) servira de facteur multiplicatif pour les LGD de chaque grade.</a:t>
            </a:r>
          </a:p>
        </p:txBody>
      </p:sp>
      <p:sp>
        <p:nvSpPr>
          <p:cNvPr id="25" name="Rectangle : coins arrondis 24">
            <a:extLst>
              <a:ext uri="{FF2B5EF4-FFF2-40B4-BE49-F238E27FC236}">
                <a16:creationId xmlns:a16="http://schemas.microsoft.com/office/drawing/2014/main" id="{24242149-6CC9-784B-8669-08677A3FD1FB}"/>
              </a:ext>
            </a:extLst>
          </p:cNvPr>
          <p:cNvSpPr/>
          <p:nvPr/>
        </p:nvSpPr>
        <p:spPr>
          <a:xfrm>
            <a:off x="1822180" y="653554"/>
            <a:ext cx="2776574" cy="245610"/>
          </a:xfrm>
          <a:prstGeom prst="roundRect">
            <a:avLst/>
          </a:prstGeom>
          <a:solidFill>
            <a:schemeClr val="bg1"/>
          </a:solidFill>
          <a:ln w="19050">
            <a:solidFill>
              <a:srgbClr val="D7D7D7"/>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 </a:t>
            </a:r>
            <a:r>
              <a:rPr lang="fr-FR" sz="1200" b="1" i="1" dirty="0">
                <a:solidFill>
                  <a:schemeClr val="bg2">
                    <a:lumMod val="95000"/>
                    <a:lumOff val="5000"/>
                  </a:schemeClr>
                </a:solidFill>
                <a:latin typeface="Arial"/>
                <a:cs typeface="Arial"/>
              </a:rPr>
              <a:t>: Risk </a:t>
            </a:r>
            <a:r>
              <a:rPr lang="fr-FR" sz="1200" b="1" i="1" dirty="0" err="1">
                <a:solidFill>
                  <a:schemeClr val="bg2">
                    <a:lumMod val="95000"/>
                    <a:lumOff val="5000"/>
                  </a:schemeClr>
                </a:solidFill>
                <a:latin typeface="Arial"/>
                <a:cs typeface="Arial"/>
              </a:rPr>
              <a:t>Differentiation</a:t>
            </a:r>
            <a:endParaRPr lang="fr-FR" sz="1200" b="1" i="1" dirty="0">
              <a:solidFill>
                <a:schemeClr val="bg2">
                  <a:lumMod val="95000"/>
                  <a:lumOff val="5000"/>
                </a:schemeClr>
              </a:solidFill>
              <a:latin typeface="Arial"/>
              <a:cs typeface="Arial"/>
            </a:endParaRPr>
          </a:p>
        </p:txBody>
      </p:sp>
      <p:sp>
        <p:nvSpPr>
          <p:cNvPr id="26" name="Rectangle : coins arrondis 25">
            <a:extLst>
              <a:ext uri="{FF2B5EF4-FFF2-40B4-BE49-F238E27FC236}">
                <a16:creationId xmlns:a16="http://schemas.microsoft.com/office/drawing/2014/main" id="{8B367FE2-2C8E-4B9B-8EF1-546E1EDC1916}"/>
              </a:ext>
            </a:extLst>
          </p:cNvPr>
          <p:cNvSpPr/>
          <p:nvPr/>
        </p:nvSpPr>
        <p:spPr>
          <a:xfrm>
            <a:off x="1822180" y="3852860"/>
            <a:ext cx="2776574" cy="256909"/>
          </a:xfrm>
          <a:prstGeom prst="roundRect">
            <a:avLst/>
          </a:prstGeom>
          <a:solidFill>
            <a:schemeClr val="bg1"/>
          </a:solidFill>
          <a:ln w="19050">
            <a:solidFill>
              <a:srgbClr val="F2E8D9"/>
            </a:solidFill>
          </a:ln>
        </p:spPr>
        <p:txBody>
          <a:bodyPr spcFirstLastPara="1" wrap="square" lIns="91425" tIns="45700" rIns="91425" bIns="45700" anchor="ctr" anchorCtr="0">
            <a:noAutofit/>
          </a:bodyPr>
          <a:lstStyle/>
          <a:p>
            <a:pPr algn="ctr">
              <a:lnSpc>
                <a:spcPct val="90000"/>
              </a:lnSpc>
              <a:buClr>
                <a:schemeClr val="lt1"/>
              </a:buClr>
              <a:buSzPts val="2400"/>
            </a:pPr>
            <a:r>
              <a:rPr lang="fr-FR" sz="1200" b="1" i="1" u="sng" dirty="0">
                <a:solidFill>
                  <a:schemeClr val="bg2">
                    <a:lumMod val="95000"/>
                    <a:lumOff val="5000"/>
                  </a:schemeClr>
                </a:solidFill>
                <a:latin typeface="Arial"/>
                <a:cs typeface="Arial"/>
              </a:rPr>
              <a:t>Phase II </a:t>
            </a:r>
            <a:r>
              <a:rPr lang="fr-FR" sz="1200" b="1" i="1" dirty="0">
                <a:solidFill>
                  <a:schemeClr val="bg2">
                    <a:lumMod val="95000"/>
                    <a:lumOff val="5000"/>
                  </a:schemeClr>
                </a:solidFill>
                <a:latin typeface="Arial"/>
                <a:cs typeface="Arial"/>
              </a:rPr>
              <a:t>: Risk Quantification</a:t>
            </a:r>
          </a:p>
        </p:txBody>
      </p:sp>
      <p:sp>
        <p:nvSpPr>
          <p:cNvPr id="27" name="Rectangle 26">
            <a:extLst>
              <a:ext uri="{FF2B5EF4-FFF2-40B4-BE49-F238E27FC236}">
                <a16:creationId xmlns:a16="http://schemas.microsoft.com/office/drawing/2014/main" id="{004DE32A-4573-86CA-0912-65AF9A06049D}"/>
              </a:ext>
            </a:extLst>
          </p:cNvPr>
          <p:cNvSpPr/>
          <p:nvPr/>
        </p:nvSpPr>
        <p:spPr>
          <a:xfrm>
            <a:off x="163597" y="3993355"/>
            <a:ext cx="1381124" cy="2765288"/>
          </a:xfrm>
          <a:prstGeom prst="rect">
            <a:avLst/>
          </a:prstGeom>
          <a:noFill/>
          <a:ln w="25400" cap="flat" cmpd="sng">
            <a:solidFill>
              <a:srgbClr val="F2E8D9"/>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100" b="1" dirty="0">
                <a:solidFill>
                  <a:schemeClr val="tx2"/>
                </a:solidFill>
                <a:latin typeface="Arial"/>
                <a:cs typeface="Arial"/>
              </a:rPr>
              <a:t>CALIBRATION</a:t>
            </a:r>
            <a:endParaRPr lang="fr-FR" b="1" dirty="0">
              <a:solidFill>
                <a:schemeClr val="tx2"/>
              </a:solidFill>
              <a:latin typeface="Arial"/>
              <a:cs typeface="Arial"/>
            </a:endParaRPr>
          </a:p>
        </p:txBody>
      </p:sp>
      <p:sp>
        <p:nvSpPr>
          <p:cNvPr id="3" name="Google Shape;5912;g2c32c645e07_2_3983">
            <a:extLst>
              <a:ext uri="{FF2B5EF4-FFF2-40B4-BE49-F238E27FC236}">
                <a16:creationId xmlns:a16="http://schemas.microsoft.com/office/drawing/2014/main" id="{DEAECC46-087E-221C-78E8-FC119AD9FF03}"/>
              </a:ext>
            </a:extLst>
          </p:cNvPr>
          <p:cNvSpPr txBox="1"/>
          <p:nvPr/>
        </p:nvSpPr>
        <p:spPr>
          <a:xfrm>
            <a:off x="0" y="16845"/>
            <a:ext cx="4286250" cy="54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Verdana"/>
              <a:buNone/>
            </a:pPr>
            <a:r>
              <a:rPr lang="fr-FR" sz="2600" b="1" i="0" u="none" strike="noStrike" cap="none" dirty="0" err="1">
                <a:solidFill>
                  <a:srgbClr val="000000"/>
                </a:solidFill>
                <a:latin typeface="Verdana"/>
                <a:ea typeface="Verdana"/>
                <a:cs typeface="Verdana"/>
                <a:sym typeface="Verdana"/>
              </a:rPr>
              <a:t>Downturn</a:t>
            </a:r>
            <a:endParaRPr sz="2600" b="1" i="0" u="none" strike="noStrike" cap="none"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2523362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70">
          <a:extLst>
            <a:ext uri="{FF2B5EF4-FFF2-40B4-BE49-F238E27FC236}">
              <a16:creationId xmlns:a16="http://schemas.microsoft.com/office/drawing/2014/main" id="{96D93A6A-0C14-242B-5D02-16033BD88DE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8B84BC4-03E0-5190-E40A-49C2E9955D7D}"/>
              </a:ext>
            </a:extLst>
          </p:cNvPr>
          <p:cNvSpPr/>
          <p:nvPr/>
        </p:nvSpPr>
        <p:spPr>
          <a:xfrm>
            <a:off x="281211" y="5372101"/>
            <a:ext cx="9014137" cy="1404284"/>
          </a:xfrm>
          <a:prstGeom prst="rect">
            <a:avLst/>
          </a:prstGeom>
          <a:solidFill>
            <a:schemeClr val="bg1"/>
          </a:solidFill>
          <a:ln w="25400" cap="flat" cmpd="sng">
            <a:solidFill>
              <a:schemeClr val="bg1">
                <a:lumMod val="65000"/>
                <a:alpha val="88235"/>
              </a:schemeClr>
            </a:solidFill>
            <a:prstDash val="solid"/>
            <a:round/>
            <a:headEnd type="none" w="sm" len="sm"/>
            <a:tailEnd type="none" w="sm" len="sm"/>
          </a:ln>
        </p:spPr>
        <p:txBody>
          <a:bodyPr spcFirstLastPara="1" vert="horz" wrap="square" lIns="91425" tIns="91425" rIns="91425" bIns="91425" anchor="ctr" anchorCtr="0">
            <a:noAutofit/>
          </a:bodyPr>
          <a:lstStyle/>
          <a:p>
            <a:pPr marL="0" marR="0" lvl="0" indent="0" algn="l" rtl="0">
              <a:lnSpc>
                <a:spcPct val="90000"/>
              </a:lnSpc>
              <a:spcBef>
                <a:spcPts val="0"/>
              </a:spcBef>
              <a:spcAft>
                <a:spcPts val="0"/>
              </a:spcAft>
              <a:buClr>
                <a:schemeClr val="lt1"/>
              </a:buClr>
              <a:buSzPts val="1100"/>
              <a:buFont typeface="Verdana"/>
              <a:buNone/>
            </a:pPr>
            <a:r>
              <a:rPr lang="fr-FR" sz="1050" b="0" i="0" u="none" strike="noStrike" cap="none" dirty="0">
                <a:solidFill>
                  <a:schemeClr val="dk1"/>
                </a:solidFill>
                <a:latin typeface="Verdana"/>
                <a:ea typeface="Verdana"/>
                <a:cs typeface="Verdana"/>
                <a:sym typeface="Verdana"/>
              </a:rPr>
              <a:t>Explication du changement identifié. </a:t>
            </a:r>
            <a:endParaRPr lang="fr-FR" sz="1050" b="0" i="0" u="none" strike="noStrike" cap="none" dirty="0">
              <a:solidFill>
                <a:schemeClr val="dk1"/>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Verdana"/>
              <a:buNone/>
            </a:pPr>
            <a:r>
              <a:rPr lang="fr-FR" sz="1050" b="0" i="0" u="none" strike="noStrike" cap="none" dirty="0">
                <a:solidFill>
                  <a:schemeClr val="dk1"/>
                </a:solidFill>
                <a:latin typeface="Verdana"/>
                <a:ea typeface="Verdana"/>
                <a:cs typeface="Verdana"/>
                <a:sym typeface="Verdana"/>
              </a:rPr>
              <a:t>Description de la méthode d’ajustement retenue pour corriger le biais d’estimation du paramètre.</a:t>
            </a:r>
            <a:endParaRPr lang="fr-FR" sz="1050" b="0" i="0" u="none" strike="noStrike" cap="none" dirty="0">
              <a:solidFill>
                <a:schemeClr val="dk1"/>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Verdana"/>
              <a:buNone/>
            </a:pPr>
            <a:r>
              <a:rPr lang="fr-FR" sz="1050" b="0" i="0" u="none" strike="noStrike" cap="none" dirty="0">
                <a:solidFill>
                  <a:schemeClr val="dk1"/>
                </a:solidFill>
                <a:latin typeface="Verdana"/>
                <a:ea typeface="Verdana"/>
                <a:cs typeface="Verdana"/>
                <a:sym typeface="Verdana"/>
              </a:rPr>
              <a:t>Description de la méthode d’estimation de la marge reflétant les incertitudes ou erreurs additionnelles par rapport aux ajustements calculés.</a:t>
            </a:r>
            <a:endParaRPr lang="fr-FR" sz="105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dk1"/>
              </a:buClr>
              <a:buSzPts val="1100"/>
              <a:buFont typeface="Verdana"/>
              <a:buNone/>
            </a:pPr>
            <a:endParaRPr lang="fr-FR" sz="1050" b="0" i="0" u="none" strike="noStrike" cap="none" dirty="0">
              <a:solidFill>
                <a:schemeClr val="dk1"/>
              </a:solidFill>
              <a:latin typeface="Verdana"/>
              <a:ea typeface="Verdana"/>
              <a:cs typeface="Verdana"/>
              <a:sym typeface="Verdana"/>
            </a:endParaRPr>
          </a:p>
          <a:p>
            <a:pPr marR="0" lvl="0" algn="l" rtl="0">
              <a:lnSpc>
                <a:spcPct val="90000"/>
              </a:lnSpc>
              <a:spcBef>
                <a:spcPts val="385"/>
              </a:spcBef>
              <a:spcAft>
                <a:spcPts val="0"/>
              </a:spcAft>
              <a:buClr>
                <a:srgbClr val="1B1B1B"/>
              </a:buClr>
              <a:buSzPts val="1100"/>
            </a:pPr>
            <a:r>
              <a:rPr lang="fr-FR" sz="1050" b="1" i="0" u="none" strike="noStrike" cap="none" dirty="0">
                <a:solidFill>
                  <a:schemeClr val="dk1"/>
                </a:solidFill>
                <a:latin typeface="Verdana"/>
                <a:ea typeface="Verdana"/>
                <a:cs typeface="Verdana"/>
                <a:sym typeface="Verdana"/>
              </a:rPr>
              <a:t> ➤  Calculs comparatifs avec la LRA</a:t>
            </a:r>
            <a:endParaRPr lang="fr-FR" sz="105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Verdana"/>
              <a:buNone/>
            </a:pPr>
            <a:r>
              <a:rPr lang="fr-FR" sz="1050" b="1" i="0" u="none" strike="noStrike" cap="none" dirty="0">
                <a:solidFill>
                  <a:schemeClr val="dk1"/>
                </a:solidFill>
                <a:latin typeface="Verdana"/>
                <a:ea typeface="Verdana"/>
                <a:cs typeface="Verdana"/>
                <a:sym typeface="Verdana"/>
              </a:rPr>
              <a:t> ➤</a:t>
            </a:r>
            <a:r>
              <a:rPr lang="fr-FR" sz="1050" b="1" dirty="0">
                <a:solidFill>
                  <a:schemeClr val="dk1"/>
                </a:solidFill>
                <a:latin typeface="Verdana"/>
                <a:ea typeface="Verdana"/>
                <a:cs typeface="Verdana"/>
                <a:sym typeface="Verdana"/>
              </a:rPr>
              <a:t>  </a:t>
            </a:r>
            <a:r>
              <a:rPr lang="fr-FR" sz="1050" b="1" i="0" u="none" strike="noStrike" cap="none" dirty="0" err="1">
                <a:solidFill>
                  <a:schemeClr val="dk1"/>
                </a:solidFill>
                <a:latin typeface="Verdana"/>
                <a:ea typeface="Verdana"/>
                <a:cs typeface="Verdana"/>
                <a:sym typeface="Verdana"/>
              </a:rPr>
              <a:t>Moc</a:t>
            </a:r>
            <a:r>
              <a:rPr lang="fr-FR" sz="1050" b="1" i="0" u="none" strike="noStrike" cap="none" dirty="0">
                <a:solidFill>
                  <a:schemeClr val="dk1"/>
                </a:solidFill>
                <a:latin typeface="Verdana"/>
                <a:ea typeface="Verdana"/>
                <a:cs typeface="Verdana"/>
                <a:sym typeface="Verdana"/>
              </a:rPr>
              <a:t> ≥ 0</a:t>
            </a:r>
            <a:endParaRPr lang="fr-FR" sz="1050" b="1" i="0" u="none" strike="noStrike" cap="none" dirty="0">
              <a:solidFill>
                <a:schemeClr val="dk1"/>
              </a:solidFill>
              <a:latin typeface="Arial"/>
              <a:ea typeface="Arial"/>
              <a:cs typeface="Arial"/>
              <a:sym typeface="Arial"/>
            </a:endParaRPr>
          </a:p>
        </p:txBody>
      </p:sp>
      <p:sp>
        <p:nvSpPr>
          <p:cNvPr id="11" name="Google Shape;5776;g2c32c645e07_2_2562">
            <a:extLst>
              <a:ext uri="{FF2B5EF4-FFF2-40B4-BE49-F238E27FC236}">
                <a16:creationId xmlns:a16="http://schemas.microsoft.com/office/drawing/2014/main" id="{E79CEB3C-62A9-119B-B4FD-57103924FE64}"/>
              </a:ext>
            </a:extLst>
          </p:cNvPr>
          <p:cNvSpPr/>
          <p:nvPr/>
        </p:nvSpPr>
        <p:spPr>
          <a:xfrm>
            <a:off x="314263" y="2029769"/>
            <a:ext cx="5397108" cy="3278040"/>
          </a:xfrm>
          <a:prstGeom prst="rect">
            <a:avLst/>
          </a:prstGeom>
          <a:solidFill>
            <a:srgbClr val="F2F2F2"/>
          </a:solidFill>
          <a:ln>
            <a:noFill/>
          </a:ln>
        </p:spPr>
        <p:txBody>
          <a:bodyPr spcFirstLastPara="1" wrap="square" lIns="108000" tIns="45700" rIns="144000"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05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00"/>
              <a:buFont typeface="Arial"/>
              <a:buNone/>
            </a:pPr>
            <a:endParaRPr sz="1050" b="0" i="0" u="none" strike="noStrike" cap="none" dirty="0">
              <a:solidFill>
                <a:srgbClr val="000000"/>
              </a:solidFill>
              <a:latin typeface="Verdana"/>
              <a:ea typeface="Verdana"/>
              <a:cs typeface="Verdana"/>
              <a:sym typeface="Verdana"/>
            </a:endParaRPr>
          </a:p>
          <a:p>
            <a:pPr marL="0" marR="0" lvl="0" indent="0" algn="just" rtl="0">
              <a:lnSpc>
                <a:spcPct val="90000"/>
              </a:lnSpc>
              <a:spcBef>
                <a:spcPts val="0"/>
              </a:spcBef>
              <a:spcAft>
                <a:spcPts val="0"/>
              </a:spcAft>
              <a:buClr>
                <a:srgbClr val="000000"/>
              </a:buClr>
              <a:buSzPts val="1000"/>
              <a:buFont typeface="Arial"/>
              <a:buNone/>
            </a:pPr>
            <a:r>
              <a:rPr lang="fr-FR" sz="1000" b="1" i="0" u="none" strike="noStrike" cap="none" dirty="0">
                <a:solidFill>
                  <a:srgbClr val="B58F4F"/>
                </a:solidFill>
                <a:latin typeface="Verdana"/>
                <a:ea typeface="Verdana"/>
                <a:cs typeface="Verdana"/>
                <a:sym typeface="Verdana"/>
              </a:rPr>
              <a:t>Marge de prudence liée aux faiblesses des données et faiblesses méthodologiques</a:t>
            </a:r>
            <a:endParaRPr lang="fr-FR" sz="1000" b="1" i="0" u="none" strike="noStrike" cap="none" dirty="0">
              <a:solidFill>
                <a:srgbClr val="B58F4F"/>
              </a:solidFill>
              <a:latin typeface="Arial"/>
              <a:ea typeface="Arial"/>
              <a:cs typeface="Arial"/>
              <a:sym typeface="Arial"/>
            </a:endParaRPr>
          </a:p>
          <a:p>
            <a:pPr marL="171450" marR="0" lvl="0" indent="-133350" algn="just" rtl="0">
              <a:lnSpc>
                <a:spcPct val="90000"/>
              </a:lnSpc>
              <a:spcBef>
                <a:spcPts val="0"/>
              </a:spcBef>
              <a:spcAft>
                <a:spcPts val="0"/>
              </a:spcAft>
              <a:buClr>
                <a:schemeClr val="lt1"/>
              </a:buClr>
              <a:buSzPts val="600"/>
              <a:buFont typeface="Arial"/>
              <a:buNone/>
            </a:pPr>
            <a:endParaRPr lang="fr-FR" sz="900" b="0" i="0" u="none" strike="noStrike" cap="none" dirty="0">
              <a:solidFill>
                <a:schemeClr val="dk1"/>
              </a:solidFill>
              <a:latin typeface="Verdana"/>
              <a:ea typeface="Verdana"/>
              <a:cs typeface="Verdana"/>
              <a:sym typeface="Verdana"/>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Evénements déclencheurs de défaut manquants ou modifiés de manière significative dans les observations historiques, y compris critères modifiés de reconnaissance d’obligations de crédit en souffrance significative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Date de défaut manquante ou inexacte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Attribution de note manquante, inexacte ou périmée utilisée pour évaluer les échelons ou catégories historiques aux fins du calcul des taux de défaut ou de la moyenne des LGD réalisées par échelon ou catégorie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dirty="0">
                <a:solidFill>
                  <a:schemeClr val="dk1"/>
                </a:solidFill>
                <a:latin typeface="Verdana"/>
                <a:ea typeface="Verdana"/>
                <a:cs typeface="Verdana"/>
                <a:sym typeface="Verdana"/>
              </a:rPr>
              <a:t>I</a:t>
            </a:r>
            <a:r>
              <a:rPr lang="fr-FR" sz="900" b="0" i="0" u="none" strike="noStrike" cap="none" dirty="0">
                <a:solidFill>
                  <a:schemeClr val="dk1"/>
                </a:solidFill>
                <a:latin typeface="Verdana"/>
                <a:ea typeface="Verdana"/>
                <a:cs typeface="Verdana"/>
                <a:sym typeface="Verdana"/>
              </a:rPr>
              <a:t>nformations manquantes ou inexactes concernant la source des flux de trésorerie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Données manquantes, inexactes ou périmées concernant les facteurs de risque et les critères de notation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Informations manquantes ou inexactes utilisées pour estimer les recouvrements futurs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Données manquantes ou inexactes concernant le calcul de la perte économique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Caractère représentatif limité des observations historiques en raison de l’utilisation de données externes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Biais potentiel émanant du choix de l’approche visant à calculer la moyenne des taux de défaut à un an observés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b="0" i="0" u="none" strike="noStrike" cap="none" dirty="0">
                <a:solidFill>
                  <a:schemeClr val="dk1"/>
                </a:solidFill>
                <a:latin typeface="Verdana"/>
                <a:ea typeface="Verdana"/>
                <a:cs typeface="Verdana"/>
                <a:sym typeface="Verdana"/>
              </a:rPr>
              <a:t>Nécessité d’ajuster la moyenne des taux de défaut à un an observés ;</a:t>
            </a:r>
            <a:endParaRPr lang="fr-FR" sz="16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a:buChar char="•"/>
            </a:pPr>
            <a:r>
              <a:rPr lang="fr-FR" sz="900" dirty="0">
                <a:solidFill>
                  <a:schemeClr val="dk1"/>
                </a:solidFill>
                <a:latin typeface="Verdana"/>
                <a:ea typeface="Verdana"/>
                <a:cs typeface="Verdana"/>
                <a:sym typeface="Verdana"/>
              </a:rPr>
              <a:t>I</a:t>
            </a:r>
            <a:r>
              <a:rPr lang="fr-FR" sz="900" b="0" i="0" u="none" strike="noStrike" cap="none" dirty="0">
                <a:solidFill>
                  <a:schemeClr val="dk1"/>
                </a:solidFill>
                <a:latin typeface="Verdana"/>
                <a:ea typeface="Verdana"/>
                <a:cs typeface="Verdana"/>
                <a:sym typeface="Verdana"/>
              </a:rPr>
              <a:t>nformations manquantes afin d’estimer les taux de perte ou de rendre compte d’un ralentissement économique dans les estimations de LGD.</a:t>
            </a:r>
            <a:endParaRPr lang="fr-FR" sz="1600" b="0" i="0" u="none" strike="noStrike" cap="none" dirty="0">
              <a:solidFill>
                <a:srgbClr val="000000"/>
              </a:solidFill>
              <a:latin typeface="Arial"/>
              <a:ea typeface="Arial"/>
              <a:cs typeface="Arial"/>
              <a:sym typeface="Arial"/>
            </a:endParaRPr>
          </a:p>
        </p:txBody>
      </p:sp>
      <p:sp>
        <p:nvSpPr>
          <p:cNvPr id="12" name="Google Shape;5777;g2c32c645e07_2_2562">
            <a:extLst>
              <a:ext uri="{FF2B5EF4-FFF2-40B4-BE49-F238E27FC236}">
                <a16:creationId xmlns:a16="http://schemas.microsoft.com/office/drawing/2014/main" id="{4A6A1D82-B27B-0967-E633-3419B39CA3C6}"/>
              </a:ext>
            </a:extLst>
          </p:cNvPr>
          <p:cNvSpPr/>
          <p:nvPr/>
        </p:nvSpPr>
        <p:spPr>
          <a:xfrm>
            <a:off x="1129368" y="1672933"/>
            <a:ext cx="3766899" cy="570685"/>
          </a:xfrm>
          <a:prstGeom prst="rect">
            <a:avLst/>
          </a:prstGeom>
          <a:solidFill>
            <a:srgbClr val="B58F4F"/>
          </a:solidFill>
          <a:ln>
            <a:noFill/>
          </a:ln>
          <a:effectLst>
            <a:outerShdw blurRad="57150" dist="47625" dir="282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b="1" dirty="0">
                <a:solidFill>
                  <a:schemeClr val="lt1"/>
                </a:solidFill>
                <a:latin typeface="Verdana"/>
                <a:ea typeface="Verdana"/>
                <a:cs typeface="Arial"/>
                <a:sym typeface="Verdana"/>
              </a:rPr>
              <a:t>MOC A</a:t>
            </a:r>
            <a:endParaRPr sz="1400" b="0" i="0" strike="noStrike" cap="none" dirty="0">
              <a:solidFill>
                <a:schemeClr val="lt1"/>
              </a:solidFill>
              <a:latin typeface="Arial"/>
              <a:ea typeface="Arial"/>
              <a:cs typeface="Arial"/>
              <a:sym typeface="Arial"/>
            </a:endParaRPr>
          </a:p>
        </p:txBody>
      </p:sp>
      <p:cxnSp>
        <p:nvCxnSpPr>
          <p:cNvPr id="13" name="Google Shape;5778;g2c32c645e07_2_2562">
            <a:extLst>
              <a:ext uri="{FF2B5EF4-FFF2-40B4-BE49-F238E27FC236}">
                <a16:creationId xmlns:a16="http://schemas.microsoft.com/office/drawing/2014/main" id="{0E67FF5E-89EB-AC56-0698-FFA8CF318A7B}"/>
              </a:ext>
            </a:extLst>
          </p:cNvPr>
          <p:cNvCxnSpPr>
            <a:cxnSpLocks/>
          </p:cNvCxnSpPr>
          <p:nvPr/>
        </p:nvCxnSpPr>
        <p:spPr>
          <a:xfrm>
            <a:off x="300523" y="2029767"/>
            <a:ext cx="0" cy="3282060"/>
          </a:xfrm>
          <a:prstGeom prst="straightConnector1">
            <a:avLst/>
          </a:prstGeom>
          <a:noFill/>
          <a:ln w="57150" cap="flat" cmpd="sng">
            <a:solidFill>
              <a:srgbClr val="BD8E42"/>
            </a:solidFill>
            <a:prstDash val="solid"/>
            <a:miter lim="800000"/>
            <a:headEnd type="none" w="sm" len="sm"/>
            <a:tailEnd type="none" w="sm" len="sm"/>
          </a:ln>
        </p:spPr>
      </p:cxnSp>
      <p:sp>
        <p:nvSpPr>
          <p:cNvPr id="5978" name="Google Shape;5978;p8">
            <a:extLst>
              <a:ext uri="{FF2B5EF4-FFF2-40B4-BE49-F238E27FC236}">
                <a16:creationId xmlns:a16="http://schemas.microsoft.com/office/drawing/2014/main" id="{1A857732-1FCD-B670-59FD-0110685D7911}"/>
              </a:ext>
            </a:extLst>
          </p:cNvPr>
          <p:cNvSpPr txBox="1"/>
          <p:nvPr/>
        </p:nvSpPr>
        <p:spPr>
          <a:xfrm>
            <a:off x="0" y="122510"/>
            <a:ext cx="12192000" cy="54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2000"/>
              <a:buFont typeface="Verdana"/>
              <a:buNone/>
            </a:pPr>
            <a:r>
              <a:rPr lang="fr-FR" sz="2000" b="1" i="0" u="none" strike="noStrike" cap="none" dirty="0">
                <a:solidFill>
                  <a:schemeClr val="accent1"/>
                </a:solidFill>
                <a:latin typeface="Verdana"/>
                <a:ea typeface="Verdana"/>
                <a:cs typeface="Verdana"/>
                <a:sym typeface="Verdana"/>
              </a:rPr>
              <a:t>Etapes de construction</a:t>
            </a:r>
            <a:endParaRPr sz="1400" b="0" i="0" u="none" strike="noStrike" cap="none" dirty="0">
              <a:solidFill>
                <a:schemeClr val="accent1"/>
              </a:solidFill>
              <a:latin typeface="Arial"/>
              <a:ea typeface="Arial"/>
              <a:cs typeface="Arial"/>
              <a:sym typeface="Arial"/>
            </a:endParaRPr>
          </a:p>
        </p:txBody>
      </p:sp>
      <p:sp>
        <p:nvSpPr>
          <p:cNvPr id="2" name="Google Shape;5914;g2c32c645e07_2_3983">
            <a:extLst>
              <a:ext uri="{FF2B5EF4-FFF2-40B4-BE49-F238E27FC236}">
                <a16:creationId xmlns:a16="http://schemas.microsoft.com/office/drawing/2014/main" id="{739550E2-5993-AEF7-7AC4-5B4920028C02}"/>
              </a:ext>
            </a:extLst>
          </p:cNvPr>
          <p:cNvSpPr/>
          <p:nvPr/>
        </p:nvSpPr>
        <p:spPr>
          <a:xfrm>
            <a:off x="5080" y="690389"/>
            <a:ext cx="12192000" cy="800905"/>
          </a:xfrm>
          <a:prstGeom prst="rect">
            <a:avLst/>
          </a:prstGeom>
          <a:noFill/>
          <a:ln w="381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1" u="sng" dirty="0">
                <a:solidFill>
                  <a:schemeClr val="tx1"/>
                </a:solidFill>
                <a:latin typeface="Verdana"/>
                <a:ea typeface="Verdana"/>
                <a:cs typeface="Verdana"/>
                <a:sym typeface="Verdana"/>
              </a:rPr>
              <a:t>Notion à estimer :</a:t>
            </a:r>
            <a:r>
              <a:rPr lang="fr-FR" sz="1200" b="1" dirty="0">
                <a:solidFill>
                  <a:schemeClr val="tx1"/>
                </a:solidFill>
                <a:latin typeface="Verdana"/>
                <a:ea typeface="Verdana"/>
                <a:cs typeface="Verdana"/>
                <a:sym typeface="Verdana"/>
              </a:rPr>
              <a:t> </a:t>
            </a:r>
            <a:r>
              <a:rPr lang="fr-FR" sz="1200" b="1" i="0" u="none" strike="noStrike" cap="none" dirty="0">
                <a:solidFill>
                  <a:schemeClr val="tx1"/>
                </a:solidFill>
                <a:latin typeface="Verdana"/>
                <a:ea typeface="Verdana"/>
                <a:cs typeface="Verdana"/>
                <a:sym typeface="Verdana"/>
              </a:rPr>
              <a:t>Marges de conservatisme ou de prudence à appliquer aux paramètres estimés PD, LGD</a:t>
            </a:r>
            <a:r>
              <a:rPr lang="fr-FR" sz="1200" b="1" dirty="0">
                <a:solidFill>
                  <a:schemeClr val="tx1"/>
                </a:solidFill>
                <a:latin typeface="Verdana"/>
                <a:ea typeface="Verdana"/>
                <a:cs typeface="Verdana"/>
                <a:sym typeface="Verdana"/>
              </a:rPr>
              <a:t> et </a:t>
            </a:r>
            <a:r>
              <a:rPr lang="fr-FR" sz="1200" b="1" i="0" u="none" strike="noStrike" cap="none" dirty="0">
                <a:solidFill>
                  <a:schemeClr val="tx1"/>
                </a:solidFill>
                <a:latin typeface="Verdana"/>
                <a:ea typeface="Verdana"/>
                <a:cs typeface="Verdana"/>
                <a:sym typeface="Verdana"/>
              </a:rPr>
              <a:t>CCF.</a:t>
            </a:r>
          </a:p>
          <a:p>
            <a:pPr marL="0" marR="0" lvl="0" indent="0" algn="l" rtl="0">
              <a:lnSpc>
                <a:spcPct val="100000"/>
              </a:lnSpc>
              <a:spcBef>
                <a:spcPts val="0"/>
              </a:spcBef>
              <a:spcAft>
                <a:spcPts val="0"/>
              </a:spcAft>
              <a:buClr>
                <a:srgbClr val="000000"/>
              </a:buClr>
              <a:buSzPts val="1050"/>
              <a:buFont typeface="Arial"/>
              <a:buNone/>
            </a:pPr>
            <a:endParaRPr lang="fr-FR" sz="1200" b="0" i="0" u="none" strike="noStrike" cap="none" dirty="0">
              <a:solidFill>
                <a:schemeClr val="tx1"/>
              </a:solidFill>
              <a:latin typeface="Cambria Math" panose="02040503050406030204" pitchFamily="18" charset="0"/>
              <a:ea typeface="Cambria Math" panose="02040503050406030204" pitchFamily="18" charset="0"/>
              <a:cs typeface="Verdana"/>
              <a:sym typeface="Verdana"/>
            </a:endParaRPr>
          </a:p>
          <a:p>
            <a:pPr marL="0" marR="0" lvl="0" indent="0" algn="l" rtl="0">
              <a:lnSpc>
                <a:spcPct val="100000"/>
              </a:lnSpc>
              <a:spcBef>
                <a:spcPts val="0"/>
              </a:spcBef>
              <a:spcAft>
                <a:spcPts val="0"/>
              </a:spcAft>
              <a:buClr>
                <a:srgbClr val="000000"/>
              </a:buClr>
              <a:buSzPts val="1050"/>
              <a:buFont typeface="Arial"/>
              <a:buNone/>
            </a:pPr>
            <a:r>
              <a:rPr lang="fr-FR" sz="1000" i="1" u="none" strike="noStrike" cap="none" dirty="0">
                <a:solidFill>
                  <a:schemeClr val="tx1"/>
                </a:solidFill>
                <a:latin typeface="Verdana" panose="020B0604030504040204" pitchFamily="34" charset="0"/>
                <a:ea typeface="Verdana" panose="020B0604030504040204" pitchFamily="34" charset="0"/>
                <a:cs typeface="Verdana"/>
                <a:sym typeface="Verdana"/>
              </a:rPr>
              <a:t>Marge de prudence finale = </a:t>
            </a:r>
            <a:r>
              <a:rPr lang="fr-FR" sz="1000" i="1" u="none" strike="noStrike" cap="none" dirty="0" err="1">
                <a:solidFill>
                  <a:schemeClr val="tx1"/>
                </a:solidFill>
                <a:latin typeface="Verdana" panose="020B0604030504040204" pitchFamily="34" charset="0"/>
                <a:ea typeface="Verdana" panose="020B0604030504040204" pitchFamily="34" charset="0"/>
                <a:cs typeface="Verdana"/>
                <a:sym typeface="Verdana"/>
              </a:rPr>
              <a:t>MoC</a:t>
            </a:r>
            <a:r>
              <a:rPr lang="fr-FR" sz="1000" i="1" u="none" strike="noStrike" cap="none" dirty="0">
                <a:solidFill>
                  <a:schemeClr val="tx1"/>
                </a:solidFill>
                <a:latin typeface="Verdana" panose="020B0604030504040204" pitchFamily="34" charset="0"/>
                <a:ea typeface="Verdana" panose="020B0604030504040204" pitchFamily="34" charset="0"/>
                <a:cs typeface="Verdana"/>
                <a:sym typeface="Verdana"/>
              </a:rPr>
              <a:t> A + </a:t>
            </a:r>
            <a:r>
              <a:rPr lang="fr-FR" sz="1000" i="1" u="none" strike="noStrike" cap="none" dirty="0" err="1">
                <a:solidFill>
                  <a:schemeClr val="tx1"/>
                </a:solidFill>
                <a:latin typeface="Verdana" panose="020B0604030504040204" pitchFamily="34" charset="0"/>
                <a:ea typeface="Verdana" panose="020B0604030504040204" pitchFamily="34" charset="0"/>
                <a:cs typeface="Verdana"/>
                <a:sym typeface="Verdana"/>
              </a:rPr>
              <a:t>MoC</a:t>
            </a:r>
            <a:r>
              <a:rPr lang="fr-FR" sz="1000" i="1" u="none" strike="noStrike" cap="none" dirty="0">
                <a:solidFill>
                  <a:schemeClr val="tx1"/>
                </a:solidFill>
                <a:latin typeface="Verdana" panose="020B0604030504040204" pitchFamily="34" charset="0"/>
                <a:ea typeface="Verdana" panose="020B0604030504040204" pitchFamily="34" charset="0"/>
                <a:cs typeface="Verdana"/>
                <a:sym typeface="Verdana"/>
              </a:rPr>
              <a:t> B + </a:t>
            </a:r>
            <a:r>
              <a:rPr lang="fr-FR" sz="1000" i="1" u="none" strike="noStrike" cap="none" dirty="0" err="1">
                <a:solidFill>
                  <a:schemeClr val="tx1"/>
                </a:solidFill>
                <a:latin typeface="Verdana" panose="020B0604030504040204" pitchFamily="34" charset="0"/>
                <a:ea typeface="Verdana" panose="020B0604030504040204" pitchFamily="34" charset="0"/>
                <a:cs typeface="Verdana"/>
                <a:sym typeface="Verdana"/>
              </a:rPr>
              <a:t>MoC</a:t>
            </a:r>
            <a:r>
              <a:rPr lang="fr-FR" sz="1000" i="1" u="none" strike="noStrike" cap="none" dirty="0">
                <a:solidFill>
                  <a:schemeClr val="tx1"/>
                </a:solidFill>
                <a:latin typeface="Verdana" panose="020B0604030504040204" pitchFamily="34" charset="0"/>
                <a:ea typeface="Verdana" panose="020B0604030504040204" pitchFamily="34" charset="0"/>
                <a:cs typeface="Verdana"/>
                <a:sym typeface="Verdana"/>
              </a:rPr>
              <a:t> C</a:t>
            </a:r>
            <a:endParaRPr lang="fr-FR" sz="1200" i="1" u="none" strike="noStrike" cap="none" dirty="0">
              <a:solidFill>
                <a:schemeClr val="tx1"/>
              </a:solidFill>
              <a:latin typeface="Verdana" panose="020B0604030504040204" pitchFamily="34" charset="0"/>
              <a:ea typeface="Verdana" panose="020B0604030504040204" pitchFamily="34" charset="0"/>
              <a:sym typeface="Arial"/>
            </a:endParaRPr>
          </a:p>
        </p:txBody>
      </p:sp>
      <p:cxnSp>
        <p:nvCxnSpPr>
          <p:cNvPr id="3" name="Connecteur droit 2">
            <a:extLst>
              <a:ext uri="{FF2B5EF4-FFF2-40B4-BE49-F238E27FC236}">
                <a16:creationId xmlns:a16="http://schemas.microsoft.com/office/drawing/2014/main" id="{3F9066A7-B6A4-F3B4-FB15-A99E51276026}"/>
              </a:ext>
            </a:extLst>
          </p:cNvPr>
          <p:cNvCxnSpPr/>
          <p:nvPr/>
        </p:nvCxnSpPr>
        <p:spPr>
          <a:xfrm>
            <a:off x="-3175" y="672486"/>
            <a:ext cx="12192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EEF79A64-07AD-2185-26C7-4FB32025FC2F}"/>
              </a:ext>
            </a:extLst>
          </p:cNvPr>
          <p:cNvCxnSpPr>
            <a:cxnSpLocks/>
          </p:cNvCxnSpPr>
          <p:nvPr/>
        </p:nvCxnSpPr>
        <p:spPr>
          <a:xfrm>
            <a:off x="0" y="1545931"/>
            <a:ext cx="12192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86774D1E-C8B3-7B2F-A452-1D3179CF0113}"/>
              </a:ext>
            </a:extLst>
          </p:cNvPr>
          <p:cNvGrpSpPr/>
          <p:nvPr/>
        </p:nvGrpSpPr>
        <p:grpSpPr>
          <a:xfrm>
            <a:off x="5855455" y="2029767"/>
            <a:ext cx="3439894" cy="3287696"/>
            <a:chOff x="5974442" y="2186242"/>
            <a:chExt cx="3319354" cy="3399057"/>
          </a:xfrm>
        </p:grpSpPr>
        <p:sp>
          <p:nvSpPr>
            <p:cNvPr id="15" name="Google Shape;5781;g2c32c645e07_2_2562">
              <a:extLst>
                <a:ext uri="{FF2B5EF4-FFF2-40B4-BE49-F238E27FC236}">
                  <a16:creationId xmlns:a16="http://schemas.microsoft.com/office/drawing/2014/main" id="{99F28DB2-9374-D01E-5FC0-D1FDABF1AF92}"/>
                </a:ext>
              </a:extLst>
            </p:cNvPr>
            <p:cNvSpPr/>
            <p:nvPr/>
          </p:nvSpPr>
          <p:spPr>
            <a:xfrm>
              <a:off x="5974442" y="2186493"/>
              <a:ext cx="3319354" cy="3394894"/>
            </a:xfrm>
            <a:prstGeom prst="rect">
              <a:avLst/>
            </a:prstGeom>
            <a:solidFill>
              <a:srgbClr val="F2F2F2"/>
            </a:solidFill>
            <a:ln>
              <a:noFill/>
            </a:ln>
          </p:spPr>
          <p:txBody>
            <a:bodyPr spcFirstLastPara="1" wrap="square" lIns="108000" tIns="45700" rIns="144000" bIns="45700" anchor="t" anchorCtr="0">
              <a:noAutofit/>
            </a:bodyPr>
            <a:lstStyle/>
            <a:p>
              <a:pPr marL="0" marR="0" lvl="0" indent="0" algn="just" rtl="0">
                <a:lnSpc>
                  <a:spcPct val="90000"/>
                </a:lnSpc>
                <a:spcBef>
                  <a:spcPts val="0"/>
                </a:spcBef>
                <a:spcAft>
                  <a:spcPts val="0"/>
                </a:spcAft>
                <a:buClr>
                  <a:srgbClr val="000000"/>
                </a:buClr>
                <a:buSzPts val="900"/>
                <a:buFont typeface="Arial"/>
                <a:buNone/>
              </a:pPr>
              <a:endParaRPr lang="fr-FR" sz="1050" b="1" dirty="0">
                <a:latin typeface="Verdana"/>
                <a:ea typeface="Verdana"/>
                <a:cs typeface="Verdana"/>
                <a:sym typeface="Verdana"/>
              </a:endParaRPr>
            </a:p>
            <a:p>
              <a:pPr marL="0" marR="0" lvl="0" indent="0" algn="just" rtl="0">
                <a:lnSpc>
                  <a:spcPct val="90000"/>
                </a:lnSpc>
                <a:spcBef>
                  <a:spcPts val="0"/>
                </a:spcBef>
                <a:spcAft>
                  <a:spcPts val="0"/>
                </a:spcAft>
                <a:buClr>
                  <a:srgbClr val="000000"/>
                </a:buClr>
                <a:buSzPts val="900"/>
                <a:buFont typeface="Arial"/>
                <a:buNone/>
              </a:pPr>
              <a:endParaRPr lang="fr-FR" sz="1050" b="1" i="0" u="none" strike="noStrike" cap="none" dirty="0">
                <a:solidFill>
                  <a:srgbClr val="C00000"/>
                </a:solidFill>
                <a:latin typeface="Verdana"/>
                <a:ea typeface="Verdana"/>
                <a:cs typeface="Verdana"/>
                <a:sym typeface="Verdana"/>
              </a:endParaRPr>
            </a:p>
            <a:p>
              <a:pPr marL="0" marR="0" lvl="0" indent="0" algn="just" rtl="0">
                <a:lnSpc>
                  <a:spcPct val="90000"/>
                </a:lnSpc>
                <a:spcBef>
                  <a:spcPts val="0"/>
                </a:spcBef>
                <a:spcAft>
                  <a:spcPts val="0"/>
                </a:spcAft>
                <a:buClr>
                  <a:srgbClr val="000000"/>
                </a:buClr>
                <a:buSzPts val="900"/>
                <a:buFont typeface="Arial"/>
                <a:buNone/>
              </a:pPr>
              <a:r>
                <a:rPr lang="fr-FR" sz="1000" b="1" i="0" u="none" strike="noStrike" cap="none" dirty="0">
                  <a:solidFill>
                    <a:srgbClr val="B58F4F"/>
                  </a:solidFill>
                  <a:latin typeface="Verdana"/>
                  <a:ea typeface="Verdana"/>
                  <a:cs typeface="Verdana"/>
                  <a:sym typeface="Verdana"/>
                </a:rPr>
                <a:t>Marge de prudence </a:t>
              </a:r>
              <a:r>
                <a:rPr lang="fr-FR" sz="1000" b="1" i="0" u="none" strike="noStrike" cap="none" dirty="0">
                  <a:solidFill>
                    <a:schemeClr val="dk1"/>
                  </a:solidFill>
                  <a:latin typeface="Verdana"/>
                  <a:ea typeface="Verdana"/>
                  <a:cs typeface="Verdana"/>
                  <a:sym typeface="Verdana"/>
                </a:rPr>
                <a:t>liée aux modifications pertinentes des normes de souscription, de l’appétence au risque, des politiques de recouvrement et de toute autre </a:t>
              </a:r>
              <a:r>
                <a:rPr lang="fr-FR" sz="1000" b="1" i="0" u="none" strike="noStrike" cap="none" dirty="0">
                  <a:solidFill>
                    <a:srgbClr val="B58F4F"/>
                  </a:solidFill>
                  <a:latin typeface="Verdana"/>
                  <a:ea typeface="Verdana"/>
                  <a:cs typeface="Verdana"/>
                  <a:sym typeface="Verdana"/>
                </a:rPr>
                <a:t>source d’incertitude supplémentaire recensées </a:t>
              </a:r>
              <a:endParaRPr lang="fr-FR" sz="1000" b="1" i="0" u="none" strike="noStrike" cap="none" dirty="0">
                <a:solidFill>
                  <a:srgbClr val="B58F4F"/>
                </a:solidFill>
                <a:latin typeface="Arial"/>
                <a:ea typeface="Arial"/>
                <a:cs typeface="Arial"/>
                <a:sym typeface="Arial"/>
              </a:endParaRPr>
            </a:p>
            <a:p>
              <a:pPr marL="0" marR="0" lvl="0" indent="0" algn="just" rtl="0">
                <a:lnSpc>
                  <a:spcPct val="90000"/>
                </a:lnSpc>
                <a:spcBef>
                  <a:spcPts val="0"/>
                </a:spcBef>
                <a:spcAft>
                  <a:spcPts val="0"/>
                </a:spcAft>
                <a:buClr>
                  <a:schemeClr val="lt1"/>
                </a:buClr>
                <a:buSzPts val="600"/>
                <a:buFont typeface="Verdana"/>
                <a:buNone/>
              </a:pPr>
              <a:endParaRPr lang="fr-FR" sz="900" b="0" i="0" u="none" strike="noStrike" cap="none" dirty="0">
                <a:solidFill>
                  <a:schemeClr val="dk1"/>
                </a:solidFill>
                <a:latin typeface="Verdana"/>
                <a:ea typeface="Verdana"/>
                <a:cs typeface="Verdana"/>
                <a:sym typeface="Verdana"/>
              </a:endParaRPr>
            </a:p>
            <a:p>
              <a:pPr marL="171450" marR="0" lvl="0" indent="-171450" algn="just" rtl="0">
                <a:lnSpc>
                  <a:spcPct val="90000"/>
                </a:lnSpc>
                <a:spcBef>
                  <a:spcPts val="0"/>
                </a:spcBef>
                <a:spcAft>
                  <a:spcPts val="0"/>
                </a:spcAft>
                <a:buClr>
                  <a:schemeClr val="dk1"/>
                </a:buClr>
                <a:buSzPts val="600"/>
                <a:buFont typeface="Arial" panose="020B0604020202020204" pitchFamily="34" charset="0"/>
                <a:buChar char="•"/>
              </a:pPr>
              <a:r>
                <a:rPr lang="fr-FR" sz="900" b="0" i="0" u="none" strike="noStrike" cap="none" dirty="0">
                  <a:solidFill>
                    <a:schemeClr val="dk1"/>
                  </a:solidFill>
                  <a:latin typeface="Verdana"/>
                  <a:ea typeface="Verdana"/>
                  <a:cs typeface="Verdana"/>
                  <a:sym typeface="Verdana"/>
                </a:rPr>
                <a:t>Modifications des normes de souscription, des politiques de recouvrement, de l’appétence au risque ou d’autres procédures internes pertinentes ;</a:t>
              </a:r>
            </a:p>
            <a:p>
              <a:pPr marR="0" lvl="0" algn="just" rtl="0">
                <a:lnSpc>
                  <a:spcPct val="90000"/>
                </a:lnSpc>
                <a:spcBef>
                  <a:spcPts val="0"/>
                </a:spcBef>
                <a:spcAft>
                  <a:spcPts val="0"/>
                </a:spcAft>
                <a:buClr>
                  <a:schemeClr val="dk1"/>
                </a:buClr>
                <a:buSzPts val="600"/>
              </a:pPr>
              <a:endParaRPr lang="fr-FR" sz="9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panose="020B0604020202020204" pitchFamily="34" charset="0"/>
                <a:buChar char="•"/>
              </a:pPr>
              <a:r>
                <a:rPr lang="fr-FR" sz="900" b="0" i="0" u="none" strike="noStrike" cap="none" dirty="0">
                  <a:solidFill>
                    <a:schemeClr val="dk1"/>
                  </a:solidFill>
                  <a:latin typeface="Verdana"/>
                  <a:ea typeface="Verdana"/>
                  <a:cs typeface="Verdana"/>
                  <a:sym typeface="Verdana"/>
                </a:rPr>
                <a:t>Ecarts injustifiés des fourchettes de valeurs des principales caractéristiques de risque du portefeuille d’application par rapport à celles de l’ensemble de données utilisé pour la quantification des risques ;</a:t>
              </a:r>
            </a:p>
            <a:p>
              <a:pPr marR="0" lvl="0" algn="just" rtl="0">
                <a:lnSpc>
                  <a:spcPct val="90000"/>
                </a:lnSpc>
                <a:spcBef>
                  <a:spcPts val="0"/>
                </a:spcBef>
                <a:spcAft>
                  <a:spcPts val="0"/>
                </a:spcAft>
                <a:buClr>
                  <a:schemeClr val="dk1"/>
                </a:buClr>
                <a:buSzPts val="600"/>
              </a:pPr>
              <a:endParaRPr lang="fr-FR" sz="9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panose="020B0604020202020204" pitchFamily="34" charset="0"/>
                <a:buChar char="•"/>
              </a:pPr>
              <a:r>
                <a:rPr lang="fr-FR" sz="900" b="0" i="0" u="none" strike="noStrike" cap="none" dirty="0">
                  <a:solidFill>
                    <a:schemeClr val="dk1"/>
                  </a:solidFill>
                  <a:latin typeface="Verdana"/>
                  <a:ea typeface="Verdana"/>
                  <a:cs typeface="Verdana"/>
                  <a:sym typeface="Verdana"/>
                </a:rPr>
                <a:t>Modifications de l’environnement de marché ou juridique ; </a:t>
              </a:r>
            </a:p>
            <a:p>
              <a:pPr marR="0" lvl="0" algn="just" rtl="0">
                <a:lnSpc>
                  <a:spcPct val="90000"/>
                </a:lnSpc>
                <a:spcBef>
                  <a:spcPts val="0"/>
                </a:spcBef>
                <a:spcAft>
                  <a:spcPts val="0"/>
                </a:spcAft>
                <a:buClr>
                  <a:schemeClr val="dk1"/>
                </a:buClr>
                <a:buSzPts val="600"/>
              </a:pPr>
              <a:endParaRPr lang="fr-FR" sz="800" b="0" i="0" u="none" strike="noStrike" cap="none" dirty="0">
                <a:solidFill>
                  <a:srgbClr val="000000"/>
                </a:solidFill>
                <a:latin typeface="Arial"/>
                <a:ea typeface="Arial"/>
                <a:cs typeface="Arial"/>
                <a:sym typeface="Arial"/>
              </a:endParaRPr>
            </a:p>
            <a:p>
              <a:pPr marL="171450" marR="0" lvl="0" indent="-171450" algn="just" rtl="0">
                <a:lnSpc>
                  <a:spcPct val="90000"/>
                </a:lnSpc>
                <a:spcBef>
                  <a:spcPts val="0"/>
                </a:spcBef>
                <a:spcAft>
                  <a:spcPts val="0"/>
                </a:spcAft>
                <a:buClr>
                  <a:schemeClr val="dk1"/>
                </a:buClr>
                <a:buSzPts val="600"/>
                <a:buFont typeface="Arial" panose="020B0604020202020204" pitchFamily="34" charset="0"/>
                <a:buChar char="•"/>
              </a:pPr>
              <a:r>
                <a:rPr lang="fr-FR" sz="900" b="0" i="0" u="none" strike="noStrike" cap="none" dirty="0">
                  <a:solidFill>
                    <a:schemeClr val="dk1"/>
                  </a:solidFill>
                  <a:latin typeface="Verdana"/>
                  <a:ea typeface="Verdana"/>
                  <a:cs typeface="Verdana"/>
                  <a:sym typeface="Verdana"/>
                </a:rPr>
                <a:t>Attentes prospectives concernant les modifications potentielles de la structure du portefeuille ou du niveau de risque, notamment sur la base de mesures ou de décisions déjà adoptées mais non reflétées dans les données observées.</a:t>
              </a:r>
              <a:endParaRPr lang="fr-FR" sz="1600" b="0" i="0" u="none" strike="noStrike" cap="none" dirty="0">
                <a:solidFill>
                  <a:srgbClr val="000000"/>
                </a:solidFill>
                <a:latin typeface="Arial"/>
                <a:ea typeface="Arial"/>
                <a:cs typeface="Arial"/>
                <a:sym typeface="Arial"/>
              </a:endParaRPr>
            </a:p>
          </p:txBody>
        </p:sp>
        <p:cxnSp>
          <p:nvCxnSpPr>
            <p:cNvPr id="17" name="Google Shape;5783;g2c32c645e07_2_2562">
              <a:extLst>
                <a:ext uri="{FF2B5EF4-FFF2-40B4-BE49-F238E27FC236}">
                  <a16:creationId xmlns:a16="http://schemas.microsoft.com/office/drawing/2014/main" id="{BFDCC9F8-DFA4-175B-6FC7-DE20770B31AB}"/>
                </a:ext>
              </a:extLst>
            </p:cNvPr>
            <p:cNvCxnSpPr>
              <a:cxnSpLocks/>
            </p:cNvCxnSpPr>
            <p:nvPr/>
          </p:nvCxnSpPr>
          <p:spPr>
            <a:xfrm>
              <a:off x="5977998" y="2186242"/>
              <a:ext cx="0" cy="3399057"/>
            </a:xfrm>
            <a:prstGeom prst="straightConnector1">
              <a:avLst/>
            </a:prstGeom>
            <a:noFill/>
            <a:ln w="57150" cap="flat" cmpd="sng">
              <a:solidFill>
                <a:srgbClr val="D7BB8C"/>
              </a:solidFill>
              <a:prstDash val="solid"/>
              <a:miter lim="800000"/>
              <a:headEnd type="none" w="sm" len="sm"/>
              <a:tailEnd type="none" w="sm" len="sm"/>
            </a:ln>
          </p:spPr>
        </p:cxnSp>
      </p:grpSp>
      <p:grpSp>
        <p:nvGrpSpPr>
          <p:cNvPr id="19" name="Google Shape;5785;g2c32c645e07_2_2562">
            <a:extLst>
              <a:ext uri="{FF2B5EF4-FFF2-40B4-BE49-F238E27FC236}">
                <a16:creationId xmlns:a16="http://schemas.microsoft.com/office/drawing/2014/main" id="{2785CBDA-24A5-96FB-F1C3-F451F2393ADF}"/>
              </a:ext>
            </a:extLst>
          </p:cNvPr>
          <p:cNvGrpSpPr/>
          <p:nvPr/>
        </p:nvGrpSpPr>
        <p:grpSpPr>
          <a:xfrm>
            <a:off x="9514114" y="2029767"/>
            <a:ext cx="2416630" cy="3282059"/>
            <a:chOff x="8356490" y="1722447"/>
            <a:chExt cx="3376500" cy="2106179"/>
          </a:xfrm>
        </p:grpSpPr>
        <p:sp>
          <p:nvSpPr>
            <p:cNvPr id="21" name="Google Shape;5786;g2c32c645e07_2_2562">
              <a:extLst>
                <a:ext uri="{FF2B5EF4-FFF2-40B4-BE49-F238E27FC236}">
                  <a16:creationId xmlns:a16="http://schemas.microsoft.com/office/drawing/2014/main" id="{1626295F-B77B-614B-3585-16D5415C8F59}"/>
                </a:ext>
              </a:extLst>
            </p:cNvPr>
            <p:cNvSpPr/>
            <p:nvPr/>
          </p:nvSpPr>
          <p:spPr>
            <a:xfrm>
              <a:off x="8356490" y="1724921"/>
              <a:ext cx="3376500" cy="2103600"/>
            </a:xfrm>
            <a:prstGeom prst="rect">
              <a:avLst/>
            </a:prstGeom>
            <a:solidFill>
              <a:srgbClr val="F2F2F2"/>
            </a:solidFill>
            <a:ln>
              <a:noFill/>
            </a:ln>
          </p:spPr>
          <p:txBody>
            <a:bodyPr spcFirstLastPara="1" wrap="square" lIns="144000" tIns="45700" rIns="144000" bIns="45700" anchor="t" anchorCtr="0">
              <a:noAutofit/>
            </a:bodyPr>
            <a:lstStyle/>
            <a:p>
              <a:pPr marL="0" marR="0" lvl="0" indent="0" algn="just" rtl="0">
                <a:lnSpc>
                  <a:spcPct val="90000"/>
                </a:lnSpc>
                <a:spcBef>
                  <a:spcPts val="0"/>
                </a:spcBef>
                <a:spcAft>
                  <a:spcPts val="0"/>
                </a:spcAft>
                <a:buClr>
                  <a:srgbClr val="000000"/>
                </a:buClr>
                <a:buSzPts val="900"/>
                <a:buFont typeface="Arial"/>
                <a:buNone/>
              </a:pPr>
              <a:endParaRPr lang="fr-FR" sz="1050" b="1" i="0" u="none" strike="noStrike" cap="none" dirty="0">
                <a:solidFill>
                  <a:srgbClr val="C00000"/>
                </a:solidFill>
                <a:latin typeface="Verdana"/>
                <a:ea typeface="Verdana"/>
                <a:cs typeface="Verdana"/>
                <a:sym typeface="Verdana"/>
              </a:endParaRPr>
            </a:p>
            <a:p>
              <a:pPr marL="0" marR="0" lvl="0" indent="0" algn="just" rtl="0">
                <a:lnSpc>
                  <a:spcPct val="90000"/>
                </a:lnSpc>
                <a:spcBef>
                  <a:spcPts val="0"/>
                </a:spcBef>
                <a:spcAft>
                  <a:spcPts val="0"/>
                </a:spcAft>
                <a:buClr>
                  <a:srgbClr val="000000"/>
                </a:buClr>
                <a:buSzPts val="900"/>
                <a:buFont typeface="Arial"/>
                <a:buNone/>
              </a:pPr>
              <a:endParaRPr lang="fr-FR" sz="1050" b="1" dirty="0">
                <a:solidFill>
                  <a:srgbClr val="C00000"/>
                </a:solidFill>
                <a:latin typeface="Verdana"/>
                <a:ea typeface="Verdana"/>
                <a:cs typeface="Verdana"/>
                <a:sym typeface="Verdana"/>
              </a:endParaRPr>
            </a:p>
            <a:p>
              <a:pPr marL="0" marR="0" lvl="0" indent="0" rtl="0">
                <a:lnSpc>
                  <a:spcPct val="90000"/>
                </a:lnSpc>
                <a:spcBef>
                  <a:spcPts val="0"/>
                </a:spcBef>
                <a:spcAft>
                  <a:spcPts val="0"/>
                </a:spcAft>
                <a:buClr>
                  <a:srgbClr val="000000"/>
                </a:buClr>
                <a:buSzPts val="900"/>
                <a:buFont typeface="Arial"/>
                <a:buNone/>
              </a:pPr>
              <a:r>
                <a:rPr lang="fr-FR" sz="1000" b="1" i="0" u="none" strike="noStrike" cap="none" dirty="0">
                  <a:solidFill>
                    <a:srgbClr val="B58F4F"/>
                  </a:solidFill>
                  <a:latin typeface="Verdana"/>
                  <a:ea typeface="Verdana"/>
                  <a:cs typeface="Verdana"/>
                  <a:sym typeface="Verdana"/>
                </a:rPr>
                <a:t>Marge de prudence liée à l’erreur d’estimation générale</a:t>
              </a:r>
              <a:endParaRPr lang="fr-FR" sz="1000" b="1" i="0" u="none" strike="noStrike" cap="none" dirty="0">
                <a:solidFill>
                  <a:srgbClr val="B58F4F"/>
                </a:solidFill>
                <a:latin typeface="Arial"/>
                <a:ea typeface="Arial"/>
                <a:cs typeface="Arial"/>
                <a:sym typeface="Arial"/>
              </a:endParaRPr>
            </a:p>
            <a:p>
              <a:pPr marL="0" marR="0" lvl="0" indent="0" algn="just" rtl="0">
                <a:lnSpc>
                  <a:spcPct val="90000"/>
                </a:lnSpc>
                <a:spcBef>
                  <a:spcPts val="0"/>
                </a:spcBef>
                <a:spcAft>
                  <a:spcPts val="0"/>
                </a:spcAft>
                <a:buClr>
                  <a:schemeClr val="lt1"/>
                </a:buClr>
                <a:buSzPts val="600"/>
                <a:buFont typeface="Verdana"/>
                <a:buNone/>
              </a:pPr>
              <a:endParaRPr lang="fr-FR" sz="1000" b="0" i="0" u="none" strike="noStrike" cap="none" dirty="0">
                <a:solidFill>
                  <a:srgbClr val="C00000"/>
                </a:solidFill>
                <a:latin typeface="Verdana"/>
                <a:ea typeface="Verdana"/>
                <a:cs typeface="Verdana"/>
                <a:sym typeface="Verdana"/>
              </a:endParaRPr>
            </a:p>
            <a:p>
              <a:pPr marL="0" marR="0" lvl="0" indent="0" algn="just" rtl="0">
                <a:lnSpc>
                  <a:spcPct val="90000"/>
                </a:lnSpc>
                <a:spcBef>
                  <a:spcPts val="0"/>
                </a:spcBef>
                <a:spcAft>
                  <a:spcPts val="0"/>
                </a:spcAft>
                <a:buClr>
                  <a:schemeClr val="lt1"/>
                </a:buClr>
                <a:buSzPts val="600"/>
                <a:buFont typeface="Verdana"/>
                <a:buNone/>
              </a:pPr>
              <a:r>
                <a:rPr lang="fr-FR" sz="900" dirty="0">
                  <a:solidFill>
                    <a:schemeClr val="dk1"/>
                  </a:solidFill>
                  <a:latin typeface="Verdana"/>
                  <a:ea typeface="Verdana"/>
                  <a:cs typeface="Verdana"/>
                  <a:sym typeface="Verdana"/>
                </a:rPr>
                <a:t>L</a:t>
              </a:r>
              <a:r>
                <a:rPr lang="fr-FR" sz="900" b="0" i="0" u="none" strike="noStrike" cap="none" dirty="0">
                  <a:solidFill>
                    <a:schemeClr val="dk1"/>
                  </a:solidFill>
                  <a:latin typeface="Verdana"/>
                  <a:ea typeface="Verdana"/>
                  <a:cs typeface="Verdana"/>
                  <a:sym typeface="Verdana"/>
                </a:rPr>
                <a:t>’erreur d’estimation générale revient également à quantifier la dispersion de l’estimateur.</a:t>
              </a:r>
              <a:endParaRPr lang="fr-FR" sz="1600" b="0" i="0" u="none" strike="noStrike" cap="none" dirty="0">
                <a:solidFill>
                  <a:srgbClr val="000000"/>
                </a:solidFill>
                <a:latin typeface="Arial"/>
                <a:ea typeface="Arial"/>
                <a:cs typeface="Arial"/>
                <a:sym typeface="Arial"/>
              </a:endParaRPr>
            </a:p>
          </p:txBody>
        </p:sp>
        <p:cxnSp>
          <p:nvCxnSpPr>
            <p:cNvPr id="22" name="Google Shape;5787;g2c32c645e07_2_2562">
              <a:extLst>
                <a:ext uri="{FF2B5EF4-FFF2-40B4-BE49-F238E27FC236}">
                  <a16:creationId xmlns:a16="http://schemas.microsoft.com/office/drawing/2014/main" id="{D6BF0249-F77F-F11C-84BB-9A64AAAD5ECC}"/>
                </a:ext>
              </a:extLst>
            </p:cNvPr>
            <p:cNvCxnSpPr>
              <a:cxnSpLocks/>
            </p:cNvCxnSpPr>
            <p:nvPr/>
          </p:nvCxnSpPr>
          <p:spPr>
            <a:xfrm>
              <a:off x="8359966" y="1722447"/>
              <a:ext cx="0" cy="2106179"/>
            </a:xfrm>
            <a:prstGeom prst="straightConnector1">
              <a:avLst/>
            </a:prstGeom>
            <a:noFill/>
            <a:ln w="57150" cap="flat" cmpd="sng">
              <a:solidFill>
                <a:srgbClr val="7E6434"/>
              </a:solidFill>
              <a:prstDash val="solid"/>
              <a:miter lim="800000"/>
              <a:headEnd type="none" w="sm" len="sm"/>
              <a:tailEnd type="none" w="sm" len="sm"/>
            </a:ln>
          </p:spPr>
        </p:cxnSp>
      </p:grpSp>
      <p:sp>
        <p:nvSpPr>
          <p:cNvPr id="20" name="Google Shape;5788;g2c32c645e07_2_2562">
            <a:extLst>
              <a:ext uri="{FF2B5EF4-FFF2-40B4-BE49-F238E27FC236}">
                <a16:creationId xmlns:a16="http://schemas.microsoft.com/office/drawing/2014/main" id="{4F07A5A8-B9E8-3990-1E08-A9EED405E485}"/>
              </a:ext>
            </a:extLst>
          </p:cNvPr>
          <p:cNvSpPr/>
          <p:nvPr/>
        </p:nvSpPr>
        <p:spPr>
          <a:xfrm>
            <a:off x="9922746" y="1672933"/>
            <a:ext cx="1599367" cy="570686"/>
          </a:xfrm>
          <a:prstGeom prst="rect">
            <a:avLst/>
          </a:prstGeom>
          <a:solidFill>
            <a:srgbClr val="7E643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strike="noStrike" cap="none" dirty="0">
                <a:solidFill>
                  <a:schemeClr val="lt1"/>
                </a:solidFill>
                <a:latin typeface="Verdana"/>
                <a:ea typeface="Verdana"/>
                <a:sym typeface="Verdana"/>
              </a:rPr>
              <a:t>MOC C</a:t>
            </a:r>
            <a:endParaRPr sz="1400" b="0" i="0" strike="noStrike" cap="none" dirty="0">
              <a:solidFill>
                <a:schemeClr val="lt1"/>
              </a:solidFill>
              <a:latin typeface="Arial"/>
              <a:ea typeface="Arial"/>
              <a:cs typeface="Arial"/>
              <a:sym typeface="Arial"/>
            </a:endParaRPr>
          </a:p>
        </p:txBody>
      </p:sp>
      <p:sp>
        <p:nvSpPr>
          <p:cNvPr id="16" name="Google Shape;5782;g2c32c645e07_2_2562">
            <a:extLst>
              <a:ext uri="{FF2B5EF4-FFF2-40B4-BE49-F238E27FC236}">
                <a16:creationId xmlns:a16="http://schemas.microsoft.com/office/drawing/2014/main" id="{7ACFF94D-350F-5FBF-2BE7-09BB5E12D29C}"/>
              </a:ext>
            </a:extLst>
          </p:cNvPr>
          <p:cNvSpPr/>
          <p:nvPr/>
        </p:nvSpPr>
        <p:spPr>
          <a:xfrm>
            <a:off x="6420921" y="1672933"/>
            <a:ext cx="2264653" cy="570686"/>
          </a:xfrm>
          <a:prstGeom prst="rect">
            <a:avLst/>
          </a:prstGeom>
          <a:solidFill>
            <a:srgbClr val="D7BB8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strike="noStrike" cap="none" dirty="0">
                <a:solidFill>
                  <a:schemeClr val="lt1"/>
                </a:solidFill>
                <a:latin typeface="Verdana"/>
                <a:ea typeface="Verdana"/>
                <a:sym typeface="Verdana"/>
              </a:rPr>
              <a:t>MOC B</a:t>
            </a:r>
            <a:endParaRPr sz="1400" b="0" i="0" strike="noStrike" cap="none" dirty="0">
              <a:solidFill>
                <a:schemeClr val="lt1"/>
              </a:solidFill>
              <a:latin typeface="Arial"/>
              <a:ea typeface="Arial"/>
              <a:cs typeface="Arial"/>
              <a:sym typeface="Arial"/>
            </a:endParaRPr>
          </a:p>
        </p:txBody>
      </p:sp>
      <p:sp>
        <p:nvSpPr>
          <p:cNvPr id="28" name="Rectangle 27">
            <a:extLst>
              <a:ext uri="{FF2B5EF4-FFF2-40B4-BE49-F238E27FC236}">
                <a16:creationId xmlns:a16="http://schemas.microsoft.com/office/drawing/2014/main" id="{B37744BE-0379-8746-EA60-8E0554E1C08A}"/>
              </a:ext>
            </a:extLst>
          </p:cNvPr>
          <p:cNvSpPr/>
          <p:nvPr/>
        </p:nvSpPr>
        <p:spPr>
          <a:xfrm>
            <a:off x="9514114" y="5372101"/>
            <a:ext cx="2416630" cy="1404284"/>
          </a:xfrm>
          <a:prstGeom prst="rect">
            <a:avLst/>
          </a:prstGeom>
          <a:solidFill>
            <a:schemeClr val="bg1">
              <a:alpha val="88000"/>
            </a:schemeClr>
          </a:solidFill>
          <a:ln w="25400" cap="flat" cmpd="sng">
            <a:solidFill>
              <a:schemeClr val="bg1">
                <a:lumMod val="65000"/>
                <a:alpha val="88235"/>
              </a:schemeClr>
            </a:solidFill>
            <a:prstDash val="solid"/>
            <a:round/>
            <a:headEnd type="none" w="sm" len="sm"/>
            <a:tailEnd type="none" w="sm" len="sm"/>
          </a:ln>
        </p:spPr>
        <p:txBody>
          <a:bodyPr spcFirstLastPara="1" vert="horz" wrap="square" lIns="91425" tIns="91425" rIns="91425" bIns="91425" anchor="ctr" anchorCtr="0">
            <a:noAutofit/>
          </a:bodyPr>
          <a:lstStyle/>
          <a:p>
            <a:pPr marL="0" marR="0" lvl="0" indent="0" algn="l" rtl="0">
              <a:lnSpc>
                <a:spcPct val="90000"/>
              </a:lnSpc>
              <a:spcBef>
                <a:spcPts val="0"/>
              </a:spcBef>
              <a:spcAft>
                <a:spcPts val="0"/>
              </a:spcAft>
              <a:buClr>
                <a:schemeClr val="lt1"/>
              </a:buClr>
              <a:buSzPts val="1100"/>
              <a:buFont typeface="Verdana"/>
              <a:buNone/>
            </a:pPr>
            <a:r>
              <a:rPr lang="fr-FR" sz="1100" b="0" i="0" u="none" strike="noStrike" cap="none" dirty="0">
                <a:solidFill>
                  <a:schemeClr val="dk1"/>
                </a:solidFill>
                <a:latin typeface="Verdana"/>
                <a:ea typeface="Verdana"/>
                <a:cs typeface="Verdana"/>
                <a:sym typeface="Verdana"/>
              </a:rPr>
              <a:t>Utilisation de l’intervalle de confiance de chaque LRA ou </a:t>
            </a:r>
            <a:r>
              <a:rPr lang="fr-FR" sz="1100" b="0" i="0" u="none" strike="noStrike" cap="none" dirty="0" err="1">
                <a:solidFill>
                  <a:schemeClr val="dk1"/>
                </a:solidFill>
                <a:latin typeface="Verdana"/>
                <a:ea typeface="Verdana"/>
                <a:cs typeface="Verdana"/>
                <a:sym typeface="Verdana"/>
              </a:rPr>
              <a:t>bootstrapping</a:t>
            </a:r>
            <a:r>
              <a:rPr lang="fr-FR" sz="1100" b="0" i="0" u="none" strike="noStrike" cap="none" dirty="0">
                <a:solidFill>
                  <a:schemeClr val="dk1"/>
                </a:solidFill>
                <a:latin typeface="Verdana"/>
                <a:ea typeface="Verdana"/>
                <a:cs typeface="Verdana"/>
                <a:sym typeface="Verdana"/>
              </a:rPr>
              <a:t>.</a:t>
            </a:r>
            <a:endParaRPr lang="fr-FR" sz="1100" b="0" i="0" u="none" strike="noStrike" cap="none" dirty="0">
              <a:solidFill>
                <a:schemeClr val="dk1"/>
              </a:solidFill>
              <a:latin typeface="Arial"/>
              <a:ea typeface="Arial"/>
              <a:cs typeface="Arial"/>
              <a:sym typeface="Arial"/>
            </a:endParaRPr>
          </a:p>
          <a:p>
            <a:pPr marL="0" marR="0" lvl="0" indent="0" algn="l" rtl="0">
              <a:lnSpc>
                <a:spcPct val="90000"/>
              </a:lnSpc>
              <a:spcBef>
                <a:spcPts val="385"/>
              </a:spcBef>
              <a:spcAft>
                <a:spcPts val="0"/>
              </a:spcAft>
              <a:buClr>
                <a:schemeClr val="dk1"/>
              </a:buClr>
              <a:buSzPts val="1100"/>
              <a:buFont typeface="Verdana"/>
              <a:buNone/>
            </a:pPr>
            <a:endParaRPr lang="fr-FR" sz="1100" b="0" i="0" u="none" strike="noStrike" cap="none" dirty="0">
              <a:solidFill>
                <a:schemeClr val="dk1"/>
              </a:solidFill>
              <a:latin typeface="Verdana"/>
              <a:ea typeface="Verdana"/>
              <a:cs typeface="Verdana"/>
              <a:sym typeface="Verdana"/>
            </a:endParaRPr>
          </a:p>
          <a:p>
            <a:pPr marL="0" marR="0" lvl="0" indent="0" algn="l" rtl="0">
              <a:lnSpc>
                <a:spcPct val="90000"/>
              </a:lnSpc>
              <a:spcBef>
                <a:spcPts val="385"/>
              </a:spcBef>
              <a:spcAft>
                <a:spcPts val="0"/>
              </a:spcAft>
              <a:buClr>
                <a:schemeClr val="lt1"/>
              </a:buClr>
              <a:buSzPts val="1100"/>
              <a:buFont typeface="Verdana"/>
              <a:buNone/>
            </a:pPr>
            <a:r>
              <a:rPr lang="fr-FR" sz="1100" b="1" i="0" u="none" strike="noStrike" cap="none" dirty="0">
                <a:solidFill>
                  <a:schemeClr val="dk1"/>
                </a:solidFill>
                <a:latin typeface="Verdana"/>
                <a:ea typeface="Verdana"/>
                <a:cs typeface="Verdana"/>
                <a:sym typeface="Verdana"/>
              </a:rPr>
              <a:t> ➤</a:t>
            </a:r>
            <a:r>
              <a:rPr lang="fr-FR" sz="1100" b="1" dirty="0">
                <a:solidFill>
                  <a:schemeClr val="dk1"/>
                </a:solidFill>
                <a:latin typeface="Verdana"/>
                <a:ea typeface="Verdana"/>
                <a:cs typeface="Verdana"/>
                <a:sym typeface="Verdana"/>
              </a:rPr>
              <a:t>  </a:t>
            </a:r>
            <a:r>
              <a:rPr lang="fr-FR" sz="1100" b="1" i="0" u="none" strike="noStrike" cap="none" dirty="0" err="1">
                <a:solidFill>
                  <a:schemeClr val="dk1"/>
                </a:solidFill>
                <a:latin typeface="Verdana"/>
                <a:ea typeface="Verdana"/>
                <a:cs typeface="Verdana"/>
                <a:sym typeface="Verdana"/>
              </a:rPr>
              <a:t>Moc</a:t>
            </a:r>
            <a:r>
              <a:rPr lang="fr-FR" sz="1100" b="1" i="0" u="none" strike="noStrike" cap="none" dirty="0">
                <a:solidFill>
                  <a:schemeClr val="dk1"/>
                </a:solidFill>
                <a:latin typeface="Verdana"/>
                <a:ea typeface="Verdana"/>
                <a:cs typeface="Verdana"/>
                <a:sym typeface="Verdana"/>
              </a:rPr>
              <a:t> &gt; 0 </a:t>
            </a:r>
            <a:endParaRPr lang="fr-FR" sz="1100" b="1" i="0" u="none" strike="noStrike" cap="none" dirty="0">
              <a:solidFill>
                <a:schemeClr val="dk1"/>
              </a:solidFill>
              <a:latin typeface="Arial"/>
              <a:ea typeface="Arial"/>
              <a:cs typeface="Arial"/>
              <a:sym typeface="Arial"/>
            </a:endParaRPr>
          </a:p>
        </p:txBody>
      </p:sp>
      <p:sp>
        <p:nvSpPr>
          <p:cNvPr id="5" name="Google Shape;5912;g2c32c645e07_2_3983">
            <a:extLst>
              <a:ext uri="{FF2B5EF4-FFF2-40B4-BE49-F238E27FC236}">
                <a16:creationId xmlns:a16="http://schemas.microsoft.com/office/drawing/2014/main" id="{EC16B384-E26E-3D77-856C-AFD138F2C291}"/>
              </a:ext>
            </a:extLst>
          </p:cNvPr>
          <p:cNvSpPr txBox="1"/>
          <p:nvPr/>
        </p:nvSpPr>
        <p:spPr>
          <a:xfrm>
            <a:off x="0" y="16845"/>
            <a:ext cx="4286250" cy="54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Verdana"/>
              <a:buNone/>
            </a:pPr>
            <a:r>
              <a:rPr lang="fr-FR" sz="2600" b="1" i="0" u="none" strike="noStrike" cap="none" dirty="0" err="1">
                <a:solidFill>
                  <a:srgbClr val="000000"/>
                </a:solidFill>
                <a:latin typeface="Verdana"/>
                <a:ea typeface="Verdana"/>
                <a:cs typeface="Verdana"/>
                <a:sym typeface="Verdana"/>
              </a:rPr>
              <a:t>MoC</a:t>
            </a:r>
            <a:endParaRPr sz="2600" b="1" i="0" u="none" strike="noStrike" cap="none"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3584657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51F9866-6DC1-0A07-8A91-3469A54118D7}"/>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4315C61B-E266-4915-A801-917FBACAEF55}"/>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359B57E7-590E-A9DE-A10D-3E466007132C}"/>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Propriétés de convergence de la distribution de pertes (1/5)</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7084149-2490-4310-C998-BF23C1A362FB}"/>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3F7D0111-3EFE-EB7A-E351-A6D448B74EC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DA45E322-8373-F302-7DFF-DEDF1DE1CA38}"/>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A0A8782C-786A-6D57-4547-D9B041CB1BEB}"/>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CFC356FD-2887-B050-A87B-F914968B00F0}"/>
                  </a:ext>
                </a:extLst>
              </p:cNvPr>
              <p:cNvSpPr txBox="1"/>
              <p:nvPr/>
            </p:nvSpPr>
            <p:spPr>
              <a:xfrm>
                <a:off x="224535" y="1277352"/>
                <a:ext cx="11895680" cy="5497018"/>
              </a:xfrm>
              <a:prstGeom prst="rect">
                <a:avLst/>
              </a:prstGeom>
              <a:solidFill>
                <a:srgbClr val="F1F1F1"/>
              </a:solidFill>
            </p:spPr>
            <p:txBody>
              <a:bodyPr vert="horz" wrap="square" lIns="0" tIns="54610" rIns="0" bIns="0" rtlCol="0">
                <a:spAutoFit/>
              </a:bodyPr>
              <a:lstStyle/>
              <a:p>
                <a:pPr marL="180000" marR="83820" algn="just">
                  <a:spcBef>
                    <a:spcPts val="430"/>
                  </a:spcBef>
                </a:pPr>
                <a:r>
                  <a:rPr lang="fr-FR" sz="1200" dirty="0"/>
                  <a:t>Dans un premier temps, nous allons démontrer que, sous les hypothèses 1 à 5 du modèle du régulateur, la distribution conditionnelle 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r>
                      <a:rPr lang="fr-FR" sz="1200" i="1">
                        <a:latin typeface="Cambria Math" panose="02040503050406030204" pitchFamily="18" charset="0"/>
                      </a:rPr>
                      <m:t>| </m:t>
                    </m:r>
                    <m:r>
                      <m:rPr>
                        <m:sty m:val="p"/>
                      </m:rPr>
                      <a:rPr lang="fr-FR" sz="1200" i="1">
                        <a:latin typeface="Cambria Math" panose="02040503050406030204" pitchFamily="18" charset="0"/>
                      </a:rPr>
                      <m:t>Z</m:t>
                    </m:r>
                    <m:r>
                      <a:rPr lang="fr-FR" sz="1200" i="1">
                        <a:latin typeface="Cambria Math" panose="02040503050406030204" pitchFamily="18" charset="0"/>
                      </a:rPr>
                      <m:t>  </m:t>
                    </m:r>
                  </m:oMath>
                </a14:m>
                <a:r>
                  <a:rPr lang="fr-FR" sz="1200" dirty="0"/>
                  <a:t>dégénère en son espérance conditionnelle </a:t>
                </a:r>
                <a14:m>
                  <m:oMath xmlns:m="http://schemas.openxmlformats.org/officeDocument/2006/math">
                    <m:sSup>
                      <m:sSupPr>
                        <m:ctrlPr>
                          <a:rPr lang="fr-FR" sz="1200" i="1" smtClean="0">
                            <a:latin typeface="Cambria Math" panose="02040503050406030204" pitchFamily="18" charset="0"/>
                          </a:rPr>
                        </m:ctrlPr>
                      </m:sSupPr>
                      <m:e>
                        <m:r>
                          <a:rPr lang="fr-FR" sz="1200" i="1">
                            <a:latin typeface="Cambria Math" panose="02040503050406030204" pitchFamily="18" charset="0"/>
                            <a:ea typeface="Cambria Math" panose="02040503050406030204" pitchFamily="18" charset="0"/>
                          </a:rPr>
                          <m:t>𝔼</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d>
                      <m:dPr>
                        <m:begChr m:val="|"/>
                        <m:ctrlPr>
                          <a:rPr lang="fr-FR" sz="1200" i="1">
                            <a:latin typeface="Cambria Math" panose="02040503050406030204" pitchFamily="18" charset="0"/>
                          </a:rPr>
                        </m:ctrlPr>
                      </m:dPr>
                      <m:e>
                        <m:r>
                          <a:rPr lang="fr-FR" sz="1200" i="1">
                            <a:latin typeface="Cambria Math" panose="02040503050406030204" pitchFamily="18" charset="0"/>
                          </a:rPr>
                          <m:t>𝑍</m:t>
                        </m:r>
                      </m:e>
                    </m:d>
                  </m:oMath>
                </a14:m>
                <a:r>
                  <a:rPr lang="fr-FR" sz="1200" b="0" dirty="0"/>
                  <a:t> :</a:t>
                </a:r>
              </a:p>
              <a:p>
                <a:pPr marL="180000" marR="83820" algn="just">
                  <a:spcBef>
                    <a:spcPts val="430"/>
                  </a:spcBef>
                </a:pPr>
                <a:endParaRPr lang="fr-FR" sz="1200" dirty="0"/>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r>
                  <a:rPr lang="fr-FR" sz="1200" b="1" dirty="0"/>
                  <a:t>Preuve. </a:t>
                </a:r>
                <a:r>
                  <a:rPr lang="fr-FR" sz="1200" dirty="0"/>
                  <a:t>Calculons la variance de </a:t>
                </a:r>
                <a14:m>
                  <m:oMath xmlns:m="http://schemas.openxmlformats.org/officeDocument/2006/math">
                    <m:sSup>
                      <m:sSupPr>
                        <m:ctrlPr>
                          <a:rPr lang="fr-FR" sz="1200" i="1" smtClean="0">
                            <a:latin typeface="Cambria Math" panose="02040503050406030204" pitchFamily="18" charset="0"/>
                          </a:rPr>
                        </m:ctrlPr>
                      </m:sSupPr>
                      <m:e>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r>
                      <a:rPr lang="fr-FR" sz="1200" i="1">
                        <a:latin typeface="Cambria Math" panose="02040503050406030204" pitchFamily="18" charset="0"/>
                      </a:rPr>
                      <m:t>| </m:t>
                    </m:r>
                    <m:r>
                      <a:rPr lang="fr-FR" sz="1200" i="1">
                        <a:latin typeface="Cambria Math" panose="02040503050406030204" pitchFamily="18" charset="0"/>
                      </a:rPr>
                      <m:t>𝑍</m:t>
                    </m:r>
                    <m:r>
                      <a:rPr lang="fr-FR" sz="1200" i="1">
                        <a:latin typeface="Cambria Math" panose="02040503050406030204" pitchFamily="18" charset="0"/>
                      </a:rPr>
                      <m:t>  :</m:t>
                    </m:r>
                  </m:oMath>
                </a14:m>
                <a:endParaRPr lang="fr-FR" sz="1200" b="0" dirty="0"/>
              </a:p>
              <a:p>
                <a:pPr marL="180000" marR="83820" algn="just">
                  <a:spcBef>
                    <a:spcPts val="430"/>
                  </a:spcBef>
                </a:pPr>
                <a:endParaRPr lang="fr-FR" sz="1200" b="1" dirty="0"/>
              </a:p>
              <a:p>
                <a:pPr marL="180000" marR="83820" algn="just">
                  <a:spcBef>
                    <a:spcPts val="430"/>
                  </a:spcBef>
                </a:pPr>
                <a:endParaRPr lang="fr-FR" sz="1200" b="1"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Développons le terme </a:t>
                </a:r>
                <a:r>
                  <a:rPr lang="fr-FR" sz="1200" dirty="0">
                    <a:solidFill>
                      <a:srgbClr val="FF0000"/>
                    </a:solidFill>
                  </a:rPr>
                  <a:t>(A)</a:t>
                </a:r>
                <a:r>
                  <a:rPr lang="fr-FR" sz="1200" dirty="0"/>
                  <a:t>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Par définition, la distribution conditionnelle de </a:t>
                </a:r>
                <a14:m>
                  <m:oMath xmlns:m="http://schemas.openxmlformats.org/officeDocument/2006/math">
                    <m:sSub>
                      <m:sSubPr>
                        <m:ctrlPr>
                          <a:rPr lang="fr-FR" sz="1200" i="1" dirty="0" smtClean="0">
                            <a:latin typeface="Cambria Math" panose="02040503050406030204" pitchFamily="18" charset="0"/>
                          </a:rPr>
                        </m:ctrlPr>
                      </m:sSubPr>
                      <m:e>
                        <m:r>
                          <m:rPr>
                            <m:sty m:val="p"/>
                          </m:rPr>
                          <a:rPr lang="fr-FR" sz="1200" b="0" i="1" dirty="0" smtClean="0">
                            <a:latin typeface="Cambria Math" panose="02040503050406030204" pitchFamily="18" charset="0"/>
                          </a:rPr>
                          <m:t>D</m:t>
                        </m:r>
                      </m:e>
                      <m:sub>
                        <m:r>
                          <m:rPr>
                            <m:sty m:val="p"/>
                          </m:rPr>
                          <a:rPr lang="fr-FR" sz="1200" b="0" i="1" dirty="0" smtClean="0">
                            <a:latin typeface="Cambria Math" panose="02040503050406030204" pitchFamily="18" charset="0"/>
                          </a:rPr>
                          <m:t>i</m:t>
                        </m:r>
                      </m:sub>
                    </m:sSub>
                  </m:oMath>
                </a14:m>
                <a:r>
                  <a:rPr lang="fr-FR" sz="1200" dirty="0"/>
                  <a:t> suit une loi de Bernoulli de paramètre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r>
                      <a:rPr lang="fr-FR" sz="1200" b="0" i="1" smtClean="0">
                        <a:latin typeface="Cambria Math" panose="02040503050406030204" pitchFamily="18" charset="0"/>
                      </a:rPr>
                      <m:t>(</m:t>
                    </m:r>
                    <m:r>
                      <m:rPr>
                        <m:sty m:val="p"/>
                      </m:rPr>
                      <a:rPr lang="fr-FR" sz="1200" b="0" i="1" smtClean="0">
                        <a:latin typeface="Cambria Math" panose="02040503050406030204" pitchFamily="18" charset="0"/>
                      </a:rPr>
                      <m:t>z</m:t>
                    </m:r>
                    <m:r>
                      <a:rPr lang="fr-FR" sz="1200" b="0" i="1" smtClean="0">
                        <a:latin typeface="Cambria Math" panose="02040503050406030204" pitchFamily="18" charset="0"/>
                      </a:rPr>
                      <m:t>)</m:t>
                    </m:r>
                    <m:r>
                      <a:rPr lang="fr-FR" sz="1200" b="0" i="0" smtClean="0">
                        <a:latin typeface="Cambria Math" panose="02040503050406030204" pitchFamily="18" charset="0"/>
                      </a:rPr>
                      <m:t>. </m:t>
                    </m:r>
                  </m:oMath>
                </a14:m>
                <a:r>
                  <a:rPr lang="fr-FR" sz="1200" dirty="0"/>
                  <a:t>Sa variance s’écrit donc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D’après la formule de König-Huygens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Le terme </a:t>
                </a:r>
                <a:r>
                  <a:rPr lang="fr-FR" sz="1200" dirty="0">
                    <a:solidFill>
                      <a:srgbClr val="FF0000"/>
                    </a:solidFill>
                  </a:rPr>
                  <a:t>(A) </a:t>
                </a:r>
                <a:r>
                  <a:rPr lang="fr-FR" sz="1200" dirty="0"/>
                  <a:t>peut donc se réécrire de la façon suivante :</a:t>
                </a:r>
              </a:p>
              <a:p>
                <a:pPr marL="180000" marR="83820" algn="just">
                  <a:spcBef>
                    <a:spcPts val="430"/>
                  </a:spcBef>
                </a:pPr>
                <a:endParaRPr lang="fr-FR" sz="1200" dirty="0"/>
              </a:p>
            </p:txBody>
          </p:sp>
        </mc:Choice>
        <mc:Fallback>
          <p:sp>
            <p:nvSpPr>
              <p:cNvPr id="14" name="object 21">
                <a:extLst>
                  <a:ext uri="{FF2B5EF4-FFF2-40B4-BE49-F238E27FC236}">
                    <a16:creationId xmlns:a16="http://schemas.microsoft.com/office/drawing/2014/main" id="{CFC356FD-2887-B050-A87B-F914968B00F0}"/>
                  </a:ext>
                </a:extLst>
              </p:cNvPr>
              <p:cNvSpPr txBox="1">
                <a:spLocks noRot="1" noChangeAspect="1" noMove="1" noResize="1" noEditPoints="1" noAdjustHandles="1" noChangeArrowheads="1" noChangeShapeType="1" noTextEdit="1"/>
              </p:cNvSpPr>
              <p:nvPr/>
            </p:nvSpPr>
            <p:spPr>
              <a:xfrm>
                <a:off x="224535" y="1277352"/>
                <a:ext cx="11895680" cy="5497018"/>
              </a:xfrm>
              <a:prstGeom prst="rect">
                <a:avLst/>
              </a:prstGeom>
              <a:blipFill>
                <a:blip r:embed="rId4"/>
                <a:stretch>
                  <a:fillRect r="-103"/>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6A76A179-45C8-9CBB-441E-4FCB25A6C27E}"/>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68CDCA1C-D9E8-62BE-7F3F-865662BDBBF0}"/>
                  </a:ext>
                </a:extLst>
              </p:cNvPr>
              <p:cNvSpPr txBox="1"/>
              <p:nvPr/>
            </p:nvSpPr>
            <p:spPr>
              <a:xfrm>
                <a:off x="1973087" y="182792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m:t>
                      </m:r>
                      <m:d>
                        <m:dPr>
                          <m:ctrlPr>
                            <a:rPr lang="fr-FR" sz="1400" i="1">
                              <a:latin typeface="Cambria Math" panose="02040503050406030204" pitchFamily="18" charset="0"/>
                            </a:rPr>
                          </m:ctrlPr>
                        </m:dPr>
                        <m:e>
                          <m:func>
                            <m:funcPr>
                              <m:ctrlPr>
                                <a:rPr lang="fr-FR" sz="1400" i="1">
                                  <a:latin typeface="Cambria Math" panose="02040503050406030204" pitchFamily="18" charset="0"/>
                                </a:rPr>
                              </m:ctrlPr>
                            </m:funcPr>
                            <m:fName>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r>
                                    <a:rPr lang="fr-FR" sz="1400" i="1">
                                      <a:latin typeface="Cambria Math" panose="02040503050406030204" pitchFamily="18" charset="0"/>
                                    </a:rPr>
                                    <m:t>∞</m:t>
                                  </m:r>
                                </m:lim>
                              </m:limLow>
                            </m:fName>
                            <m:e>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func>
                          <m:r>
                            <a:rPr lang="fr-FR" sz="1400" b="0" i="1" smtClean="0">
                              <a:latin typeface="Cambria Math" panose="02040503050406030204" pitchFamily="18" charset="0"/>
                            </a:rPr>
                            <m:t>=</m:t>
                          </m:r>
                          <m:r>
                            <a:rPr lang="fr-FR" sz="1400" b="0" i="1" smtClean="0">
                              <a:latin typeface="Cambria Math" panose="02040503050406030204" pitchFamily="18" charset="0"/>
                            </a:rPr>
                            <m:t>0</m:t>
                          </m:r>
                        </m:e>
                      </m:d>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 </m:t>
                      </m:r>
                      <m:groupChr>
                        <m:groupChrPr>
                          <m:chr m:val="→"/>
                          <m:vertJc m:val="bot"/>
                          <m:ctrlPr>
                            <a:rPr lang="fr-FR" sz="1400" b="0" i="1" smtClean="0">
                              <a:latin typeface="Cambria Math" panose="02040503050406030204" pitchFamily="18" charset="0"/>
                            </a:rPr>
                          </m:ctrlPr>
                        </m:groupChrPr>
                        <m:e>
                          <m:r>
                            <m:rPr>
                              <m:sty m:val="p"/>
                              <m:brk m:alnAt="2"/>
                            </m:rPr>
                            <a:rPr lang="fr-FR" sz="1400" b="0" i="1" smtClean="0">
                              <a:latin typeface="Cambria Math" panose="02040503050406030204" pitchFamily="18" charset="0"/>
                            </a:rPr>
                            <m:t>p</m:t>
                          </m:r>
                        </m:e>
                      </m:groupChr>
                      <m:r>
                        <a:rPr lang="fr-FR" sz="1400" b="0" i="1" smtClean="0">
                          <a:latin typeface="Cambria Math" panose="02040503050406030204" pitchFamily="18" charset="0"/>
                        </a:rPr>
                        <m:t>  </m:t>
                      </m:r>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2" name="ZoneTexte 1">
                <a:extLst>
                  <a:ext uri="{FF2B5EF4-FFF2-40B4-BE49-F238E27FC236}">
                    <a16:creationId xmlns:a16="http://schemas.microsoft.com/office/drawing/2014/main" id="{68CDCA1C-D9E8-62BE-7F3F-865662BDBBF0}"/>
                  </a:ext>
                </a:extLst>
              </p:cNvPr>
              <p:cNvSpPr txBox="1">
                <a:spLocks noRot="1" noChangeAspect="1" noMove="1" noResize="1" noEditPoints="1" noAdjustHandles="1" noChangeArrowheads="1" noChangeShapeType="1" noTextEdit="1"/>
              </p:cNvSpPr>
              <p:nvPr/>
            </p:nvSpPr>
            <p:spPr>
              <a:xfrm>
                <a:off x="1973087" y="1827925"/>
                <a:ext cx="3859530" cy="914400"/>
              </a:xfrm>
              <a:prstGeom prst="rect">
                <a:avLst/>
              </a:prstGeom>
              <a:blipFill>
                <a:blip r:embed="rId5"/>
                <a:stretch>
                  <a:fillRect r="-10142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FC31ECB-C632-80DA-F485-A301444B99FF}"/>
                  </a:ext>
                </a:extLst>
              </p:cNvPr>
              <p:cNvSpPr txBox="1"/>
              <p:nvPr/>
            </p:nvSpPr>
            <p:spPr>
              <a:xfrm>
                <a:off x="3366136" y="2810568"/>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m:rPr>
                              <m:sty m:val="p"/>
                            </m:rPr>
                            <a:rPr lang="fr-FR" sz="1400" b="0" i="1" smtClean="0">
                              <a:latin typeface="Cambria Math" panose="02040503050406030204" pitchFamily="18" charset="0"/>
                            </a:rPr>
                            <m:t>Var</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e>
                            <m:sup>
                              <m:r>
                                <a:rPr lang="fr-FR" sz="1400" b="0" i="1" smtClean="0">
                                  <a:latin typeface="Cambria Math" panose="02040503050406030204" pitchFamily="18" charset="0"/>
                                  <a:ea typeface="Cambria Math" panose="02040503050406030204" pitchFamily="18" charset="0"/>
                                </a:rPr>
                                <m:t>²</m:t>
                              </m:r>
                            </m:sup>
                          </m:sSup>
                          <m:r>
                            <a:rPr lang="fr-FR" sz="1400" b="0" i="1" smtClean="0">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b="0" i="1" smtClean="0">
                          <a:latin typeface="Cambria Math" panose="02040503050406030204" pitchFamily="18" charset="0"/>
                          <a:ea typeface="Cambria Math" panose="02040503050406030204" pitchFamily="18" charset="0"/>
                        </a:rPr>
                        <m:t>-</m:t>
                      </m:r>
                      <m:sSup>
                        <m:sSupPr>
                          <m:ctrlPr>
                            <a:rPr lang="fr-FR" sz="1400" i="1" smtClean="0">
                              <a:latin typeface="Cambria Math" panose="02040503050406030204" pitchFamily="18" charset="0"/>
                            </a:rPr>
                          </m:ctrlPr>
                        </m:sSupPr>
                        <m:e>
                          <m:sSup>
                            <m:sSupPr>
                              <m:ctrlPr>
                                <a:rPr lang="fr-FR" sz="1400" i="1">
                                  <a:latin typeface="Cambria Math" panose="02040503050406030204" pitchFamily="18" charset="0"/>
                                </a:rPr>
                              </m:ctrlPr>
                            </m:sSupPr>
                            <m:e>
                              <m:r>
                                <a:rPr lang="fr-FR" sz="1400" b="0" i="1" smtClean="0">
                                  <a:latin typeface="Cambria Math" panose="02040503050406030204" pitchFamily="18" charset="0"/>
                                </a:rPr>
                                <m:t> </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sup>
                          <m:r>
                            <a:rPr lang="fr-FR" sz="1400" b="0" i="1" smtClean="0">
                              <a:latin typeface="Cambria Math" panose="02040503050406030204" pitchFamily="18" charset="0"/>
                            </a:rPr>
                            <m:t>2</m:t>
                          </m:r>
                        </m:sup>
                      </m:sSup>
                    </m:oMath>
                  </m:oMathPara>
                </a14:m>
                <a:endParaRPr lang="fr-FR" sz="1400" dirty="0" err="1">
                  <a:latin typeface="Verdana" panose="020B0604030504040204" pitchFamily="34" charset="0"/>
                </a:endParaRPr>
              </a:p>
            </p:txBody>
          </p:sp>
        </mc:Choice>
        <mc:Fallback>
          <p:sp>
            <p:nvSpPr>
              <p:cNvPr id="3" name="ZoneTexte 2">
                <a:extLst>
                  <a:ext uri="{FF2B5EF4-FFF2-40B4-BE49-F238E27FC236}">
                    <a16:creationId xmlns:a16="http://schemas.microsoft.com/office/drawing/2014/main" id="{1FC31ECB-C632-80DA-F485-A301444B99FF}"/>
                  </a:ext>
                </a:extLst>
              </p:cNvPr>
              <p:cNvSpPr txBox="1">
                <a:spLocks noRot="1" noChangeAspect="1" noMove="1" noResize="1" noEditPoints="1" noAdjustHandles="1" noChangeArrowheads="1" noChangeShapeType="1" noTextEdit="1"/>
              </p:cNvSpPr>
              <p:nvPr/>
            </p:nvSpPr>
            <p:spPr>
              <a:xfrm>
                <a:off x="3366136" y="2810568"/>
                <a:ext cx="3859530" cy="914400"/>
              </a:xfrm>
              <a:prstGeom prst="rect">
                <a:avLst/>
              </a:prstGeom>
              <a:blipFill>
                <a:blip r:embed="rId6"/>
                <a:stretch>
                  <a:fillRect t="-667"/>
                </a:stretch>
              </a:blipFill>
            </p:spPr>
            <p:txBody>
              <a:bodyPr/>
              <a:lstStyle/>
              <a:p>
                <a:r>
                  <a:rPr lang="fr-FR">
                    <a:noFill/>
                  </a:rPr>
                  <a:t> </a:t>
                </a:r>
              </a:p>
            </p:txBody>
          </p:sp>
        </mc:Fallback>
      </mc:AlternateContent>
      <p:sp>
        <p:nvSpPr>
          <p:cNvPr id="4" name="Accolade ouvrante 3">
            <a:extLst>
              <a:ext uri="{FF2B5EF4-FFF2-40B4-BE49-F238E27FC236}">
                <a16:creationId xmlns:a16="http://schemas.microsoft.com/office/drawing/2014/main" id="{7C54F39C-9461-DDF4-F57C-6EAFB072D203}"/>
              </a:ext>
            </a:extLst>
          </p:cNvPr>
          <p:cNvSpPr/>
          <p:nvPr/>
        </p:nvSpPr>
        <p:spPr>
          <a:xfrm rot="16200000">
            <a:off x="5302057" y="2832569"/>
            <a:ext cx="196570" cy="864550"/>
          </a:xfrm>
          <a:prstGeom prst="leftBrace">
            <a:avLst>
              <a:gd name="adj1" fmla="val 8333"/>
              <a:gd name="adj2" fmla="val 48773"/>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 name="Accolade ouvrante 4">
            <a:extLst>
              <a:ext uri="{FF2B5EF4-FFF2-40B4-BE49-F238E27FC236}">
                <a16:creationId xmlns:a16="http://schemas.microsoft.com/office/drawing/2014/main" id="{4D9DD9FF-29E3-A21A-A4A6-E50F7A904CC9}"/>
              </a:ext>
            </a:extLst>
          </p:cNvPr>
          <p:cNvSpPr/>
          <p:nvPr/>
        </p:nvSpPr>
        <p:spPr>
          <a:xfrm rot="16200000">
            <a:off x="6313320" y="2780349"/>
            <a:ext cx="196570" cy="968990"/>
          </a:xfrm>
          <a:prstGeom prst="leftBrace">
            <a:avLst>
              <a:gd name="adj1" fmla="val 8333"/>
              <a:gd name="adj2" fmla="val 48773"/>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C98B086-5B0D-D51C-7F3B-653772DBE634}"/>
              </a:ext>
            </a:extLst>
          </p:cNvPr>
          <p:cNvSpPr txBox="1"/>
          <p:nvPr/>
        </p:nvSpPr>
        <p:spPr>
          <a:xfrm>
            <a:off x="5090335" y="3363129"/>
            <a:ext cx="2164080" cy="430082"/>
          </a:xfrm>
          <a:prstGeom prst="rect">
            <a:avLst/>
          </a:prstGeom>
        </p:spPr>
        <p:txBody>
          <a:bodyPr vert="horz" wrap="square" lIns="90000" tIns="45720" rIns="91440" bIns="45720" rtlCol="0">
            <a:noAutofit/>
          </a:bodyPr>
          <a:lstStyle/>
          <a:p>
            <a:pPr algn="just">
              <a:spcBef>
                <a:spcPts val="600"/>
              </a:spcBef>
              <a:buClr>
                <a:schemeClr val="tx1"/>
              </a:buClr>
            </a:pPr>
            <a:r>
              <a:rPr lang="fr-FR" sz="1100" dirty="0">
                <a:solidFill>
                  <a:srgbClr val="FF0000"/>
                </a:solidFill>
                <a:latin typeface="Verdana" panose="020B0604030504040204" pitchFamily="34" charset="0"/>
              </a:rPr>
              <a:t>=(A)              =(B)</a:t>
            </a:r>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F74C0BE2-3E84-9E01-A7CC-B217BB1693FE}"/>
                  </a:ext>
                </a:extLst>
              </p:cNvPr>
              <p:cNvSpPr txBox="1"/>
              <p:nvPr/>
            </p:nvSpPr>
            <p:spPr>
              <a:xfrm>
                <a:off x="2565821" y="3660906"/>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e>
                            <m:sup>
                              <m:r>
                                <a:rPr lang="fr-FR" sz="1400" i="1">
                                  <a:latin typeface="Cambria Math" panose="02040503050406030204" pitchFamily="18" charset="0"/>
                                  <a:ea typeface="Cambria Math" panose="02040503050406030204" pitchFamily="18" charset="0"/>
                                </a:rPr>
                                <m:t>²</m:t>
                              </m:r>
                            </m:sup>
                          </m:sSup>
                          <m:r>
                            <a:rPr lang="fr-FR" sz="1400" i="1">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b="0" i="1" smtClean="0">
                                  <a:latin typeface="Cambria Math" panose="02040503050406030204" pitchFamily="18" charset="0"/>
                                </a:rPr>
                                <m:t>LGD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b="0" i="1" smtClean="0">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b="0" i="1" smtClean="0">
                              <a:latin typeface="Cambria Math" panose="02040503050406030204" pitchFamily="18" charset="0"/>
                            </a:rPr>
                            <m:t>|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e>
                              </m:nary>
                            </m:e>
                          </m:nary>
                        </m:e>
                      </m:nary>
                    </m:oMath>
                  </m:oMathPara>
                </a14:m>
                <a:endParaRPr lang="fr-FR" sz="1400" dirty="0" err="1">
                  <a:latin typeface="Verdana" panose="020B0604030504040204" pitchFamily="34" charset="0"/>
                </a:endParaRPr>
              </a:p>
            </p:txBody>
          </p:sp>
        </mc:Choice>
        <mc:Fallback>
          <p:sp>
            <p:nvSpPr>
              <p:cNvPr id="9" name="ZoneTexte 8">
                <a:extLst>
                  <a:ext uri="{FF2B5EF4-FFF2-40B4-BE49-F238E27FC236}">
                    <a16:creationId xmlns:a16="http://schemas.microsoft.com/office/drawing/2014/main" id="{F74C0BE2-3E84-9E01-A7CC-B217BB1693FE}"/>
                  </a:ext>
                </a:extLst>
              </p:cNvPr>
              <p:cNvSpPr txBox="1">
                <a:spLocks noRot="1" noChangeAspect="1" noMove="1" noResize="1" noEditPoints="1" noAdjustHandles="1" noChangeArrowheads="1" noChangeShapeType="1" noTextEdit="1"/>
              </p:cNvSpPr>
              <p:nvPr/>
            </p:nvSpPr>
            <p:spPr>
              <a:xfrm>
                <a:off x="2565821" y="3660906"/>
                <a:ext cx="3859530" cy="914400"/>
              </a:xfrm>
              <a:prstGeom prst="rect">
                <a:avLst/>
              </a:prstGeom>
              <a:blipFill>
                <a:blip r:embed="rId7"/>
                <a:stretch>
                  <a:fillRect r="-1255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5B4F3685-5B1A-BF1B-FA5F-59D4261A8EA5}"/>
                  </a:ext>
                </a:extLst>
              </p:cNvPr>
              <p:cNvSpPr txBox="1"/>
              <p:nvPr/>
            </p:nvSpPr>
            <p:spPr>
              <a:xfrm>
                <a:off x="4495586" y="4976902"/>
                <a:ext cx="3859530" cy="914400"/>
              </a:xfrm>
              <a:prstGeom prst="rect">
                <a:avLst/>
              </a:prstGeom>
            </p:spPr>
            <p:txBody>
              <a:bodyPr vert="horz" wrap="none" lIns="0" tIns="0" rIns="0" bIns="0" rtlCol="0">
                <a:noAutofit/>
              </a:bodyPr>
              <a:lstStyle/>
              <a:p>
                <a:pPr algn="just">
                  <a:spcBef>
                    <a:spcPts val="600"/>
                  </a:spcBef>
                  <a:buClr>
                    <a:schemeClr val="tx1"/>
                  </a:buClr>
                </a:pPr>
                <a14:m>
                  <m:oMath xmlns:m="http://schemas.openxmlformats.org/officeDocument/2006/math">
                    <m:sSub>
                      <m:sSubPr>
                        <m:ctrlPr>
                          <a:rPr lang="fr-FR" sz="1400" i="1" dirty="0">
                            <a:latin typeface="Cambria Math" panose="02040503050406030204" pitchFamily="18" charset="0"/>
                          </a:rPr>
                        </m:ctrlPr>
                      </m:sSubPr>
                      <m:e>
                        <m:r>
                          <m:rPr>
                            <m:sty m:val="p"/>
                          </m:rPr>
                          <a:rPr lang="fr-FR" sz="1400" b="0" i="1" dirty="0" smtClean="0">
                            <a:latin typeface="Cambria Math" panose="02040503050406030204" pitchFamily="18" charset="0"/>
                          </a:rPr>
                          <m:t>Var</m:t>
                        </m:r>
                        <m:r>
                          <a:rPr lang="fr-FR" sz="1400" b="0" i="1" dirty="0" smtClean="0">
                            <a:latin typeface="Cambria Math" panose="02040503050406030204" pitchFamily="18" charset="0"/>
                          </a:rPr>
                          <m:t>(</m:t>
                        </m:r>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oMath>
                </a14:m>
                <a:r>
                  <a:rPr lang="fr-FR" sz="1400" dirty="0"/>
                  <a:t> </a:t>
                </a:r>
                <a14:m>
                  <m:oMath xmlns:m="http://schemas.openxmlformats.org/officeDocument/2006/math">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r>
                          <a:rPr lang="fr-FR" sz="1400" b="0" i="1" smtClean="0">
                            <a:latin typeface="Cambria Math" panose="02040503050406030204" pitchFamily="18" charset="0"/>
                          </a:rPr>
                          <m:t>1</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d>
                  </m:oMath>
                </a14:m>
                <a:endParaRPr lang="fr-FR" sz="1400" dirty="0" err="1">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5B4F3685-5B1A-BF1B-FA5F-59D4261A8EA5}"/>
                  </a:ext>
                </a:extLst>
              </p:cNvPr>
              <p:cNvSpPr txBox="1">
                <a:spLocks noRot="1" noChangeAspect="1" noMove="1" noResize="1" noEditPoints="1" noAdjustHandles="1" noChangeArrowheads="1" noChangeShapeType="1" noTextEdit="1"/>
              </p:cNvSpPr>
              <p:nvPr/>
            </p:nvSpPr>
            <p:spPr>
              <a:xfrm>
                <a:off x="4495586" y="4976902"/>
                <a:ext cx="3859530" cy="914400"/>
              </a:xfrm>
              <a:prstGeom prst="rect">
                <a:avLst/>
              </a:prstGeom>
              <a:blipFill>
                <a:blip r:embed="rId8"/>
                <a:stretch>
                  <a:fillRect l="-157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70BB478D-BC0B-3C74-FAB4-6F6B6326EF8E}"/>
                  </a:ext>
                </a:extLst>
              </p:cNvPr>
              <p:cNvSpPr txBox="1"/>
              <p:nvPr/>
            </p:nvSpPr>
            <p:spPr>
              <a:xfrm>
                <a:off x="3516296" y="5418436"/>
                <a:ext cx="8073724" cy="914400"/>
              </a:xfrm>
              <a:prstGeom prst="rect">
                <a:avLst/>
              </a:prstGeom>
            </p:spPr>
            <p:txBody>
              <a:bodyPr vert="horz" wrap="none" lIns="0" tIns="0" rIns="0" bIns="0" rtlCol="0">
                <a:noAutofit/>
              </a:bodyPr>
              <a:lstStyle/>
              <a:p>
                <a:pPr algn="just">
                  <a:spcBef>
                    <a:spcPts val="600"/>
                  </a:spcBef>
                  <a:buClr>
                    <a:schemeClr val="tx1"/>
                  </a:buClr>
                </a:pPr>
                <a14:m>
                  <m:oMath xmlns:m="http://schemas.openxmlformats.org/officeDocument/2006/math">
                    <m:sSub>
                      <m:sSubPr>
                        <m:ctrlPr>
                          <a:rPr lang="fr-FR" sz="1400" i="1" dirty="0">
                            <a:latin typeface="Cambria Math" panose="02040503050406030204" pitchFamily="18" charset="0"/>
                          </a:rPr>
                        </m:ctrlPr>
                      </m:sSubPr>
                      <m:e>
                        <m:r>
                          <m:rPr>
                            <m:sty m:val="p"/>
                          </m:rPr>
                          <a:rPr lang="fr-FR" sz="1400" b="0" i="1" dirty="0" smtClean="0">
                            <a:latin typeface="Cambria Math" panose="02040503050406030204" pitchFamily="18" charset="0"/>
                          </a:rPr>
                          <m:t>Var</m:t>
                        </m:r>
                        <m:r>
                          <a:rPr lang="fr-FR" sz="1400" b="0" i="1" dirty="0" smtClean="0">
                            <a:latin typeface="Cambria Math" panose="02040503050406030204" pitchFamily="18" charset="0"/>
                          </a:rPr>
                          <m:t>(</m:t>
                        </m:r>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oMath>
                </a14:m>
                <a:r>
                  <a:rPr lang="fr-FR" sz="1400" dirty="0"/>
                  <a:t> </a:t>
                </a:r>
                <a14:m>
                  <m:oMath xmlns:m="http://schemas.openxmlformats.org/officeDocument/2006/math">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e>
                          <m:sup>
                            <m:r>
                              <a:rPr lang="fr-FR" sz="1400" i="1">
                                <a:latin typeface="Cambria Math" panose="02040503050406030204" pitchFamily="18" charset="0"/>
                                <a:ea typeface="Cambria Math" panose="02040503050406030204" pitchFamily="18" charset="0"/>
                              </a:rPr>
                              <m:t>²</m:t>
                            </m:r>
                          </m:sup>
                        </m:sSup>
                        <m:r>
                          <a:rPr lang="fr-FR" sz="1400" i="1">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ea typeface="Cambria Math" panose="02040503050406030204" pitchFamily="18" charset="0"/>
                      </a:rPr>
                      <m:t>(</m:t>
                    </m:r>
                    <m:sSup>
                      <m:sSupPr>
                        <m:ctrlPr>
                          <a:rPr lang="fr-FR" sz="1400" i="1">
                            <a:latin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sup>
                        <m:r>
                          <a:rPr lang="fr-FR" sz="1400" i="1">
                            <a:latin typeface="Cambria Math" panose="02040503050406030204" pitchFamily="18" charset="0"/>
                          </a:rPr>
                          <m:t>2</m:t>
                        </m:r>
                      </m:sup>
                    </m:sSup>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e>
                          <m:sup>
                            <m:r>
                              <a:rPr lang="fr-FR" sz="1400" i="1">
                                <a:latin typeface="Cambria Math" panose="02040503050406030204" pitchFamily="18" charset="0"/>
                                <a:ea typeface="Cambria Math" panose="02040503050406030204" pitchFamily="18" charset="0"/>
                              </a:rPr>
                              <m:t>²</m:t>
                            </m:r>
                          </m:sup>
                        </m:sSup>
                        <m:r>
                          <a:rPr lang="fr-FR" sz="1400" i="1">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i="1">
                        <a:latin typeface="Cambria Math" panose="02040503050406030204" pitchFamily="18" charset="0"/>
                        <a:ea typeface="Cambria Math" panose="02040503050406030204" pitchFamily="18" charset="0"/>
                      </a:rPr>
                      <m:t>−</m:t>
                    </m:r>
                    <m:sSup>
                      <m:sSupPr>
                        <m:ctrlPr>
                          <a:rPr lang="fr-FR" sz="1400" i="1" smtClean="0">
                            <a:latin typeface="Cambria Math" panose="02040503050406030204" pitchFamily="18" charset="0"/>
                            <a:ea typeface="Cambria Math" panose="02040503050406030204" pitchFamily="18" charset="0"/>
                          </a:rPr>
                        </m:ctrlPr>
                      </m:sSup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sup>
                        <m:r>
                          <a:rPr lang="fr-FR" sz="1400" b="0" i="1" smtClean="0">
                            <a:latin typeface="Cambria Math" panose="02040503050406030204" pitchFamily="18" charset="0"/>
                            <a:ea typeface="Cambria Math" panose="02040503050406030204" pitchFamily="18" charset="0"/>
                          </a:rPr>
                          <m:t>2</m:t>
                        </m:r>
                      </m:sup>
                    </m:s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D</m:t>
                                </m:r>
                              </m:e>
                              <m:sub>
                                <m:r>
                                  <m:rPr>
                                    <m:sty m:val="p"/>
                                  </m:rPr>
                                  <a:rPr lang="fr-FR" sz="1400" i="1" dirty="0">
                                    <a:latin typeface="Cambria Math" panose="02040503050406030204" pitchFamily="18" charset="0"/>
                                  </a:rPr>
                                  <m:t>i</m:t>
                                </m:r>
                              </m:sub>
                            </m:sSub>
                          </m:e>
                          <m:sup>
                            <m:r>
                              <a:rPr lang="fr-FR" sz="1400" i="1">
                                <a:latin typeface="Cambria Math" panose="02040503050406030204" pitchFamily="18" charset="0"/>
                                <a:ea typeface="Cambria Math" panose="02040503050406030204" pitchFamily="18" charset="0"/>
                              </a:rPr>
                              <m:t>²</m:t>
                            </m:r>
                          </m:sup>
                        </m:sSup>
                        <m:r>
                          <a:rPr lang="fr-FR" sz="1400" i="1">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oMath>
                </a14:m>
                <a:endParaRPr lang="fr-FR" sz="1400" dirty="0" err="1">
                  <a:latin typeface="Verdana" panose="020B0604030504040204" pitchFamily="34" charset="0"/>
                </a:endParaRPr>
              </a:p>
            </p:txBody>
          </p:sp>
        </mc:Choice>
        <mc:Fallback>
          <p:sp>
            <p:nvSpPr>
              <p:cNvPr id="12" name="ZoneTexte 11">
                <a:extLst>
                  <a:ext uri="{FF2B5EF4-FFF2-40B4-BE49-F238E27FC236}">
                    <a16:creationId xmlns:a16="http://schemas.microsoft.com/office/drawing/2014/main" id="{70BB478D-BC0B-3C74-FAB4-6F6B6326EF8E}"/>
                  </a:ext>
                </a:extLst>
              </p:cNvPr>
              <p:cNvSpPr txBox="1">
                <a:spLocks noRot="1" noChangeAspect="1" noMove="1" noResize="1" noEditPoints="1" noAdjustHandles="1" noChangeArrowheads="1" noChangeShapeType="1" noTextEdit="1"/>
              </p:cNvSpPr>
              <p:nvPr/>
            </p:nvSpPr>
            <p:spPr>
              <a:xfrm>
                <a:off x="3516296" y="5418436"/>
                <a:ext cx="8073724" cy="914400"/>
              </a:xfrm>
              <a:prstGeom prst="rect">
                <a:avLst/>
              </a:prstGeom>
              <a:blipFill>
                <a:blip r:embed="rId9"/>
                <a:stretch>
                  <a:fillRect l="-75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48231EF3-E71B-004A-F71A-E8D4054236BB}"/>
                  </a:ext>
                </a:extLst>
              </p:cNvPr>
              <p:cNvSpPr txBox="1"/>
              <p:nvPr/>
            </p:nvSpPr>
            <p:spPr>
              <a:xfrm>
                <a:off x="4648211" y="600746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e>
                            <m:sup>
                              <m:r>
                                <a:rPr lang="fr-FR" sz="1400" i="1">
                                  <a:latin typeface="Cambria Math" panose="02040503050406030204" pitchFamily="18" charset="0"/>
                                  <a:ea typeface="Cambria Math" panose="02040503050406030204" pitchFamily="18" charset="0"/>
                                </a:rPr>
                                <m:t>²</m:t>
                              </m:r>
                            </m:sup>
                          </m:sSup>
                          <m:r>
                            <a:rPr lang="fr-FR" sz="1400" i="1">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Z</m:t>
                          </m:r>
                        </m:e>
                      </m:d>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13" name="ZoneTexte 12">
                <a:extLst>
                  <a:ext uri="{FF2B5EF4-FFF2-40B4-BE49-F238E27FC236}">
                    <a16:creationId xmlns:a16="http://schemas.microsoft.com/office/drawing/2014/main" id="{48231EF3-E71B-004A-F71A-E8D4054236BB}"/>
                  </a:ext>
                </a:extLst>
              </p:cNvPr>
              <p:cNvSpPr txBox="1">
                <a:spLocks noRot="1" noChangeAspect="1" noMove="1" noResize="1" noEditPoints="1" noAdjustHandles="1" noChangeArrowheads="1" noChangeShapeType="1" noTextEdit="1"/>
              </p:cNvSpPr>
              <p:nvPr/>
            </p:nvSpPr>
            <p:spPr>
              <a:xfrm>
                <a:off x="4648211" y="6007460"/>
                <a:ext cx="3859530" cy="914400"/>
              </a:xfrm>
              <a:prstGeom prst="rect">
                <a:avLst/>
              </a:prstGeom>
              <a:blipFill>
                <a:blip r:embed="rId10"/>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60460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44C2B93-259A-522B-2750-72814A5ACCA2}"/>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C62F3788-75B0-8C62-1A67-774882B253C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F0422BC5-3FBC-0D3E-F6AE-DB54479318C5}"/>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Propriétés de convergence de la distribution de pertes (2/5)</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1F56D3CD-EC98-4737-2301-76CF1F421B79}"/>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113834B-9DA1-7FD0-158F-1A173C0C728B}"/>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A9147739-38A9-3B2C-B4D3-94FE6C8AB43B}"/>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224989A3-1F01-39A5-C788-81D10B83550F}"/>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8BA36D86-18C5-EB51-64DB-F8BAD94725AF}"/>
                  </a:ext>
                </a:extLst>
              </p:cNvPr>
              <p:cNvSpPr txBox="1"/>
              <p:nvPr/>
            </p:nvSpPr>
            <p:spPr>
              <a:xfrm>
                <a:off x="224535" y="1277352"/>
                <a:ext cx="11895680" cy="5151410"/>
              </a:xfrm>
              <a:prstGeom prst="rect">
                <a:avLst/>
              </a:prstGeom>
              <a:solidFill>
                <a:srgbClr val="F1F1F1"/>
              </a:solidFill>
            </p:spPr>
            <p:txBody>
              <a:bodyPr vert="horz" wrap="square" lIns="0" tIns="54610" rIns="0" bIns="0" rtlCol="0">
                <a:spAutoFit/>
              </a:bodyPr>
              <a:lstStyle/>
              <a:p>
                <a:pPr marL="180000" marR="83820" algn="just">
                  <a:spcBef>
                    <a:spcPts val="430"/>
                  </a:spcBef>
                </a:pPr>
                <a:r>
                  <a:rPr lang="fr-FR" sz="1200" dirty="0"/>
                  <a:t>Intéressons-nous maintenant au terme </a:t>
                </a:r>
                <a:r>
                  <a:rPr lang="fr-FR" sz="1200" dirty="0">
                    <a:solidFill>
                      <a:srgbClr val="FF0000"/>
                    </a:solidFill>
                  </a:rPr>
                  <a:t>(B) </a:t>
                </a:r>
                <a:r>
                  <a:rPr lang="fr-FR" sz="1200" b="0" dirty="0"/>
                  <a:t>:</a:t>
                </a:r>
              </a:p>
              <a:p>
                <a:pPr marL="180000" marR="83820" algn="just">
                  <a:spcBef>
                    <a:spcPts val="430"/>
                  </a:spcBef>
                </a:pPr>
                <a:endParaRPr lang="fr-FR" sz="1200" dirty="0"/>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endParaRPr lang="fr-FR" sz="1200" b="0" dirty="0"/>
              </a:p>
              <a:p>
                <a:pPr marL="180000" marR="83820" algn="just">
                  <a:spcBef>
                    <a:spcPts val="430"/>
                  </a:spcBef>
                </a:pPr>
                <a:r>
                  <a:rPr lang="fr-FR" sz="1200" dirty="0"/>
                  <a:t>L’écriture ci-dessus est rendue possible grâce à l’hypothèse 4, qui stipule l’indépendance des périodes de défaut </a:t>
                </a:r>
                <a14:m>
                  <m:oMath xmlns:m="http://schemas.openxmlformats.org/officeDocument/2006/math">
                    <m:sSub>
                      <m:sSubPr>
                        <m:ctrlPr>
                          <a:rPr lang="fr-FR" sz="1200" b="0" i="1" smtClean="0">
                            <a:latin typeface="Cambria Math" panose="02040503050406030204" pitchFamily="18" charset="0"/>
                          </a:rPr>
                        </m:ctrlPr>
                      </m:sSubPr>
                      <m:e>
                        <m:r>
                          <m:rPr>
                            <m:sty m:val="p"/>
                          </m:rPr>
                          <a:rPr lang="fr-FR" sz="1200" b="0" i="1" smtClean="0">
                            <a:latin typeface="Cambria Math" panose="02040503050406030204" pitchFamily="18" charset="0"/>
                          </a:rPr>
                          <m:t>τ</m:t>
                        </m:r>
                      </m:e>
                      <m:sub>
                        <m:r>
                          <m:rPr>
                            <m:sty m:val="p"/>
                          </m:rPr>
                          <a:rPr lang="fr-FR" sz="1200" b="0" i="1" smtClean="0">
                            <a:latin typeface="Cambria Math" panose="02040503050406030204" pitchFamily="18" charset="0"/>
                          </a:rPr>
                          <m:t>i</m:t>
                        </m:r>
                      </m:sub>
                    </m:sSub>
                  </m:oMath>
                </a14:m>
                <a:r>
                  <a:rPr lang="fr-FR" sz="1200" dirty="0"/>
                  <a:t>, </a:t>
                </a:r>
                <a14:m>
                  <m:oMath xmlns:m="http://schemas.openxmlformats.org/officeDocument/2006/math">
                    <m:r>
                      <a:rPr lang="fr-FR" sz="1200" i="1" dirty="0" smtClean="0">
                        <a:latin typeface="Cambria Math" panose="02040503050406030204" pitchFamily="18" charset="0"/>
                      </a:rPr>
                      <m:t>𝑖</m:t>
                    </m:r>
                    <m:r>
                      <a:rPr lang="fr-FR" sz="1200" i="1" dirty="0" smtClean="0">
                        <a:latin typeface="Cambria Math" panose="02040503050406030204" pitchFamily="18" charset="0"/>
                      </a:rPr>
                      <m:t> = </m:t>
                    </m:r>
                    <m:r>
                      <a:rPr lang="fr-FR" sz="1200" i="1" dirty="0" smtClean="0">
                        <a:latin typeface="Cambria Math" panose="02040503050406030204" pitchFamily="18" charset="0"/>
                      </a:rPr>
                      <m:t>1</m:t>
                    </m:r>
                    <m:r>
                      <a:rPr lang="fr-FR" sz="1200" i="1" dirty="0" smtClean="0">
                        <a:latin typeface="Cambria Math" panose="02040503050406030204" pitchFamily="18" charset="0"/>
                      </a:rPr>
                      <m:t>, …, </m:t>
                    </m:r>
                    <m:r>
                      <a:rPr lang="fr-FR" sz="1200" i="1" dirty="0" smtClean="0">
                        <a:latin typeface="Cambria Math" panose="02040503050406030204" pitchFamily="18" charset="0"/>
                      </a:rPr>
                      <m:t>𝑛</m:t>
                    </m:r>
                  </m:oMath>
                </a14:m>
                <a:r>
                  <a:rPr lang="fr-FR" sz="1200" dirty="0"/>
                  <a:t>, conditionnellement au facteur </a:t>
                </a:r>
                <a14:m>
                  <m:oMath xmlns:m="http://schemas.openxmlformats.org/officeDocument/2006/math">
                    <m:r>
                      <a:rPr lang="fr-FR" sz="1200" i="1" dirty="0" smtClean="0">
                        <a:latin typeface="Cambria Math" panose="02040503050406030204" pitchFamily="18" charset="0"/>
                      </a:rPr>
                      <m:t>𝑍</m:t>
                    </m:r>
                  </m:oMath>
                </a14:m>
                <a:r>
                  <a:rPr lang="fr-FR" sz="1200" dirty="0"/>
                  <a:t>. Cette hypothèse implique :</a:t>
                </a:r>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r>
                  <a:rPr lang="fr-FR" sz="1200" dirty="0"/>
                  <a:t>La variance conditionnelle 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oMath>
                </a14:m>
                <a:r>
                  <a:rPr lang="fr-FR" sz="1200" dirty="0"/>
                  <a:t> sachant </a:t>
                </a:r>
                <a14:m>
                  <m:oMath xmlns:m="http://schemas.openxmlformats.org/officeDocument/2006/math">
                    <m:r>
                      <a:rPr lang="fr-FR" sz="1200" i="1" dirty="0" smtClean="0">
                        <a:latin typeface="Cambria Math" panose="02040503050406030204" pitchFamily="18" charset="0"/>
                      </a:rPr>
                      <m:t>𝑍</m:t>
                    </m:r>
                  </m:oMath>
                </a14:m>
                <a:r>
                  <a:rPr lang="fr-FR" sz="1200" dirty="0"/>
                  <a:t> devient donc :</a:t>
                </a:r>
                <a:endParaRPr lang="fr-FR" sz="1200" b="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Toujours d’après la formule de König-Huygens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D’où :</a:t>
                </a:r>
              </a:p>
              <a:p>
                <a:pPr marL="180000" marR="83820" algn="just">
                  <a:spcBef>
                    <a:spcPts val="430"/>
                  </a:spcBef>
                </a:pPr>
                <a:endParaRPr lang="fr-FR" sz="1200" dirty="0"/>
              </a:p>
              <a:p>
                <a:pPr marL="180000" marR="83820" algn="just">
                  <a:spcBef>
                    <a:spcPts val="430"/>
                  </a:spcBef>
                </a:pPr>
                <a:endParaRPr lang="fr-FR" sz="1200" dirty="0"/>
              </a:p>
            </p:txBody>
          </p:sp>
        </mc:Choice>
        <mc:Fallback>
          <p:sp>
            <p:nvSpPr>
              <p:cNvPr id="14" name="object 21">
                <a:extLst>
                  <a:ext uri="{FF2B5EF4-FFF2-40B4-BE49-F238E27FC236}">
                    <a16:creationId xmlns:a16="http://schemas.microsoft.com/office/drawing/2014/main" id="{8BA36D86-18C5-EB51-64DB-F8BAD94725AF}"/>
                  </a:ext>
                </a:extLst>
              </p:cNvPr>
              <p:cNvSpPr txBox="1">
                <a:spLocks noRot="1" noChangeAspect="1" noMove="1" noResize="1" noEditPoints="1" noAdjustHandles="1" noChangeArrowheads="1" noChangeShapeType="1" noTextEdit="1"/>
              </p:cNvSpPr>
              <p:nvPr/>
            </p:nvSpPr>
            <p:spPr>
              <a:xfrm>
                <a:off x="224535" y="1277352"/>
                <a:ext cx="11895680" cy="5151410"/>
              </a:xfrm>
              <a:prstGeom prst="rect">
                <a:avLst/>
              </a:prstGeom>
              <a:blipFill>
                <a:blip r:embed="rId4"/>
                <a:stretch>
                  <a:fillRect r="-103"/>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407837DA-AC76-0A3E-8D86-73790EACBA3F}"/>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EDA4EBF3-B80E-C8B5-AD79-7EBF2A9C39DF}"/>
                  </a:ext>
                </a:extLst>
              </p:cNvPr>
              <p:cNvSpPr txBox="1"/>
              <p:nvPr/>
            </p:nvSpPr>
            <p:spPr>
              <a:xfrm>
                <a:off x="3842428" y="5005092"/>
                <a:ext cx="5615897"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dirty="0">
                              <a:latin typeface="Cambria Math" panose="02040503050406030204" pitchFamily="18" charset="0"/>
                            </a:rPr>
                          </m:ctrlPr>
                        </m:sSubPr>
                        <m:e>
                          <m:r>
                            <m:rPr>
                              <m:sty m:val="p"/>
                            </m:rPr>
                            <a:rPr lang="fr-FR" sz="1400" b="0" i="1" dirty="0" smtClean="0">
                              <a:latin typeface="Cambria Math" panose="02040503050406030204" pitchFamily="18" charset="0"/>
                            </a:rPr>
                            <m:t>Var</m:t>
                          </m:r>
                          <m:r>
                            <a:rPr lang="fr-FR" sz="1400" b="0" i="1" dirty="0" smtClean="0">
                              <a:latin typeface="Cambria Math" panose="02040503050406030204" pitchFamily="18" charset="0"/>
                            </a:rPr>
                            <m:t>(</m:t>
                          </m:r>
                          <m:r>
                            <m:rPr>
                              <m:sty m:val="p"/>
                            </m:rPr>
                            <a:rPr lang="fr-FR" sz="1400" b="0" i="1" dirty="0" smtClean="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e>
                            <m:sup>
                              <m:r>
                                <a:rPr lang="fr-FR" sz="1400" i="1">
                                  <a:latin typeface="Cambria Math" panose="02040503050406030204" pitchFamily="18" charset="0"/>
                                  <a:ea typeface="Cambria Math" panose="02040503050406030204" pitchFamily="18" charset="0"/>
                                </a:rPr>
                                <m:t>²</m:t>
                              </m:r>
                            </m:sup>
                          </m:sSup>
                        </m:e>
                      </m:d>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sSup>
                        <m:sSupPr>
                          <m:ctrlPr>
                            <a:rPr lang="fr-FR" sz="1400" i="1">
                              <a:latin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ea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e>
                            <m:sup>
                              <m:r>
                                <a:rPr lang="fr-FR" sz="1400" i="1">
                                  <a:latin typeface="Cambria Math" panose="02040503050406030204" pitchFamily="18" charset="0"/>
                                  <a:ea typeface="Cambria Math" panose="02040503050406030204" pitchFamily="18" charset="0"/>
                                </a:rPr>
                                <m:t>²</m:t>
                              </m:r>
                            </m:sup>
                          </m:sSup>
                        </m:e>
                      </m:d>
                      <m:r>
                        <a:rPr lang="fr-FR" sz="1400" b="0" i="1" smtClean="0">
                          <a:latin typeface="Cambria Math" panose="02040503050406030204" pitchFamily="18" charset="0"/>
                        </a:rPr>
                        <m:t>=</m:t>
                      </m:r>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Var</m:t>
                          </m:r>
                          <m:r>
                            <a:rPr lang="fr-FR" sz="1400" i="1" dirty="0">
                              <a:latin typeface="Cambria Math" panose="02040503050406030204" pitchFamily="18" charset="0"/>
                            </a:rPr>
                            <m:t>(</m:t>
                          </m:r>
                          <m:r>
                            <m:rPr>
                              <m:sty m:val="p"/>
                            </m:rPr>
                            <a:rPr lang="fr-FR" sz="1400" b="0" i="1" dirty="0" smtClean="0">
                              <a:latin typeface="Cambria Math" panose="02040503050406030204" pitchFamily="18" charset="0"/>
                            </a:rPr>
                            <m:t>L</m:t>
                          </m:r>
                          <m:r>
                            <m:rPr>
                              <m:sty m:val="p"/>
                            </m:rPr>
                            <a:rPr lang="fr-FR" sz="1400" i="1" dirty="0">
                              <a:latin typeface="Cambria Math" panose="02040503050406030204" pitchFamily="18" charset="0"/>
                            </a:rPr>
                            <m:t>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sSup>
                        <m:sSupPr>
                          <m:ctrlPr>
                            <a:rPr lang="fr-FR" sz="1400" i="1">
                              <a:latin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oMath>
                  </m:oMathPara>
                </a14:m>
                <a:endParaRPr lang="fr-FR" sz="1400" dirty="0" err="1">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EDA4EBF3-B80E-C8B5-AD79-7EBF2A9C39DF}"/>
                  </a:ext>
                </a:extLst>
              </p:cNvPr>
              <p:cNvSpPr txBox="1">
                <a:spLocks noRot="1" noChangeAspect="1" noMove="1" noResize="1" noEditPoints="1" noAdjustHandles="1" noChangeArrowheads="1" noChangeShapeType="1" noTextEdit="1"/>
              </p:cNvSpPr>
              <p:nvPr/>
            </p:nvSpPr>
            <p:spPr>
              <a:xfrm>
                <a:off x="3842428" y="5005092"/>
                <a:ext cx="5615897" cy="914400"/>
              </a:xfrm>
              <a:prstGeom prst="rect">
                <a:avLst/>
              </a:prstGeom>
              <a:blipFill>
                <a:blip r:embed="rId5"/>
                <a:stretch>
                  <a:fillRect l="-1085" r="-130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8C5AAA98-0216-8C36-8625-4CBEB7010840}"/>
                  </a:ext>
                </a:extLst>
              </p:cNvPr>
              <p:cNvSpPr txBox="1"/>
              <p:nvPr/>
            </p:nvSpPr>
            <p:spPr>
              <a:xfrm>
                <a:off x="2718446" y="170115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sSup>
                            <m:sSupPr>
                              <m:ctrlPr>
                                <a:rPr lang="fr-FR" sz="1400" i="1">
                                  <a:latin typeface="Cambria Math" panose="02040503050406030204" pitchFamily="18" charset="0"/>
                                </a:rPr>
                              </m:ctrlPr>
                            </m:sSupPr>
                            <m:e>
                              <m:r>
                                <a:rPr lang="fr-FR" sz="1400" i="1">
                                  <a:latin typeface="Cambria Math" panose="02040503050406030204" pitchFamily="18" charset="0"/>
                                </a:rPr>
                                <m:t> </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sup>
                          <m:r>
                            <a:rPr lang="fr-FR" sz="1400" i="1">
                              <a:latin typeface="Cambria Math" panose="02040503050406030204" pitchFamily="18" charset="0"/>
                            </a:rPr>
                            <m:t>2</m:t>
                          </m:r>
                        </m:sup>
                      </m:sSup>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d>
                            <m:dPr>
                              <m:ctrlPr>
                                <a:rPr lang="fr-FR" sz="1400" b="0" i="1" smtClean="0">
                                  <a:latin typeface="Cambria Math" panose="02040503050406030204" pitchFamily="18" charset="0"/>
                                </a:rPr>
                              </m:ctrlPr>
                            </m:dPr>
                            <m:e>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e>
                              </m:nary>
                            </m:e>
                          </m:d>
                        </m:e>
                        <m:sup>
                          <m:r>
                            <a:rPr lang="fr-FR" sz="1400" b="0" i="1" smtClean="0">
                              <a:latin typeface="Cambria Math" panose="02040503050406030204" pitchFamily="18" charset="0"/>
                            </a:rPr>
                            <m:t>2</m:t>
                          </m:r>
                        </m:sup>
                      </m:sSup>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sSup>
                            <m:sSupPr>
                              <m:ctrlPr>
                                <a:rPr lang="fr-FR" sz="1400" i="1" smtClean="0">
                                  <a:latin typeface="Cambria Math" panose="02040503050406030204" pitchFamily="18" charset="0"/>
                                </a:rPr>
                              </m:ctrlPr>
                            </m:sSupPr>
                            <m:e>
                              <m:d>
                                <m:dPr>
                                  <m:begChr m:val="["/>
                                  <m:endChr m:val="]"/>
                                  <m:ctrlPr>
                                    <a:rPr lang="fr-FR" sz="1400" i="1" smtClean="0">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e>
                              </m:d>
                            </m:e>
                            <m:sup>
                              <m:r>
                                <a:rPr lang="fr-FR" sz="1400" b="0" i="1" smtClean="0">
                                  <a:latin typeface="Cambria Math" panose="02040503050406030204" pitchFamily="18" charset="0"/>
                                </a:rPr>
                                <m:t>2</m:t>
                              </m:r>
                            </m:sup>
                          </m:sSup>
                        </m:e>
                      </m:nary>
                    </m:oMath>
                  </m:oMathPara>
                </a14:m>
                <a:endParaRPr lang="fr-FR" sz="1400" dirty="0" err="1">
                  <a:latin typeface="Verdana" panose="020B0604030504040204" pitchFamily="34" charset="0"/>
                </a:endParaRPr>
              </a:p>
            </p:txBody>
          </p:sp>
        </mc:Choice>
        <mc:Fallback>
          <p:sp>
            <p:nvSpPr>
              <p:cNvPr id="7" name="ZoneTexte 6">
                <a:extLst>
                  <a:ext uri="{FF2B5EF4-FFF2-40B4-BE49-F238E27FC236}">
                    <a16:creationId xmlns:a16="http://schemas.microsoft.com/office/drawing/2014/main" id="{8C5AAA98-0216-8C36-8625-4CBEB7010840}"/>
                  </a:ext>
                </a:extLst>
              </p:cNvPr>
              <p:cNvSpPr txBox="1">
                <a:spLocks noRot="1" noChangeAspect="1" noMove="1" noResize="1" noEditPoints="1" noAdjustHandles="1" noChangeArrowheads="1" noChangeShapeType="1" noTextEdit="1"/>
              </p:cNvSpPr>
              <p:nvPr/>
            </p:nvSpPr>
            <p:spPr>
              <a:xfrm>
                <a:off x="2718446" y="1701155"/>
                <a:ext cx="3859530" cy="914400"/>
              </a:xfrm>
              <a:prstGeom prst="rect">
                <a:avLst/>
              </a:prstGeom>
              <a:blipFill>
                <a:blip r:embed="rId6"/>
                <a:stretch>
                  <a:fillRect r="-5655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0B138E43-E28A-A6D2-C317-69FABAAB9184}"/>
                  </a:ext>
                </a:extLst>
              </p:cNvPr>
              <p:cNvSpPr txBox="1"/>
              <p:nvPr/>
            </p:nvSpPr>
            <p:spPr>
              <a:xfrm>
                <a:off x="3567517" y="2942788"/>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rPr>
                        <m:t>∀</m:t>
                      </m:r>
                      <m:r>
                        <m:rPr>
                          <m:sty m:val="p"/>
                        </m:rPr>
                        <a:rPr lang="fr-FR" sz="1400" i="1">
                          <a:latin typeface="Cambria Math" panose="02040503050406030204" pitchFamily="18" charset="0"/>
                        </a:rPr>
                        <m:t>i</m:t>
                      </m:r>
                      <m:r>
                        <a:rPr lang="fr-FR" sz="1400" i="1">
                          <a:latin typeface="Cambria Math" panose="02040503050406030204" pitchFamily="18" charset="0"/>
                        </a:rPr>
                        <m:t>≠</m:t>
                      </m:r>
                      <m:r>
                        <m:rPr>
                          <m:sty m:val="p"/>
                        </m:rPr>
                        <a:rPr lang="fr-FR" sz="1400" i="1">
                          <a:latin typeface="Cambria Math" panose="02040503050406030204" pitchFamily="18" charset="0"/>
                        </a:rPr>
                        <m:t>j</m:t>
                      </m:r>
                      <m:r>
                        <a:rPr lang="fr-FR" sz="1400" i="1">
                          <a:latin typeface="Cambria Math" panose="02040503050406030204" pitchFamily="18" charset="0"/>
                        </a:rPr>
                        <m:t>,  </m:t>
                      </m:r>
                      <m:r>
                        <m:rPr>
                          <m:sty m:val="p"/>
                        </m:rPr>
                        <a:rPr lang="fr-FR" sz="1400" b="0" i="1" smtClean="0">
                          <a:latin typeface="Cambria Math" panose="02040503050406030204" pitchFamily="18" charset="0"/>
                        </a:rPr>
                        <m:t>Cov</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D</m:t>
                          </m:r>
                        </m:e>
                        <m:sub>
                          <m:r>
                            <m:rPr>
                              <m:sty m:val="p"/>
                            </m:rPr>
                            <a:rPr lang="fr-FR" sz="1400" b="0" i="1" smtClean="0">
                              <a:latin typeface="Cambria Math" panose="02040503050406030204" pitchFamily="18" charset="0"/>
                            </a:rPr>
                            <m:t>j</m:t>
                          </m:r>
                        </m:sub>
                      </m:sSub>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
                        <a:rPr lang="fr-FR" sz="1400" i="1" smtClean="0">
                          <a:latin typeface="Cambria Math" panose="02040503050406030204" pitchFamily="18" charset="0"/>
                        </a:rPr>
                        <m:t>0</m:t>
                      </m:r>
                    </m:oMath>
                  </m:oMathPara>
                </a14:m>
                <a:endParaRPr lang="fr-FR" sz="1400" dirty="0" err="1">
                  <a:latin typeface="Verdana" panose="020B0604030504040204" pitchFamily="34" charset="0"/>
                </a:endParaRPr>
              </a:p>
            </p:txBody>
          </p:sp>
        </mc:Choice>
        <mc:Fallback>
          <p:sp>
            <p:nvSpPr>
              <p:cNvPr id="8" name="ZoneTexte 7">
                <a:extLst>
                  <a:ext uri="{FF2B5EF4-FFF2-40B4-BE49-F238E27FC236}">
                    <a16:creationId xmlns:a16="http://schemas.microsoft.com/office/drawing/2014/main" id="{0B138E43-E28A-A6D2-C317-69FABAAB9184}"/>
                  </a:ext>
                </a:extLst>
              </p:cNvPr>
              <p:cNvSpPr txBox="1">
                <a:spLocks noRot="1" noChangeAspect="1" noMove="1" noResize="1" noEditPoints="1" noAdjustHandles="1" noChangeArrowheads="1" noChangeShapeType="1" noTextEdit="1"/>
              </p:cNvSpPr>
              <p:nvPr/>
            </p:nvSpPr>
            <p:spPr>
              <a:xfrm>
                <a:off x="3567517" y="2942788"/>
                <a:ext cx="3859530" cy="91440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31C8DF99-D1C7-2D93-E415-4C7842299FB6}"/>
                  </a:ext>
                </a:extLst>
              </p:cNvPr>
              <p:cNvSpPr txBox="1"/>
              <p:nvPr/>
            </p:nvSpPr>
            <p:spPr>
              <a:xfrm>
                <a:off x="3842428" y="3810424"/>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m:rPr>
                              <m:sty m:val="p"/>
                            </m:rPr>
                            <a:rPr lang="fr-FR" sz="1400" b="0" i="1" smtClean="0">
                              <a:latin typeface="Cambria Math" panose="02040503050406030204" pitchFamily="18" charset="0"/>
                            </a:rPr>
                            <m:t>Var</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d>
                            <m:dPr>
                              <m:begChr m:val="["/>
                              <m:endChr m:val="]"/>
                              <m:ctrlPr>
                                <a:rPr lang="fr-FR" sz="1400" i="1" smtClean="0">
                                  <a:latin typeface="Cambria Math" panose="02040503050406030204" pitchFamily="18" charset="0"/>
                                </a:rPr>
                              </m:ctrlPr>
                            </m:d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e>
                                <m:sup>
                                  <m:r>
                                    <a:rPr lang="fr-FR" sz="1400" b="0" i="1" smtClean="0">
                                      <a:latin typeface="Cambria Math" panose="02040503050406030204" pitchFamily="18" charset="0"/>
                                    </a:rPr>
                                    <m:t>2</m:t>
                                  </m:r>
                                </m:sup>
                              </m:sSup>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e>
                                <m:sup>
                                  <m:r>
                                    <a:rPr lang="fr-FR" sz="1400" b="0" i="1" smtClean="0">
                                      <a:latin typeface="Cambria Math" panose="02040503050406030204" pitchFamily="18" charset="0"/>
                                    </a:rPr>
                                    <m:t>2</m:t>
                                  </m:r>
                                </m:sup>
                              </m:sSup>
                            </m:e>
                          </m:d>
                        </m:e>
                      </m:nary>
                    </m:oMath>
                  </m:oMathPara>
                </a14:m>
                <a:endParaRPr lang="fr-FR" sz="1400" dirty="0" err="1">
                  <a:latin typeface="Verdana" panose="020B0604030504040204" pitchFamily="34" charset="0"/>
                </a:endParaRPr>
              </a:p>
            </p:txBody>
          </p:sp>
        </mc:Choice>
        <mc:Fallback>
          <p:sp>
            <p:nvSpPr>
              <p:cNvPr id="15" name="ZoneTexte 14">
                <a:extLst>
                  <a:ext uri="{FF2B5EF4-FFF2-40B4-BE49-F238E27FC236}">
                    <a16:creationId xmlns:a16="http://schemas.microsoft.com/office/drawing/2014/main" id="{31C8DF99-D1C7-2D93-E415-4C7842299FB6}"/>
                  </a:ext>
                </a:extLst>
              </p:cNvPr>
              <p:cNvSpPr txBox="1">
                <a:spLocks noRot="1" noChangeAspect="1" noMove="1" noResize="1" noEditPoints="1" noAdjustHandles="1" noChangeArrowheads="1" noChangeShapeType="1" noTextEdit="1"/>
              </p:cNvSpPr>
              <p:nvPr/>
            </p:nvSpPr>
            <p:spPr>
              <a:xfrm>
                <a:off x="3842428" y="3810424"/>
                <a:ext cx="3859530" cy="914400"/>
              </a:xfrm>
              <a:prstGeom prst="rect">
                <a:avLst/>
              </a:prstGeom>
              <a:blipFill>
                <a:blip r:embed="rId8"/>
                <a:stretch>
                  <a:fillRect r="-2606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52967773-5CFB-E31D-5241-57AC6D9881BD}"/>
                  </a:ext>
                </a:extLst>
              </p:cNvPr>
              <p:cNvSpPr txBox="1"/>
              <p:nvPr/>
            </p:nvSpPr>
            <p:spPr>
              <a:xfrm>
                <a:off x="1016000" y="5507592"/>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m:rPr>
                              <m:sty m:val="p"/>
                            </m:rPr>
                            <a:rPr lang="fr-FR" sz="1400" b="0" i="1" smtClean="0">
                              <a:latin typeface="Cambria Math" panose="02040503050406030204" pitchFamily="18" charset="0"/>
                            </a:rPr>
                            <m:t>Var</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d>
                            <m:dPr>
                              <m:begChr m:val="{"/>
                              <m:endChr m:val="}"/>
                              <m:ctrlPr>
                                <a:rPr lang="fr-FR" sz="1400" i="1" smtClean="0">
                                  <a:latin typeface="Cambria Math" panose="02040503050406030204" pitchFamily="18" charset="0"/>
                                </a:rPr>
                              </m:ctrlPr>
                            </m:dPr>
                            <m:e>
                              <m:d>
                                <m:dPr>
                                  <m:begChr m:val="["/>
                                  <m:endChr m:val="]"/>
                                  <m:ctrlPr>
                                    <a:rPr lang="fr-FR" sz="1400" i="1">
                                      <a:latin typeface="Cambria Math" panose="02040503050406030204" pitchFamily="18" charset="0"/>
                                    </a:rPr>
                                  </m:ctrlPr>
                                </m:d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Var</m:t>
                                      </m:r>
                                      <m:r>
                                        <a:rPr lang="fr-FR" sz="1400" i="1" dirty="0">
                                          <a:latin typeface="Cambria Math" panose="02040503050406030204" pitchFamily="18" charset="0"/>
                                        </a:rPr>
                                        <m:t>(</m:t>
                                      </m:r>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sSup>
                                    <m:sSupPr>
                                      <m:ctrlPr>
                                        <a:rPr lang="fr-FR" sz="1400" i="1">
                                          <a:latin typeface="Cambria Math" panose="02040503050406030204" pitchFamily="18" charset="0"/>
                                        </a:rPr>
                                      </m:ctrlPr>
                                    </m:sSupPr>
                                    <m:e>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e>
                              </m:d>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r>
                                <a:rPr lang="fr-FR" sz="1400" b="0" i="1" smtClean="0">
                                  <a:latin typeface="Cambria Math" panose="02040503050406030204" pitchFamily="18" charset="0"/>
                                </a:rPr>
                                <m:t>-</m:t>
                              </m:r>
                              <m:sSup>
                                <m:sSupPr>
                                  <m:ctrlPr>
                                    <a:rPr lang="fr-FR" sz="1400" i="1">
                                      <a:latin typeface="Cambria Math" panose="02040503050406030204" pitchFamily="18" charset="0"/>
                                    </a:rPr>
                                  </m:ctrlPr>
                                </m:sSupPr>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r>
                                <a:rPr lang="fr-FR" sz="1400" i="1">
                                  <a:latin typeface="Cambria Math" panose="02040503050406030204" pitchFamily="18" charset="0"/>
                                </a:rPr>
                                <m:t>×</m:t>
                              </m:r>
                              <m:sSup>
                                <m:sSupPr>
                                  <m:ctrlPr>
                                    <a:rPr lang="fr-FR" sz="1400" i="1">
                                      <a:latin typeface="Cambria Math" panose="02040503050406030204" pitchFamily="18" charset="0"/>
                                    </a:rPr>
                                  </m:ctrlPr>
                                </m:sSup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sup>
                                  <m:r>
                                    <a:rPr lang="fr-FR" sz="1400" i="1">
                                      <a:latin typeface="Cambria Math" panose="02040503050406030204" pitchFamily="18" charset="0"/>
                                    </a:rPr>
                                    <m:t>2</m:t>
                                  </m:r>
                                </m:sup>
                              </m:sSup>
                            </m:e>
                          </m:d>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d>
                                <m:dPr>
                                  <m:begChr m:val="{"/>
                                  <m:endChr m:val="}"/>
                                  <m:ctrlPr>
                                    <a:rPr lang="fr-FR" sz="1400" i="1">
                                      <a:latin typeface="Cambria Math" panose="02040503050406030204" pitchFamily="18" charset="0"/>
                                    </a:rPr>
                                  </m:ctrlPr>
                                </m:dPr>
                                <m:e>
                                  <m:sSup>
                                    <m:sSupPr>
                                      <m:ctrlPr>
                                        <a:rPr lang="fr-FR" sz="1400" i="1">
                                          <a:latin typeface="Cambria Math" panose="02040503050406030204" pitchFamily="18" charset="0"/>
                                        </a:rPr>
                                      </m:ctrlPr>
                                    </m:sSupPr>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m:t>
                                  </m:r>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Var</m:t>
                                      </m:r>
                                      <m:r>
                                        <a:rPr lang="fr-FR" sz="1400" i="1" dirty="0">
                                          <a:latin typeface="Cambria Math" panose="02040503050406030204" pitchFamily="18" charset="0"/>
                                        </a:rPr>
                                        <m:t>(</m:t>
                                      </m:r>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b="0" i="1" smtClean="0">
                                          <a:latin typeface="Cambria Math" panose="02040503050406030204" pitchFamily="18" charset="0"/>
                                        </a:rPr>
                                        <m:t>×</m:t>
                                      </m:r>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d>
                            </m:e>
                          </m:nary>
                        </m:e>
                      </m:nary>
                    </m:oMath>
                  </m:oMathPara>
                </a14:m>
                <a:endParaRPr lang="fr-FR" sz="1400" dirty="0" err="1">
                  <a:latin typeface="Verdana" panose="020B0604030504040204" pitchFamily="34" charset="0"/>
                </a:endParaRPr>
              </a:p>
            </p:txBody>
          </p:sp>
        </mc:Choice>
        <mc:Fallback>
          <p:sp>
            <p:nvSpPr>
              <p:cNvPr id="17" name="ZoneTexte 16">
                <a:extLst>
                  <a:ext uri="{FF2B5EF4-FFF2-40B4-BE49-F238E27FC236}">
                    <a16:creationId xmlns:a16="http://schemas.microsoft.com/office/drawing/2014/main" id="{52967773-5CFB-E31D-5241-57AC6D9881BD}"/>
                  </a:ext>
                </a:extLst>
              </p:cNvPr>
              <p:cNvSpPr txBox="1">
                <a:spLocks noRot="1" noChangeAspect="1" noMove="1" noResize="1" noEditPoints="1" noAdjustHandles="1" noChangeArrowheads="1" noChangeShapeType="1" noTextEdit="1"/>
              </p:cNvSpPr>
              <p:nvPr/>
            </p:nvSpPr>
            <p:spPr>
              <a:xfrm>
                <a:off x="1016000" y="5507592"/>
                <a:ext cx="3859530" cy="914400"/>
              </a:xfrm>
              <a:prstGeom prst="rect">
                <a:avLst/>
              </a:prstGeom>
              <a:blipFill>
                <a:blip r:embed="rId9"/>
                <a:stretch>
                  <a:fillRect l="-158" r="-179305"/>
                </a:stretch>
              </a:blipFill>
            </p:spPr>
            <p:txBody>
              <a:bodyPr/>
              <a:lstStyle/>
              <a:p>
                <a:r>
                  <a:rPr lang="fr-FR">
                    <a:noFill/>
                  </a:rPr>
                  <a:t> </a:t>
                </a:r>
              </a:p>
            </p:txBody>
          </p:sp>
        </mc:Fallback>
      </mc:AlternateContent>
    </p:spTree>
    <p:extLst>
      <p:ext uri="{BB962C8B-B14F-4D97-AF65-F5344CB8AC3E}">
        <p14:creationId xmlns:p14="http://schemas.microsoft.com/office/powerpoint/2010/main" val="672562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FD233F82-D2F2-4B12-0C83-9E3D063D5755}"/>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12CFBD17-67B6-769E-A8C0-3C82A39B9089}"/>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610A8609-DE2C-0D77-B14F-8F14CF780B9E}"/>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Propriétés de convergence de la distribution de pertes (3/5)</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0351D58A-F39F-546C-F051-8787C81BBB49}"/>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108D001-0DD3-0EEB-ACF9-8EA60145FE04}"/>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A1BAF716-75DA-0C0B-D696-3B1D7FB6E4BF}"/>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B7FE1B26-2105-D244-A438-A23F56069D49}"/>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8329EF8B-C75E-D798-BB8A-91B33C94F21B}"/>
                  </a:ext>
                </a:extLst>
              </p:cNvPr>
              <p:cNvSpPr txBox="1"/>
              <p:nvPr/>
            </p:nvSpPr>
            <p:spPr>
              <a:xfrm>
                <a:off x="148160" y="1322506"/>
                <a:ext cx="11895680" cy="4933530"/>
              </a:xfrm>
              <a:prstGeom prst="rect">
                <a:avLst/>
              </a:prstGeom>
              <a:solidFill>
                <a:srgbClr val="F1F1F1"/>
              </a:solidFill>
            </p:spPr>
            <p:txBody>
              <a:bodyPr vert="horz" wrap="square" lIns="0" tIns="54610" rIns="0" bIns="0" rtlCol="0">
                <a:spAutoFit/>
              </a:bodyPr>
              <a:lstStyle/>
              <a:p>
                <a:pPr marL="180000" marR="83820" algn="just">
                  <a:spcBef>
                    <a:spcPts val="430"/>
                  </a:spcBef>
                </a:pPr>
                <a:r>
                  <a:rPr lang="fr-FR" sz="1200" dirty="0"/>
                  <a:t>La variance 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r>
                      <a:rPr lang="fr-FR" sz="1200" i="1">
                        <a:latin typeface="Cambria Math" panose="02040503050406030204" pitchFamily="18" charset="0"/>
                      </a:rPr>
                      <m:t>| </m:t>
                    </m:r>
                    <m:r>
                      <a:rPr lang="fr-FR" sz="1200" i="1">
                        <a:latin typeface="Cambria Math" panose="02040503050406030204" pitchFamily="18" charset="0"/>
                      </a:rPr>
                      <m:t>𝑍</m:t>
                    </m:r>
                  </m:oMath>
                </a14:m>
                <a:r>
                  <a:rPr lang="fr-FR" sz="1200" dirty="0"/>
                  <a:t> peut se réécrire comme suit :</a:t>
                </a:r>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r>
                  <a:rPr lang="fr-FR" sz="1200" dirty="0"/>
                  <a:t>Afin de prouver que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r>
                      <a:rPr lang="fr-FR" sz="1200" i="1">
                        <a:latin typeface="Cambria Math" panose="02040503050406030204" pitchFamily="18" charset="0"/>
                      </a:rPr>
                      <m:t>| </m:t>
                    </m:r>
                    <m:r>
                      <a:rPr lang="fr-FR" sz="1200" i="1">
                        <a:latin typeface="Cambria Math" panose="02040503050406030204" pitchFamily="18" charset="0"/>
                      </a:rPr>
                      <m:t>𝑍</m:t>
                    </m:r>
                  </m:oMath>
                </a14:m>
                <a:r>
                  <a:rPr lang="fr-FR" sz="1200" dirty="0"/>
                  <a:t> dégénère en son espérance conditionnelle, considérons un portefeuille granulaire équivalent au portefeuille d’origine en remplaçant chaque crédit d’origine </a:t>
                </a:r>
                <a14:m>
                  <m:oMath xmlns:m="http://schemas.openxmlformats.org/officeDocument/2006/math">
                    <m:r>
                      <a:rPr lang="fr-FR" sz="1200" i="1" dirty="0" smtClean="0">
                        <a:latin typeface="Cambria Math" panose="02040503050406030204" pitchFamily="18" charset="0"/>
                      </a:rPr>
                      <m:t>𝑖</m:t>
                    </m:r>
                  </m:oMath>
                </a14:m>
                <a:r>
                  <a:rPr lang="fr-FR" sz="1200" dirty="0"/>
                  <a:t> par </a:t>
                </a:r>
                <a14:m>
                  <m:oMath xmlns:m="http://schemas.openxmlformats.org/officeDocument/2006/math">
                    <m:r>
                      <a:rPr lang="fr-FR" sz="1200" i="1" dirty="0" smtClean="0">
                        <a:latin typeface="Cambria Math" panose="02040503050406030204" pitchFamily="18" charset="0"/>
                      </a:rPr>
                      <m:t>𝑚</m:t>
                    </m:r>
                  </m:oMath>
                </a14:m>
                <a:r>
                  <a:rPr lang="fr-FR" sz="1200" dirty="0"/>
                  <a:t> crédits ayant la même PD, la même LGD mais une EAD divisée par </a:t>
                </a:r>
                <a14:m>
                  <m:oMath xmlns:m="http://schemas.openxmlformats.org/officeDocument/2006/math">
                    <m:r>
                      <a:rPr lang="fr-FR" sz="1200" i="1" dirty="0" smtClean="0">
                        <a:latin typeface="Cambria Math" panose="02040503050406030204" pitchFamily="18" charset="0"/>
                      </a:rPr>
                      <m:t>𝑚</m:t>
                    </m:r>
                  </m:oMath>
                </a14:m>
                <a:r>
                  <a:rPr lang="fr-FR" sz="1200" dirty="0"/>
                  <a:t>. Soit </a:t>
                </a:r>
                <a14:m>
                  <m:oMath xmlns:m="http://schemas.openxmlformats.org/officeDocument/2006/math">
                    <m:sSubSup>
                      <m:sSubSupPr>
                        <m:ctrlPr>
                          <a:rPr lang="fr-FR" sz="1200" i="1" smtClean="0">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b="0" i="1" smtClean="0">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b="0" i="1" smtClean="0">
                            <a:latin typeface="Cambria Math" panose="02040503050406030204" pitchFamily="18" charset="0"/>
                          </a:rPr>
                          <m:t>)</m:t>
                        </m:r>
                      </m:sup>
                    </m:sSubSup>
                  </m:oMath>
                </a14:m>
                <a:r>
                  <a:rPr lang="fr-FR" sz="1200" dirty="0"/>
                  <a:t> la perte du portefeuille équivalent. L’espérance conditionnelle de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i="1">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bSup>
                    <m:r>
                      <a:rPr lang="fr-FR" sz="1200" i="1">
                        <a:latin typeface="Cambria Math" panose="02040503050406030204" pitchFamily="18" charset="0"/>
                      </a:rPr>
                      <m:t> </m:t>
                    </m:r>
                    <m:r>
                      <a:rPr lang="fr-FR" sz="1200" b="0" i="1" smtClean="0">
                        <a:latin typeface="Cambria Math" panose="02040503050406030204" pitchFamily="18" charset="0"/>
                      </a:rPr>
                      <m:t> </m:t>
                    </m:r>
                  </m:oMath>
                </a14:m>
                <a:r>
                  <a:rPr lang="fr-FR" sz="1200" dirty="0"/>
                  <a:t>sachant </a:t>
                </a:r>
                <a14:m>
                  <m:oMath xmlns:m="http://schemas.openxmlformats.org/officeDocument/2006/math">
                    <m:r>
                      <a:rPr lang="fr-FR" sz="1200" i="1" dirty="0" smtClean="0">
                        <a:latin typeface="Cambria Math" panose="02040503050406030204" pitchFamily="18" charset="0"/>
                      </a:rPr>
                      <m:t>𝑍</m:t>
                    </m:r>
                  </m:oMath>
                </a14:m>
                <a:r>
                  <a:rPr lang="fr-FR" sz="1200" dirty="0"/>
                  <a:t> est la même que précédemment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La variance conditionnelle de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i="1">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bSup>
                    <m:r>
                      <a:rPr lang="fr-FR" sz="1200" i="1">
                        <a:latin typeface="Cambria Math" panose="02040503050406030204" pitchFamily="18" charset="0"/>
                      </a:rPr>
                      <m:t> </m:t>
                    </m:r>
                    <m:r>
                      <a:rPr lang="fr-FR" sz="1200" b="0" i="1" smtClean="0">
                        <a:latin typeface="Cambria Math" panose="02040503050406030204" pitchFamily="18" charset="0"/>
                      </a:rPr>
                      <m:t>| </m:t>
                    </m:r>
                    <m:r>
                      <m:rPr>
                        <m:sty m:val="p"/>
                      </m:rPr>
                      <a:rPr lang="fr-FR" sz="1200" b="0" i="1" smtClean="0">
                        <a:latin typeface="Cambria Math" panose="02040503050406030204" pitchFamily="18" charset="0"/>
                      </a:rPr>
                      <m:t>Z</m:t>
                    </m:r>
                    <m:r>
                      <a:rPr lang="fr-FR" sz="1200" b="0" i="1" smtClean="0">
                        <a:latin typeface="Cambria Math" panose="02040503050406030204" pitchFamily="18" charset="0"/>
                      </a:rPr>
                      <m:t> </m:t>
                    </m:r>
                  </m:oMath>
                </a14:m>
                <a:r>
                  <a:rPr lang="fr-FR" sz="1200" dirty="0"/>
                  <a:t>est de la forme suivante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Lorsque m tend vers l’infini : </a:t>
                </a:r>
              </a:p>
              <a:p>
                <a:pPr marL="180000" marR="83820" algn="just">
                  <a:spcBef>
                    <a:spcPts val="430"/>
                  </a:spcBef>
                </a:pPr>
                <a:endParaRPr lang="fr-FR" sz="1200" dirty="0"/>
              </a:p>
              <a:p>
                <a:pPr marL="180000" marR="83820" algn="just">
                  <a:spcBef>
                    <a:spcPts val="430"/>
                  </a:spcBef>
                </a:pPr>
                <a:r>
                  <a:rPr lang="fr-FR" sz="1200" dirty="0"/>
                  <a:t>Ainsi, conditionnellement au facteur systémique </a:t>
                </a:r>
                <a14:m>
                  <m:oMath xmlns:m="http://schemas.openxmlformats.org/officeDocument/2006/math">
                    <m:r>
                      <a:rPr lang="fr-FR" sz="1200" i="1" dirty="0" smtClean="0">
                        <a:latin typeface="Cambria Math" panose="02040503050406030204" pitchFamily="18" charset="0"/>
                      </a:rPr>
                      <m:t>𝑍</m:t>
                    </m:r>
                  </m:oMath>
                </a14:m>
                <a:r>
                  <a:rPr lang="fr-FR" sz="1200" dirty="0"/>
                  <a:t>, la perte associée à un portefeuille infiniment granulaire </a:t>
                </a:r>
                <a:r>
                  <a:rPr lang="fr-FR" sz="1200" b="1" dirty="0"/>
                  <a:t>converge en moyenne quadratique </a:t>
                </a:r>
                <a:r>
                  <a:rPr lang="fr-FR" sz="1200" dirty="0"/>
                  <a:t>vers l’espérance conditionnelle de celle de son portefeuille d’origine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i="1">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bSup>
                    <m:r>
                      <a:rPr lang="fr-FR" sz="1200" i="1">
                        <a:latin typeface="Cambria Math" panose="02040503050406030204" pitchFamily="18" charset="0"/>
                      </a:rPr>
                      <m:t>| </m:t>
                    </m:r>
                    <m:r>
                      <m:rPr>
                        <m:sty m:val="p"/>
                      </m:rPr>
                      <a:rPr lang="fr-FR" sz="1200" i="1">
                        <a:latin typeface="Cambria Math" panose="02040503050406030204" pitchFamily="18" charset="0"/>
                      </a:rPr>
                      <m:t>Z</m:t>
                    </m:r>
                  </m:oMath>
                </a14:m>
                <a:r>
                  <a:rPr lang="fr-FR" sz="1200" dirty="0"/>
                  <a:t>. Or, la convergence en moyenne quadratique de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i="1">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bSup>
                    <m:r>
                      <a:rPr lang="fr-FR" sz="1200" i="1">
                        <a:latin typeface="Cambria Math" panose="02040503050406030204" pitchFamily="18" charset="0"/>
                      </a:rPr>
                      <m:t>| </m:t>
                    </m:r>
                    <m:r>
                      <m:rPr>
                        <m:sty m:val="p"/>
                      </m:rPr>
                      <a:rPr lang="fr-FR" sz="1200" i="1">
                        <a:latin typeface="Cambria Math" panose="02040503050406030204" pitchFamily="18" charset="0"/>
                      </a:rPr>
                      <m:t>Z</m:t>
                    </m:r>
                    <m:r>
                      <a:rPr lang="fr-FR" sz="1200" b="0" i="1" smtClean="0">
                        <a:latin typeface="Cambria Math" panose="02040503050406030204" pitchFamily="18" charset="0"/>
                      </a:rPr>
                      <m:t> </m:t>
                    </m:r>
                  </m:oMath>
                </a14:m>
                <a:r>
                  <a:rPr lang="fr-FR" sz="1200" dirty="0"/>
                  <a:t> vers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ea typeface="Cambria Math" panose="02040503050406030204" pitchFamily="18" charset="0"/>
                          </a:rPr>
                          <m:t>𝔼</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r>
                      <a:rPr lang="fr-FR" sz="1200" i="1">
                        <a:latin typeface="Cambria Math" panose="02040503050406030204" pitchFamily="18" charset="0"/>
                      </a:rPr>
                      <m:t>| </m:t>
                    </m:r>
                    <m:r>
                      <m:rPr>
                        <m:sty m:val="p"/>
                      </m:rPr>
                      <a:rPr lang="fr-FR" sz="1200" i="1">
                        <a:latin typeface="Cambria Math" panose="02040503050406030204" pitchFamily="18" charset="0"/>
                      </a:rPr>
                      <m:t>Z</m:t>
                    </m:r>
                    <m:r>
                      <a:rPr lang="fr-FR" sz="1200" b="0" i="1" smtClean="0">
                        <a:latin typeface="Cambria Math" panose="02040503050406030204" pitchFamily="18" charset="0"/>
                      </a:rPr>
                      <m:t>)</m:t>
                    </m:r>
                  </m:oMath>
                </a14:m>
                <a:r>
                  <a:rPr lang="fr-FR" sz="1200" dirty="0"/>
                  <a:t> entraîne sa </a:t>
                </a:r>
                <a:r>
                  <a:rPr lang="fr-FR" sz="1200" b="1" dirty="0"/>
                  <a:t>convergence en probabilité</a:t>
                </a:r>
                <a:r>
                  <a:rPr lang="fr-FR" sz="1200" dirty="0"/>
                  <a:t>.</a:t>
                </a:r>
              </a:p>
            </p:txBody>
          </p:sp>
        </mc:Choice>
        <mc:Fallback>
          <p:sp>
            <p:nvSpPr>
              <p:cNvPr id="14" name="object 21">
                <a:extLst>
                  <a:ext uri="{FF2B5EF4-FFF2-40B4-BE49-F238E27FC236}">
                    <a16:creationId xmlns:a16="http://schemas.microsoft.com/office/drawing/2014/main" id="{8329EF8B-C75E-D798-BB8A-91B33C94F21B}"/>
                  </a:ext>
                </a:extLst>
              </p:cNvPr>
              <p:cNvSpPr txBox="1">
                <a:spLocks noRot="1" noChangeAspect="1" noMove="1" noResize="1" noEditPoints="1" noAdjustHandles="1" noChangeArrowheads="1" noChangeShapeType="1" noTextEdit="1"/>
              </p:cNvSpPr>
              <p:nvPr/>
            </p:nvSpPr>
            <p:spPr>
              <a:xfrm>
                <a:off x="148160" y="1322506"/>
                <a:ext cx="11895680" cy="4933530"/>
              </a:xfrm>
              <a:prstGeom prst="rect">
                <a:avLst/>
              </a:prstGeom>
              <a:blipFill>
                <a:blip r:embed="rId4"/>
                <a:stretch>
                  <a:fillRect r="-102" b="-865"/>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8C1503BB-F81D-CDF1-E4E2-F694985BA841}"/>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CB243C36-4896-A863-1ABF-DD4ADB4F7201}"/>
                  </a:ext>
                </a:extLst>
              </p:cNvPr>
              <p:cNvSpPr txBox="1"/>
              <p:nvPr/>
            </p:nvSpPr>
            <p:spPr>
              <a:xfrm>
                <a:off x="1282700" y="178690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m:rPr>
                              <m:sty m:val="p"/>
                            </m:rPr>
                            <a:rPr lang="fr-FR" sz="1400" b="0" i="1" smtClean="0">
                              <a:latin typeface="Cambria Math" panose="02040503050406030204" pitchFamily="18" charset="0"/>
                            </a:rPr>
                            <m:t>Var</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A</m:t>
                              </m:r>
                            </m:e>
                            <m:sub>
                              <m:r>
                                <m:rPr>
                                  <m:sty m:val="p"/>
                                </m:rPr>
                                <a:rPr lang="fr-FR" sz="1400" b="0" i="1" smtClean="0">
                                  <a:latin typeface="Cambria Math" panose="02040503050406030204" pitchFamily="18" charset="0"/>
                                </a:rPr>
                                <m:t>i</m:t>
                              </m:r>
                            </m:sub>
                          </m:sSub>
                        </m:e>
                      </m:nary>
                    </m:oMath>
                  </m:oMathPara>
                </a14:m>
                <a:endParaRPr lang="fr-FR" sz="1400" dirty="0" err="1">
                  <a:latin typeface="Verdana" panose="020B0604030504040204" pitchFamily="34" charset="0"/>
                </a:endParaRPr>
              </a:p>
            </p:txBody>
          </p:sp>
        </mc:Choice>
        <mc:Fallback>
          <p:sp>
            <p:nvSpPr>
              <p:cNvPr id="17" name="ZoneTexte 16">
                <a:extLst>
                  <a:ext uri="{FF2B5EF4-FFF2-40B4-BE49-F238E27FC236}">
                    <a16:creationId xmlns:a16="http://schemas.microsoft.com/office/drawing/2014/main" id="{CB243C36-4896-A863-1ABF-DD4ADB4F7201}"/>
                  </a:ext>
                </a:extLst>
              </p:cNvPr>
              <p:cNvSpPr txBox="1">
                <a:spLocks noRot="1" noChangeAspect="1" noMove="1" noResize="1" noEditPoints="1" noAdjustHandles="1" noChangeArrowheads="1" noChangeShapeType="1" noTextEdit="1"/>
              </p:cNvSpPr>
              <p:nvPr/>
            </p:nvSpPr>
            <p:spPr>
              <a:xfrm>
                <a:off x="1282700" y="1786900"/>
                <a:ext cx="3859530" cy="914400"/>
              </a:xfrm>
              <a:prstGeom prst="rect">
                <a:avLst/>
              </a:prstGeom>
              <a:blipFill>
                <a:blip r:embed="rId5"/>
                <a:stretch>
                  <a:fillRect/>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CCB72113-B38E-AC2B-D275-B6F47086632D}"/>
              </a:ext>
            </a:extLst>
          </p:cNvPr>
          <p:cNvSpPr txBox="1"/>
          <p:nvPr/>
        </p:nvSpPr>
        <p:spPr>
          <a:xfrm>
            <a:off x="4794671" y="1950411"/>
            <a:ext cx="5749504" cy="1400175"/>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Avec</a:t>
            </a:r>
            <a:r>
              <a:rPr lang="fr-FR" sz="1200" dirty="0">
                <a:latin typeface="Verdana" panose="020B0604030504040204" pitchFamily="34" charset="0"/>
              </a:rPr>
              <a:t> : </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6FF8E5A2-FE08-0F57-C93E-8A68F4CEAA97}"/>
                  </a:ext>
                </a:extLst>
              </p:cNvPr>
              <p:cNvSpPr txBox="1"/>
              <p:nvPr/>
            </p:nvSpPr>
            <p:spPr>
              <a:xfrm>
                <a:off x="5504713" y="1970916"/>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A</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p>
                        <m:sSupPr>
                          <m:ctrlPr>
                            <a:rPr lang="fr-FR" sz="1400" i="1">
                              <a:latin typeface="Cambria Math" panose="02040503050406030204" pitchFamily="18" charset="0"/>
                            </a:rPr>
                          </m:ctrlPr>
                        </m:sSupPr>
                        <m:e>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e>
                        <m:sup>
                          <m:r>
                            <a:rPr lang="fr-FR" sz="1400" i="1">
                              <a:latin typeface="Cambria Math" panose="02040503050406030204" pitchFamily="18" charset="0"/>
                            </a:rPr>
                            <m:t>2</m:t>
                          </m:r>
                        </m:sup>
                      </m:sSup>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d>
                      <m:r>
                        <a:rPr lang="fr-FR" sz="1400" i="1">
                          <a:latin typeface="Cambria Math" panose="02040503050406030204" pitchFamily="18" charset="0"/>
                        </a:rPr>
                        <m:t>+</m:t>
                      </m:r>
                      <m:sSub>
                        <m:sSubPr>
                          <m:ctrlPr>
                            <a:rPr lang="fr-FR" sz="1400" i="1" dirty="0">
                              <a:latin typeface="Cambria Math" panose="02040503050406030204" pitchFamily="18" charset="0"/>
                            </a:rPr>
                          </m:ctrlPr>
                        </m:sSubPr>
                        <m:e>
                          <m:r>
                            <m:rPr>
                              <m:sty m:val="p"/>
                            </m:rPr>
                            <a:rPr lang="fr-FR" sz="1400" i="1" dirty="0">
                              <a:latin typeface="Cambria Math" panose="02040503050406030204" pitchFamily="18" charset="0"/>
                            </a:rPr>
                            <m:t>Var</m:t>
                          </m:r>
                          <m:r>
                            <a:rPr lang="fr-FR" sz="1400" i="1" dirty="0">
                              <a:latin typeface="Cambria Math" panose="02040503050406030204" pitchFamily="18" charset="0"/>
                            </a:rPr>
                            <m:t>(</m:t>
                          </m:r>
                          <m:r>
                            <m:rPr>
                              <m:sty m:val="p"/>
                            </m:rPr>
                            <a:rPr lang="fr-FR" sz="1400" i="1" dirty="0">
                              <a:latin typeface="Cambria Math" panose="02040503050406030204" pitchFamily="18" charset="0"/>
                            </a:rPr>
                            <m:t>LGD</m:t>
                          </m:r>
                        </m:e>
                        <m:sub>
                          <m:r>
                            <m:rPr>
                              <m:sty m:val="p"/>
                            </m:rPr>
                            <a:rPr lang="fr-FR" sz="1400" i="1" dirty="0">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rPr>
                            <m:t>×</m:t>
                          </m:r>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3" name="ZoneTexte 2">
                <a:extLst>
                  <a:ext uri="{FF2B5EF4-FFF2-40B4-BE49-F238E27FC236}">
                    <a16:creationId xmlns:a16="http://schemas.microsoft.com/office/drawing/2014/main" id="{6FF8E5A2-FE08-0F57-C93E-8A68F4CEAA97}"/>
                  </a:ext>
                </a:extLst>
              </p:cNvPr>
              <p:cNvSpPr txBox="1">
                <a:spLocks noRot="1" noChangeAspect="1" noMove="1" noResize="1" noEditPoints="1" noAdjustHandles="1" noChangeArrowheads="1" noChangeShapeType="1" noTextEdit="1"/>
              </p:cNvSpPr>
              <p:nvPr/>
            </p:nvSpPr>
            <p:spPr>
              <a:xfrm>
                <a:off x="5504713" y="1970916"/>
                <a:ext cx="3859530" cy="914400"/>
              </a:xfrm>
              <a:prstGeom prst="rect">
                <a:avLst/>
              </a:prstGeom>
              <a:blipFill>
                <a:blip r:embed="rId6"/>
                <a:stretch>
                  <a:fillRect l="-1580" r="-1295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F873B6CD-0DB5-E3A5-2999-CFDD28FE4EE4}"/>
                  </a:ext>
                </a:extLst>
              </p:cNvPr>
              <p:cNvSpPr txBox="1"/>
              <p:nvPr/>
            </p:nvSpPr>
            <p:spPr>
              <a:xfrm>
                <a:off x="2756529" y="342900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b>
                          <m:r>
                            <m:rPr>
                              <m:sty m:val="p"/>
                            </m:rPr>
                            <a:rPr lang="fr-FR" sz="1400" i="1">
                              <a:latin typeface="Cambria Math" panose="02040503050406030204" pitchFamily="18" charset="0"/>
                            </a:rPr>
                            <m:t>m</m:t>
                          </m:r>
                        </m:sub>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d>
                            <m:dPr>
                              <m:ctrlPr>
                                <a:rPr lang="fr-FR" sz="1400" i="1">
                                  <a:latin typeface="Cambria Math" panose="02040503050406030204" pitchFamily="18" charset="0"/>
                                </a:rPr>
                              </m:ctrlPr>
                            </m:dPr>
                            <m:e>
                              <m:f>
                                <m:fPr>
                                  <m:ctrlPr>
                                    <a:rPr lang="fr-FR" sz="1400" i="1">
                                      <a:latin typeface="Cambria Math" panose="02040503050406030204" pitchFamily="18" charset="0"/>
                                    </a:rPr>
                                  </m:ctrlPr>
                                </m:fPr>
                                <m:num>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j</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m</m:t>
                                      </m:r>
                                    </m:sup>
                                    <m:e>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m:rPr>
                                              <m:sty m:val="p"/>
                                            </m:rPr>
                                            <a:rPr lang="fr-FR" sz="1400" b="0" i="1" smtClean="0">
                                              <a:latin typeface="Cambria Math" panose="02040503050406030204" pitchFamily="18" charset="0"/>
                                            </a:rPr>
                                            <m:t>i</m:t>
                                          </m:r>
                                        </m:sub>
                                      </m:sSub>
                                    </m:e>
                                  </m:nary>
                                </m:num>
                                <m:den>
                                  <m:r>
                                    <m:rPr>
                                      <m:sty m:val="p"/>
                                    </m:rPr>
                                    <a:rPr lang="fr-FR" sz="1400" b="0" i="1" smtClean="0">
                                      <a:latin typeface="Cambria Math" panose="02040503050406030204" pitchFamily="18" charset="0"/>
                                    </a:rPr>
                                    <m:t>m</m:t>
                                  </m:r>
                                </m:den>
                              </m:f>
                            </m:e>
                          </m:d>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r>
                            <a:rPr lang="fr-FR" sz="1400" b="0" i="1" smtClean="0">
                              <a:latin typeface="Cambria Math" panose="02040503050406030204" pitchFamily="18" charset="0"/>
                            </a:rPr>
                            <m:t>=</m:t>
                          </m:r>
                        </m:e>
                      </m:nary>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b="0" i="1" smtClean="0">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d>
                                <m:dPr>
                                  <m:ctrlPr>
                                    <a:rPr lang="fr-FR" sz="1400" i="1">
                                      <a:latin typeface="Cambria Math" panose="02040503050406030204" pitchFamily="18" charset="0"/>
                                    </a:rPr>
                                  </m:ctrlPr>
                                </m:dPr>
                                <m:e>
                                  <m:r>
                                    <a:rPr lang="fr-FR" sz="1400" i="1">
                                      <a:latin typeface="Cambria Math" panose="02040503050406030204" pitchFamily="18" charset="0"/>
                                    </a:rPr>
                                    <m:t>𝑛</m:t>
                                  </m:r>
                                </m:e>
                              </m:d>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4" name="ZoneTexte 3">
                <a:extLst>
                  <a:ext uri="{FF2B5EF4-FFF2-40B4-BE49-F238E27FC236}">
                    <a16:creationId xmlns:a16="http://schemas.microsoft.com/office/drawing/2014/main" id="{F873B6CD-0DB5-E3A5-2999-CFDD28FE4EE4}"/>
                  </a:ext>
                </a:extLst>
              </p:cNvPr>
              <p:cNvSpPr txBox="1">
                <a:spLocks noRot="1" noChangeAspect="1" noMove="1" noResize="1" noEditPoints="1" noAdjustHandles="1" noChangeArrowheads="1" noChangeShapeType="1" noTextEdit="1"/>
              </p:cNvSpPr>
              <p:nvPr/>
            </p:nvSpPr>
            <p:spPr>
              <a:xfrm>
                <a:off x="2756529" y="3429000"/>
                <a:ext cx="3859530" cy="914400"/>
              </a:xfrm>
              <a:prstGeom prst="rect">
                <a:avLst/>
              </a:prstGeom>
              <a:blipFill>
                <a:blip r:embed="rId7"/>
                <a:stretch>
                  <a:fillRect r="-8499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308323B2-DA7B-D2A6-44F6-A548CBE8A348}"/>
                  </a:ext>
                </a:extLst>
              </p:cNvPr>
              <p:cNvSpPr txBox="1"/>
              <p:nvPr/>
            </p:nvSpPr>
            <p:spPr>
              <a:xfrm>
                <a:off x="5142230" y="4208372"/>
                <a:ext cx="5794384"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smtClean="0">
                          <a:latin typeface="Cambria Math" panose="02040503050406030204" pitchFamily="18" charset="0"/>
                        </a:rPr>
                        <m:t>V</m:t>
                      </m:r>
                      <m:r>
                        <m:rPr>
                          <m:sty m:val="p"/>
                        </m:rPr>
                        <a:rPr lang="fr-FR" sz="1400" b="0" i="1" smtClean="0">
                          <a:latin typeface="Cambria Math" panose="02040503050406030204" pitchFamily="18" charset="0"/>
                        </a:rPr>
                        <m:t>ar</m:t>
                      </m:r>
                      <m:r>
                        <a:rPr lang="fr-FR" sz="1400" b="0" i="1" smtClean="0">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ℒ</m:t>
                          </m:r>
                        </m:e>
                        <m:sub>
                          <m:r>
                            <m:rPr>
                              <m:sty m:val="p"/>
                            </m:rPr>
                            <a:rPr lang="fr-FR" sz="1400" i="1">
                              <a:latin typeface="Cambria Math" panose="02040503050406030204" pitchFamily="18" charset="0"/>
                            </a:rPr>
                            <m:t>m</m:t>
                          </m:r>
                        </m:sub>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d>
                            <m:dPr>
                              <m:ctrlPr>
                                <a:rPr lang="fr-FR" sz="1400" i="1">
                                  <a:latin typeface="Cambria Math" panose="02040503050406030204" pitchFamily="18" charset="0"/>
                                </a:rPr>
                              </m:ctrlPr>
                            </m:dPr>
                            <m:e>
                              <m:f>
                                <m:fPr>
                                  <m:ctrlPr>
                                    <a:rPr lang="fr-FR" sz="1400" i="1">
                                      <a:latin typeface="Cambria Math" panose="02040503050406030204" pitchFamily="18" charset="0"/>
                                    </a:rPr>
                                  </m:ctrlPr>
                                </m:fPr>
                                <m:num>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j</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m</m:t>
                                      </m:r>
                                    </m:sup>
                                    <m:e>
                                      <m:sSup>
                                        <m:sSupPr>
                                          <m:ctrlPr>
                                            <a:rPr lang="fr-FR" sz="1400" i="1">
                                              <a:latin typeface="Cambria Math" panose="02040503050406030204" pitchFamily="18" charset="0"/>
                                            </a:rPr>
                                          </m:ctrlPr>
                                        </m:sSup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e>
                                        <m:sup>
                                          <m:r>
                                            <a:rPr lang="fr-FR" sz="1400" i="1">
                                              <a:latin typeface="Cambria Math" panose="02040503050406030204" pitchFamily="18" charset="0"/>
                                            </a:rPr>
                                            <m:t>2</m:t>
                                          </m:r>
                                        </m:sup>
                                      </m:sSup>
                                    </m:e>
                                  </m:nary>
                                </m:num>
                                <m:den>
                                  <m:sSup>
                                    <m:sSupPr>
                                      <m:ctrlPr>
                                        <a:rPr lang="fr-FR" sz="1400" i="1" smtClean="0">
                                          <a:latin typeface="Cambria Math" panose="02040503050406030204" pitchFamily="18" charset="0"/>
                                        </a:rPr>
                                      </m:ctrlPr>
                                    </m:sSupPr>
                                    <m:e>
                                      <m:r>
                                        <m:rPr>
                                          <m:sty m:val="p"/>
                                        </m:rPr>
                                        <a:rPr lang="fr-FR" sz="1400" b="0" i="1" smtClean="0">
                                          <a:latin typeface="Cambria Math" panose="02040503050406030204" pitchFamily="18" charset="0"/>
                                        </a:rPr>
                                        <m:t>m</m:t>
                                      </m:r>
                                    </m:e>
                                    <m:sup>
                                      <m:r>
                                        <a:rPr lang="fr-FR" sz="1400" b="0" i="1" smtClean="0">
                                          <a:latin typeface="Cambria Math" panose="02040503050406030204" pitchFamily="18" charset="0"/>
                                        </a:rPr>
                                        <m:t>2</m:t>
                                      </m:r>
                                    </m:sup>
                                  </m:sSup>
                                </m:den>
                              </m:f>
                            </m:e>
                          </m:d>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A</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num>
                            <m:den>
                              <m:r>
                                <m:rPr>
                                  <m:sty m:val="p"/>
                                </m:rPr>
                                <a:rPr lang="fr-FR" sz="1400" b="0" i="1" smtClean="0">
                                  <a:latin typeface="Cambria Math" panose="02040503050406030204" pitchFamily="18" charset="0"/>
                                </a:rPr>
                                <m:t>m</m:t>
                              </m:r>
                            </m:den>
                          </m:f>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up>
                                  <m:r>
                                    <a:rPr lang="fr-FR" sz="1400" i="1">
                                      <a:latin typeface="Cambria Math" panose="02040503050406030204" pitchFamily="18" charset="0"/>
                                    </a:rPr>
                                    <m:t>2</m:t>
                                  </m:r>
                                </m:sup>
                              </m:sSubSup>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A</m:t>
                                  </m:r>
                                </m:e>
                                <m:sub>
                                  <m:r>
                                    <m:rPr>
                                      <m:sty m:val="p"/>
                                    </m:rPr>
                                    <a:rPr lang="fr-FR" sz="1400" i="1">
                                      <a:latin typeface="Cambria Math" panose="02040503050406030204" pitchFamily="18" charset="0"/>
                                    </a:rPr>
                                    <m:t>i</m:t>
                                  </m:r>
                                </m:sub>
                              </m:sSub>
                            </m:e>
                          </m:nary>
                          <m:r>
                            <a:rPr lang="fr-FR" sz="1400" b="0" i="1" smtClean="0">
                              <a:latin typeface="Cambria Math" panose="02040503050406030204" pitchFamily="18" charset="0"/>
                            </a:rPr>
                            <m:t>=</m:t>
                          </m:r>
                          <m:f>
                            <m:fPr>
                              <m:ctrlPr>
                                <a:rPr lang="fr-FR" sz="1400" i="1">
                                  <a:latin typeface="Cambria Math" panose="02040503050406030204" pitchFamily="18" charset="0"/>
                                </a:rPr>
                              </m:ctrlPr>
                            </m:fPr>
                            <m:num>
                              <m:r>
                                <a:rPr lang="fr-FR" sz="1400" i="1">
                                  <a:latin typeface="Cambria Math" panose="02040503050406030204" pitchFamily="18" charset="0"/>
                                </a:rPr>
                                <m:t>1</m:t>
                              </m:r>
                            </m:num>
                            <m:den>
                              <m:r>
                                <m:rPr>
                                  <m:sty m:val="p"/>
                                </m:rPr>
                                <a:rPr lang="fr-FR" sz="1400" i="1">
                                  <a:latin typeface="Cambria Math" panose="02040503050406030204" pitchFamily="18" charset="0"/>
                                </a:rPr>
                                <m:t>m</m:t>
                              </m:r>
                            </m:den>
                          </m:f>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Var</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5" name="ZoneTexte 4">
                <a:extLst>
                  <a:ext uri="{FF2B5EF4-FFF2-40B4-BE49-F238E27FC236}">
                    <a16:creationId xmlns:a16="http://schemas.microsoft.com/office/drawing/2014/main" id="{308323B2-DA7B-D2A6-44F6-A548CBE8A348}"/>
                  </a:ext>
                </a:extLst>
              </p:cNvPr>
              <p:cNvSpPr txBox="1">
                <a:spLocks noRot="1" noChangeAspect="1" noMove="1" noResize="1" noEditPoints="1" noAdjustHandles="1" noChangeArrowheads="1" noChangeShapeType="1" noTextEdit="1"/>
              </p:cNvSpPr>
              <p:nvPr/>
            </p:nvSpPr>
            <p:spPr>
              <a:xfrm>
                <a:off x="5142230" y="4208372"/>
                <a:ext cx="5794384" cy="91440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E3D41D90-F256-DC25-2D4C-4CDF5538F6B2}"/>
                  </a:ext>
                </a:extLst>
              </p:cNvPr>
              <p:cNvSpPr txBox="1"/>
              <p:nvPr/>
            </p:nvSpPr>
            <p:spPr>
              <a:xfrm>
                <a:off x="557178" y="5078294"/>
                <a:ext cx="5794384"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func>
                        <m:funcPr>
                          <m:ctrlPr>
                            <a:rPr lang="fr-FR" sz="1400" i="1" smtClean="0">
                              <a:latin typeface="Cambria Math" panose="02040503050406030204" pitchFamily="18" charset="0"/>
                            </a:rPr>
                          </m:ctrlPr>
                        </m:funcPr>
                        <m:fName>
                          <m:limLow>
                            <m:limLowPr>
                              <m:ctrlPr>
                                <a:rPr lang="fr-FR" sz="1400" i="1" smtClean="0">
                                  <a:latin typeface="Cambria Math" panose="02040503050406030204" pitchFamily="18" charset="0"/>
                                </a:rPr>
                              </m:ctrlPr>
                            </m:limLowPr>
                            <m:e>
                              <m:r>
                                <m:rPr>
                                  <m:sty m:val="p"/>
                                </m:rPr>
                                <a:rPr lang="fr-FR" sz="1400" i="0" smtClean="0">
                                  <a:latin typeface="Cambria Math" panose="02040503050406030204" pitchFamily="18" charset="0"/>
                                </a:rPr>
                                <m:t>lim</m:t>
                              </m:r>
                            </m:e>
                            <m:lim>
                              <m:r>
                                <m:rPr>
                                  <m:sty m:val="p"/>
                                </m:rPr>
                                <a:rPr lang="fr-FR" sz="1400" b="0" i="1" smtClean="0">
                                  <a:latin typeface="Cambria Math" panose="02040503050406030204" pitchFamily="18" charset="0"/>
                                </a:rPr>
                                <m:t>m</m:t>
                              </m:r>
                              <m:r>
                                <a:rPr lang="fr-FR" sz="1400" b="0" i="1" smtClean="0">
                                  <a:latin typeface="Cambria Math" panose="02040503050406030204" pitchFamily="18" charset="0"/>
                                </a:rPr>
                                <m:t> →</m:t>
                              </m:r>
                              <m:r>
                                <a:rPr lang="fr-FR" sz="1400" b="0" i="1" smtClean="0">
                                  <a:latin typeface="Cambria Math" panose="02040503050406030204" pitchFamily="18" charset="0"/>
                                </a:rPr>
                                <m:t>∞</m:t>
                              </m:r>
                            </m:lim>
                          </m:limLow>
                        </m:fName>
                        <m:e>
                          <m:r>
                            <m:rPr>
                              <m:sty m:val="p"/>
                            </m:rPr>
                            <a:rPr lang="fr-FR" sz="1400" i="1">
                              <a:latin typeface="Cambria Math" panose="02040503050406030204" pitchFamily="18" charset="0"/>
                            </a:rPr>
                            <m:t>Var</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ℒ</m:t>
                              </m:r>
                            </m:e>
                            <m:sub>
                              <m:r>
                                <m:rPr>
                                  <m:sty m:val="p"/>
                                </m:rPr>
                                <a:rPr lang="fr-FR" sz="1400" i="1">
                                  <a:latin typeface="Cambria Math" panose="02040503050406030204" pitchFamily="18" charset="0"/>
                                </a:rPr>
                                <m:t>m</m:t>
                              </m:r>
                            </m:sub>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b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r>
                            <a:rPr lang="fr-FR" sz="1400" i="1">
                              <a:latin typeface="Cambria Math" panose="02040503050406030204" pitchFamily="18" charset="0"/>
                            </a:rPr>
                            <m:t>=</m:t>
                          </m:r>
                        </m:e>
                      </m:func>
                      <m:r>
                        <a:rPr lang="fr-FR" sz="1400" i="1" smtClean="0">
                          <a:latin typeface="Cambria Math" panose="02040503050406030204" pitchFamily="18" charset="0"/>
                        </a:rPr>
                        <m:t>0</m:t>
                      </m:r>
                    </m:oMath>
                  </m:oMathPara>
                </a14:m>
                <a:endParaRPr lang="fr-FR" sz="1400" dirty="0" err="1">
                  <a:latin typeface="Verdana" panose="020B0604030504040204" pitchFamily="34" charset="0"/>
                </a:endParaRPr>
              </a:p>
            </p:txBody>
          </p:sp>
        </mc:Choice>
        <mc:Fallback>
          <p:sp>
            <p:nvSpPr>
              <p:cNvPr id="12" name="ZoneTexte 11">
                <a:extLst>
                  <a:ext uri="{FF2B5EF4-FFF2-40B4-BE49-F238E27FC236}">
                    <a16:creationId xmlns:a16="http://schemas.microsoft.com/office/drawing/2014/main" id="{E3D41D90-F256-DC25-2D4C-4CDF5538F6B2}"/>
                  </a:ext>
                </a:extLst>
              </p:cNvPr>
              <p:cNvSpPr txBox="1">
                <a:spLocks noRot="1" noChangeAspect="1" noMove="1" noResize="1" noEditPoints="1" noAdjustHandles="1" noChangeArrowheads="1" noChangeShapeType="1" noTextEdit="1"/>
              </p:cNvSpPr>
              <p:nvPr/>
            </p:nvSpPr>
            <p:spPr>
              <a:xfrm>
                <a:off x="557178" y="5078294"/>
                <a:ext cx="5794384" cy="914400"/>
              </a:xfrm>
              <a:prstGeom prst="rect">
                <a:avLst/>
              </a:prstGeom>
              <a:blipFill>
                <a:blip r:embed="rId9"/>
                <a:stretch>
                  <a:fillRect t="-667"/>
                </a:stretch>
              </a:blipFill>
            </p:spPr>
            <p:txBody>
              <a:bodyPr/>
              <a:lstStyle/>
              <a:p>
                <a:r>
                  <a:rPr lang="fr-FR">
                    <a:noFill/>
                  </a:rPr>
                  <a:t> </a:t>
                </a:r>
              </a:p>
            </p:txBody>
          </p:sp>
        </mc:Fallback>
      </mc:AlternateContent>
    </p:spTree>
    <p:extLst>
      <p:ext uri="{BB962C8B-B14F-4D97-AF65-F5344CB8AC3E}">
        <p14:creationId xmlns:p14="http://schemas.microsoft.com/office/powerpoint/2010/main" val="3803747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CE0525D8-9DA9-62A2-E0C2-97CFE31C510A}"/>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348D53B0-AAF3-1149-ACC4-2151A3E4D2E7}"/>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8797E75-9AE9-9CD1-FD69-A9D962CF578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Propriétés de convergence de la distribution de pertes (4/5)</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1245FD4-5D61-D795-ECFA-F027D8C84BD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CE7A8C19-1E32-6762-2281-B1AD10814D6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7F34CEAF-A3A8-39DC-A486-37AF9D24448D}"/>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B78B7E62-0E78-A59D-5441-57514499DE52}"/>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93507D81-B588-80A3-2483-8FFA9F30A1CB}"/>
                  </a:ext>
                </a:extLst>
              </p:cNvPr>
              <p:cNvSpPr txBox="1"/>
              <p:nvPr/>
            </p:nvSpPr>
            <p:spPr>
              <a:xfrm>
                <a:off x="224535" y="1316781"/>
                <a:ext cx="11895680" cy="4918206"/>
              </a:xfrm>
              <a:prstGeom prst="rect">
                <a:avLst/>
              </a:prstGeom>
              <a:solidFill>
                <a:srgbClr val="F1F1F1"/>
              </a:solidFill>
            </p:spPr>
            <p:txBody>
              <a:bodyPr vert="horz" wrap="square" lIns="0" tIns="54610" rIns="0" bIns="0" rtlCol="0">
                <a:spAutoFit/>
              </a:bodyPr>
              <a:lstStyle/>
              <a:p>
                <a:pPr marL="180000" marR="83820" algn="just">
                  <a:spcBef>
                    <a:spcPts val="430"/>
                  </a:spcBef>
                </a:pPr>
                <a:r>
                  <a:rPr lang="fr-FR" sz="1200" dirty="0"/>
                  <a:t>En raison de l’hypothèse 5, selon laquelle le portefeuille de la banque est équivalent à un portefeuille infiniment granulaire (parfaitement diversifié), il en découle que le résultat de convergence établi pour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ℒ</m:t>
                        </m:r>
                      </m:e>
                      <m:sub>
                        <m:r>
                          <m:rPr>
                            <m:sty m:val="p"/>
                          </m:rPr>
                          <a:rPr lang="fr-FR" sz="1200" i="1">
                            <a:latin typeface="Cambria Math" panose="02040503050406030204" pitchFamily="18" charset="0"/>
                          </a:rPr>
                          <m:t>m</m:t>
                        </m:r>
                      </m:sub>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bSup>
                    <m:r>
                      <a:rPr lang="fr-FR" sz="1200" i="1">
                        <a:latin typeface="Cambria Math" panose="02040503050406030204" pitchFamily="18" charset="0"/>
                      </a:rPr>
                      <m:t> </m:t>
                    </m:r>
                    <m:r>
                      <a:rPr lang="fr-FR" sz="1200" i="1">
                        <a:latin typeface="Cambria Math" panose="02040503050406030204" pitchFamily="18" charset="0"/>
                      </a:rPr>
                      <m:t>| </m:t>
                    </m:r>
                    <m:r>
                      <m:rPr>
                        <m:sty m:val="p"/>
                      </m:rPr>
                      <a:rPr lang="fr-FR" sz="1200" i="1">
                        <a:latin typeface="Cambria Math" panose="02040503050406030204" pitchFamily="18" charset="0"/>
                      </a:rPr>
                      <m:t>Z</m:t>
                    </m:r>
                    <m:r>
                      <a:rPr lang="fr-FR" sz="1200" i="1">
                        <a:latin typeface="Cambria Math" panose="02040503050406030204" pitchFamily="18" charset="0"/>
                      </a:rPr>
                      <m:t>  </m:t>
                    </m:r>
                  </m:oMath>
                </a14:m>
                <a:r>
                  <a:rPr lang="fr-FR" sz="1200" dirty="0"/>
                  <a:t>s’applique également à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d>
                          <m:dPr>
                            <m:ctrlPr>
                              <a:rPr lang="fr-FR" sz="1200" i="1">
                                <a:latin typeface="Cambria Math" panose="02040503050406030204" pitchFamily="18" charset="0"/>
                              </a:rPr>
                            </m:ctrlPr>
                          </m:dPr>
                          <m:e>
                            <m:r>
                              <a:rPr lang="fr-FR" sz="1200" i="1">
                                <a:latin typeface="Cambria Math" panose="02040503050406030204" pitchFamily="18" charset="0"/>
                              </a:rPr>
                              <m:t>𝑛</m:t>
                            </m:r>
                          </m:e>
                        </m:d>
                      </m:sup>
                    </m:sSup>
                    <m:r>
                      <a:rPr lang="fr-FR" sz="1200" i="1">
                        <a:latin typeface="Cambria Math" panose="02040503050406030204" pitchFamily="18" charset="0"/>
                      </a:rPr>
                      <m:t>| </m:t>
                    </m:r>
                    <m:r>
                      <a:rPr lang="fr-FR" sz="1200" i="1">
                        <a:latin typeface="Cambria Math" panose="02040503050406030204" pitchFamily="18" charset="0"/>
                      </a:rPr>
                      <m:t>𝑍</m:t>
                    </m:r>
                  </m:oMath>
                </a14:m>
                <a:r>
                  <a:rPr lang="fr-FR" sz="1200" dirty="0"/>
                  <a:t>, ce qui donne :</a:t>
                </a:r>
                <a:endParaRPr lang="fr-FR" sz="1200" b="0" dirty="0"/>
              </a:p>
              <a:p>
                <a:pPr marL="180000" marR="83820" algn="just">
                  <a:spcBef>
                    <a:spcPts val="430"/>
                  </a:spcBef>
                </a:pPr>
                <a:endParaRPr lang="fr-FR" sz="1200" dirty="0"/>
              </a:p>
              <a:p>
                <a:pPr marL="180000" marR="83820" algn="just">
                  <a:spcBef>
                    <a:spcPts val="430"/>
                  </a:spcBef>
                </a:pPr>
                <a:endParaRPr lang="fr-FR" sz="1200" b="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Il découle du résultat précédent que pour caractériser la distribution asymptotique de la perte non conditionnelle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oMath>
                </a14:m>
                <a:r>
                  <a:rPr lang="fr-FR" sz="1200" dirty="0"/>
                  <a:t>), il suffit de connaître la distribution de l’espérance conditionnelle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ea typeface="Cambria Math" panose="02040503050406030204" pitchFamily="18" charset="0"/>
                          </a:rPr>
                          <m:t>𝔼</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r>
                      <a:rPr lang="fr-FR" sz="1200" i="1">
                        <a:latin typeface="Cambria Math" panose="02040503050406030204" pitchFamily="18" charset="0"/>
                      </a:rPr>
                      <m:t>| </m:t>
                    </m:r>
                    <m:r>
                      <m:rPr>
                        <m:sty m:val="p"/>
                      </m:rPr>
                      <a:rPr lang="fr-FR" sz="1200" i="1">
                        <a:latin typeface="Cambria Math" panose="02040503050406030204" pitchFamily="18" charset="0"/>
                      </a:rPr>
                      <m:t>Z</m:t>
                    </m:r>
                    <m:r>
                      <a:rPr lang="fr-FR" sz="1200" b="0" i="1" smtClean="0">
                        <a:latin typeface="Cambria Math" panose="02040503050406030204" pitchFamily="18" charset="0"/>
                      </a:rPr>
                      <m:t>)</m:t>
                    </m:r>
                  </m:oMath>
                </a14:m>
                <a:r>
                  <a:rPr lang="fr-FR" sz="1200" dirty="0"/>
                  <a:t> calculée sur tous les états possibles de l’économie. </a:t>
                </a:r>
              </a:p>
              <a:p>
                <a:pPr marL="180000" marR="83820" algn="just">
                  <a:spcBef>
                    <a:spcPts val="430"/>
                  </a:spcBef>
                </a:pPr>
                <a:endParaRPr lang="fr-FR" sz="1200" dirty="0"/>
              </a:p>
              <a:p>
                <a:pPr marL="180000" marR="83820" algn="just">
                  <a:spcBef>
                    <a:spcPts val="430"/>
                  </a:spcBef>
                </a:pPr>
                <a:r>
                  <a:rPr lang="fr-FR" sz="1200" dirty="0"/>
                  <a:t>Nous allons maintenant démontrer que la </a:t>
                </a:r>
                <a:r>
                  <a:rPr lang="fr-FR" sz="1200" b="1" dirty="0"/>
                  <a:t>distribution non-conditionnelle </a:t>
                </a:r>
                <a:r>
                  <a:rPr lang="fr-FR" sz="1200" dirty="0"/>
                  <a:t>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oMath>
                </a14:m>
                <a:r>
                  <a:rPr lang="fr-FR" sz="1200" dirty="0"/>
                  <a:t> converge vers </a:t>
                </a:r>
                <a14:m>
                  <m:oMath xmlns:m="http://schemas.openxmlformats.org/officeDocument/2006/math">
                    <m:r>
                      <m:rPr>
                        <m:sty m:val="p"/>
                      </m:rPr>
                      <a:rPr lang="fr-FR" sz="1200" i="1">
                        <a:latin typeface="Cambria Math" panose="02040503050406030204" pitchFamily="18" charset="0"/>
                      </a:rPr>
                      <m:t>g</m:t>
                    </m:r>
                    <m:r>
                      <a:rPr lang="fr-FR" sz="1200" i="1">
                        <a:latin typeface="Cambria Math" panose="02040503050406030204" pitchFamily="18" charset="0"/>
                      </a:rPr>
                      <m:t>(</m:t>
                    </m:r>
                    <m:r>
                      <m:rPr>
                        <m:sty m:val="p"/>
                      </m:rPr>
                      <a:rPr lang="fr-FR" sz="1200" i="1">
                        <a:latin typeface="Cambria Math" panose="02040503050406030204" pitchFamily="18" charset="0"/>
                      </a:rPr>
                      <m:t>Z</m:t>
                    </m:r>
                    <m:r>
                      <a:rPr lang="fr-FR" sz="1200" i="1">
                        <a:latin typeface="Cambria Math" panose="02040503050406030204" pitchFamily="18" charset="0"/>
                      </a:rPr>
                      <m:t>)</m:t>
                    </m:r>
                  </m:oMath>
                </a14:m>
                <a:r>
                  <a:rPr lang="fr-FR" sz="1200" dirty="0"/>
                  <a:t> (où </a:t>
                </a:r>
                <a14:m>
                  <m:oMath xmlns:m="http://schemas.openxmlformats.org/officeDocument/2006/math">
                    <m:r>
                      <a:rPr lang="fr-FR" sz="1200" i="1" dirty="0" smtClean="0">
                        <a:latin typeface="Cambria Math" panose="02040503050406030204" pitchFamily="18" charset="0"/>
                      </a:rPr>
                      <m:t>𝑍</m:t>
                    </m:r>
                  </m:oMath>
                </a14:m>
                <a:r>
                  <a:rPr lang="fr-FR" sz="1200" dirty="0"/>
                  <a:t> est une variable aléatoire)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b="1" dirty="0"/>
                  <a:t>Preuve. </a:t>
                </a:r>
                <a:r>
                  <a:rPr lang="fr-FR" sz="1200" dirty="0"/>
                  <a:t>En vertu de l’inégalité de Markov, nous pouvons écrire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Nous souhaitons montrer que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Cela revient à démontrer que : </a:t>
                </a:r>
              </a:p>
            </p:txBody>
          </p:sp>
        </mc:Choice>
        <mc:Fallback>
          <p:sp>
            <p:nvSpPr>
              <p:cNvPr id="14" name="object 21">
                <a:extLst>
                  <a:ext uri="{FF2B5EF4-FFF2-40B4-BE49-F238E27FC236}">
                    <a16:creationId xmlns:a16="http://schemas.microsoft.com/office/drawing/2014/main" id="{93507D81-B588-80A3-2483-8FFA9F30A1CB}"/>
                  </a:ext>
                </a:extLst>
              </p:cNvPr>
              <p:cNvSpPr txBox="1">
                <a:spLocks noRot="1" noChangeAspect="1" noMove="1" noResize="1" noEditPoints="1" noAdjustHandles="1" noChangeArrowheads="1" noChangeShapeType="1" noTextEdit="1"/>
              </p:cNvSpPr>
              <p:nvPr/>
            </p:nvSpPr>
            <p:spPr>
              <a:xfrm>
                <a:off x="224535" y="1316781"/>
                <a:ext cx="11895680" cy="4918206"/>
              </a:xfrm>
              <a:prstGeom prst="rect">
                <a:avLst/>
              </a:prstGeom>
              <a:blipFill>
                <a:blip r:embed="rId4"/>
                <a:stretch>
                  <a:fillRect r="-103" b="-867"/>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E3FEF190-4FFA-3549-A8F2-8606D053237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7215F14D-9AA6-7028-317F-066075E3D8B0}"/>
                  </a:ext>
                </a:extLst>
              </p:cNvPr>
              <p:cNvSpPr txBox="1"/>
              <p:nvPr/>
            </p:nvSpPr>
            <p:spPr>
              <a:xfrm>
                <a:off x="3357387" y="192052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 </m:t>
                      </m:r>
                      <m:groupChr>
                        <m:groupChrPr>
                          <m:chr m:val="→"/>
                          <m:vertJc m:val="bot"/>
                          <m:ctrlPr>
                            <a:rPr lang="fr-FR" sz="1400" b="0" i="1" smtClean="0">
                              <a:latin typeface="Cambria Math" panose="02040503050406030204" pitchFamily="18" charset="0"/>
                            </a:rPr>
                          </m:ctrlPr>
                        </m:groupChrPr>
                        <m:e>
                          <m:r>
                            <m:rPr>
                              <m:sty m:val="p"/>
                              <m:brk m:alnAt="2"/>
                            </m:rPr>
                            <a:rPr lang="fr-FR" sz="1400" b="0" i="1" smtClean="0">
                              <a:latin typeface="Cambria Math" panose="02040503050406030204" pitchFamily="18" charset="0"/>
                            </a:rPr>
                            <m:t>p</m:t>
                          </m:r>
                        </m:e>
                      </m:groupChr>
                      <m:r>
                        <a:rPr lang="fr-FR" sz="1400" b="0" i="1" smtClean="0">
                          <a:latin typeface="Cambria Math" panose="02040503050406030204" pitchFamily="18" charset="0"/>
                        </a:rPr>
                        <m:t>  </m:t>
                      </m:r>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r>
                            <a:rPr lang="fr-FR" sz="1400" b="0" i="1" smtClean="0">
                              <a:latin typeface="Cambria Math" panose="02040503050406030204" pitchFamily="18" charset="0"/>
                            </a:rPr>
                            <m:t>  </m:t>
                          </m:r>
                          <m:r>
                            <a:rPr lang="fr-FR" sz="1400" b="0" i="1" smtClean="0">
                              <a:latin typeface="Cambria Math" panose="02040503050406030204" pitchFamily="18" charset="0"/>
                              <a:ea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6" name="ZoneTexte 5">
                <a:extLst>
                  <a:ext uri="{FF2B5EF4-FFF2-40B4-BE49-F238E27FC236}">
                    <a16:creationId xmlns:a16="http://schemas.microsoft.com/office/drawing/2014/main" id="{7215F14D-9AA6-7028-317F-066075E3D8B0}"/>
                  </a:ext>
                </a:extLst>
              </p:cNvPr>
              <p:cNvSpPr txBox="1">
                <a:spLocks noRot="1" noChangeAspect="1" noMove="1" noResize="1" noEditPoints="1" noAdjustHandles="1" noChangeArrowheads="1" noChangeShapeType="1" noTextEdit="1"/>
              </p:cNvSpPr>
              <p:nvPr/>
            </p:nvSpPr>
            <p:spPr>
              <a:xfrm>
                <a:off x="3357387" y="1920520"/>
                <a:ext cx="3859530" cy="914400"/>
              </a:xfrm>
              <a:prstGeom prst="rect">
                <a:avLst/>
              </a:prstGeom>
              <a:blipFill>
                <a:blip r:embed="rId5"/>
                <a:stretch>
                  <a:fillRect l="-158" r="-23539"/>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94DA7342-38B5-D235-FE65-F8E356D62A6D}"/>
                  </a:ext>
                </a:extLst>
              </p:cNvPr>
              <p:cNvSpPr txBox="1"/>
              <p:nvPr/>
            </p:nvSpPr>
            <p:spPr>
              <a:xfrm>
                <a:off x="3877452" y="3770343"/>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groupChr>
                        <m:groupChrPr>
                          <m:chr m:val="→"/>
                          <m:vertJc m:val="bot"/>
                          <m:ctrlPr>
                            <a:rPr lang="fr-FR" sz="1400" b="0" i="1" smtClean="0">
                              <a:latin typeface="Cambria Math" panose="02040503050406030204" pitchFamily="18" charset="0"/>
                            </a:rPr>
                          </m:ctrlPr>
                        </m:groupChrPr>
                        <m:e>
                          <m:r>
                            <m:rPr>
                              <m:sty m:val="p"/>
                              <m:brk m:alnAt="2"/>
                            </m:rPr>
                            <a:rPr lang="fr-FR" sz="1400" b="0" i="1" smtClean="0">
                              <a:latin typeface="Cambria Math" panose="02040503050406030204" pitchFamily="18" charset="0"/>
                            </a:rPr>
                            <m:t>d</m:t>
                          </m:r>
                        </m:e>
                      </m:groupCh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7" name="ZoneTexte 6">
                <a:extLst>
                  <a:ext uri="{FF2B5EF4-FFF2-40B4-BE49-F238E27FC236}">
                    <a16:creationId xmlns:a16="http://schemas.microsoft.com/office/drawing/2014/main" id="{94DA7342-38B5-D235-FE65-F8E356D62A6D}"/>
                  </a:ext>
                </a:extLst>
              </p:cNvPr>
              <p:cNvSpPr txBox="1">
                <a:spLocks noRot="1" noChangeAspect="1" noMove="1" noResize="1" noEditPoints="1" noAdjustHandles="1" noChangeArrowheads="1" noChangeShapeType="1" noTextEdit="1"/>
              </p:cNvSpPr>
              <p:nvPr/>
            </p:nvSpPr>
            <p:spPr>
              <a:xfrm>
                <a:off x="3877452" y="3770343"/>
                <a:ext cx="3859530" cy="914400"/>
              </a:xfrm>
              <a:prstGeom prst="rect">
                <a:avLst/>
              </a:prstGeom>
              <a:blipFill>
                <a:blip r:embed="rId6"/>
                <a:stretch>
                  <a:fillRect/>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1D10EA77-E7EB-2384-57CA-45956D9BD00A}"/>
              </a:ext>
            </a:extLst>
          </p:cNvPr>
          <p:cNvSpPr txBox="1"/>
          <p:nvPr/>
        </p:nvSpPr>
        <p:spPr>
          <a:xfrm>
            <a:off x="3963177" y="5092443"/>
            <a:ext cx="3859530" cy="914400"/>
          </a:xfrm>
          <a:prstGeom prst="rect">
            <a:avLst/>
          </a:prstGeom>
        </p:spPr>
        <p:txBody>
          <a:bodyPr vert="horz" wrap="none" lIns="0" tIns="0" rIns="0" bIns="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24" name="ZoneTexte 23">
                <a:extLst>
                  <a:ext uri="{FF2B5EF4-FFF2-40B4-BE49-F238E27FC236}">
                    <a16:creationId xmlns:a16="http://schemas.microsoft.com/office/drawing/2014/main" id="{4823D676-165E-9433-564E-F19C98788871}"/>
                  </a:ext>
                </a:extLst>
              </p:cNvPr>
              <p:cNvSpPr txBox="1"/>
              <p:nvPr/>
            </p:nvSpPr>
            <p:spPr>
              <a:xfrm>
                <a:off x="5024191" y="4378864"/>
                <a:ext cx="4693920" cy="448776"/>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r>
                        <m:rPr>
                          <m:sty m:val="p"/>
                        </m:rPr>
                        <a:rPr lang="fr-FR" sz="1400" b="0" i="1" smtClean="0">
                          <a:latin typeface="Cambria Math" panose="02040503050406030204" pitchFamily="18" charset="0"/>
                        </a:rPr>
                        <m:t>ϵ</m:t>
                      </m:r>
                      <m:r>
                        <a:rPr lang="fr-FR" sz="1400" b="0" i="1" smtClean="0">
                          <a:latin typeface="Cambria Math" panose="02040503050406030204" pitchFamily="18" charset="0"/>
                        </a:rPr>
                        <m:t>&gt;0,  </m:t>
                      </m:r>
                      <m:r>
                        <m:rPr>
                          <m:sty m:val="p"/>
                        </m:rPr>
                        <a:rPr lang="fr-FR" sz="1400" i="1">
                          <a:latin typeface="Cambria Math" panose="02040503050406030204" pitchFamily="18" charset="0"/>
                        </a:rPr>
                        <m:t>P</m:t>
                      </m:r>
                      <m:d>
                        <m:dPr>
                          <m:ctrlPr>
                            <a:rPr lang="fr-FR" sz="1400" i="1">
                              <a:latin typeface="Cambria Math" panose="02040503050406030204" pitchFamily="18" charset="0"/>
                            </a:rPr>
                          </m:ctrlPr>
                        </m:dPr>
                        <m:e>
                          <m:d>
                            <m:dPr>
                              <m:begChr m:val="|"/>
                              <m:endChr m:val="|"/>
                              <m:ctrlPr>
                                <a:rPr lang="fr-FR" sz="1400" i="1" smtClean="0">
                                  <a:latin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&gt;</m:t>
                          </m:r>
                          <m:r>
                            <m:rPr>
                              <m:sty m:val="p"/>
                            </m:rPr>
                            <a:rPr lang="fr-FR" sz="1400" b="0" i="1" smtClean="0">
                              <a:latin typeface="Cambria Math" panose="02040503050406030204" pitchFamily="18" charset="0"/>
                            </a:rPr>
                            <m:t>ϵ</m:t>
                          </m:r>
                        </m:e>
                      </m:d>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i="1">
                              <a:latin typeface="Cambria Math" panose="02040503050406030204" pitchFamily="18" charset="0"/>
                              <a:ea typeface="Cambria Math" panose="02040503050406030204" pitchFamily="18" charset="0"/>
                            </a:rPr>
                            <m:t>𝔼</m:t>
                          </m:r>
                          <m:d>
                            <m:dPr>
                              <m:begChr m:val="["/>
                              <m:endChr m:val="]"/>
                              <m:ctrlPr>
                                <a:rPr lang="fr-FR" sz="1400" i="1" smtClean="0">
                                  <a:latin typeface="Cambria Math" panose="02040503050406030204" pitchFamily="18" charset="0"/>
                                  <a:ea typeface="Cambria Math" panose="02040503050406030204" pitchFamily="18" charset="0"/>
                                </a:rPr>
                              </m:ctrlPr>
                            </m:dPr>
                            <m:e>
                              <m:d>
                                <m:dPr>
                                  <m:begChr m:val="|"/>
                                  <m:endChr m:val="|"/>
                                  <m:ctrlPr>
                                    <a:rPr lang="fr-FR" sz="1400" i="1" smtClean="0">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e>
                              </m:d>
                            </m:e>
                          </m:d>
                        </m:num>
                        <m:den>
                          <m:r>
                            <m:rPr>
                              <m:sty m:val="p"/>
                            </m:rPr>
                            <a:rPr lang="fr-FR" sz="1400" i="1">
                              <a:latin typeface="Cambria Math" panose="02040503050406030204" pitchFamily="18" charset="0"/>
                            </a:rPr>
                            <m:t>ϵ</m:t>
                          </m:r>
                        </m:den>
                      </m:f>
                    </m:oMath>
                  </m:oMathPara>
                </a14:m>
                <a:endParaRPr lang="fr-FR" sz="1400" dirty="0"/>
              </a:p>
              <a:p>
                <a:pPr algn="just">
                  <a:spcBef>
                    <a:spcPts val="600"/>
                  </a:spcBef>
                  <a:buClr>
                    <a:schemeClr val="tx1"/>
                  </a:buClr>
                </a:pPr>
                <a:endParaRPr lang="fr-FR" sz="1400" dirty="0" err="1">
                  <a:latin typeface="Verdana" panose="020B0604030504040204" pitchFamily="34" charset="0"/>
                </a:endParaRPr>
              </a:p>
            </p:txBody>
          </p:sp>
        </mc:Choice>
        <mc:Fallback>
          <p:sp>
            <p:nvSpPr>
              <p:cNvPr id="24" name="ZoneTexte 23">
                <a:extLst>
                  <a:ext uri="{FF2B5EF4-FFF2-40B4-BE49-F238E27FC236}">
                    <a16:creationId xmlns:a16="http://schemas.microsoft.com/office/drawing/2014/main" id="{4823D676-165E-9433-564E-F19C98788871}"/>
                  </a:ext>
                </a:extLst>
              </p:cNvPr>
              <p:cNvSpPr txBox="1">
                <a:spLocks noRot="1" noChangeAspect="1" noMove="1" noResize="1" noEditPoints="1" noAdjustHandles="1" noChangeArrowheads="1" noChangeShapeType="1" noTextEdit="1"/>
              </p:cNvSpPr>
              <p:nvPr/>
            </p:nvSpPr>
            <p:spPr>
              <a:xfrm>
                <a:off x="5024191" y="4378864"/>
                <a:ext cx="4693920" cy="448776"/>
              </a:xfrm>
              <a:prstGeom prst="rect">
                <a:avLst/>
              </a:prstGeom>
              <a:blipFill>
                <a:blip r:embed="rId7"/>
                <a:stretch>
                  <a:fillRect b="-810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5" name="ZoneTexte 24">
                <a:extLst>
                  <a:ext uri="{FF2B5EF4-FFF2-40B4-BE49-F238E27FC236}">
                    <a16:creationId xmlns:a16="http://schemas.microsoft.com/office/drawing/2014/main" id="{E7E22C27-2638-CD90-25DB-DF3234718C84}"/>
                  </a:ext>
                </a:extLst>
              </p:cNvPr>
              <p:cNvSpPr txBox="1"/>
              <p:nvPr/>
            </p:nvSpPr>
            <p:spPr>
              <a:xfrm>
                <a:off x="2359095" y="5163210"/>
                <a:ext cx="6520109" cy="448776"/>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r>
                        <m:rPr>
                          <m:sty m:val="p"/>
                        </m:rPr>
                        <a:rPr lang="fr-FR" sz="1400" b="0" i="1" smtClean="0">
                          <a:latin typeface="Cambria Math" panose="02040503050406030204" pitchFamily="18" charset="0"/>
                        </a:rPr>
                        <m:t>ϵ</m:t>
                      </m:r>
                      <m:r>
                        <a:rPr lang="fr-FR" sz="1400" b="0" i="1" smtClean="0">
                          <a:latin typeface="Cambria Math" panose="02040503050406030204" pitchFamily="18" charset="0"/>
                        </a:rPr>
                        <m:t>&gt;0,  </m:t>
                      </m:r>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lim>
                      </m:limLow>
                      <m:r>
                        <m:rPr>
                          <m:sty m:val="p"/>
                        </m:rPr>
                        <a:rPr lang="fr-FR" sz="1400" i="1">
                          <a:latin typeface="Cambria Math" panose="02040503050406030204" pitchFamily="18" charset="0"/>
                        </a:rPr>
                        <m:t>P</m:t>
                      </m:r>
                      <m:d>
                        <m:dPr>
                          <m:ctrlPr>
                            <a:rPr lang="fr-FR" sz="1400" i="1">
                              <a:latin typeface="Cambria Math" panose="02040503050406030204" pitchFamily="18" charset="0"/>
                            </a:rPr>
                          </m:ctrlPr>
                        </m:dPr>
                        <m:e>
                          <m:d>
                            <m:dPr>
                              <m:begChr m:val="|"/>
                              <m:endChr m:val="|"/>
                              <m:ctrlPr>
                                <a:rPr lang="fr-FR" sz="1400" i="1" smtClean="0">
                                  <a:latin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&gt;</m:t>
                          </m:r>
                          <m:r>
                            <m:rPr>
                              <m:sty m:val="p"/>
                            </m:rPr>
                            <a:rPr lang="fr-FR" sz="1400" b="0" i="1" smtClean="0">
                              <a:latin typeface="Cambria Math" panose="02040503050406030204" pitchFamily="18" charset="0"/>
                            </a:rPr>
                            <m:t>ϵ</m:t>
                          </m:r>
                        </m:e>
                      </m:d>
                      <m:r>
                        <a:rPr lang="fr-FR" sz="1400" b="0" i="1" smtClean="0">
                          <a:latin typeface="Cambria Math" panose="02040503050406030204" pitchFamily="18" charset="0"/>
                        </a:rPr>
                        <m:t>=0⇔</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groupChr>
                        <m:groupChrPr>
                          <m:chr m:val="→"/>
                          <m:vertJc m:val="bot"/>
                          <m:ctrlPr>
                            <a:rPr lang="fr-FR" sz="1400" i="1">
                              <a:latin typeface="Cambria Math" panose="02040503050406030204" pitchFamily="18" charset="0"/>
                            </a:rPr>
                          </m:ctrlPr>
                        </m:groupChrPr>
                        <m:e>
                          <m:r>
                            <m:rPr>
                              <m:sty m:val="p"/>
                              <m:brk m:alnAt="2"/>
                            </m:rPr>
                            <a:rPr lang="fr-FR" sz="1400" b="0" i="1" smtClean="0">
                              <a:latin typeface="Cambria Math" panose="02040503050406030204" pitchFamily="18" charset="0"/>
                            </a:rPr>
                            <m:t>p</m:t>
                          </m:r>
                        </m:e>
                      </m:groupChr>
                      <m:r>
                        <a:rPr lang="fr-FR" sz="1400" i="1">
                          <a:latin typeface="Cambria Math" panose="02040503050406030204" pitchFamily="18" charset="0"/>
                        </a:rPr>
                        <m:t> </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groupChr>
                        <m:groupChrPr>
                          <m:chr m:val="→"/>
                          <m:vertJc m:val="bot"/>
                          <m:ctrlPr>
                            <a:rPr lang="fr-FR" sz="1400" i="1">
                              <a:latin typeface="Cambria Math" panose="02040503050406030204" pitchFamily="18" charset="0"/>
                            </a:rPr>
                          </m:ctrlPr>
                        </m:groupChrPr>
                        <m:e>
                          <m:r>
                            <m:rPr>
                              <m:sty m:val="p"/>
                              <m:brk m:alnAt="2"/>
                            </m:rPr>
                            <a:rPr lang="fr-FR" sz="1400" b="0" i="1" smtClean="0">
                              <a:latin typeface="Cambria Math" panose="02040503050406030204" pitchFamily="18" charset="0"/>
                            </a:rPr>
                            <m:t>d</m:t>
                          </m:r>
                        </m:e>
                      </m:groupChr>
                      <m:r>
                        <a:rPr lang="fr-FR" sz="1400" i="1">
                          <a:latin typeface="Cambria Math" panose="02040503050406030204" pitchFamily="18" charset="0"/>
                        </a:rPr>
                        <m:t> </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oMath>
                  </m:oMathPara>
                </a14:m>
                <a:endParaRPr lang="fr-FR" sz="1400" dirty="0"/>
              </a:p>
              <a:p>
                <a:pPr algn="just">
                  <a:spcBef>
                    <a:spcPts val="600"/>
                  </a:spcBef>
                  <a:buClr>
                    <a:schemeClr val="tx1"/>
                  </a:buClr>
                </a:pPr>
                <a:endParaRPr lang="fr-FR" sz="1400" dirty="0" err="1">
                  <a:latin typeface="Verdana" panose="020B0604030504040204" pitchFamily="34" charset="0"/>
                </a:endParaRPr>
              </a:p>
            </p:txBody>
          </p:sp>
        </mc:Choice>
        <mc:Fallback>
          <p:sp>
            <p:nvSpPr>
              <p:cNvPr id="25" name="ZoneTexte 24">
                <a:extLst>
                  <a:ext uri="{FF2B5EF4-FFF2-40B4-BE49-F238E27FC236}">
                    <a16:creationId xmlns:a16="http://schemas.microsoft.com/office/drawing/2014/main" id="{E7E22C27-2638-CD90-25DB-DF3234718C84}"/>
                  </a:ext>
                </a:extLst>
              </p:cNvPr>
              <p:cNvSpPr txBox="1">
                <a:spLocks noRot="1" noChangeAspect="1" noMove="1" noResize="1" noEditPoints="1" noAdjustHandles="1" noChangeArrowheads="1" noChangeShapeType="1" noTextEdit="1"/>
              </p:cNvSpPr>
              <p:nvPr/>
            </p:nvSpPr>
            <p:spPr>
              <a:xfrm>
                <a:off x="2359095" y="5163210"/>
                <a:ext cx="6520109" cy="448776"/>
              </a:xfrm>
              <a:prstGeom prst="rect">
                <a:avLst/>
              </a:prstGeom>
              <a:blipFill>
                <a:blip r:embed="rId8"/>
                <a:stretch>
                  <a:fillRect b="-2162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4DCE07E6-2980-1813-A304-6D163FF5C718}"/>
                  </a:ext>
                </a:extLst>
              </p:cNvPr>
              <p:cNvSpPr txBox="1"/>
              <p:nvPr/>
            </p:nvSpPr>
            <p:spPr>
              <a:xfrm>
                <a:off x="2263844" y="5863124"/>
                <a:ext cx="6520109" cy="448776"/>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m:t>
                      </m:r>
                      <m:r>
                        <m:rPr>
                          <m:sty m:val="p"/>
                        </m:rPr>
                        <a:rPr lang="fr-FR" sz="1400" b="0" i="1" smtClean="0">
                          <a:latin typeface="Cambria Math" panose="02040503050406030204" pitchFamily="18" charset="0"/>
                        </a:rPr>
                        <m:t>ϵ</m:t>
                      </m:r>
                      <m:r>
                        <a:rPr lang="fr-FR" sz="1400" b="0" i="1" smtClean="0">
                          <a:latin typeface="Cambria Math" panose="02040503050406030204" pitchFamily="18" charset="0"/>
                        </a:rPr>
                        <m:t>&gt;0,  </m:t>
                      </m:r>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lim>
                      </m:limLow>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e>
                      </m:d>
                      <m:r>
                        <a:rPr lang="fr-FR" sz="1400" b="0" i="1" smtClean="0">
                          <a:latin typeface="Cambria Math" panose="02040503050406030204" pitchFamily="18" charset="0"/>
                        </a:rPr>
                        <m:t>=0⇔</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groupChr>
                        <m:groupChrPr>
                          <m:chr m:val="→"/>
                          <m:vertJc m:val="bot"/>
                          <m:ctrlPr>
                            <a:rPr lang="fr-FR" sz="1400" i="1">
                              <a:latin typeface="Cambria Math" panose="02040503050406030204" pitchFamily="18" charset="0"/>
                            </a:rPr>
                          </m:ctrlPr>
                        </m:groupChrPr>
                        <m:e>
                          <m:r>
                            <m:rPr>
                              <m:sty m:val="p"/>
                              <m:brk m:alnAt="2"/>
                            </m:rPr>
                            <a:rPr lang="fr-FR" sz="1400" b="0" i="1" smtClean="0">
                              <a:latin typeface="Cambria Math" panose="02040503050406030204" pitchFamily="18" charset="0"/>
                            </a:rPr>
                            <m:t>p</m:t>
                          </m:r>
                        </m:e>
                      </m:groupChr>
                      <m:r>
                        <a:rPr lang="fr-FR" sz="1400" i="1">
                          <a:latin typeface="Cambria Math" panose="02040503050406030204" pitchFamily="18" charset="0"/>
                        </a:rPr>
                        <m:t> </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groupChr>
                        <m:groupChrPr>
                          <m:chr m:val="→"/>
                          <m:vertJc m:val="bot"/>
                          <m:ctrlPr>
                            <a:rPr lang="fr-FR" sz="1400" i="1">
                              <a:latin typeface="Cambria Math" panose="02040503050406030204" pitchFamily="18" charset="0"/>
                            </a:rPr>
                          </m:ctrlPr>
                        </m:groupChrPr>
                        <m:e>
                          <m:r>
                            <m:rPr>
                              <m:sty m:val="p"/>
                              <m:brk m:alnAt="2"/>
                            </m:rPr>
                            <a:rPr lang="fr-FR" sz="1400" b="0" i="1" smtClean="0">
                              <a:latin typeface="Cambria Math" panose="02040503050406030204" pitchFamily="18" charset="0"/>
                            </a:rPr>
                            <m:t>d</m:t>
                          </m:r>
                        </m:e>
                      </m:groupChr>
                      <m:r>
                        <a:rPr lang="fr-FR" sz="1400" i="1">
                          <a:latin typeface="Cambria Math" panose="02040503050406030204" pitchFamily="18" charset="0"/>
                        </a:rPr>
                        <m:t> </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oMath>
                  </m:oMathPara>
                </a14:m>
                <a:endParaRPr lang="fr-FR" sz="1400" dirty="0"/>
              </a:p>
              <a:p>
                <a:pPr algn="just">
                  <a:spcBef>
                    <a:spcPts val="600"/>
                  </a:spcBef>
                  <a:buClr>
                    <a:schemeClr val="tx1"/>
                  </a:buClr>
                </a:pPr>
                <a:endParaRPr lang="fr-FR" sz="1400" dirty="0" err="1">
                  <a:latin typeface="Verdana" panose="020B0604030504040204" pitchFamily="34" charset="0"/>
                </a:endParaRPr>
              </a:p>
            </p:txBody>
          </p:sp>
        </mc:Choice>
        <mc:Fallback>
          <p:sp>
            <p:nvSpPr>
              <p:cNvPr id="26" name="ZoneTexte 25">
                <a:extLst>
                  <a:ext uri="{FF2B5EF4-FFF2-40B4-BE49-F238E27FC236}">
                    <a16:creationId xmlns:a16="http://schemas.microsoft.com/office/drawing/2014/main" id="{4DCE07E6-2980-1813-A304-6D163FF5C718}"/>
                  </a:ext>
                </a:extLst>
              </p:cNvPr>
              <p:cNvSpPr txBox="1">
                <a:spLocks noRot="1" noChangeAspect="1" noMove="1" noResize="1" noEditPoints="1" noAdjustHandles="1" noChangeArrowheads="1" noChangeShapeType="1" noTextEdit="1"/>
              </p:cNvSpPr>
              <p:nvPr/>
            </p:nvSpPr>
            <p:spPr>
              <a:xfrm>
                <a:off x="2263844" y="5863124"/>
                <a:ext cx="6520109" cy="448776"/>
              </a:xfrm>
              <a:prstGeom prst="rect">
                <a:avLst/>
              </a:prstGeom>
              <a:blipFill>
                <a:blip r:embed="rId9"/>
                <a:stretch>
                  <a:fillRect b="-23288"/>
                </a:stretch>
              </a:blipFill>
            </p:spPr>
            <p:txBody>
              <a:bodyPr/>
              <a:lstStyle/>
              <a:p>
                <a:r>
                  <a:rPr lang="fr-FR">
                    <a:noFill/>
                  </a:rPr>
                  <a:t> </a:t>
                </a:r>
              </a:p>
            </p:txBody>
          </p:sp>
        </mc:Fallback>
      </mc:AlternateContent>
    </p:spTree>
    <p:extLst>
      <p:ext uri="{BB962C8B-B14F-4D97-AF65-F5344CB8AC3E}">
        <p14:creationId xmlns:p14="http://schemas.microsoft.com/office/powerpoint/2010/main" val="22646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09D9B5E6-4B4C-A01D-E53C-0971AFB84936}"/>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C4C0E8EB-51A3-BC7B-F579-5B010ACC645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8" name="Rectangle 7">
            <a:extLst>
              <a:ext uri="{FF2B5EF4-FFF2-40B4-BE49-F238E27FC236}">
                <a16:creationId xmlns:a16="http://schemas.microsoft.com/office/drawing/2014/main" id="{BA8664BE-35D8-4FF8-96F6-4BE478592B45}"/>
              </a:ext>
            </a:extLst>
          </p:cNvPr>
          <p:cNvSpPr/>
          <p:nvPr/>
        </p:nvSpPr>
        <p:spPr>
          <a:xfrm>
            <a:off x="53107" y="1346452"/>
            <a:ext cx="12138893" cy="896513"/>
          </a:xfrm>
          <a:prstGeom prst="rect">
            <a:avLst/>
          </a:prstGeom>
          <a:solidFill>
            <a:srgbClr val="FDFBF9"/>
          </a:solidFill>
          <a:ln>
            <a:noFill/>
          </a:ln>
        </p:spPr>
        <p:txBody>
          <a:bodyPr spcFirstLastPara="1" wrap="square" lIns="91425" tIns="45700" rIns="91425" bIns="45700" anchor="ctr" anchorCtr="0">
            <a:noAutofit/>
          </a:bodyPr>
          <a:lstStyle/>
          <a:p>
            <a:pPr algn="ctr">
              <a:buClr>
                <a:schemeClr val="lt1"/>
              </a:buClr>
              <a:buSzPts val="1800"/>
            </a:pPr>
            <a:endParaRPr lang="fr-FR" sz="1600" b="1">
              <a:solidFill>
                <a:srgbClr val="000000"/>
              </a:solidFill>
              <a:latin typeface="Verdana"/>
              <a:ea typeface="Verdana"/>
              <a:cs typeface="Arial"/>
            </a:endParaRPr>
          </a:p>
        </p:txBody>
      </p:sp>
      <p:sp>
        <p:nvSpPr>
          <p:cNvPr id="1224" name="Google Shape;1224;p11">
            <a:extLst>
              <a:ext uri="{FF2B5EF4-FFF2-40B4-BE49-F238E27FC236}">
                <a16:creationId xmlns:a16="http://schemas.microsoft.com/office/drawing/2014/main" id="{96E451F2-E7E4-D2EE-DC2D-90C52E76F00E}"/>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Les textes réglementaires européens</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764D592C-BEDF-28AB-1B65-D7F82359108B}"/>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83C2ACDC-2011-96CD-A28C-B5D61662CC6A}"/>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grpSp>
        <p:nvGrpSpPr>
          <p:cNvPr id="2" name="Google Shape;5775;g2c32c645e07_2_2562">
            <a:extLst>
              <a:ext uri="{FF2B5EF4-FFF2-40B4-BE49-F238E27FC236}">
                <a16:creationId xmlns:a16="http://schemas.microsoft.com/office/drawing/2014/main" id="{2ED93F4E-1582-F80B-DEA6-FA64CF5D0560}"/>
              </a:ext>
            </a:extLst>
          </p:cNvPr>
          <p:cNvGrpSpPr/>
          <p:nvPr/>
        </p:nvGrpSpPr>
        <p:grpSpPr>
          <a:xfrm>
            <a:off x="182220" y="1322694"/>
            <a:ext cx="3497415" cy="5249556"/>
            <a:chOff x="349435" y="1230828"/>
            <a:chExt cx="3376500" cy="5249556"/>
          </a:xfrm>
        </p:grpSpPr>
        <p:sp>
          <p:nvSpPr>
            <p:cNvPr id="3" name="Google Shape;5776;g2c32c645e07_2_2562">
              <a:extLst>
                <a:ext uri="{FF2B5EF4-FFF2-40B4-BE49-F238E27FC236}">
                  <a16:creationId xmlns:a16="http://schemas.microsoft.com/office/drawing/2014/main" id="{B049FD25-2177-6D01-432A-486333796F55}"/>
                </a:ext>
              </a:extLst>
            </p:cNvPr>
            <p:cNvSpPr/>
            <p:nvPr/>
          </p:nvSpPr>
          <p:spPr>
            <a:xfrm>
              <a:off x="349435" y="1945804"/>
              <a:ext cx="3376500" cy="4452000"/>
            </a:xfrm>
            <a:prstGeom prst="rect">
              <a:avLst/>
            </a:prstGeom>
            <a:solidFill>
              <a:srgbClr val="F2F2F2"/>
            </a:solidFill>
            <a:ln>
              <a:noFill/>
            </a:ln>
          </p:spPr>
          <p:txBody>
            <a:bodyPr spcFirstLastPara="1" wrap="square" lIns="108000" tIns="45700" rIns="144000"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8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100"/>
                <a:buFont typeface="Arial"/>
                <a:buNone/>
              </a:pPr>
              <a:endParaRPr sz="800" b="0" i="0" u="none" strike="noStrike" cap="none" dirty="0">
                <a:solidFill>
                  <a:srgbClr val="000000"/>
                </a:solidFill>
                <a:latin typeface="Verdana"/>
                <a:ea typeface="Verdana"/>
                <a:cs typeface="Verdana"/>
                <a:sym typeface="Verdana"/>
              </a:endParaRPr>
            </a:p>
            <a:p>
              <a:pPr marL="184150" marR="0" lvl="0" indent="0" algn="just" defTabSz="914400" rtl="0" eaLnBrk="1" fontAlgn="auto" latinLnBrk="0" hangingPunct="1">
                <a:lnSpc>
                  <a:spcPct val="100000"/>
                </a:lnSpc>
                <a:spcBef>
                  <a:spcPts val="0"/>
                </a:spcBef>
                <a:spcAft>
                  <a:spcPts val="0"/>
                </a:spcAft>
                <a:buClr>
                  <a:srgbClr val="000000"/>
                </a:buClr>
                <a:buSzPts val="1000"/>
                <a:buFont typeface="Arial"/>
                <a:buNone/>
                <a:tabLst/>
                <a:defRPr/>
              </a:pPr>
              <a:r>
                <a:rPr lang="fr-FR" sz="1000" b="0" i="0" u="none" strike="noStrike" cap="none" dirty="0">
                  <a:solidFill>
                    <a:srgbClr val="333333"/>
                  </a:solidFill>
                  <a:ea typeface="Verdana"/>
                  <a:cs typeface="Verdana"/>
                  <a:sym typeface="Verdana"/>
                </a:rPr>
                <a:t>Cette </a:t>
              </a:r>
              <a:r>
                <a:rPr lang="fr-FR" sz="1000" b="1" i="0" u="none" strike="noStrike" cap="none" dirty="0">
                  <a:solidFill>
                    <a:srgbClr val="333333"/>
                  </a:solidFill>
                  <a:ea typeface="Verdana"/>
                  <a:cs typeface="Verdana"/>
                  <a:sym typeface="Verdana"/>
                </a:rPr>
                <a:t>directive sur les exigences de fonds propres</a:t>
              </a:r>
              <a:r>
                <a:rPr lang="fr-FR" sz="1000" b="0" i="0" u="none" strike="noStrike" cap="none" dirty="0">
                  <a:solidFill>
                    <a:srgbClr val="333333"/>
                  </a:solidFill>
                  <a:ea typeface="Verdana"/>
                  <a:cs typeface="Verdana"/>
                  <a:sym typeface="Verdana"/>
                </a:rPr>
                <a:t> (CRD IV) régit l’activité des </a:t>
              </a:r>
              <a:r>
                <a:rPr lang="fr-FR" sz="1000" b="1" i="0" u="none" strike="noStrike" cap="none" dirty="0">
                  <a:solidFill>
                    <a:srgbClr val="333333"/>
                  </a:solidFill>
                  <a:ea typeface="Verdana"/>
                  <a:cs typeface="Verdana"/>
                  <a:sym typeface="Verdana"/>
                </a:rPr>
                <a:t>établissements de crédit au sein de l’UE</a:t>
              </a:r>
              <a:r>
                <a:rPr lang="fr-FR" sz="1000" b="0" i="0" u="none" strike="noStrike" cap="none" dirty="0">
                  <a:solidFill>
                    <a:srgbClr val="333333"/>
                  </a:solidFill>
                  <a:ea typeface="Verdana"/>
                  <a:cs typeface="Verdana"/>
                  <a:sym typeface="Verdana"/>
                </a:rPr>
                <a:t>.</a:t>
              </a:r>
              <a:r>
                <a:rPr kumimoji="0" lang="fr-FR" sz="1000" b="0" i="0" u="none" strike="noStrike" kern="1200" cap="none" spc="0" normalizeH="0" baseline="0" noProof="0" dirty="0">
                  <a:ln>
                    <a:noFill/>
                  </a:ln>
                  <a:solidFill>
                    <a:srgbClr val="333333"/>
                  </a:solidFill>
                  <a:effectLst/>
                  <a:uLnTx/>
                  <a:uFillTx/>
                  <a:ea typeface="Verdana"/>
                  <a:cs typeface="Verdana"/>
                  <a:sym typeface="Verdana"/>
                </a:rPr>
                <a:t> </a:t>
              </a:r>
            </a:p>
            <a:p>
              <a:pPr marL="184150" marR="0" lvl="0" indent="0" algn="just" defTabSz="914400" rtl="0" eaLnBrk="1" fontAlgn="auto" latinLnBrk="0" hangingPunct="1">
                <a:lnSpc>
                  <a:spcPct val="100000"/>
                </a:lnSpc>
                <a:spcBef>
                  <a:spcPts val="0"/>
                </a:spcBef>
                <a:spcAft>
                  <a:spcPts val="0"/>
                </a:spcAft>
                <a:buClr>
                  <a:srgbClr val="000000"/>
                </a:buClr>
                <a:buSzPts val="1000"/>
                <a:buFont typeface="Arial"/>
                <a:buNone/>
                <a:tabLst/>
                <a:defRPr/>
              </a:pP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Elle établit également des règles concernant</a:t>
              </a:r>
              <a:r>
                <a:rPr lang="fr-FR" sz="1000" dirty="0">
                  <a:solidFill>
                    <a:srgbClr val="333333"/>
                  </a:solidFill>
                  <a:ea typeface="Verdana"/>
                  <a:cs typeface="Verdana"/>
                  <a:sym typeface="Verdana"/>
                </a:rPr>
                <a:t> </a:t>
              </a:r>
              <a:r>
                <a:rPr lang="fr-FR" sz="1000" b="0" i="0" u="none" strike="noStrike" cap="none" dirty="0">
                  <a:solidFill>
                    <a:srgbClr val="333333"/>
                  </a:solidFill>
                  <a:ea typeface="Verdana"/>
                  <a:cs typeface="Verdana"/>
                  <a:sym typeface="Verdana"/>
                </a:rPr>
                <a:t>:</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la </a:t>
              </a:r>
              <a:r>
                <a:rPr lang="fr-FR" sz="1000" b="1" i="0" u="none" strike="noStrike" cap="none" dirty="0">
                  <a:solidFill>
                    <a:srgbClr val="333333"/>
                  </a:solidFill>
                  <a:ea typeface="Verdana"/>
                  <a:cs typeface="Verdana"/>
                  <a:sym typeface="Verdana"/>
                </a:rPr>
                <a:t>surveillance prudentielle</a:t>
              </a:r>
              <a:r>
                <a:rPr lang="fr-FR" sz="1000" b="0" i="0" u="none" strike="noStrike" cap="none" dirty="0">
                  <a:solidFill>
                    <a:srgbClr val="333333"/>
                  </a:solidFill>
                  <a:ea typeface="Verdana"/>
                  <a:cs typeface="Verdana"/>
                  <a:sym typeface="Verdana"/>
                </a:rPr>
                <a:t> des     établissements de crédit par les autorités nationales compétentes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les </a:t>
              </a:r>
              <a:r>
                <a:rPr lang="fr-FR" sz="1000" b="1" i="0" u="none" strike="noStrike" cap="none" dirty="0">
                  <a:solidFill>
                    <a:srgbClr val="333333"/>
                  </a:solidFill>
                  <a:ea typeface="Verdana"/>
                  <a:cs typeface="Verdana"/>
                  <a:sym typeface="Verdana"/>
                </a:rPr>
                <a:t>pouvoirs et outils de surveillance</a:t>
              </a:r>
              <a:r>
                <a:rPr lang="fr-FR" sz="1000" b="0" i="0" u="none" strike="noStrike" cap="none" dirty="0">
                  <a:solidFill>
                    <a:srgbClr val="333333"/>
                  </a:solidFill>
                  <a:ea typeface="Verdana"/>
                  <a:cs typeface="Verdana"/>
                  <a:sym typeface="Verdana"/>
                </a:rPr>
                <a:t> de ces autorités pour la surveillance prudentielle des établissements de crédit ;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les </a:t>
              </a:r>
              <a:r>
                <a:rPr lang="fr-FR" sz="1000" b="1" i="0" u="none" strike="noStrike" cap="none" dirty="0">
                  <a:solidFill>
                    <a:srgbClr val="333333"/>
                  </a:solidFill>
                  <a:ea typeface="Verdana"/>
                  <a:cs typeface="Verdana"/>
                  <a:sym typeface="Verdana"/>
                </a:rPr>
                <a:t>obligations de publication</a:t>
              </a:r>
              <a:r>
                <a:rPr lang="fr-FR" sz="1000" b="0" i="0" u="none" strike="noStrike" cap="none" dirty="0">
                  <a:solidFill>
                    <a:srgbClr val="333333"/>
                  </a:solidFill>
                  <a:ea typeface="Verdana"/>
                  <a:cs typeface="Verdana"/>
                  <a:sym typeface="Verdana"/>
                </a:rPr>
                <a:t> auxquelles ces autorités doivent se conformer en matière de réglementation et de surveillance prudentielle des établissements de crédit.</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333333"/>
                </a:solidFill>
                <a:ea typeface="Verdana"/>
                <a:cs typeface="Verdana"/>
                <a:sym typeface="Verdana"/>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Elle remplace les anciennes directives sur les exigences de fonds propres (</a:t>
              </a:r>
              <a:r>
                <a:rPr lang="fr-FR" sz="1000" b="0" i="0" u="sng" strike="noStrike" cap="none" dirty="0">
                  <a:solidFill>
                    <a:schemeClr val="lt2"/>
                  </a:solidFill>
                  <a:uFill>
                    <a:noFill/>
                  </a:uFill>
                  <a:ea typeface="Verdana"/>
                  <a:cs typeface="Verdana"/>
                  <a:sym typeface="Verdana"/>
                  <a:hlinkClick r:id="rId4">
                    <a:extLst>
                      <a:ext uri="{A12FA001-AC4F-418D-AE19-62706E023703}">
                        <ahyp:hlinkClr xmlns:ahyp="http://schemas.microsoft.com/office/drawing/2018/hyperlinkcolor" val="tx"/>
                      </a:ext>
                    </a:extLst>
                  </a:hlinkClick>
                </a:rPr>
                <a:t>2006/48/CE</a:t>
              </a:r>
              <a:r>
                <a:rPr lang="fr-FR" sz="1000" b="0" i="0" u="none" strike="noStrike" cap="none" dirty="0">
                  <a:solidFill>
                    <a:schemeClr val="lt2"/>
                  </a:solidFill>
                  <a:ea typeface="Verdana"/>
                  <a:cs typeface="Verdana"/>
                  <a:sym typeface="Verdana"/>
                </a:rPr>
                <a:t> </a:t>
              </a:r>
              <a:r>
                <a:rPr lang="fr-FR" sz="1000" b="0" i="0" u="none" strike="noStrike" cap="none" dirty="0">
                  <a:solidFill>
                    <a:srgbClr val="333333"/>
                  </a:solidFill>
                  <a:ea typeface="Verdana"/>
                  <a:cs typeface="Verdana"/>
                  <a:sym typeface="Verdana"/>
                </a:rPr>
                <a:t>et </a:t>
              </a:r>
              <a:r>
                <a:rPr lang="fr-FR" sz="1000" b="0" i="0" u="none" strike="noStrike" cap="none" dirty="0">
                  <a:solidFill>
                    <a:schemeClr val="lt2"/>
                  </a:solidFill>
                  <a:uFill>
                    <a:noFill/>
                  </a:uFill>
                  <a:ea typeface="Verdana"/>
                  <a:cs typeface="Verdana"/>
                  <a:sym typeface="Verdana"/>
                  <a:hlinkClick r:id="rId5">
                    <a:extLst>
                      <a:ext uri="{A12FA001-AC4F-418D-AE19-62706E023703}">
                        <ahyp:hlinkClr xmlns:ahyp="http://schemas.microsoft.com/office/drawing/2018/hyperlinkcolor" val="tx"/>
                      </a:ext>
                    </a:extLst>
                  </a:hlinkClick>
                </a:rPr>
                <a:t>2006/49/CE</a:t>
              </a:r>
              <a:r>
                <a:rPr lang="fr-FR" sz="1000" b="0" i="0" u="none" strike="noStrike" cap="none" dirty="0">
                  <a:solidFill>
                    <a:srgbClr val="333333"/>
                  </a:solidFill>
                  <a:ea typeface="Verdana"/>
                  <a:cs typeface="Verdana"/>
                  <a:sym typeface="Verdana"/>
                </a:rPr>
                <a:t>) et couvre certains aspects précédemment inclus dans celles-ci, notamment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l’accès à l’activité des banques et son exercice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les conditions de liberté d’établissement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la libre prestation de services ; </a:t>
              </a:r>
              <a:endParaRPr sz="1000" b="0" i="0" u="none" strike="noStrike" cap="none" dirty="0">
                <a:solidFill>
                  <a:srgbClr val="000000"/>
                </a:solidFill>
                <a:ea typeface="Arial"/>
                <a:cs typeface="Arial"/>
                <a:sym typeface="Arial"/>
              </a:endParaRPr>
            </a:p>
            <a:p>
              <a:pPr marL="184150" marR="0" lvl="0" indent="0" algn="just" rtl="0">
                <a:lnSpc>
                  <a:spcPct val="100000"/>
                </a:lnSpc>
                <a:spcBef>
                  <a:spcPts val="0"/>
                </a:spcBef>
                <a:spcAft>
                  <a:spcPts val="0"/>
                </a:spcAft>
                <a:buClr>
                  <a:srgbClr val="000000"/>
                </a:buClr>
                <a:buSzPts val="1000"/>
                <a:buFont typeface="Arial"/>
                <a:buNone/>
              </a:pPr>
              <a:r>
                <a:rPr lang="fr-FR" sz="1000" b="0" i="0" u="none" strike="noStrike" cap="none" dirty="0">
                  <a:solidFill>
                    <a:srgbClr val="333333"/>
                  </a:solidFill>
                  <a:ea typeface="Verdana"/>
                  <a:cs typeface="Verdana"/>
                  <a:sym typeface="Verdana"/>
                </a:rPr>
                <a:t> - la surveillance prudentielle des banques et entreprises d’investissement.</a:t>
              </a:r>
              <a:endParaRPr sz="1000" b="0" i="0" u="none" strike="noStrike" cap="none" dirty="0">
                <a:solidFill>
                  <a:srgbClr val="000000"/>
                </a:solidFill>
                <a:ea typeface="Arial"/>
                <a:cs typeface="Arial"/>
                <a:sym typeface="Arial"/>
              </a:endParaRPr>
            </a:p>
          </p:txBody>
        </p:sp>
        <p:sp>
          <p:nvSpPr>
            <p:cNvPr id="4" name="Google Shape;5777;g2c32c645e07_2_2562">
              <a:extLst>
                <a:ext uri="{FF2B5EF4-FFF2-40B4-BE49-F238E27FC236}">
                  <a16:creationId xmlns:a16="http://schemas.microsoft.com/office/drawing/2014/main" id="{61E6E7B6-8D4F-8896-34CB-EBE74F14C814}"/>
                </a:ext>
              </a:extLst>
            </p:cNvPr>
            <p:cNvSpPr/>
            <p:nvPr/>
          </p:nvSpPr>
          <p:spPr>
            <a:xfrm>
              <a:off x="954661" y="1230828"/>
              <a:ext cx="2333700" cy="790200"/>
            </a:xfrm>
            <a:prstGeom prst="rect">
              <a:avLst/>
            </a:prstGeom>
            <a:solidFill>
              <a:srgbClr val="B58F4F"/>
            </a:solidFill>
            <a:ln>
              <a:noFill/>
            </a:ln>
            <a:effectLst>
              <a:outerShdw blurRad="57150" dist="47625" dir="282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sng" strike="noStrike" cap="none">
                  <a:solidFill>
                    <a:schemeClr val="lt1"/>
                  </a:solidFill>
                  <a:latin typeface="Verdana"/>
                  <a:ea typeface="Verdana"/>
                  <a:cs typeface="Verdana"/>
                  <a:sym typeface="Verdana"/>
                  <a:hlinkClick r:id="rId6">
                    <a:extLst>
                      <a:ext uri="{A12FA001-AC4F-418D-AE19-62706E023703}">
                        <ahyp:hlinkClr xmlns:ahyp="http://schemas.microsoft.com/office/drawing/2018/hyperlinkcolor" val="tx"/>
                      </a:ext>
                    </a:extLst>
                  </a:hlinkClick>
                </a:rPr>
                <a:t>CRD4</a:t>
              </a:r>
              <a:endParaRPr sz="1400" b="0" i="0" u="none" strike="noStrike" cap="none">
                <a:solidFill>
                  <a:schemeClr val="lt1"/>
                </a:solidFill>
                <a:latin typeface="Arial"/>
                <a:ea typeface="Arial"/>
                <a:cs typeface="Arial"/>
                <a:sym typeface="Arial"/>
              </a:endParaRPr>
            </a:p>
          </p:txBody>
        </p:sp>
        <p:cxnSp>
          <p:nvCxnSpPr>
            <p:cNvPr id="5" name="Google Shape;5778;g2c32c645e07_2_2562">
              <a:extLst>
                <a:ext uri="{FF2B5EF4-FFF2-40B4-BE49-F238E27FC236}">
                  <a16:creationId xmlns:a16="http://schemas.microsoft.com/office/drawing/2014/main" id="{7F8BF85C-B08B-476C-D3CE-7636D819597A}"/>
                </a:ext>
              </a:extLst>
            </p:cNvPr>
            <p:cNvCxnSpPr>
              <a:cxnSpLocks/>
            </p:cNvCxnSpPr>
            <p:nvPr/>
          </p:nvCxnSpPr>
          <p:spPr>
            <a:xfrm>
              <a:off x="437238" y="1734021"/>
              <a:ext cx="6855" cy="4746363"/>
            </a:xfrm>
            <a:prstGeom prst="straightConnector1">
              <a:avLst/>
            </a:prstGeom>
            <a:noFill/>
            <a:ln w="57150" cap="flat" cmpd="sng">
              <a:solidFill>
                <a:srgbClr val="BD8E42"/>
              </a:solidFill>
              <a:prstDash val="solid"/>
              <a:miter lim="800000"/>
              <a:headEnd type="none" w="sm" len="sm"/>
              <a:tailEnd type="none" w="sm" len="sm"/>
            </a:ln>
          </p:spPr>
        </p:cxnSp>
      </p:grpSp>
      <p:grpSp>
        <p:nvGrpSpPr>
          <p:cNvPr id="9" name="Google Shape;5780;g2c32c645e07_2_2562">
            <a:extLst>
              <a:ext uri="{FF2B5EF4-FFF2-40B4-BE49-F238E27FC236}">
                <a16:creationId xmlns:a16="http://schemas.microsoft.com/office/drawing/2014/main" id="{DFEB2A0C-95AB-F8CB-1730-647C426AA378}"/>
              </a:ext>
            </a:extLst>
          </p:cNvPr>
          <p:cNvGrpSpPr/>
          <p:nvPr/>
        </p:nvGrpSpPr>
        <p:grpSpPr>
          <a:xfrm>
            <a:off x="4166225" y="1322693"/>
            <a:ext cx="3831366" cy="3395880"/>
            <a:chOff x="4331395" y="1230828"/>
            <a:chExt cx="3376500" cy="3167092"/>
          </a:xfrm>
        </p:grpSpPr>
        <p:sp>
          <p:nvSpPr>
            <p:cNvPr id="10" name="Google Shape;5781;g2c32c645e07_2_2562">
              <a:extLst>
                <a:ext uri="{FF2B5EF4-FFF2-40B4-BE49-F238E27FC236}">
                  <a16:creationId xmlns:a16="http://schemas.microsoft.com/office/drawing/2014/main" id="{F5D2062A-7C27-3567-AC4C-B0A0D3B12151}"/>
                </a:ext>
              </a:extLst>
            </p:cNvPr>
            <p:cNvSpPr/>
            <p:nvPr/>
          </p:nvSpPr>
          <p:spPr>
            <a:xfrm>
              <a:off x="4331395" y="1724920"/>
              <a:ext cx="3376500" cy="2673000"/>
            </a:xfrm>
            <a:prstGeom prst="rect">
              <a:avLst/>
            </a:prstGeom>
            <a:solidFill>
              <a:srgbClr val="F2F2F2"/>
            </a:solidFill>
            <a:ln>
              <a:noFill/>
            </a:ln>
          </p:spPr>
          <p:txBody>
            <a:bodyPr spcFirstLastPara="1" wrap="square" lIns="108000" tIns="45700" rIns="144000" bIns="45700" anchor="ctr" anchorCtr="0">
              <a:noAutofit/>
            </a:bodyPr>
            <a:lstStyle/>
            <a:p>
              <a:pPr marL="0" marR="0" lvl="0" indent="0" algn="l" rtl="0">
                <a:lnSpc>
                  <a:spcPct val="100000"/>
                </a:lnSpc>
                <a:spcBef>
                  <a:spcPts val="600"/>
                </a:spcBef>
                <a:spcAft>
                  <a:spcPts val="0"/>
                </a:spcAft>
                <a:buClr>
                  <a:schemeClr val="dk1"/>
                </a:buClr>
                <a:buSzPts val="1100"/>
                <a:buFont typeface="Arial"/>
                <a:buNone/>
              </a:pPr>
              <a:endParaRPr sz="900" b="1" i="0" u="none" strike="noStrike" cap="none" dirty="0">
                <a:solidFill>
                  <a:srgbClr val="000000"/>
                </a:solidFill>
                <a:latin typeface="Verdana"/>
                <a:ea typeface="Verdana"/>
                <a:cs typeface="Verdana"/>
                <a:sym typeface="Verdana"/>
              </a:endParaRPr>
            </a:p>
            <a:p>
              <a:pPr marL="0" marR="0" lvl="0" indent="0" algn="just" rtl="0">
                <a:lnSpc>
                  <a:spcPct val="100000"/>
                </a:lnSpc>
                <a:spcBef>
                  <a:spcPts val="1100"/>
                </a:spcBef>
                <a:spcAft>
                  <a:spcPts val="0"/>
                </a:spcAft>
                <a:buClr>
                  <a:srgbClr val="000000"/>
                </a:buClr>
                <a:buSzPts val="1000"/>
                <a:buFont typeface="Arial"/>
                <a:buNone/>
              </a:pPr>
              <a:r>
                <a:rPr lang="fr-FR" sz="1000" b="0" i="0" u="none" strike="noStrike" cap="none" dirty="0">
                  <a:solidFill>
                    <a:srgbClr val="333333"/>
                  </a:solidFill>
                  <a:latin typeface="Verdana"/>
                  <a:ea typeface="Verdana"/>
                  <a:cs typeface="Verdana"/>
                  <a:sym typeface="Verdana"/>
                </a:rPr>
                <a:t>Connu sous le nom de </a:t>
              </a:r>
              <a:r>
                <a:rPr lang="fr-FR" sz="1000" b="1" i="0" u="none" strike="noStrike" cap="none" dirty="0">
                  <a:solidFill>
                    <a:srgbClr val="333333"/>
                  </a:solidFill>
                  <a:latin typeface="Verdana"/>
                  <a:ea typeface="Verdana"/>
                  <a:cs typeface="Verdana"/>
                  <a:sym typeface="Verdana"/>
                </a:rPr>
                <a:t>« Règlement sur les exigences de fonds propres</a:t>
              </a:r>
              <a:r>
                <a:rPr lang="fr-FR" sz="1000" b="1" dirty="0">
                  <a:solidFill>
                    <a:srgbClr val="333333"/>
                  </a:solidFill>
                  <a:latin typeface="Verdana"/>
                  <a:ea typeface="Verdana"/>
                  <a:cs typeface="Verdana"/>
                  <a:sym typeface="Verdana"/>
                </a:rPr>
                <a:t> </a:t>
              </a:r>
              <a:r>
                <a:rPr lang="fr-FR" sz="1000" b="1" i="0" u="none" strike="noStrike" cap="none" dirty="0">
                  <a:solidFill>
                    <a:srgbClr val="333333"/>
                  </a:solidFill>
                  <a:latin typeface="Verdana"/>
                  <a:ea typeface="Verdana"/>
                  <a:cs typeface="Verdana"/>
                  <a:sym typeface="Verdana"/>
                </a:rPr>
                <a:t>» </a:t>
              </a:r>
              <a:r>
                <a:rPr lang="fr-FR" sz="1000" b="0" i="0" u="none" strike="noStrike" cap="none" dirty="0">
                  <a:solidFill>
                    <a:srgbClr val="333333"/>
                  </a:solidFill>
                  <a:latin typeface="Verdana"/>
                  <a:ea typeface="Verdana"/>
                  <a:cs typeface="Verdana"/>
                  <a:sym typeface="Verdana"/>
                </a:rPr>
                <a:t>(CRR), le règlement vise à renforcer les exigences prudentielles des banques de </a:t>
              </a:r>
              <a:r>
                <a:rPr lang="fr-FR" sz="1000" b="0" i="0" u="none" strike="noStrike" cap="none" dirty="0">
                  <a:solidFill>
                    <a:schemeClr val="lt2"/>
                  </a:solidFill>
                  <a:latin typeface="Verdana"/>
                  <a:ea typeface="Verdana"/>
                  <a:cs typeface="Verdana"/>
                  <a:sym typeface="Verdana"/>
                </a:rPr>
                <a:t>l’</a:t>
              </a:r>
              <a:r>
                <a:rPr lang="fr-FR" sz="1000" b="0" i="0" u="none" strike="noStrike" cap="none" dirty="0">
                  <a:solidFill>
                    <a:schemeClr val="lt2"/>
                  </a:solidFill>
                  <a:uFill>
                    <a:noFill/>
                  </a:uFill>
                  <a:latin typeface="Verdana"/>
                  <a:ea typeface="Verdana"/>
                  <a:cs typeface="Verdana"/>
                  <a:sym typeface="Verdana"/>
                  <a:hlinkClick r:id="rId7">
                    <a:extLst>
                      <a:ext uri="{A12FA001-AC4F-418D-AE19-62706E023703}">
                        <ahyp:hlinkClr xmlns:ahyp="http://schemas.microsoft.com/office/drawing/2018/hyperlinkcolor" val="tx"/>
                      </a:ext>
                    </a:extLst>
                  </a:hlinkClick>
                </a:rPr>
                <a:t>Union européenne</a:t>
              </a:r>
              <a:r>
                <a:rPr lang="fr-FR" sz="1000" b="0" i="0" u="none" strike="noStrike" cap="none" dirty="0">
                  <a:solidFill>
                    <a:srgbClr val="333333"/>
                  </a:solidFill>
                  <a:latin typeface="Verdana"/>
                  <a:ea typeface="Verdana"/>
                  <a:cs typeface="Verdana"/>
                  <a:sym typeface="Verdana"/>
                </a:rPr>
                <a:t> (UE). Cela se fait en leur demandant de conserver un capital suffisant, des passifs absorbant les pertes et des actifs liquides, afin d’assurer leur solidité financière. Le CRR exige également des banques qu’elles divulguent au public comment elles se conforment aux exigences prudentielles.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1100"/>
                </a:spcBef>
                <a:spcAft>
                  <a:spcPts val="0"/>
                </a:spcAft>
                <a:buClr>
                  <a:srgbClr val="000000"/>
                </a:buClr>
                <a:buSzPts val="1000"/>
                <a:buFont typeface="Arial"/>
                <a:buNone/>
              </a:pPr>
              <a:r>
                <a:rPr lang="fr-FR" sz="1000" b="0" i="0" u="none" strike="noStrike" cap="none" dirty="0">
                  <a:solidFill>
                    <a:srgbClr val="333333"/>
                  </a:solidFill>
                  <a:latin typeface="Verdana"/>
                  <a:ea typeface="Verdana"/>
                  <a:cs typeface="Verdana"/>
                  <a:sym typeface="Verdana"/>
                </a:rPr>
                <a:t>Son objectif est de rendre les banques plus solides et résistantes pendant les périodes de tensions économiques.</a:t>
              </a:r>
            </a:p>
            <a:p>
              <a:pPr marL="0" marR="0" lvl="0" indent="0" algn="just" rtl="0">
                <a:lnSpc>
                  <a:spcPct val="100000"/>
                </a:lnSpc>
                <a:spcBef>
                  <a:spcPts val="1100"/>
                </a:spcBef>
                <a:spcAft>
                  <a:spcPts val="0"/>
                </a:spcAft>
                <a:buClr>
                  <a:srgbClr val="000000"/>
                </a:buClr>
                <a:buSzPts val="1000"/>
                <a:buFont typeface="Arial"/>
                <a:buNone/>
              </a:pPr>
              <a:r>
                <a:rPr lang="fr-FR" sz="1000" dirty="0">
                  <a:solidFill>
                    <a:srgbClr val="333333"/>
                  </a:solidFill>
                  <a:latin typeface="Verdana"/>
                  <a:ea typeface="Verdana"/>
                  <a:cs typeface="Verdana"/>
                  <a:sym typeface="Verdana"/>
                </a:rPr>
                <a:t>Ex : CRR3 : transposition en droit de l’UE de Bâle IV.</a:t>
              </a:r>
              <a:endParaRPr sz="1000" b="0" i="0" u="none" strike="noStrike" cap="none" dirty="0">
                <a:solidFill>
                  <a:srgbClr val="000000"/>
                </a:solidFill>
                <a:latin typeface="Verdana"/>
                <a:ea typeface="Verdana"/>
                <a:cs typeface="Verdana"/>
                <a:sym typeface="Verdana"/>
              </a:endParaRPr>
            </a:p>
          </p:txBody>
        </p:sp>
        <p:sp>
          <p:nvSpPr>
            <p:cNvPr id="11" name="Google Shape;5782;g2c32c645e07_2_2562">
              <a:extLst>
                <a:ext uri="{FF2B5EF4-FFF2-40B4-BE49-F238E27FC236}">
                  <a16:creationId xmlns:a16="http://schemas.microsoft.com/office/drawing/2014/main" id="{56AE4AEF-995C-AF34-EDFA-1A12D8D68DAA}"/>
                </a:ext>
              </a:extLst>
            </p:cNvPr>
            <p:cNvSpPr/>
            <p:nvPr/>
          </p:nvSpPr>
          <p:spPr>
            <a:xfrm>
              <a:off x="4852795" y="1230828"/>
              <a:ext cx="2333700" cy="790200"/>
            </a:xfrm>
            <a:prstGeom prst="rect">
              <a:avLst/>
            </a:prstGeom>
            <a:solidFill>
              <a:srgbClr val="D7BB8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sng" strike="noStrike" cap="none">
                  <a:solidFill>
                    <a:schemeClr val="lt1"/>
                  </a:solidFill>
                  <a:latin typeface="Verdana"/>
                  <a:ea typeface="Verdana"/>
                  <a:cs typeface="Verdana"/>
                  <a:sym typeface="Verdana"/>
                  <a:hlinkClick r:id="rId8">
                    <a:extLst>
                      <a:ext uri="{A12FA001-AC4F-418D-AE19-62706E023703}">
                        <ahyp:hlinkClr xmlns:ahyp="http://schemas.microsoft.com/office/drawing/2018/hyperlinkcolor" val="tx"/>
                      </a:ext>
                    </a:extLst>
                  </a:hlinkClick>
                </a:rPr>
                <a:t>CRR</a:t>
              </a:r>
              <a:endParaRPr sz="1400" b="0" i="0" u="none" strike="noStrike" cap="none">
                <a:solidFill>
                  <a:schemeClr val="lt1"/>
                </a:solidFill>
                <a:latin typeface="Arial"/>
                <a:ea typeface="Arial"/>
                <a:cs typeface="Arial"/>
                <a:sym typeface="Arial"/>
              </a:endParaRPr>
            </a:p>
          </p:txBody>
        </p:sp>
        <p:cxnSp>
          <p:nvCxnSpPr>
            <p:cNvPr id="12" name="Google Shape;5783;g2c32c645e07_2_2562">
              <a:extLst>
                <a:ext uri="{FF2B5EF4-FFF2-40B4-BE49-F238E27FC236}">
                  <a16:creationId xmlns:a16="http://schemas.microsoft.com/office/drawing/2014/main" id="{07C3E3D3-151D-A17E-38AB-621F05BF4966}"/>
                </a:ext>
              </a:extLst>
            </p:cNvPr>
            <p:cNvCxnSpPr/>
            <p:nvPr/>
          </p:nvCxnSpPr>
          <p:spPr>
            <a:xfrm>
              <a:off x="4335059" y="1734022"/>
              <a:ext cx="0" cy="2663700"/>
            </a:xfrm>
            <a:prstGeom prst="straightConnector1">
              <a:avLst/>
            </a:prstGeom>
            <a:noFill/>
            <a:ln w="57150" cap="flat" cmpd="sng">
              <a:solidFill>
                <a:srgbClr val="D7BB8C"/>
              </a:solidFill>
              <a:prstDash val="solid"/>
              <a:miter lim="800000"/>
              <a:headEnd type="none" w="sm" len="sm"/>
              <a:tailEnd type="none" w="sm" len="sm"/>
            </a:ln>
          </p:spPr>
        </p:cxnSp>
      </p:grpSp>
      <p:grpSp>
        <p:nvGrpSpPr>
          <p:cNvPr id="13" name="Google Shape;5784;g2c32c645e07_2_2562">
            <a:extLst>
              <a:ext uri="{FF2B5EF4-FFF2-40B4-BE49-F238E27FC236}">
                <a16:creationId xmlns:a16="http://schemas.microsoft.com/office/drawing/2014/main" id="{39159B58-C2FE-8E43-95DD-580E7BE38D00}"/>
              </a:ext>
            </a:extLst>
          </p:cNvPr>
          <p:cNvGrpSpPr/>
          <p:nvPr/>
        </p:nvGrpSpPr>
        <p:grpSpPr>
          <a:xfrm>
            <a:off x="8083565" y="1322693"/>
            <a:ext cx="3497413" cy="2744997"/>
            <a:chOff x="8356399" y="1228553"/>
            <a:chExt cx="3376500" cy="2684855"/>
          </a:xfrm>
        </p:grpSpPr>
        <p:grpSp>
          <p:nvGrpSpPr>
            <p:cNvPr id="14" name="Google Shape;5785;g2c32c645e07_2_2562">
              <a:extLst>
                <a:ext uri="{FF2B5EF4-FFF2-40B4-BE49-F238E27FC236}">
                  <a16:creationId xmlns:a16="http://schemas.microsoft.com/office/drawing/2014/main" id="{1F23684F-5D44-FC56-F1F5-3633A1BB4AF2}"/>
                </a:ext>
              </a:extLst>
            </p:cNvPr>
            <p:cNvGrpSpPr/>
            <p:nvPr/>
          </p:nvGrpSpPr>
          <p:grpSpPr>
            <a:xfrm>
              <a:off x="8356399" y="1731747"/>
              <a:ext cx="3376500" cy="2181661"/>
              <a:chOff x="8356399" y="1731747"/>
              <a:chExt cx="3376500" cy="2181661"/>
            </a:xfrm>
          </p:grpSpPr>
          <p:sp>
            <p:nvSpPr>
              <p:cNvPr id="16" name="Google Shape;5786;g2c32c645e07_2_2562">
                <a:extLst>
                  <a:ext uri="{FF2B5EF4-FFF2-40B4-BE49-F238E27FC236}">
                    <a16:creationId xmlns:a16="http://schemas.microsoft.com/office/drawing/2014/main" id="{1FB9366E-B47B-97B1-B069-875D7CBDFD20}"/>
                  </a:ext>
                </a:extLst>
              </p:cNvPr>
              <p:cNvSpPr/>
              <p:nvPr/>
            </p:nvSpPr>
            <p:spPr>
              <a:xfrm>
                <a:off x="8356399" y="1809808"/>
                <a:ext cx="3376500" cy="2103600"/>
              </a:xfrm>
              <a:prstGeom prst="rect">
                <a:avLst/>
              </a:prstGeom>
              <a:solidFill>
                <a:srgbClr val="F2F2F2"/>
              </a:solidFill>
              <a:ln>
                <a:noFill/>
              </a:ln>
            </p:spPr>
            <p:txBody>
              <a:bodyPr spcFirstLastPara="1" wrap="square" lIns="144000" tIns="45700" rIns="144000" bIns="45700" anchor="ctr" anchorCtr="0">
                <a:noAutofit/>
              </a:bodyPr>
              <a:lstStyle/>
              <a:p>
                <a:pPr marL="0" marR="0" lvl="0" indent="0" algn="l" rtl="0">
                  <a:lnSpc>
                    <a:spcPct val="100000"/>
                  </a:lnSpc>
                  <a:spcBef>
                    <a:spcPts val="600"/>
                  </a:spcBef>
                  <a:spcAft>
                    <a:spcPts val="0"/>
                  </a:spcAft>
                  <a:buClr>
                    <a:srgbClr val="000000"/>
                  </a:buClr>
                  <a:buSzPts val="900"/>
                  <a:buFont typeface="Arial"/>
                  <a:buNone/>
                </a:pPr>
                <a:endParaRPr sz="900" b="1" i="0" u="none" strike="noStrike" cap="none" dirty="0">
                  <a:solidFill>
                    <a:schemeClr val="dk1"/>
                  </a:solidFill>
                  <a:latin typeface="Arial"/>
                  <a:ea typeface="Arial"/>
                  <a:cs typeface="Arial"/>
                  <a:sym typeface="Arial"/>
                </a:endParaRPr>
              </a:p>
              <a:p>
                <a:pPr marL="0" marR="0" lvl="0" indent="0" algn="just" rtl="0">
                  <a:lnSpc>
                    <a:spcPct val="100000"/>
                  </a:lnSpc>
                  <a:spcBef>
                    <a:spcPts val="1100"/>
                  </a:spcBef>
                  <a:spcAft>
                    <a:spcPts val="0"/>
                  </a:spcAft>
                  <a:buClr>
                    <a:schemeClr val="dk1"/>
                  </a:buClr>
                  <a:buSzPts val="1100"/>
                  <a:buFont typeface="Arial"/>
                  <a:buNone/>
                </a:pPr>
                <a:r>
                  <a:rPr lang="fr-FR" sz="1000" b="1" i="0" u="none" strike="noStrike" cap="none" dirty="0">
                    <a:solidFill>
                      <a:schemeClr val="dk1"/>
                    </a:solidFill>
                    <a:latin typeface="Verdana"/>
                    <a:ea typeface="Verdana"/>
                    <a:cs typeface="Verdana"/>
                    <a:sym typeface="Verdana"/>
                  </a:rPr>
                  <a:t>L’Autorité bancaire européenne </a:t>
                </a:r>
                <a:r>
                  <a:rPr lang="fr-FR" sz="1000" b="0" i="0" u="none" strike="noStrike" cap="none" dirty="0">
                    <a:solidFill>
                      <a:schemeClr val="dk1"/>
                    </a:solidFill>
                    <a:latin typeface="Verdana"/>
                    <a:ea typeface="Verdana"/>
                    <a:cs typeface="Verdana"/>
                    <a:sym typeface="Verdana"/>
                  </a:rPr>
                  <a:t>publie des orientations, auxquelles les autorités nationales sont invitées à se conformer.</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1100"/>
                  </a:spcBef>
                  <a:spcAft>
                    <a:spcPts val="0"/>
                  </a:spcAft>
                  <a:buClr>
                    <a:schemeClr val="dk1"/>
                  </a:buClr>
                  <a:buSzPts val="1100"/>
                  <a:buFont typeface="Arial"/>
                  <a:buNone/>
                </a:pPr>
                <a:r>
                  <a:rPr lang="fr-FR" sz="1000" b="1" i="0" u="none" strike="noStrike" cap="none" dirty="0">
                    <a:solidFill>
                      <a:schemeClr val="dk1"/>
                    </a:solidFill>
                    <a:latin typeface="Verdana"/>
                    <a:ea typeface="Verdana"/>
                    <a:cs typeface="Verdana"/>
                    <a:sym typeface="Verdana"/>
                  </a:rPr>
                  <a:t>Guidelines de l’EBA </a:t>
                </a:r>
                <a:r>
                  <a:rPr lang="fr-FR" sz="1000" b="0" i="0" u="none" strike="noStrike" cap="none" dirty="0">
                    <a:solidFill>
                      <a:schemeClr val="dk1"/>
                    </a:solidFill>
                    <a:latin typeface="Verdana"/>
                    <a:ea typeface="Verdana"/>
                    <a:cs typeface="Verdana"/>
                    <a:sym typeface="Verdana"/>
                  </a:rPr>
                  <a:t>: </a:t>
                </a:r>
                <a:r>
                  <a:rPr lang="fr-FR" sz="1000" b="0" i="0" u="sng" strike="noStrike" cap="none" dirty="0">
                    <a:solidFill>
                      <a:schemeClr val="dk1"/>
                    </a:solidFill>
                    <a:latin typeface="Verdana"/>
                    <a:ea typeface="Verdana"/>
                    <a:cs typeface="Verdana"/>
                    <a:sym typeface="Verdana"/>
                    <a:hlinkClick r:id="rId9">
                      <a:extLst>
                        <a:ext uri="{A12FA001-AC4F-418D-AE19-62706E023703}">
                          <ahyp:hlinkClr xmlns:ahyp="http://schemas.microsoft.com/office/drawing/2018/hyperlinkcolor" val="tx"/>
                        </a:ext>
                      </a:extLst>
                    </a:hlinkClick>
                  </a:rPr>
                  <a:t>https://acpr.banque-france.fr/europe-et-international/banques/reglementation-europeenne/tableau-des-orientations-de-labe-et-de-laemf</a:t>
                </a:r>
                <a:endParaRPr sz="1000" b="0" i="0" u="none" strike="noStrike" cap="none" dirty="0">
                  <a:solidFill>
                    <a:schemeClr val="dk1"/>
                  </a:solidFill>
                  <a:latin typeface="Verdana"/>
                  <a:ea typeface="Verdana"/>
                  <a:cs typeface="Verdana"/>
                  <a:sym typeface="Verdana"/>
                </a:endParaRPr>
              </a:p>
              <a:p>
                <a:pPr marL="0" marR="0" lvl="0" indent="0" algn="just" rtl="0">
                  <a:lnSpc>
                    <a:spcPct val="100000"/>
                  </a:lnSpc>
                  <a:spcBef>
                    <a:spcPts val="1100"/>
                  </a:spcBef>
                  <a:spcAft>
                    <a:spcPts val="1100"/>
                  </a:spcAft>
                  <a:buClr>
                    <a:schemeClr val="dk1"/>
                  </a:buClr>
                  <a:buSzPts val="1100"/>
                  <a:buFont typeface="Arial"/>
                  <a:buNone/>
                </a:pPr>
                <a:r>
                  <a:rPr lang="fr-FR" sz="1000" b="0" i="0" u="sng" strike="noStrike" cap="none" dirty="0">
                    <a:solidFill>
                      <a:schemeClr val="dk1"/>
                    </a:solidFill>
                    <a:latin typeface="Verdana"/>
                    <a:ea typeface="Verdana"/>
                    <a:cs typeface="Verdana"/>
                    <a:sym typeface="Verdana"/>
                    <a:hlinkClick r:id="rId10">
                      <a:extLst>
                        <a:ext uri="{A12FA001-AC4F-418D-AE19-62706E023703}">
                          <ahyp:hlinkClr xmlns:ahyp="http://schemas.microsoft.com/office/drawing/2018/hyperlinkcolor" val="tx"/>
                        </a:ext>
                      </a:extLst>
                    </a:hlinkClick>
                  </a:rPr>
                  <a:t>https://www.eba.europa.eu/rules-and-guidance</a:t>
                </a:r>
                <a:endParaRPr sz="1000" b="0" i="0" u="none" strike="noStrike" cap="none" dirty="0">
                  <a:solidFill>
                    <a:schemeClr val="dk1"/>
                  </a:solidFill>
                  <a:latin typeface="Verdana"/>
                  <a:ea typeface="Verdana"/>
                  <a:cs typeface="Verdana"/>
                  <a:sym typeface="Verdana"/>
                </a:endParaRPr>
              </a:p>
            </p:txBody>
          </p:sp>
          <p:cxnSp>
            <p:nvCxnSpPr>
              <p:cNvPr id="17" name="Google Shape;5787;g2c32c645e07_2_2562">
                <a:extLst>
                  <a:ext uri="{FF2B5EF4-FFF2-40B4-BE49-F238E27FC236}">
                    <a16:creationId xmlns:a16="http://schemas.microsoft.com/office/drawing/2014/main" id="{69C4D7EA-908F-E0B7-E3D0-76898069BFDD}"/>
                  </a:ext>
                </a:extLst>
              </p:cNvPr>
              <p:cNvCxnSpPr>
                <a:cxnSpLocks/>
              </p:cNvCxnSpPr>
              <p:nvPr/>
            </p:nvCxnSpPr>
            <p:spPr>
              <a:xfrm>
                <a:off x="8359966" y="1731747"/>
                <a:ext cx="0" cy="2096879"/>
              </a:xfrm>
              <a:prstGeom prst="straightConnector1">
                <a:avLst/>
              </a:prstGeom>
              <a:noFill/>
              <a:ln w="57150" cap="flat" cmpd="sng">
                <a:solidFill>
                  <a:srgbClr val="7E6434"/>
                </a:solidFill>
                <a:prstDash val="solid"/>
                <a:miter lim="800000"/>
                <a:headEnd type="none" w="sm" len="sm"/>
                <a:tailEnd type="none" w="sm" len="sm"/>
              </a:ln>
            </p:spPr>
          </p:cxnSp>
        </p:grpSp>
        <p:sp>
          <p:nvSpPr>
            <p:cNvPr id="15" name="Google Shape;5788;g2c32c645e07_2_2562">
              <a:extLst>
                <a:ext uri="{FF2B5EF4-FFF2-40B4-BE49-F238E27FC236}">
                  <a16:creationId xmlns:a16="http://schemas.microsoft.com/office/drawing/2014/main" id="{91ED9028-EE9D-90C2-00C5-E863527A96C0}"/>
                </a:ext>
              </a:extLst>
            </p:cNvPr>
            <p:cNvSpPr/>
            <p:nvPr/>
          </p:nvSpPr>
          <p:spPr>
            <a:xfrm>
              <a:off x="8877800" y="1228553"/>
              <a:ext cx="2333700" cy="790200"/>
            </a:xfrm>
            <a:prstGeom prst="rect">
              <a:avLst/>
            </a:prstGeom>
            <a:solidFill>
              <a:srgbClr val="7E643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sng" strike="noStrike" cap="none">
                  <a:solidFill>
                    <a:schemeClr val="lt1"/>
                  </a:solidFill>
                  <a:latin typeface="Verdana"/>
                  <a:ea typeface="Verdana"/>
                  <a:cs typeface="Verdana"/>
                  <a:sym typeface="Verdana"/>
                  <a:hlinkClick r:id="rId11">
                    <a:extLst>
                      <a:ext uri="{A12FA001-AC4F-418D-AE19-62706E023703}">
                        <ahyp:hlinkClr xmlns:ahyp="http://schemas.microsoft.com/office/drawing/2018/hyperlinkcolor" val="tx"/>
                      </a:ext>
                    </a:extLst>
                  </a:hlinkClick>
                </a:rPr>
                <a:t>Orientations de l’Autorité bancaire européenne</a:t>
              </a:r>
              <a:endParaRPr sz="1400" b="0" i="0" u="none" strike="noStrike" cap="none">
                <a:solidFill>
                  <a:schemeClr val="lt1"/>
                </a:solidFill>
                <a:latin typeface="Arial"/>
                <a:ea typeface="Arial"/>
                <a:cs typeface="Arial"/>
                <a:sym typeface="Arial"/>
              </a:endParaRPr>
            </a:p>
          </p:txBody>
        </p:sp>
      </p:grpSp>
      <p:graphicFrame>
        <p:nvGraphicFramePr>
          <p:cNvPr id="18" name="Google Shape;5789;g2c32c645e07_2_2562">
            <a:extLst>
              <a:ext uri="{FF2B5EF4-FFF2-40B4-BE49-F238E27FC236}">
                <a16:creationId xmlns:a16="http://schemas.microsoft.com/office/drawing/2014/main" id="{52A243A9-D0FE-E7AA-C6F6-53DB101E105D}"/>
              </a:ext>
            </a:extLst>
          </p:cNvPr>
          <p:cNvGraphicFramePr/>
          <p:nvPr/>
        </p:nvGraphicFramePr>
        <p:xfrm>
          <a:off x="4166225" y="4834090"/>
          <a:ext cx="7414835" cy="1963758"/>
        </p:xfrm>
        <a:graphic>
          <a:graphicData uri="http://schemas.openxmlformats.org/drawingml/2006/table">
            <a:tbl>
              <a:tblPr>
                <a:noFill/>
              </a:tblPr>
              <a:tblGrid>
                <a:gridCol w="1437367">
                  <a:extLst>
                    <a:ext uri="{9D8B030D-6E8A-4147-A177-3AD203B41FA5}">
                      <a16:colId xmlns:a16="http://schemas.microsoft.com/office/drawing/2014/main" val="20000"/>
                    </a:ext>
                  </a:extLst>
                </a:gridCol>
                <a:gridCol w="5977468">
                  <a:extLst>
                    <a:ext uri="{9D8B030D-6E8A-4147-A177-3AD203B41FA5}">
                      <a16:colId xmlns:a16="http://schemas.microsoft.com/office/drawing/2014/main" val="20001"/>
                    </a:ext>
                  </a:extLst>
                </a:gridCol>
              </a:tblGrid>
              <a:tr h="1281675">
                <a:tc>
                  <a:txBody>
                    <a:bodyPr/>
                    <a:lstStyle/>
                    <a:p>
                      <a:pPr marL="0" marR="0" lvl="0" indent="0" algn="l" rtl="0">
                        <a:lnSpc>
                          <a:spcPct val="100000"/>
                        </a:lnSpc>
                        <a:spcBef>
                          <a:spcPts val="0"/>
                        </a:spcBef>
                        <a:spcAft>
                          <a:spcPts val="0"/>
                        </a:spcAft>
                        <a:buClr>
                          <a:schemeClr val="dk1"/>
                        </a:buClr>
                        <a:buSzPts val="1200"/>
                        <a:buFont typeface="Arial"/>
                        <a:buNone/>
                      </a:pPr>
                      <a:r>
                        <a:rPr lang="fr-FR" sz="1100" b="1" u="none" strike="noStrike" cap="none" dirty="0">
                          <a:latin typeface="Verdana"/>
                          <a:ea typeface="Verdana"/>
                          <a:cs typeface="Verdana"/>
                          <a:sym typeface="Verdana"/>
                        </a:rPr>
                        <a:t>Principaux documents réglementaires de référence</a:t>
                      </a:r>
                      <a:endParaRPr sz="1100" b="1" u="none" strike="noStrike" cap="none" dirty="0">
                        <a:latin typeface="Verdana"/>
                        <a:ea typeface="Verdana"/>
                        <a:cs typeface="Verdana"/>
                        <a:sym typeface="Verdana"/>
                      </a:endParaRPr>
                    </a:p>
                  </a:txBody>
                  <a:tcPr marL="91450" marR="91450" marT="45725" marB="45725">
                    <a:lnL w="3175" cap="flat" cmpd="sng" algn="ctr">
                      <a:solidFill>
                        <a:schemeClr val="bg1"/>
                      </a:solidFill>
                      <a:prstDash val="solid"/>
                      <a:round/>
                      <a:headEnd type="none" w="med" len="med"/>
                      <a:tailEnd type="none" w="med" len="med"/>
                    </a:lnL>
                    <a:lnR w="38100" cap="flat" cmpd="sng">
                      <a:solidFill>
                        <a:schemeClr val="lt1"/>
                      </a:solidFill>
                      <a:prstDash val="solid"/>
                      <a:round/>
                      <a:headEnd type="none" w="sm" len="sm"/>
                      <a:tailEnd type="none" w="sm" len="sm"/>
                    </a:lnR>
                    <a:lnT w="3175" cap="flat" cmpd="sng" algn="ctr">
                      <a:solidFill>
                        <a:schemeClr val="bg1"/>
                      </a:solidFill>
                      <a:prstDash val="solid"/>
                      <a:round/>
                      <a:headEnd type="none" w="med" len="med"/>
                      <a:tailEnd type="none" w="med" len="med"/>
                    </a:lnT>
                    <a:lnB w="38100" cap="flat" cmpd="sng">
                      <a:solidFill>
                        <a:schemeClr val="lt1"/>
                      </a:solidFill>
                      <a:prstDash val="solid"/>
                      <a:round/>
                      <a:headEnd type="none" w="sm" len="sm"/>
                      <a:tailEnd type="none" w="sm" len="sm"/>
                    </a:lnB>
                    <a:solidFill>
                      <a:srgbClr val="F5F1E9"/>
                    </a:solidFill>
                  </a:tcPr>
                </a:tc>
                <a:tc>
                  <a:txBody>
                    <a:bodyPr/>
                    <a:lstStyle/>
                    <a:p>
                      <a:pPr marL="171450" marR="0" lvl="0" indent="-165100" algn="just" rtl="0">
                        <a:lnSpc>
                          <a:spcPct val="115000"/>
                        </a:lnSpc>
                        <a:spcBef>
                          <a:spcPts val="0"/>
                        </a:spcBef>
                        <a:spcAft>
                          <a:spcPts val="0"/>
                        </a:spcAft>
                        <a:buClr>
                          <a:srgbClr val="000000"/>
                        </a:buClr>
                        <a:buSzPts val="1000"/>
                        <a:buFont typeface="Arial"/>
                        <a:buChar char="•"/>
                      </a:pPr>
                      <a:r>
                        <a:rPr lang="fr-FR" sz="1000" u="none" strike="noStrike" cap="none" dirty="0">
                          <a:latin typeface="Verdana"/>
                          <a:ea typeface="Verdana"/>
                          <a:cs typeface="Verdana"/>
                          <a:sym typeface="Verdana"/>
                        </a:rPr>
                        <a:t>ECB guide to </a:t>
                      </a:r>
                      <a:r>
                        <a:rPr lang="fr-FR" sz="1000" u="none" strike="noStrike" cap="none" dirty="0" err="1">
                          <a:latin typeface="Verdana"/>
                          <a:ea typeface="Verdana"/>
                          <a:cs typeface="Verdana"/>
                          <a:sym typeface="Verdana"/>
                        </a:rPr>
                        <a:t>internal</a:t>
                      </a:r>
                      <a:r>
                        <a:rPr lang="fr-FR" sz="1000" u="none" strike="noStrike" cap="none" dirty="0">
                          <a:latin typeface="Verdana"/>
                          <a:ea typeface="Verdana"/>
                          <a:cs typeface="Verdana"/>
                          <a:sym typeface="Verdana"/>
                        </a:rPr>
                        <a:t> </a:t>
                      </a:r>
                      <a:r>
                        <a:rPr lang="fr-FR" sz="1000" u="none" strike="noStrike" cap="none" dirty="0" err="1">
                          <a:latin typeface="Verdana"/>
                          <a:ea typeface="Verdana"/>
                          <a:cs typeface="Verdana"/>
                          <a:sym typeface="Verdana"/>
                        </a:rPr>
                        <a:t>models</a:t>
                      </a:r>
                      <a:r>
                        <a:rPr lang="fr-FR" sz="1000" u="none" strike="noStrike" cap="none" dirty="0">
                          <a:latin typeface="Verdana"/>
                          <a:ea typeface="Verdana"/>
                          <a:cs typeface="Verdana"/>
                          <a:sym typeface="Verdana"/>
                        </a:rPr>
                        <a:t> (</a:t>
                      </a:r>
                      <a:r>
                        <a:rPr lang="fr-FR" sz="1000" u="none" strike="noStrike" cap="none" dirty="0" err="1">
                          <a:latin typeface="Verdana"/>
                          <a:ea typeface="Verdana"/>
                          <a:cs typeface="Verdana"/>
                          <a:sym typeface="Verdana"/>
                        </a:rPr>
                        <a:t>Oct</a:t>
                      </a:r>
                      <a:r>
                        <a:rPr lang="fr-FR" sz="1000" u="none" strike="noStrike" cap="none" dirty="0">
                          <a:latin typeface="Verdana"/>
                          <a:ea typeface="Verdana"/>
                          <a:cs typeface="Verdana"/>
                          <a:sym typeface="Verdana"/>
                        </a:rPr>
                        <a:t> 2019)</a:t>
                      </a:r>
                      <a:endParaRPr sz="1300" u="none" strike="noStrike" cap="none" dirty="0">
                        <a:highlight>
                          <a:srgbClr val="FFFF00"/>
                        </a:highlight>
                      </a:endParaRPr>
                    </a:p>
                    <a:p>
                      <a:pPr marL="171450" marR="0" lvl="0" indent="-165100" algn="just" rtl="0">
                        <a:lnSpc>
                          <a:spcPct val="115000"/>
                        </a:lnSpc>
                        <a:spcBef>
                          <a:spcPts val="600"/>
                        </a:spcBef>
                        <a:spcAft>
                          <a:spcPts val="0"/>
                        </a:spcAft>
                        <a:buClr>
                          <a:srgbClr val="000000"/>
                        </a:buClr>
                        <a:buSzPts val="1000"/>
                        <a:buFont typeface="Arial"/>
                        <a:buChar char="•"/>
                      </a:pPr>
                      <a:r>
                        <a:rPr lang="fr-FR" sz="1000" u="none" strike="noStrike" cap="none" dirty="0">
                          <a:latin typeface="Verdana"/>
                          <a:ea typeface="Verdana"/>
                          <a:cs typeface="Verdana"/>
                          <a:sym typeface="Verdana"/>
                        </a:rPr>
                        <a:t>EBA/GL/2017/16_FR - Estimations de probabilité de défaut (PD), les estimations de perte en cas de défaut (LGD) et sur le traitement des expositions sur lesquelles il y a eu défaut</a:t>
                      </a:r>
                      <a:endParaRPr lang="fr-FR" sz="1000" b="0" i="0" u="none" strike="noStrike" cap="none" dirty="0">
                        <a:solidFill>
                          <a:srgbClr val="000000"/>
                        </a:solidFill>
                        <a:latin typeface="Verdana"/>
                        <a:ea typeface="Verdana"/>
                        <a:cs typeface="Verdana"/>
                        <a:sym typeface="Verdana"/>
                      </a:endParaRPr>
                    </a:p>
                    <a:p>
                      <a:pPr marL="171450" marR="0" lvl="0" indent="-165100" algn="just" defTabSz="914400" rtl="0" eaLnBrk="1" fontAlgn="auto" latinLnBrk="0" hangingPunct="1">
                        <a:lnSpc>
                          <a:spcPct val="115000"/>
                        </a:lnSpc>
                        <a:spcBef>
                          <a:spcPts val="600"/>
                        </a:spcBef>
                        <a:spcAft>
                          <a:spcPts val="0"/>
                        </a:spcAft>
                        <a:buClr>
                          <a:srgbClr val="000000"/>
                        </a:buClr>
                        <a:buSzPts val="1000"/>
                        <a:buFont typeface="Arial"/>
                        <a:buChar char="•"/>
                        <a:tabLst/>
                        <a:defRPr/>
                      </a:pPr>
                      <a:r>
                        <a:rPr lang="fr-FR" sz="1000" b="0" i="0" u="none" strike="noStrike" cap="none" dirty="0">
                          <a:solidFill>
                            <a:srgbClr val="000000"/>
                          </a:solidFill>
                          <a:latin typeface="Verdana"/>
                          <a:ea typeface="Verdana"/>
                          <a:cs typeface="Verdana"/>
                          <a:sym typeface="Verdana"/>
                        </a:rPr>
                        <a:t>RTS </a:t>
                      </a:r>
                      <a:r>
                        <a:rPr lang="fr-FR" sz="1000" b="0" i="0" u="none" strike="noStrike" cap="none" dirty="0" err="1">
                          <a:solidFill>
                            <a:srgbClr val="000000"/>
                          </a:solidFill>
                          <a:latin typeface="Verdana"/>
                          <a:ea typeface="Verdana"/>
                          <a:cs typeface="Verdana"/>
                          <a:sym typeface="Verdana"/>
                        </a:rPr>
                        <a:t>EBA</a:t>
                      </a:r>
                      <a:r>
                        <a:rPr lang="fr-FR" sz="1000" b="0" i="0" u="none" strike="noStrike" cap="none" dirty="0">
                          <a:solidFill>
                            <a:srgbClr val="000000"/>
                          </a:solidFill>
                          <a:latin typeface="Verdana"/>
                          <a:ea typeface="Verdana"/>
                          <a:cs typeface="Verdana"/>
                          <a:sym typeface="Verdana"/>
                        </a:rPr>
                        <a:t>/RTS/2018/04 - principes méthodologiques de détermination de la nature, de sa sévérité et de la durée de la période </a:t>
                      </a:r>
                      <a:r>
                        <a:rPr lang="fr-FR" sz="1000" b="0" i="0" u="none" strike="noStrike" cap="none" dirty="0" err="1">
                          <a:solidFill>
                            <a:srgbClr val="000000"/>
                          </a:solidFill>
                          <a:latin typeface="Verdana"/>
                          <a:ea typeface="Verdana"/>
                          <a:cs typeface="Verdana"/>
                          <a:sym typeface="Verdana"/>
                        </a:rPr>
                        <a:t>downturn</a:t>
                      </a:r>
                      <a:r>
                        <a:rPr lang="fr-FR" sz="1000" b="0" i="0" u="none" strike="noStrike" cap="none" dirty="0">
                          <a:solidFill>
                            <a:srgbClr val="000000"/>
                          </a:solidFill>
                          <a:latin typeface="Verdana"/>
                          <a:ea typeface="Verdana"/>
                          <a:cs typeface="Verdana"/>
                          <a:sym typeface="Verdana"/>
                        </a:rPr>
                        <a:t>, conformément aux règles de l’article 58 des Final Draft RTS </a:t>
                      </a:r>
                      <a:r>
                        <a:rPr lang="fr-FR" sz="1000" b="0" i="0" u="none" strike="noStrike" cap="none" dirty="0" err="1">
                          <a:solidFill>
                            <a:srgbClr val="000000"/>
                          </a:solidFill>
                          <a:latin typeface="Verdana"/>
                          <a:ea typeface="Verdana"/>
                          <a:cs typeface="Verdana"/>
                          <a:sym typeface="Verdana"/>
                        </a:rPr>
                        <a:t>EBA</a:t>
                      </a:r>
                      <a:r>
                        <a:rPr lang="fr-FR" sz="1000" b="0" i="0" u="none" strike="noStrike" cap="none" dirty="0">
                          <a:solidFill>
                            <a:srgbClr val="000000"/>
                          </a:solidFill>
                          <a:latin typeface="Verdana"/>
                          <a:ea typeface="Verdana"/>
                          <a:cs typeface="Verdana"/>
                          <a:sym typeface="Verdana"/>
                        </a:rPr>
                        <a:t>/RTS/2016/03</a:t>
                      </a:r>
                      <a:endParaRPr sz="1000" b="0" i="0" u="none" strike="noStrike" cap="none" dirty="0">
                        <a:solidFill>
                          <a:srgbClr val="000000"/>
                        </a:solidFill>
                        <a:latin typeface="Verdana"/>
                        <a:ea typeface="Verdana"/>
                        <a:sym typeface="Arial"/>
                      </a:endParaRPr>
                    </a:p>
                    <a:p>
                      <a:pPr marL="171450" marR="0" lvl="0" indent="-165100" algn="just" rtl="0">
                        <a:lnSpc>
                          <a:spcPct val="115000"/>
                        </a:lnSpc>
                        <a:spcBef>
                          <a:spcPts val="600"/>
                        </a:spcBef>
                        <a:spcAft>
                          <a:spcPts val="0"/>
                        </a:spcAft>
                        <a:buClr>
                          <a:srgbClr val="000000"/>
                        </a:buClr>
                        <a:buSzPts val="1000"/>
                        <a:buFont typeface="Arial"/>
                        <a:buChar char="•"/>
                      </a:pPr>
                      <a:r>
                        <a:rPr lang="fr-FR" sz="1000" b="0" i="0" u="none" strike="noStrike" cap="none" dirty="0">
                          <a:solidFill>
                            <a:srgbClr val="000000"/>
                          </a:solidFill>
                          <a:latin typeface="Verdana"/>
                          <a:ea typeface="Verdana"/>
                          <a:cs typeface="Verdana"/>
                          <a:sym typeface="Verdana"/>
                        </a:rPr>
                        <a:t>EBA/GL/2019/03_FR - </a:t>
                      </a:r>
                      <a:r>
                        <a:rPr lang="fr-FR" sz="1000" b="0" i="0" u="none" strike="noStrike" cap="none" dirty="0" err="1">
                          <a:solidFill>
                            <a:srgbClr val="000000"/>
                          </a:solidFill>
                          <a:latin typeface="Verdana"/>
                          <a:ea typeface="Verdana"/>
                          <a:cs typeface="Verdana"/>
                          <a:sym typeface="Verdana"/>
                        </a:rPr>
                        <a:t>Downturn</a:t>
                      </a:r>
                      <a:r>
                        <a:rPr lang="fr-FR" sz="1000" b="0" i="0" u="none" strike="noStrike" cap="none" dirty="0">
                          <a:solidFill>
                            <a:srgbClr val="000000"/>
                          </a:solidFill>
                          <a:latin typeface="Verdana"/>
                          <a:ea typeface="Verdana"/>
                          <a:cs typeface="Verdana"/>
                          <a:sym typeface="Verdana"/>
                        </a:rPr>
                        <a:t> LGD estimation</a:t>
                      </a:r>
                      <a:endParaRPr sz="1000" b="0" i="0" u="none" strike="noStrike" cap="none" dirty="0">
                        <a:solidFill>
                          <a:srgbClr val="000000"/>
                        </a:solidFill>
                        <a:latin typeface="Verdana"/>
                        <a:ea typeface="Verdana"/>
                        <a:cs typeface="Verdana"/>
                        <a:sym typeface="Verdana"/>
                      </a:endParaRPr>
                    </a:p>
                  </a:txBody>
                  <a:tcPr marL="91450" marR="91450" marT="45725" marB="45725">
                    <a:lnL w="38100" cap="flat" cmpd="sng">
                      <a:solidFill>
                        <a:schemeClr val="lt1"/>
                      </a:solidFill>
                      <a:prstDash val="solid"/>
                      <a:round/>
                      <a:headEnd type="none" w="sm" len="sm"/>
                      <a:tailEnd type="none" w="sm" len="sm"/>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solidFill>
                        <a:schemeClr val="lt1"/>
                      </a:solidFill>
                      <a:prstDash val="solid"/>
                      <a:round/>
                      <a:headEnd type="none" w="sm" len="sm"/>
                      <a:tailEnd type="none" w="sm" len="sm"/>
                    </a:lnB>
                    <a:solidFill>
                      <a:srgbClr val="F5F1E9"/>
                    </a:solidFill>
                  </a:tcPr>
                </a:tc>
                <a:extLst>
                  <a:ext uri="{0D108BD9-81ED-4DB2-BD59-A6C34878D82A}">
                    <a16:rowId xmlns:a16="http://schemas.microsoft.com/office/drawing/2014/main" val="10000"/>
                  </a:ext>
                </a:extLst>
              </a:tr>
              <a:tr h="217875">
                <a:tc>
                  <a:txBody>
                    <a:bodyPr/>
                    <a:lstStyle/>
                    <a:p>
                      <a:pPr marL="0" marR="0" lvl="0" indent="0" algn="just" rtl="0">
                        <a:lnSpc>
                          <a:spcPct val="100000"/>
                        </a:lnSpc>
                        <a:spcBef>
                          <a:spcPts val="0"/>
                        </a:spcBef>
                        <a:spcAft>
                          <a:spcPts val="0"/>
                        </a:spcAft>
                        <a:buClr>
                          <a:schemeClr val="dk1"/>
                        </a:buClr>
                        <a:buSzPts val="1200"/>
                        <a:buFont typeface="Arial"/>
                        <a:buNone/>
                      </a:pPr>
                      <a:r>
                        <a:rPr lang="fr-FR" sz="1100" b="1" u="none" strike="noStrike" cap="none">
                          <a:latin typeface="Verdana"/>
                          <a:ea typeface="Verdana"/>
                          <a:cs typeface="Verdana"/>
                          <a:sym typeface="Verdana"/>
                        </a:rPr>
                        <a:t>Validation</a:t>
                      </a:r>
                      <a:endParaRPr sz="1100" b="1" u="none" strike="noStrike" cap="none">
                        <a:latin typeface="Verdana"/>
                        <a:ea typeface="Verdana"/>
                        <a:cs typeface="Verdana"/>
                        <a:sym typeface="Verdana"/>
                      </a:endParaRPr>
                    </a:p>
                  </a:txBody>
                  <a:tcPr marL="91450" marR="91450" marT="45725" marB="45725">
                    <a:lnL w="3175" cap="flat" cmpd="sng" algn="ctr">
                      <a:solidFill>
                        <a:schemeClr val="bg1"/>
                      </a:solidFill>
                      <a:prstDash val="solid"/>
                      <a:round/>
                      <a:headEnd type="none" w="med" len="med"/>
                      <a:tailEnd type="none" w="med" len="med"/>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175" cap="flat" cmpd="sng" algn="ctr">
                      <a:solidFill>
                        <a:schemeClr val="bg1"/>
                      </a:solidFill>
                      <a:prstDash val="solid"/>
                      <a:round/>
                      <a:headEnd type="none" w="med" len="med"/>
                      <a:tailEnd type="none" w="med" len="med"/>
                    </a:lnB>
                    <a:solidFill>
                      <a:srgbClr val="F1F1F1"/>
                    </a:solidFill>
                  </a:tcPr>
                </a:tc>
                <a:tc>
                  <a:txBody>
                    <a:bodyPr/>
                    <a:lstStyle/>
                    <a:p>
                      <a:pPr marL="171450" marR="0" lvl="0" indent="-165100" algn="l" rtl="0">
                        <a:lnSpc>
                          <a:spcPct val="100000"/>
                        </a:lnSpc>
                        <a:spcBef>
                          <a:spcPts val="0"/>
                        </a:spcBef>
                        <a:spcAft>
                          <a:spcPts val="0"/>
                        </a:spcAft>
                        <a:buClr>
                          <a:schemeClr val="dk1"/>
                        </a:buClr>
                        <a:buSzPts val="1100"/>
                        <a:buFont typeface="Arial"/>
                        <a:buChar char="•"/>
                      </a:pPr>
                      <a:r>
                        <a:rPr lang="fr-FR" sz="1000" u="none" strike="noStrike" cap="none" dirty="0">
                          <a:latin typeface="Verdana"/>
                          <a:ea typeface="Verdana"/>
                          <a:cs typeface="Verdana"/>
                          <a:sym typeface="Verdana"/>
                        </a:rPr>
                        <a:t>Instructions for reporting the validation </a:t>
                      </a:r>
                      <a:r>
                        <a:rPr lang="fr-FR" sz="1000" u="none" strike="noStrike" cap="none" dirty="0" err="1">
                          <a:latin typeface="Verdana"/>
                          <a:ea typeface="Verdana"/>
                          <a:cs typeface="Verdana"/>
                          <a:sym typeface="Verdana"/>
                        </a:rPr>
                        <a:t>results</a:t>
                      </a:r>
                      <a:r>
                        <a:rPr lang="fr-FR" sz="1000" u="none" strike="noStrike" cap="none" dirty="0">
                          <a:latin typeface="Verdana"/>
                          <a:ea typeface="Verdana"/>
                          <a:cs typeface="Verdana"/>
                          <a:sym typeface="Verdana"/>
                        </a:rPr>
                        <a:t> of </a:t>
                      </a:r>
                      <a:r>
                        <a:rPr lang="fr-FR" sz="1000" u="none" strike="noStrike" cap="none" dirty="0" err="1">
                          <a:latin typeface="Verdana"/>
                          <a:ea typeface="Verdana"/>
                          <a:cs typeface="Verdana"/>
                          <a:sym typeface="Verdana"/>
                        </a:rPr>
                        <a:t>internal</a:t>
                      </a:r>
                      <a:r>
                        <a:rPr lang="fr-FR" sz="1000" u="none" strike="noStrike" cap="none" dirty="0">
                          <a:latin typeface="Verdana"/>
                          <a:ea typeface="Verdana"/>
                          <a:cs typeface="Verdana"/>
                          <a:sym typeface="Verdana"/>
                        </a:rPr>
                        <a:t> </a:t>
                      </a:r>
                      <a:r>
                        <a:rPr lang="fr-FR" sz="1000" u="none" strike="noStrike" cap="none" dirty="0" err="1">
                          <a:latin typeface="Verdana"/>
                          <a:ea typeface="Verdana"/>
                          <a:cs typeface="Verdana"/>
                          <a:sym typeface="Verdana"/>
                        </a:rPr>
                        <a:t>models</a:t>
                      </a:r>
                      <a:endParaRPr sz="1000" u="none" strike="noStrike" cap="none" dirty="0">
                        <a:latin typeface="Verdana"/>
                        <a:ea typeface="Verdana"/>
                        <a:cs typeface="Verdana"/>
                        <a:sym typeface="Verdana"/>
                      </a:endParaRPr>
                    </a:p>
                  </a:txBody>
                  <a:tcPr marL="91450" marR="91450" marT="45725" marB="45725">
                    <a:lnL w="38100" cap="flat" cmpd="sng">
                      <a:solidFill>
                        <a:schemeClr val="lt1"/>
                      </a:solidFill>
                      <a:prstDash val="solid"/>
                      <a:round/>
                      <a:headEnd type="none" w="sm" len="sm"/>
                      <a:tailEnd type="none" w="sm" len="sm"/>
                    </a:lnL>
                    <a:lnR w="3175" cap="flat" cmpd="sng" algn="ctr">
                      <a:solidFill>
                        <a:schemeClr val="bg1"/>
                      </a:solidFill>
                      <a:prstDash val="solid"/>
                      <a:round/>
                      <a:headEnd type="none" w="med" len="med"/>
                      <a:tailEnd type="none" w="med" len="med"/>
                    </a:lnR>
                    <a:lnT w="38100" cap="flat" cmpd="sng">
                      <a:solidFill>
                        <a:schemeClr val="lt1"/>
                      </a:solidFill>
                      <a:prstDash val="solid"/>
                      <a:round/>
                      <a:headEnd type="none" w="sm" len="sm"/>
                      <a:tailEnd type="none" w="sm" len="sm"/>
                    </a:lnT>
                    <a:lnB w="3175"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bl>
          </a:graphicData>
        </a:graphic>
      </p:graphicFrame>
      <p:grpSp>
        <p:nvGrpSpPr>
          <p:cNvPr id="19" name="Groupe 18">
            <a:extLst>
              <a:ext uri="{FF2B5EF4-FFF2-40B4-BE49-F238E27FC236}">
                <a16:creationId xmlns:a16="http://schemas.microsoft.com/office/drawing/2014/main" id="{43B47125-1C76-7013-A717-DA311BD7EAA0}"/>
              </a:ext>
            </a:extLst>
          </p:cNvPr>
          <p:cNvGrpSpPr/>
          <p:nvPr/>
        </p:nvGrpSpPr>
        <p:grpSpPr>
          <a:xfrm>
            <a:off x="8083660" y="4112573"/>
            <a:ext cx="3497407" cy="606000"/>
            <a:chOff x="8325185" y="3756857"/>
            <a:chExt cx="3376500" cy="606000"/>
          </a:xfrm>
        </p:grpSpPr>
        <p:sp>
          <p:nvSpPr>
            <p:cNvPr id="20" name="Google Shape;5790;g2c32c645e07_2_2562">
              <a:extLst>
                <a:ext uri="{FF2B5EF4-FFF2-40B4-BE49-F238E27FC236}">
                  <a16:creationId xmlns:a16="http://schemas.microsoft.com/office/drawing/2014/main" id="{395F40F8-9A06-8C38-323D-AD4E4138B86A}"/>
                </a:ext>
              </a:extLst>
            </p:cNvPr>
            <p:cNvSpPr/>
            <p:nvPr/>
          </p:nvSpPr>
          <p:spPr>
            <a:xfrm>
              <a:off x="8325185" y="3756857"/>
              <a:ext cx="3376500" cy="606000"/>
            </a:xfrm>
            <a:prstGeom prst="roundRect">
              <a:avLst>
                <a:gd name="adj" fmla="val 16667"/>
              </a:avLst>
            </a:prstGeom>
            <a:solidFill>
              <a:srgbClr val="E4D1B2"/>
            </a:solidFill>
            <a:ln w="28575" cap="flat" cmpd="sng">
              <a:solidFill>
                <a:srgbClr val="C00000"/>
              </a:solidFill>
              <a:prstDash val="solid"/>
              <a:miter lim="800000"/>
              <a:headEnd type="none" w="sm" len="sm"/>
              <a:tailEnd type="none" w="sm" len="sm"/>
            </a:ln>
          </p:spPr>
          <p:txBody>
            <a:bodyPr spcFirstLastPara="1" wrap="square" lIns="36000" tIns="0" rIns="91425"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Verdana"/>
                <a:ea typeface="Verdana"/>
                <a:cs typeface="Verdana"/>
                <a:sym typeface="Verdana"/>
              </a:endParaRPr>
            </a:p>
          </p:txBody>
        </p:sp>
        <p:pic>
          <p:nvPicPr>
            <p:cNvPr id="21" name="Google Shape;5791;g2c32c645e07_2_2562" descr="Avertissement avec un remplissage uni">
              <a:extLst>
                <a:ext uri="{FF2B5EF4-FFF2-40B4-BE49-F238E27FC236}">
                  <a16:creationId xmlns:a16="http://schemas.microsoft.com/office/drawing/2014/main" id="{8D878219-9A00-EAFE-28F5-59DFD4297696}"/>
                </a:ext>
              </a:extLst>
            </p:cNvPr>
            <p:cNvPicPr preferRelativeResize="0"/>
            <p:nvPr/>
          </p:nvPicPr>
          <p:blipFill rotWithShape="1">
            <a:blip r:embed="rId12">
              <a:alphaModFix/>
            </a:blip>
            <a:srcRect/>
            <a:stretch/>
          </p:blipFill>
          <p:spPr>
            <a:xfrm>
              <a:off x="8433627" y="3797497"/>
              <a:ext cx="498129" cy="498183"/>
            </a:xfrm>
            <a:prstGeom prst="rect">
              <a:avLst/>
            </a:prstGeom>
            <a:noFill/>
            <a:ln>
              <a:noFill/>
            </a:ln>
          </p:spPr>
        </p:pic>
        <p:sp>
          <p:nvSpPr>
            <p:cNvPr id="22" name="Google Shape;5792;g2c32c645e07_2_2562">
              <a:extLst>
                <a:ext uri="{FF2B5EF4-FFF2-40B4-BE49-F238E27FC236}">
                  <a16:creationId xmlns:a16="http://schemas.microsoft.com/office/drawing/2014/main" id="{A5714626-47B6-AF6A-6321-992464BDC2A8}"/>
                </a:ext>
              </a:extLst>
            </p:cNvPr>
            <p:cNvSpPr txBox="1"/>
            <p:nvPr/>
          </p:nvSpPr>
          <p:spPr>
            <a:xfrm>
              <a:off x="8994883" y="3798282"/>
              <a:ext cx="2623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fr-FR" sz="700" b="0" i="1" u="none" strike="noStrike" cap="none" dirty="0">
                  <a:solidFill>
                    <a:srgbClr val="0D0D0D"/>
                  </a:solidFill>
                  <a:latin typeface="Arial"/>
                  <a:ea typeface="Arial"/>
                  <a:cs typeface="Arial"/>
                  <a:sym typeface="Arial"/>
                </a:rPr>
                <a:t>Les États-Unis ont une approche de réglementation différente de celle de l'Union européenne. Les lois et réglementations aux États-Unis peuvent être plus fragmentées en raison de la nature fédérale du système.</a:t>
              </a:r>
              <a:endParaRPr sz="700" b="0" i="1"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7072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8D7879FE-AB54-5C9B-BB5D-2480B55D498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AC03FA3-FAB6-2CFC-AF02-D364A71BF4A9}"/>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9CD2779A-9404-16ED-002E-B46E3C2C4E4D}"/>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Propriétés de convergence de la distribution de pertes (5/5)</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CBDF45C-365F-2988-A08B-C7E874D3994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1374945E-72B8-22AC-570F-4B519572A016}"/>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2548EFEF-0CB3-261C-B993-E20F6A776521}"/>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FDE45FD7-DF5C-4419-41EF-A2B1ADFC8050}"/>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3B435293-2E7C-C900-6F06-B2F9BE8BE28C}"/>
                  </a:ext>
                </a:extLst>
              </p:cNvPr>
              <p:cNvSpPr txBox="1"/>
              <p:nvPr/>
            </p:nvSpPr>
            <p:spPr>
              <a:xfrm>
                <a:off x="197056" y="1342555"/>
                <a:ext cx="11895680" cy="5429884"/>
              </a:xfrm>
              <a:prstGeom prst="rect">
                <a:avLst/>
              </a:prstGeom>
              <a:solidFill>
                <a:srgbClr val="F1F1F1"/>
              </a:solidFill>
            </p:spPr>
            <p:txBody>
              <a:bodyPr vert="horz" wrap="square" lIns="0" tIns="54610" rIns="0" bIns="0" rtlCol="0">
                <a:spAutoFit/>
              </a:bodyPr>
              <a:lstStyle/>
              <a:p>
                <a:pPr marL="180000" marR="83820" algn="just">
                  <a:spcBef>
                    <a:spcPts val="430"/>
                  </a:spcBef>
                </a:pPr>
                <a:r>
                  <a:rPr lang="fr-FR" sz="1200" dirty="0"/>
                  <a:t>D’après la </a:t>
                </a:r>
                <a:r>
                  <a:rPr lang="fr-FR" sz="1200" b="1" dirty="0"/>
                  <a:t>loi des espérances itérées</a:t>
                </a:r>
                <a:r>
                  <a:rPr lang="fr-FR" sz="1200" dirty="0"/>
                  <a:t>, pour tout </a:t>
                </a:r>
                <a14:m>
                  <m:oMath xmlns:m="http://schemas.openxmlformats.org/officeDocument/2006/math">
                    <m:r>
                      <m:rPr>
                        <m:sty m:val="p"/>
                      </m:rPr>
                      <a:rPr lang="fr-FR" sz="1200" b="0" i="1" smtClean="0">
                        <a:latin typeface="Cambria Math" panose="02040503050406030204" pitchFamily="18" charset="0"/>
                      </a:rPr>
                      <m:t>n</m:t>
                    </m:r>
                    <m:r>
                      <a:rPr lang="fr-FR" sz="1200" b="0" i="0" smtClean="0">
                        <a:latin typeface="Cambria Math" panose="02040503050406030204" pitchFamily="18" charset="0"/>
                      </a:rPr>
                      <m:t> </m:t>
                    </m:r>
                  </m:oMath>
                </a14:m>
                <a:r>
                  <a:rPr lang="fr-FR" sz="1200" b="0" dirty="0"/>
                  <a:t>: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En vertu de </a:t>
                </a:r>
                <a:r>
                  <a:rPr lang="fr-FR" sz="1200" b="1" dirty="0"/>
                  <a:t>l’inégalité de Cauchy–Schwarz </a:t>
                </a:r>
                <a:r>
                  <a:rPr lang="fr-FR" sz="1200" dirty="0"/>
                  <a:t>conditionnelle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Par conséquent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Comme </a:t>
                </a:r>
                <a14:m>
                  <m:oMath xmlns:m="http://schemas.openxmlformats.org/officeDocument/2006/math">
                    <m:rad>
                      <m:radPr>
                        <m:degHide m:val="on"/>
                        <m:ctrlPr>
                          <a:rPr lang="fr-FR" sz="1200" i="1" smtClean="0">
                            <a:latin typeface="Cambria Math" panose="02040503050406030204" pitchFamily="18" charset="0"/>
                          </a:rPr>
                        </m:ctrlPr>
                      </m:radPr>
                      <m:deg/>
                      <m:e>
                        <m:r>
                          <a:rPr lang="fr-FR" sz="1200" b="0" i="1" smtClean="0">
                            <a:latin typeface="Cambria Math" panose="02040503050406030204" pitchFamily="18" charset="0"/>
                          </a:rPr>
                          <m:t>.</m:t>
                        </m:r>
                      </m:e>
                    </m:rad>
                  </m:oMath>
                </a14:m>
                <a:r>
                  <a:rPr lang="fr-FR" sz="1200" dirty="0"/>
                  <a:t> est une fonction concave, </a:t>
                </a:r>
                <a:r>
                  <a:rPr lang="fr-FR" sz="1200" b="1" dirty="0"/>
                  <a:t>l’inégalité de Jensen </a:t>
                </a:r>
                <a:r>
                  <a:rPr lang="fr-FR" sz="1200" dirty="0"/>
                  <a:t>implique :</a:t>
                </a:r>
              </a:p>
              <a:p>
                <a:pPr marL="180000" marR="83820" algn="just">
                  <a:spcBef>
                    <a:spcPts val="430"/>
                  </a:spcBef>
                </a:pPr>
                <a:r>
                  <a:rPr lang="fr-FR" sz="1200" dirty="0"/>
                  <a:t> </a:t>
                </a:r>
              </a:p>
              <a:p>
                <a:pPr marL="180000" marR="83820" algn="just">
                  <a:spcBef>
                    <a:spcPts val="430"/>
                  </a:spcBef>
                </a:pPr>
                <a:endParaRPr lang="fr-FR" sz="1200" dirty="0"/>
              </a:p>
              <a:p>
                <a:pPr marL="180000" marR="83820" algn="just">
                  <a:spcBef>
                    <a:spcPts val="430"/>
                  </a:spcBef>
                </a:pPr>
                <a:r>
                  <a:rPr lang="fr-FR" sz="1200" dirty="0"/>
                  <a:t>Nous avons donc :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Sous l’hypothèse 5 du modèle du régulateur, nous avons vu précédemment que : </a:t>
                </a:r>
                <a14:m>
                  <m:oMath xmlns:m="http://schemas.openxmlformats.org/officeDocument/2006/math">
                    <m:func>
                      <m:funcPr>
                        <m:ctrlPr>
                          <a:rPr lang="fr-FR" sz="1400" i="1">
                            <a:latin typeface="Cambria Math" panose="02040503050406030204" pitchFamily="18" charset="0"/>
                          </a:rPr>
                        </m:ctrlPr>
                      </m:funcPr>
                      <m:fName>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r>
                              <a:rPr lang="fr-FR" sz="1400" i="1">
                                <a:latin typeface="Cambria Math" panose="02040503050406030204" pitchFamily="18" charset="0"/>
                              </a:rPr>
                              <m:t>∞</m:t>
                            </m:r>
                          </m:lim>
                        </m:limLow>
                      </m:fName>
                      <m:e>
                        <m:r>
                          <m:rPr>
                            <m:sty m:val="p"/>
                          </m:rPr>
                          <a:rPr lang="fr-FR" sz="1400" i="1">
                            <a:latin typeface="Cambria Math" panose="02040503050406030204" pitchFamily="18" charset="0"/>
                          </a:rPr>
                          <m:t>Var</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e>
                    </m:func>
                    <m:r>
                      <a:rPr lang="fr-FR" sz="1400" i="1">
                        <a:latin typeface="Cambria Math" panose="02040503050406030204" pitchFamily="18" charset="0"/>
                      </a:rPr>
                      <m:t>0</m:t>
                    </m:r>
                    <m:r>
                      <a:rPr lang="fr-FR" sz="1400" b="0" i="0" smtClean="0">
                        <a:latin typeface="Cambria Math" panose="02040503050406030204" pitchFamily="18" charset="0"/>
                      </a:rPr>
                      <m:t>. </m:t>
                    </m:r>
                  </m:oMath>
                </a14:m>
                <a:r>
                  <a:rPr lang="fr-FR" sz="1200" dirty="0"/>
                  <a:t>Mais quant est-il de </a:t>
                </a:r>
                <a14:m>
                  <m:oMath xmlns:m="http://schemas.openxmlformats.org/officeDocument/2006/math">
                    <m:func>
                      <m:funcPr>
                        <m:ctrlPr>
                          <a:rPr lang="fr-FR" sz="1400" i="1"/>
                        </m:ctrlPr>
                      </m:funcPr>
                      <m:fName>
                        <m:limLow>
                          <m:limLowPr>
                            <m:ctrlPr>
                              <a:rPr lang="fr-FR" sz="1400" i="1"/>
                            </m:ctrlPr>
                          </m:limLowPr>
                          <m:e>
                            <m:r>
                              <m:rPr>
                                <m:sty m:val="p"/>
                              </m:rPr>
                              <a:rPr lang="fr-FR" sz="1400"/>
                              <m:t>lim</m:t>
                            </m:r>
                          </m:e>
                          <m:lim>
                            <m:r>
                              <m:rPr>
                                <m:sty m:val="p"/>
                              </m:rPr>
                              <a:rPr lang="fr-FR" sz="1400" i="1"/>
                              <m:t>n</m:t>
                            </m:r>
                            <m:r>
                              <a:rPr lang="fr-FR" sz="1400" i="1"/>
                              <m:t> →</m:t>
                            </m:r>
                            <m:r>
                              <a:rPr lang="fr-FR" sz="1400" i="1"/>
                              <m:t>∞</m:t>
                            </m:r>
                          </m:lim>
                        </m:limLow>
                      </m:fName>
                      <m:e>
                        <m:r>
                          <a:rPr lang="fr-FR" sz="1400" i="1">
                            <a:ea typeface="Cambria Math" panose="02040503050406030204" pitchFamily="18" charset="0"/>
                          </a:rPr>
                          <m:t>𝔼</m:t>
                        </m:r>
                        <m:d>
                          <m:dPr>
                            <m:begChr m:val="["/>
                            <m:endChr m:val="]"/>
                            <m:ctrlPr>
                              <a:rPr lang="fr-FR" sz="1400" i="1">
                                <a:ea typeface="Cambria Math" panose="02040503050406030204" pitchFamily="18" charset="0"/>
                              </a:rPr>
                            </m:ctrlPr>
                          </m:dPr>
                          <m:e>
                            <m:r>
                              <m:rPr>
                                <m:sty m:val="p"/>
                              </m:rPr>
                              <a:rPr lang="fr-FR" sz="1400" i="1">
                                <a:ea typeface="Cambria Math" panose="02040503050406030204" pitchFamily="18" charset="0"/>
                              </a:rPr>
                              <m:t>Var</m:t>
                            </m:r>
                            <m:d>
                              <m:dPr>
                                <m:ctrlPr>
                                  <a:rPr lang="fr-FR" sz="1400" i="1">
                                    <a:ea typeface="Cambria Math" panose="02040503050406030204" pitchFamily="18" charset="0"/>
                                  </a:rPr>
                                </m:ctrlPr>
                              </m:dPr>
                              <m:e>
                                <m:sSup>
                                  <m:sSupPr>
                                    <m:ctrlPr>
                                      <a:rPr lang="fr-FR" sz="1400" i="1"/>
                                    </m:ctrlPr>
                                  </m:sSupPr>
                                  <m:e>
                                    <m:r>
                                      <a:rPr lang="fr-FR" sz="1400" i="1"/>
                                      <m:t>ℒ</m:t>
                                    </m:r>
                                  </m:e>
                                  <m:sup>
                                    <m:r>
                                      <a:rPr lang="fr-FR" sz="1400" i="1"/>
                                      <m:t>(</m:t>
                                    </m:r>
                                    <m:r>
                                      <a:rPr lang="fr-FR" sz="1400" i="1"/>
                                      <m:t>𝑛</m:t>
                                    </m:r>
                                    <m:r>
                                      <a:rPr lang="fr-FR" sz="1400" i="1"/>
                                      <m:t>)</m:t>
                                    </m:r>
                                  </m:sup>
                                </m:sSup>
                                <m:r>
                                  <a:rPr lang="fr-FR" sz="1400" i="1"/>
                                  <m:t> | </m:t>
                                </m:r>
                                <m:r>
                                  <m:rPr>
                                    <m:sty m:val="p"/>
                                  </m:rPr>
                                  <a:rPr lang="fr-FR" sz="1400" i="1"/>
                                  <m:t>Z</m:t>
                                </m:r>
                              </m:e>
                            </m:d>
                          </m:e>
                        </m:d>
                      </m:e>
                    </m:func>
                  </m:oMath>
                </a14:m>
                <a:r>
                  <a:rPr lang="fr-FR" sz="1400" dirty="0"/>
                  <a:t> ?</a:t>
                </a:r>
              </a:p>
              <a:p>
                <a:pPr marL="180000" marR="83820" algn="just">
                  <a:spcBef>
                    <a:spcPts val="430"/>
                  </a:spcBef>
                </a:pPr>
                <a:endParaRPr lang="fr-FR" sz="1400" dirty="0"/>
              </a:p>
              <a:p>
                <a:pPr marL="180000" marR="83820" algn="just">
                  <a:spcBef>
                    <a:spcPts val="430"/>
                  </a:spcBef>
                </a:pPr>
                <a:r>
                  <a:rPr lang="fr-FR" sz="1200" dirty="0"/>
                  <a:t>Sous l’hypothèse supplémentaire qu’il existe une fonction intégrable </a:t>
                </a:r>
                <a14:m>
                  <m:oMath xmlns:m="http://schemas.openxmlformats.org/officeDocument/2006/math">
                    <m:r>
                      <m:rPr>
                        <m:sty m:val="p"/>
                      </m:rPr>
                      <a:rPr lang="fr-FR" sz="1200" b="0" i="1" smtClean="0">
                        <a:latin typeface="Cambria Math" panose="02040503050406030204" pitchFamily="18" charset="0"/>
                      </a:rPr>
                      <m:t>H</m:t>
                    </m:r>
                    <m:r>
                      <a:rPr lang="fr-FR" sz="1200" b="0" i="1" smtClean="0">
                        <a:latin typeface="Cambria Math" panose="02040503050406030204" pitchFamily="18" charset="0"/>
                      </a:rPr>
                      <m:t>(</m:t>
                    </m:r>
                    <m:r>
                      <m:rPr>
                        <m:sty m:val="p"/>
                      </m:rPr>
                      <a:rPr lang="fr-FR" sz="1200" b="0" i="1" smtClean="0">
                        <a:latin typeface="Cambria Math" panose="02040503050406030204" pitchFamily="18" charset="0"/>
                      </a:rPr>
                      <m:t>Z</m:t>
                    </m:r>
                    <m:r>
                      <a:rPr lang="fr-FR" sz="1200" b="0" i="1" smtClean="0">
                        <a:latin typeface="Cambria Math" panose="02040503050406030204" pitchFamily="18" charset="0"/>
                      </a:rPr>
                      <m:t>)</m:t>
                    </m:r>
                  </m:oMath>
                </a14:m>
                <a:r>
                  <a:rPr lang="fr-FR" sz="1200" dirty="0"/>
                  <a:t> tel que pour tout </a:t>
                </a:r>
                <a14:m>
                  <m:oMath xmlns:m="http://schemas.openxmlformats.org/officeDocument/2006/math">
                    <m:r>
                      <m:rPr>
                        <m:sty m:val="p"/>
                      </m:rPr>
                      <a:rPr lang="fr-FR" sz="1200" b="0" i="1" smtClean="0">
                        <a:latin typeface="Cambria Math" panose="02040503050406030204" pitchFamily="18" charset="0"/>
                      </a:rPr>
                      <m:t>n</m:t>
                    </m:r>
                  </m:oMath>
                </a14:m>
                <a:r>
                  <a:rPr lang="fr-FR" sz="1200" dirty="0"/>
                  <a:t> : </a:t>
                </a:r>
                <a14:m>
                  <m:oMath xmlns:m="http://schemas.openxmlformats.org/officeDocument/2006/math">
                    <m:r>
                      <m:rPr>
                        <m:sty m:val="p"/>
                      </m:rPr>
                      <a:rPr lang="fr-FR" sz="1400" i="1">
                        <a:latin typeface="Cambria Math" panose="02040503050406030204" pitchFamily="18" charset="0"/>
                      </a:rPr>
                      <m:t>Var</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H</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oMath>
                </a14:m>
                <a:r>
                  <a:rPr lang="fr-FR" sz="1200" dirty="0"/>
                  <a:t>, il est possible de conclure directement à partir du </a:t>
                </a:r>
                <a:r>
                  <a:rPr lang="fr-FR" sz="1200" b="1" dirty="0"/>
                  <a:t>théorème de convergence dominée </a:t>
                </a:r>
                <a:r>
                  <a:rPr lang="fr-FR" sz="1200" dirty="0"/>
                  <a:t>que : </a:t>
                </a:r>
                <a14:m>
                  <m:oMath xmlns:m="http://schemas.openxmlformats.org/officeDocument/2006/math">
                    <m:func>
                      <m:funcPr>
                        <m:ctrlPr>
                          <a:rPr lang="fr-FR" sz="1400" i="1">
                            <a:latin typeface="Cambria Math" panose="02040503050406030204" pitchFamily="18" charset="0"/>
                          </a:rPr>
                        </m:ctrlPr>
                      </m:funcPr>
                      <m:fName>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r>
                              <a:rPr lang="fr-FR" sz="1400" i="1">
                                <a:latin typeface="Cambria Math" panose="02040503050406030204" pitchFamily="18" charset="0"/>
                              </a:rPr>
                              <m:t>∞</m:t>
                            </m:r>
                          </m:lim>
                        </m:limLow>
                      </m:fName>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d>
                      </m:e>
                    </m:func>
                    <m:r>
                      <a:rPr lang="fr-FR" sz="1400" b="0" i="1" smtClean="0">
                        <a:latin typeface="Cambria Math" panose="02040503050406030204" pitchFamily="18" charset="0"/>
                      </a:rPr>
                      <m:t>=</m:t>
                    </m:r>
                    <m:r>
                      <a:rPr lang="fr-FR" sz="1400" b="0" i="1" smtClean="0">
                        <a:latin typeface="Cambria Math" panose="02040503050406030204" pitchFamily="18" charset="0"/>
                      </a:rPr>
                      <m:t>0</m:t>
                    </m:r>
                  </m:oMath>
                </a14:m>
                <a:r>
                  <a:rPr lang="fr-FR" sz="1200" dirty="0"/>
                  <a:t>.</a:t>
                </a:r>
              </a:p>
              <a:p>
                <a:pPr marL="180000" marR="83820" algn="just">
                  <a:spcBef>
                    <a:spcPts val="430"/>
                  </a:spcBef>
                </a:pPr>
                <a:endParaRPr lang="fr-FR" sz="1200" dirty="0"/>
              </a:p>
              <a:p>
                <a:pPr marL="180000" marR="83820" algn="just">
                  <a:spcBef>
                    <a:spcPts val="430"/>
                  </a:spcBef>
                </a:pPr>
                <a:r>
                  <a:rPr lang="fr-FR" sz="1200" dirty="0"/>
                  <a:t>Par continuité de la fonction </a:t>
                </a:r>
                <a14:m>
                  <m:oMath xmlns:m="http://schemas.openxmlformats.org/officeDocument/2006/math">
                    <m:rad>
                      <m:radPr>
                        <m:degHide m:val="on"/>
                        <m:ctrlPr>
                          <a:rPr lang="fr-FR" sz="1200" i="1">
                            <a:latin typeface="Cambria Math" panose="02040503050406030204" pitchFamily="18" charset="0"/>
                          </a:rPr>
                        </m:ctrlPr>
                      </m:radPr>
                      <m:deg/>
                      <m:e>
                        <m:r>
                          <a:rPr lang="fr-FR" sz="1200" i="1">
                            <a:latin typeface="Cambria Math" panose="02040503050406030204" pitchFamily="18" charset="0"/>
                          </a:rPr>
                          <m:t>.</m:t>
                        </m:r>
                      </m:e>
                    </m:rad>
                    <m:r>
                      <a:rPr lang="fr-FR" sz="1200" b="0" i="0" smtClean="0">
                        <a:latin typeface="Cambria Math" panose="02040503050406030204" pitchFamily="18" charset="0"/>
                      </a:rPr>
                      <m:t>,</m:t>
                    </m:r>
                  </m:oMath>
                </a14:m>
                <a:r>
                  <a:rPr lang="fr-FR" sz="1200" dirty="0"/>
                  <a:t> il en découle : </a:t>
                </a:r>
                <a14:m>
                  <m:oMath xmlns:m="http://schemas.openxmlformats.org/officeDocument/2006/math">
                    <m:func>
                      <m:funcPr>
                        <m:ctrlPr>
                          <a:rPr lang="fr-FR" sz="1400" i="1">
                            <a:latin typeface="Cambria Math" panose="02040503050406030204" pitchFamily="18" charset="0"/>
                          </a:rPr>
                        </m:ctrlPr>
                      </m:funcPr>
                      <m:fName>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r>
                              <a:rPr lang="fr-FR" sz="1400" i="1">
                                <a:latin typeface="Cambria Math" panose="02040503050406030204" pitchFamily="18" charset="0"/>
                              </a:rPr>
                              <m:t>∞</m:t>
                            </m:r>
                          </m:lim>
                        </m:limLow>
                      </m:fName>
                      <m:e>
                        <m:rad>
                          <m:radPr>
                            <m:degHide m:val="on"/>
                            <m:ctrlPr>
                              <a:rPr lang="fr-FR" sz="1400" i="1">
                                <a:latin typeface="Cambria Math" panose="02040503050406030204" pitchFamily="18" charset="0"/>
                                <a:ea typeface="Cambria Math" panose="02040503050406030204" pitchFamily="18" charset="0"/>
                              </a:rPr>
                            </m:ctrlPr>
                          </m:radPr>
                          <m:deg/>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d>
                          </m:e>
                        </m:rad>
                      </m:e>
                    </m:func>
                    <m:r>
                      <a:rPr lang="fr-FR" sz="1400" i="1">
                        <a:latin typeface="Cambria Math" panose="02040503050406030204" pitchFamily="18" charset="0"/>
                      </a:rPr>
                      <m:t>=</m:t>
                    </m:r>
                    <m:r>
                      <a:rPr lang="fr-FR" sz="1400" i="1">
                        <a:latin typeface="Cambria Math" panose="02040503050406030204" pitchFamily="18" charset="0"/>
                      </a:rPr>
                      <m:t>0</m:t>
                    </m:r>
                    <m:r>
                      <a:rPr lang="fr-FR" sz="1400" b="0" i="1" smtClean="0">
                        <a:latin typeface="Cambria Math" panose="02040503050406030204" pitchFamily="18" charset="0"/>
                      </a:rPr>
                      <m:t>⇒</m:t>
                    </m:r>
                    <m:func>
                      <m:funcPr>
                        <m:ctrlPr>
                          <a:rPr lang="fr-FR" sz="1400" i="1">
                            <a:latin typeface="Cambria Math" panose="02040503050406030204" pitchFamily="18" charset="0"/>
                          </a:rPr>
                        </m:ctrlPr>
                      </m:funcPr>
                      <m:fName>
                        <m:limLow>
                          <m:limLowPr>
                            <m:ctrlPr>
                              <a:rPr lang="fr-FR" sz="1400" i="1">
                                <a:latin typeface="Cambria Math" panose="02040503050406030204" pitchFamily="18" charset="0"/>
                              </a:rPr>
                            </m:ctrlPr>
                          </m:limLowPr>
                          <m:e>
                            <m:r>
                              <m:rPr>
                                <m:sty m:val="p"/>
                              </m:rPr>
                              <a:rPr lang="fr-FR" sz="1400">
                                <a:latin typeface="Cambria Math" panose="02040503050406030204" pitchFamily="18" charset="0"/>
                              </a:rPr>
                              <m:t>lim</m:t>
                            </m:r>
                          </m:e>
                          <m:lim>
                            <m:r>
                              <m:rPr>
                                <m:sty m:val="p"/>
                              </m:rPr>
                              <a:rPr lang="fr-FR" sz="1400" i="1">
                                <a:latin typeface="Cambria Math" panose="02040503050406030204" pitchFamily="18" charset="0"/>
                              </a:rPr>
                              <m:t>n</m:t>
                            </m:r>
                            <m:r>
                              <a:rPr lang="fr-FR" sz="1400" i="1">
                                <a:latin typeface="Cambria Math" panose="02040503050406030204" pitchFamily="18" charset="0"/>
                              </a:rPr>
                              <m:t> →</m:t>
                            </m:r>
                            <m:r>
                              <a:rPr lang="fr-FR" sz="1400" i="1">
                                <a:latin typeface="Cambria Math" panose="02040503050406030204" pitchFamily="18" charset="0"/>
                              </a:rPr>
                              <m:t>∞</m:t>
                            </m:r>
                          </m:lim>
                        </m:limLow>
                      </m:fName>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e>
                        </m:d>
                        <m:r>
                          <a:rPr lang="fr-FR" sz="1400" b="0" i="1" smtClean="0">
                            <a:latin typeface="Cambria Math" panose="02040503050406030204" pitchFamily="18" charset="0"/>
                          </a:rPr>
                          <m:t>=</m:t>
                        </m:r>
                        <m:r>
                          <a:rPr lang="fr-FR" sz="1400" b="0" i="1" smtClean="0">
                            <a:latin typeface="Cambria Math" panose="02040503050406030204" pitchFamily="18" charset="0"/>
                          </a:rPr>
                          <m:t>0</m:t>
                        </m:r>
                      </m:e>
                    </m:func>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groupChr>
                      <m:groupChrPr>
                        <m:chr m:val="→"/>
                        <m:vertJc m:val="bot"/>
                        <m:ctrlPr>
                          <a:rPr lang="fr-FR" sz="1400" i="1">
                            <a:latin typeface="Cambria Math" panose="02040503050406030204" pitchFamily="18" charset="0"/>
                          </a:rPr>
                        </m:ctrlPr>
                      </m:groupChrPr>
                      <m:e>
                        <m:r>
                          <m:rPr>
                            <m:sty m:val="p"/>
                            <m:brk m:alnAt="2"/>
                          </m:rPr>
                          <a:rPr lang="fr-FR" sz="1400" i="1">
                            <a:latin typeface="Cambria Math" panose="02040503050406030204" pitchFamily="18" charset="0"/>
                          </a:rPr>
                          <m:t>d</m:t>
                        </m:r>
                      </m:e>
                    </m:groupChr>
                    <m:r>
                      <a:rPr lang="fr-FR" sz="1400" i="1">
                        <a:latin typeface="Cambria Math" panose="02040503050406030204" pitchFamily="18" charset="0"/>
                      </a:rPr>
                      <m:t> </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 </m:t>
                    </m:r>
                    <m:r>
                      <a:rPr lang="fr-FR" sz="1400" b="0" i="1" smtClean="0">
                        <a:latin typeface="Cambria Math" panose="02040503050406030204" pitchFamily="18" charset="0"/>
                        <a:ea typeface="Cambria Math" panose="02040503050406030204" pitchFamily="18" charset="0"/>
                      </a:rPr>
                      <m:t>∎</m:t>
                    </m:r>
                  </m:oMath>
                </a14:m>
                <a:r>
                  <a:rPr lang="fr-FR" sz="1200" dirty="0"/>
                  <a:t> </a:t>
                </a:r>
              </a:p>
            </p:txBody>
          </p:sp>
        </mc:Choice>
        <mc:Fallback>
          <p:sp>
            <p:nvSpPr>
              <p:cNvPr id="14" name="object 21">
                <a:extLst>
                  <a:ext uri="{FF2B5EF4-FFF2-40B4-BE49-F238E27FC236}">
                    <a16:creationId xmlns:a16="http://schemas.microsoft.com/office/drawing/2014/main" id="{3B435293-2E7C-C900-6F06-B2F9BE8BE28C}"/>
                  </a:ext>
                </a:extLst>
              </p:cNvPr>
              <p:cNvSpPr txBox="1">
                <a:spLocks noRot="1" noChangeAspect="1" noMove="1" noResize="1" noEditPoints="1" noAdjustHandles="1" noChangeArrowheads="1" noChangeShapeType="1" noTextEdit="1"/>
              </p:cNvSpPr>
              <p:nvPr/>
            </p:nvSpPr>
            <p:spPr>
              <a:xfrm>
                <a:off x="197056" y="1342555"/>
                <a:ext cx="11895680" cy="5429884"/>
              </a:xfrm>
              <a:prstGeom prst="rect">
                <a:avLst/>
              </a:prstGeom>
              <a:blipFill>
                <a:blip r:embed="rId4"/>
                <a:stretch>
                  <a:fillRect r="-102" b="-1010"/>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29571288-8CAC-CAE3-16C4-D00F790E9940}"/>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B0B9FF9E-3810-63F8-33C1-006178C15370}"/>
                  </a:ext>
                </a:extLst>
              </p:cNvPr>
              <p:cNvSpPr txBox="1"/>
              <p:nvPr/>
            </p:nvSpPr>
            <p:spPr>
              <a:xfrm>
                <a:off x="4242610" y="1316781"/>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smtClean="0">
                              <a:latin typeface="Cambria Math" panose="02040503050406030204" pitchFamily="18" charset="0"/>
                              <a:ea typeface="Cambria Math" panose="02040503050406030204" pitchFamily="18" charset="0"/>
                            </a:rPr>
                          </m:ctrlPr>
                        </m:dPr>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b="0" i="1" smtClean="0">
                                  <a:latin typeface="Cambria Math" panose="02040503050406030204" pitchFamily="18" charset="0"/>
                                </a:rPr>
                                <m:t> | </m:t>
                              </m:r>
                              <m:r>
                                <m:rPr>
                                  <m:sty m:val="p"/>
                                </m:rPr>
                                <a:rPr lang="fr-FR" sz="1400" b="0" i="1" smtClean="0">
                                  <a:latin typeface="Cambria Math" panose="02040503050406030204" pitchFamily="18" charset="0"/>
                                </a:rPr>
                                <m:t>Z</m:t>
                              </m:r>
                            </m:e>
                          </m:d>
                        </m:e>
                      </m:d>
                    </m:oMath>
                  </m:oMathPara>
                </a14:m>
                <a:endParaRPr lang="fr-FR" sz="1400" i="1" dirty="0">
                  <a:latin typeface="Cambria Math" panose="02040503050406030204" pitchFamily="18" charset="0"/>
                  <a:ea typeface="Cambria Math" panose="02040503050406030204" pitchFamily="18" charset="0"/>
                </a:endParaRPr>
              </a:p>
            </p:txBody>
          </p:sp>
        </mc:Choice>
        <mc:Fallback>
          <p:sp>
            <p:nvSpPr>
              <p:cNvPr id="6" name="ZoneTexte 5">
                <a:extLst>
                  <a:ext uri="{FF2B5EF4-FFF2-40B4-BE49-F238E27FC236}">
                    <a16:creationId xmlns:a16="http://schemas.microsoft.com/office/drawing/2014/main" id="{B0B9FF9E-3810-63F8-33C1-006178C15370}"/>
                  </a:ext>
                </a:extLst>
              </p:cNvPr>
              <p:cNvSpPr txBox="1">
                <a:spLocks noRot="1" noChangeAspect="1" noMove="1" noResize="1" noEditPoints="1" noAdjustHandles="1" noChangeArrowheads="1" noChangeShapeType="1" noTextEdit="1"/>
              </p:cNvSpPr>
              <p:nvPr/>
            </p:nvSpPr>
            <p:spPr>
              <a:xfrm>
                <a:off x="4242610" y="1316781"/>
                <a:ext cx="3859530" cy="914400"/>
              </a:xfrm>
              <a:prstGeom prst="rect">
                <a:avLst/>
              </a:prstGeom>
              <a:blipFill>
                <a:blip r:embed="rId5"/>
                <a:stretch>
                  <a:fillRect/>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8F014E28-D8DD-88CB-9C91-65A46230FC36}"/>
              </a:ext>
            </a:extLst>
          </p:cNvPr>
          <p:cNvSpPr txBox="1"/>
          <p:nvPr/>
        </p:nvSpPr>
        <p:spPr>
          <a:xfrm>
            <a:off x="3963177" y="5092443"/>
            <a:ext cx="3859530" cy="914400"/>
          </a:xfrm>
          <a:prstGeom prst="rect">
            <a:avLst/>
          </a:prstGeom>
        </p:spPr>
        <p:txBody>
          <a:bodyPr vert="horz" wrap="none" lIns="0" tIns="0" rIns="0" bIns="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3B0DC133-5EB6-A5A0-9EBF-CB056B665354}"/>
                  </a:ext>
                </a:extLst>
              </p:cNvPr>
              <p:cNvSpPr txBox="1"/>
              <p:nvPr/>
            </p:nvSpPr>
            <p:spPr>
              <a:xfrm>
                <a:off x="5206350" y="194736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i="1">
                              <a:latin typeface="Cambria Math" panose="02040503050406030204" pitchFamily="18" charset="0"/>
                            </a:rPr>
                            <m:t> | </m:t>
                          </m:r>
                          <m:r>
                            <m:rPr>
                              <m:sty m:val="p"/>
                            </m:rPr>
                            <a:rPr lang="fr-FR" sz="1400" i="1">
                              <a:latin typeface="Cambria Math" panose="02040503050406030204" pitchFamily="18" charset="0"/>
                            </a:rPr>
                            <m:t>Z</m:t>
                          </m:r>
                        </m:e>
                      </m:d>
                      <m:r>
                        <a:rPr lang="fr-FR" sz="1400" b="0" i="1" smtClean="0">
                          <a:latin typeface="Cambria Math" panose="02040503050406030204" pitchFamily="18" charset="0"/>
                          <a:ea typeface="Cambria Math" panose="02040503050406030204" pitchFamily="18" charset="0"/>
                        </a:rPr>
                        <m:t>≤</m:t>
                      </m:r>
                      <m:rad>
                        <m:radPr>
                          <m:degHide m:val="on"/>
                          <m:ctrlPr>
                            <a:rPr lang="fr-FR" sz="1400" b="0" i="1" smtClean="0">
                              <a:latin typeface="Cambria Math" panose="02040503050406030204" pitchFamily="18" charset="0"/>
                              <a:ea typeface="Cambria Math" panose="02040503050406030204" pitchFamily="18" charset="0"/>
                            </a:rPr>
                          </m:ctrlPr>
                        </m:radPr>
                        <m:deg/>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smtClean="0">
                                      <a:latin typeface="Cambria Math" panose="02040503050406030204" pitchFamily="18" charset="0"/>
                                      <a:ea typeface="Cambria Math" panose="02040503050406030204" pitchFamily="18" charset="0"/>
                                    </a:rPr>
                                  </m:ctrlPr>
                                </m:sSupPr>
                                <m:e>
                                  <m:r>
                                    <a:rPr lang="fr-FR" sz="1400" b="0" i="1" smtClean="0">
                                      <a:latin typeface="Cambria Math" panose="02040503050406030204" pitchFamily="18" charset="0"/>
                                      <a:ea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m:t>
                                  </m:r>
                                </m:e>
                                <m:sup>
                                  <m:r>
                                    <a:rPr lang="fr-FR" sz="1400" b="0" i="1" smtClean="0">
                                      <a:latin typeface="Cambria Math" panose="02040503050406030204" pitchFamily="18" charset="0"/>
                                      <a:ea typeface="Cambria Math" panose="02040503050406030204" pitchFamily="18" charset="0"/>
                                    </a:rPr>
                                    <m:t>2</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rad>
                      <m:r>
                        <a:rPr lang="fr-FR" sz="1400" b="0" i="1" smtClean="0">
                          <a:latin typeface="Cambria Math" panose="02040503050406030204" pitchFamily="18" charset="0"/>
                          <a:ea typeface="Cambria Math" panose="02040503050406030204" pitchFamily="18" charset="0"/>
                        </a:rPr>
                        <m:t>=</m:t>
                      </m:r>
                      <m:rad>
                        <m:radPr>
                          <m:degHide m:val="on"/>
                          <m:ctrlPr>
                            <a:rPr lang="fr-FR" sz="1400" i="1">
                              <a:latin typeface="Cambria Math" panose="02040503050406030204" pitchFamily="18" charset="0"/>
                              <a:ea typeface="Cambria Math" panose="02040503050406030204" pitchFamily="18" charset="0"/>
                            </a:rPr>
                          </m:ctrlPr>
                        </m:radPr>
                        <m:deg/>
                        <m:e>
                          <m:r>
                            <m:rPr>
                              <m:sty m:val="p"/>
                            </m:rPr>
                            <a:rPr lang="fr-FR" sz="1400" b="0" i="1" smtClean="0">
                              <a:latin typeface="Cambria Math" panose="02040503050406030204" pitchFamily="18" charset="0"/>
                              <a:ea typeface="Cambria Math" panose="02040503050406030204" pitchFamily="18" charset="0"/>
                            </a:rPr>
                            <m:t>Var</m:t>
                          </m:r>
                          <m:d>
                            <m:dPr>
                              <m:ctrlPr>
                                <a:rPr lang="fr-FR" sz="1400" b="0" i="1" smtClean="0">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r>
                                <a:rPr lang="fr-FR" sz="1400" i="1">
                                  <a:latin typeface="Cambria Math" panose="02040503050406030204" pitchFamily="18" charset="0"/>
                                </a:rPr>
                                <m:t>|</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Z</m:t>
                              </m:r>
                            </m:e>
                          </m:d>
                        </m:e>
                      </m:rad>
                    </m:oMath>
                  </m:oMathPara>
                </a14:m>
                <a:endParaRPr lang="fr-FR" sz="1400" dirty="0">
                  <a:latin typeface="Verdana" panose="020B0604030504040204" pitchFamily="34" charset="0"/>
                </a:endParaRPr>
              </a:p>
            </p:txBody>
          </p:sp>
        </mc:Choice>
        <mc:Fallback>
          <p:sp>
            <p:nvSpPr>
              <p:cNvPr id="12" name="ZoneTexte 11">
                <a:extLst>
                  <a:ext uri="{FF2B5EF4-FFF2-40B4-BE49-F238E27FC236}">
                    <a16:creationId xmlns:a16="http://schemas.microsoft.com/office/drawing/2014/main" id="{3B0DC133-5EB6-A5A0-9EBF-CB056B665354}"/>
                  </a:ext>
                </a:extLst>
              </p:cNvPr>
              <p:cNvSpPr txBox="1">
                <a:spLocks noRot="1" noChangeAspect="1" noMove="1" noResize="1" noEditPoints="1" noAdjustHandles="1" noChangeArrowheads="1" noChangeShapeType="1" noTextEdit="1"/>
              </p:cNvSpPr>
              <p:nvPr/>
            </p:nvSpPr>
            <p:spPr>
              <a:xfrm>
                <a:off x="5206350" y="1947360"/>
                <a:ext cx="3859530" cy="914400"/>
              </a:xfrm>
              <a:prstGeom prst="rect">
                <a:avLst/>
              </a:prstGeom>
              <a:blipFill>
                <a:blip r:embed="rId6"/>
                <a:stretch>
                  <a:fillRect l="-1580" r="-2211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2FFA88C1-4E61-A4CF-6679-9507700DD3C5}"/>
                  </a:ext>
                </a:extLst>
              </p:cNvPr>
              <p:cNvSpPr txBox="1"/>
              <p:nvPr/>
            </p:nvSpPr>
            <p:spPr>
              <a:xfrm>
                <a:off x="1719035" y="2648889"/>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e>
                      </m:d>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r>
                                <a:rPr lang="fr-FR" sz="1400" i="1">
                                  <a:latin typeface="Cambria Math" panose="02040503050406030204" pitchFamily="18" charset="0"/>
                                </a:rPr>
                                <m:t> | </m:t>
                              </m:r>
                              <m:r>
                                <m:rPr>
                                  <m:sty m:val="p"/>
                                </m:rPr>
                                <a:rPr lang="fr-FR" sz="1400" i="1">
                                  <a:latin typeface="Cambria Math" panose="02040503050406030204" pitchFamily="18" charset="0"/>
                                </a:rPr>
                                <m:t>Z</m:t>
                              </m:r>
                            </m:e>
                          </m:d>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smtClean="0">
                              <a:latin typeface="Cambria Math" panose="02040503050406030204" pitchFamily="18" charset="0"/>
                              <a:ea typeface="Cambria Math" panose="02040503050406030204" pitchFamily="18" charset="0"/>
                            </a:rPr>
                          </m:ctrlPr>
                        </m:dPr>
                        <m:e>
                          <m:rad>
                            <m:radPr>
                              <m:degHide m:val="on"/>
                              <m:ctrlPr>
                                <a:rPr lang="fr-FR" sz="1400" i="1">
                                  <a:latin typeface="Cambria Math" panose="02040503050406030204" pitchFamily="18" charset="0"/>
                                  <a:ea typeface="Cambria Math" panose="02040503050406030204" pitchFamily="18" charset="0"/>
                                </a:rPr>
                              </m:ctrlPr>
                            </m:radPr>
                            <m:deg/>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rad>
                        </m:e>
                      </m:d>
                    </m:oMath>
                  </m:oMathPara>
                </a14:m>
                <a:endParaRPr lang="fr-FR" sz="1400" dirty="0">
                  <a:latin typeface="Verdana" panose="020B0604030504040204" pitchFamily="34" charset="0"/>
                </a:endParaRPr>
              </a:p>
            </p:txBody>
          </p:sp>
        </mc:Choice>
        <mc:Fallback>
          <p:sp>
            <p:nvSpPr>
              <p:cNvPr id="15" name="ZoneTexte 14">
                <a:extLst>
                  <a:ext uri="{FF2B5EF4-FFF2-40B4-BE49-F238E27FC236}">
                    <a16:creationId xmlns:a16="http://schemas.microsoft.com/office/drawing/2014/main" id="{2FFA88C1-4E61-A4CF-6679-9507700DD3C5}"/>
                  </a:ext>
                </a:extLst>
              </p:cNvPr>
              <p:cNvSpPr txBox="1">
                <a:spLocks noRot="1" noChangeAspect="1" noMove="1" noResize="1" noEditPoints="1" noAdjustHandles="1" noChangeArrowheads="1" noChangeShapeType="1" noTextEdit="1"/>
              </p:cNvSpPr>
              <p:nvPr/>
            </p:nvSpPr>
            <p:spPr>
              <a:xfrm>
                <a:off x="1719035" y="2648889"/>
                <a:ext cx="3859530" cy="914400"/>
              </a:xfrm>
              <a:prstGeom prst="rect">
                <a:avLst/>
              </a:prstGeom>
              <a:blipFill>
                <a:blip r:embed="rId7"/>
                <a:stretch>
                  <a:fillRect l="-1580" r="-23381"/>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0D121002-18E5-C5CB-CE39-9433EEC092BC}"/>
                  </a:ext>
                </a:extLst>
              </p:cNvPr>
              <p:cNvSpPr txBox="1"/>
              <p:nvPr/>
            </p:nvSpPr>
            <p:spPr>
              <a:xfrm>
                <a:off x="5439705" y="3321948"/>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begChr m:val="["/>
                          <m:endChr m:val="]"/>
                          <m:ctrlPr>
                            <a:rPr lang="fr-FR" sz="1400" i="1" smtClean="0">
                              <a:latin typeface="Cambria Math" panose="02040503050406030204" pitchFamily="18" charset="0"/>
                              <a:ea typeface="Cambria Math" panose="02040503050406030204" pitchFamily="18" charset="0"/>
                            </a:rPr>
                          </m:ctrlPr>
                        </m:dPr>
                        <m:e>
                          <m:rad>
                            <m:radPr>
                              <m:degHide m:val="on"/>
                              <m:ctrlPr>
                                <a:rPr lang="fr-FR" sz="1400" i="1">
                                  <a:latin typeface="Cambria Math" panose="02040503050406030204" pitchFamily="18" charset="0"/>
                                  <a:ea typeface="Cambria Math" panose="02040503050406030204" pitchFamily="18" charset="0"/>
                                </a:rPr>
                              </m:ctrlPr>
                            </m:radPr>
                            <m:deg/>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rad>
                        </m:e>
                      </m:d>
                      <m:r>
                        <a:rPr lang="fr-FR" sz="1400" b="0" i="1" smtClean="0">
                          <a:latin typeface="Cambria Math" panose="02040503050406030204" pitchFamily="18" charset="0"/>
                          <a:ea typeface="Cambria Math" panose="02040503050406030204" pitchFamily="18" charset="0"/>
                        </a:rPr>
                        <m:t>≤</m:t>
                      </m:r>
                      <m:rad>
                        <m:radPr>
                          <m:degHide m:val="on"/>
                          <m:ctrlPr>
                            <a:rPr lang="fr-FR" sz="1400" i="1">
                              <a:latin typeface="Cambria Math" panose="02040503050406030204" pitchFamily="18" charset="0"/>
                              <a:ea typeface="Cambria Math" panose="02040503050406030204" pitchFamily="18" charset="0"/>
                            </a:rPr>
                          </m:ctrlPr>
                        </m:radPr>
                        <m:deg/>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d>
                        </m:e>
                      </m:rad>
                    </m:oMath>
                  </m:oMathPara>
                </a14:m>
                <a:endParaRPr lang="fr-FR" sz="1400" dirty="0">
                  <a:latin typeface="Verdana" panose="020B0604030504040204" pitchFamily="34" charset="0"/>
                </a:endParaRPr>
              </a:p>
            </p:txBody>
          </p:sp>
        </mc:Choice>
        <mc:Fallback>
          <p:sp>
            <p:nvSpPr>
              <p:cNvPr id="17" name="ZoneTexte 16">
                <a:extLst>
                  <a:ext uri="{FF2B5EF4-FFF2-40B4-BE49-F238E27FC236}">
                    <a16:creationId xmlns:a16="http://schemas.microsoft.com/office/drawing/2014/main" id="{0D121002-18E5-C5CB-CE39-9433EEC092BC}"/>
                  </a:ext>
                </a:extLst>
              </p:cNvPr>
              <p:cNvSpPr txBox="1">
                <a:spLocks noRot="1" noChangeAspect="1" noMove="1" noResize="1" noEditPoints="1" noAdjustHandles="1" noChangeArrowheads="1" noChangeShapeType="1" noTextEdit="1"/>
              </p:cNvSpPr>
              <p:nvPr/>
            </p:nvSpPr>
            <p:spPr>
              <a:xfrm>
                <a:off x="5439705" y="3321948"/>
                <a:ext cx="3859530" cy="91440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2FAF3499-EBCD-5D5C-4B0E-2B04605698BF}"/>
                  </a:ext>
                </a:extLst>
              </p:cNvPr>
              <p:cNvSpPr txBox="1"/>
              <p:nvPr/>
            </p:nvSpPr>
            <p:spPr>
              <a:xfrm>
                <a:off x="1346820" y="4057497"/>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d>
                            <m:dPr>
                              <m:begChr m:val="|"/>
                              <m:endChr m:val="|"/>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m:rPr>
                                  <m:sty m:val="p"/>
                                </m:rPr>
                                <a:rPr lang="fr-FR" sz="1400" i="1">
                                  <a:latin typeface="Cambria Math" panose="02040503050406030204" pitchFamily="18" charset="0"/>
                                </a:rPr>
                                <m:t>g</m:t>
                              </m:r>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d>
                        </m:e>
                      </m:d>
                      <m:r>
                        <a:rPr lang="fr-FR" sz="1400" i="1">
                          <a:latin typeface="Cambria Math" panose="02040503050406030204" pitchFamily="18" charset="0"/>
                          <a:ea typeface="Cambria Math" panose="02040503050406030204" pitchFamily="18" charset="0"/>
                        </a:rPr>
                        <m:t>≤</m:t>
                      </m:r>
                      <m:rad>
                        <m:radPr>
                          <m:degHide m:val="on"/>
                          <m:ctrlPr>
                            <a:rPr lang="fr-FR" sz="1400" i="1">
                              <a:latin typeface="Cambria Math" panose="02040503050406030204" pitchFamily="18" charset="0"/>
                              <a:ea typeface="Cambria Math" panose="02040503050406030204" pitchFamily="18" charset="0"/>
                            </a:rPr>
                          </m:ctrlPr>
                        </m:radPr>
                        <m:deg/>
                        <m:e>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r>
                                <m:rPr>
                                  <m:sty m:val="p"/>
                                </m:rPr>
                                <a:rPr lang="fr-FR" sz="1400" i="1">
                                  <a:latin typeface="Cambria Math" panose="02040503050406030204" pitchFamily="18" charset="0"/>
                                  <a:ea typeface="Cambria Math" panose="02040503050406030204" pitchFamily="18" charset="0"/>
                                </a:rPr>
                                <m:t>Var</m:t>
                              </m:r>
                              <m:d>
                                <m:dPr>
                                  <m:ctrlPr>
                                    <a:rPr lang="fr-FR" sz="1400" i="1">
                                      <a:latin typeface="Cambria Math" panose="02040503050406030204" pitchFamily="18" charset="0"/>
                                      <a:ea typeface="Cambria Math" panose="02040503050406030204" pitchFamily="18" charset="0"/>
                                    </a:rPr>
                                  </m:ctrlPr>
                                </m:dPr>
                                <m:e>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 </m:t>
                                  </m:r>
                                  <m:r>
                                    <m:rPr>
                                      <m:sty m:val="p"/>
                                    </m:rPr>
                                    <a:rPr lang="fr-FR" sz="1400" i="1">
                                      <a:latin typeface="Cambria Math" panose="02040503050406030204" pitchFamily="18" charset="0"/>
                                    </a:rPr>
                                    <m:t>Z</m:t>
                                  </m:r>
                                </m:e>
                              </m:d>
                            </m:e>
                          </m:d>
                        </m:e>
                      </m:rad>
                    </m:oMath>
                  </m:oMathPara>
                </a14:m>
                <a:endParaRPr lang="fr-FR" sz="1400" i="1" dirty="0">
                  <a:latin typeface="Cambria Math" panose="02040503050406030204" pitchFamily="18" charset="0"/>
                  <a:ea typeface="Cambria Math" panose="02040503050406030204" pitchFamily="18" charset="0"/>
                </a:endParaRPr>
              </a:p>
            </p:txBody>
          </p:sp>
        </mc:Choice>
        <mc:Fallback>
          <p:sp>
            <p:nvSpPr>
              <p:cNvPr id="20" name="ZoneTexte 19">
                <a:extLst>
                  <a:ext uri="{FF2B5EF4-FFF2-40B4-BE49-F238E27FC236}">
                    <a16:creationId xmlns:a16="http://schemas.microsoft.com/office/drawing/2014/main" id="{2FAF3499-EBCD-5D5C-4B0E-2B04605698BF}"/>
                  </a:ext>
                </a:extLst>
              </p:cNvPr>
              <p:cNvSpPr txBox="1">
                <a:spLocks noRot="1" noChangeAspect="1" noMove="1" noResize="1" noEditPoints="1" noAdjustHandles="1" noChangeArrowheads="1" noChangeShapeType="1" noTextEdit="1"/>
              </p:cNvSpPr>
              <p:nvPr/>
            </p:nvSpPr>
            <p:spPr>
              <a:xfrm>
                <a:off x="1346820" y="4057497"/>
                <a:ext cx="3859530" cy="914400"/>
              </a:xfrm>
              <a:prstGeom prst="rect">
                <a:avLst/>
              </a:prstGeom>
              <a:blipFill>
                <a:blip r:embed="rId9"/>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188254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06254822-157E-E900-A4AB-D421D1A61886}"/>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FA958D8F-8621-D2AF-81AF-7ACF0B2DC48F}"/>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887140A-C370-2B3D-1456-6155CE15392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Fonction d’ajustement de la maturité (1/2)</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6835C04E-47F0-AA42-3BBB-F126EB22D1D3}"/>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73E24561-DEC1-8D3C-0FD7-934D261BEAB8}"/>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96BE86BB-8B70-4A87-0332-E980FB037B67}"/>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1E18CF66-8621-9785-DE59-CF8187C6C813}"/>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xmlns:a14="http://schemas.microsoft.com/office/drawing/2010/main">
        <mc:Choice Requires="a14">
          <p:sp>
            <p:nvSpPr>
              <p:cNvPr id="14" name="object 21">
                <a:extLst>
                  <a:ext uri="{FF2B5EF4-FFF2-40B4-BE49-F238E27FC236}">
                    <a16:creationId xmlns:a16="http://schemas.microsoft.com/office/drawing/2014/main" id="{F9C9DD97-A76E-5046-CF94-74B02C03479E}"/>
                  </a:ext>
                </a:extLst>
              </p:cNvPr>
              <p:cNvSpPr txBox="1"/>
              <p:nvPr/>
            </p:nvSpPr>
            <p:spPr>
              <a:xfrm>
                <a:off x="224535" y="1316560"/>
                <a:ext cx="11895680" cy="5174493"/>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La fonction d’ajustement de la maturité du crédit préconisé par le Comité de Bâle a été construite à partir du modèle de risque de crédit KMV Portfolio Manager™. Ce modèle produit une grille de mesures de </a:t>
                </a:r>
                <a:r>
                  <a:rPr lang="fr-FR" sz="1200" i="1" dirty="0"/>
                  <a:t>Value-at-Risk</a:t>
                </a:r>
                <a:r>
                  <a:rPr lang="fr-FR" sz="1200" dirty="0"/>
                  <a:t> (VaR) pour une gamme de notations (CHR) et de maturités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r>
                  <a:rPr lang="fr-FR" sz="1200" dirty="0"/>
                  <a: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r>
                  <a:rPr lang="fr-FR" sz="1200" dirty="0"/>
                  <a:t>                                      </a:t>
                </a:r>
              </a:p>
              <a:p>
                <a:pPr marL="180000" marR="83820" algn="just">
                  <a:spcBef>
                    <a:spcPts val="430"/>
                  </a:spcBef>
                </a:pPr>
                <a:r>
                  <a:rPr lang="fr-FR" sz="1200" dirty="0"/>
                  <a:t>                                                                                  Source : </a:t>
                </a:r>
                <a:r>
                  <a:rPr lang="fr-FR" sz="1200" dirty="0">
                    <a:solidFill>
                      <a:schemeClr val="accent2"/>
                    </a:solidFill>
                    <a:hlinkClick r:id="rId4">
                      <a:extLst>
                        <a:ext uri="{A12FA001-AC4F-418D-AE19-62706E023703}">
                          <ahyp:hlinkClr xmlns:ahyp="http://schemas.microsoft.com/office/drawing/2018/hyperlinkcolor" val="tx"/>
                        </a:ext>
                      </a:extLst>
                    </a:hlinkClick>
                  </a:rPr>
                  <a:t>Comité de Bâle</a:t>
                </a:r>
                <a:endParaRPr lang="fr-FR" sz="1200" dirty="0">
                  <a:solidFill>
                    <a:schemeClr val="accent2"/>
                  </a:solidFill>
                </a:endParaRP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Chaque cellule </a:t>
                </a:r>
                <a14:m>
                  <m:oMath xmlns:m="http://schemas.openxmlformats.org/officeDocument/2006/math">
                    <m:r>
                      <a:rPr lang="fr-FR" sz="1200" i="1" dirty="0" smtClean="0">
                        <a:latin typeface="Cambria Math" panose="02040503050406030204" pitchFamily="18" charset="0"/>
                      </a:rPr>
                      <m:t>𝑉𝑎𝑅</m:t>
                    </m:r>
                    <m:r>
                      <a:rPr lang="fr-FR" sz="1200" i="1" dirty="0">
                        <a:latin typeface="Cambria Math" panose="02040503050406030204" pitchFamily="18" charset="0"/>
                      </a:rPr>
                      <m:t>(</m:t>
                    </m:r>
                    <m:r>
                      <a:rPr lang="fr-FR" sz="1200" i="1" dirty="0">
                        <a:latin typeface="Cambria Math" panose="02040503050406030204" pitchFamily="18" charset="0"/>
                      </a:rPr>
                      <m:t>𝑖</m:t>
                    </m:r>
                    <m:r>
                      <a:rPr lang="fr-FR" sz="1200" i="1" dirty="0">
                        <a:latin typeface="Cambria Math" panose="02040503050406030204" pitchFamily="18" charset="0"/>
                      </a:rPr>
                      <m:t>, </m:t>
                    </m:r>
                    <m:r>
                      <a:rPr lang="fr-FR" sz="1200" i="1" dirty="0">
                        <a:latin typeface="Cambria Math" panose="02040503050406030204" pitchFamily="18" charset="0"/>
                      </a:rPr>
                      <m:t>𝑗</m:t>
                    </m:r>
                    <m:r>
                      <a:rPr lang="fr-FR" sz="1200" i="1" dirty="0">
                        <a:latin typeface="Cambria Math" panose="02040503050406030204" pitchFamily="18" charset="0"/>
                      </a:rPr>
                      <m:t>)</m:t>
                    </m:r>
                  </m:oMath>
                </a14:m>
                <a:r>
                  <a:rPr lang="fr-FR" sz="1200" dirty="0"/>
                  <a:t> correspond à une VaR calculée pour une classe de probabilité de défaut (</a:t>
                </a:r>
                <a14:m>
                  <m:oMath xmlns:m="http://schemas.openxmlformats.org/officeDocument/2006/math">
                    <m:sSub>
                      <m:sSubPr>
                        <m:ctrlPr>
                          <a:rPr lang="fr-FR" sz="1200" i="1" smtClean="0">
                            <a:latin typeface="Cambria Math" panose="02040503050406030204" pitchFamily="18" charset="0"/>
                          </a:rPr>
                        </m:ctrlPr>
                      </m:sSubPr>
                      <m:e>
                        <m:r>
                          <m:rPr>
                            <m:sty m:val="p"/>
                          </m:rPr>
                          <a:rPr lang="fr-FR" sz="1200" b="0" i="1" smtClean="0">
                            <a:latin typeface="Cambria Math" panose="02040503050406030204" pitchFamily="18" charset="0"/>
                          </a:rPr>
                          <m:t>PD</m:t>
                        </m:r>
                      </m:e>
                      <m:sub>
                        <m:r>
                          <m:rPr>
                            <m:sty m:val="p"/>
                          </m:rPr>
                          <a:rPr lang="fr-FR" sz="1200" b="0" i="1" smtClean="0">
                            <a:latin typeface="Cambria Math" panose="02040503050406030204" pitchFamily="18" charset="0"/>
                          </a:rPr>
                          <m:t>i</m:t>
                        </m:r>
                      </m:sub>
                    </m:sSub>
                  </m:oMath>
                </a14:m>
                <a:r>
                  <a:rPr lang="fr-FR" sz="1200" dirty="0"/>
                  <a:t>) donnée et une maturité spécifique. La VaR augmente avec la maturité, ce qui reflète un risque croissant.</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Les ajustements de maturité sont calculés comme le ratio entre la VaR de chaque maturité donnée et la VaR d’une maturité « standard », fixée à 2,5 ans pour chaque classe de notation. Cette maturité standard correspond à l’hypothèse fixe de maturité utilisée dans l’approche IRB Fondation (IRB-F) de Bâle II. Pour dériver la fonction d’ajustement de maturité recommandée par le comité de Bâle, la grille des ratios de VaR (par rapport à une maturité de 2,5 ans) a été lissée à l’aide d’un modèle de régression. </a:t>
                </a:r>
              </a:p>
              <a:p>
                <a:pPr marL="351450" marR="83820" indent="-171450" algn="just">
                  <a:spcBef>
                    <a:spcPts val="430"/>
                  </a:spcBef>
                  <a:buFont typeface="Arial" panose="020B0604020202020204" pitchFamily="34" charset="0"/>
                  <a:buChar char="•"/>
                </a:pPr>
                <a:endParaRPr lang="fr-FR" sz="1200" dirty="0"/>
              </a:p>
            </p:txBody>
          </p:sp>
        </mc:Choice>
        <mc:Fallback xmlns="">
          <p:sp>
            <p:nvSpPr>
              <p:cNvPr id="14" name="object 21">
                <a:extLst>
                  <a:ext uri="{FF2B5EF4-FFF2-40B4-BE49-F238E27FC236}">
                    <a16:creationId xmlns:a16="http://schemas.microsoft.com/office/drawing/2014/main" id="{F9C9DD97-A76E-5046-CF94-74B02C03479E}"/>
                  </a:ext>
                </a:extLst>
              </p:cNvPr>
              <p:cNvSpPr txBox="1">
                <a:spLocks noRot="1" noChangeAspect="1" noMove="1" noResize="1" noEditPoints="1" noAdjustHandles="1" noChangeArrowheads="1" noChangeShapeType="1" noTextEdit="1"/>
              </p:cNvSpPr>
              <p:nvPr/>
            </p:nvSpPr>
            <p:spPr>
              <a:xfrm>
                <a:off x="224535" y="1316560"/>
                <a:ext cx="11895680" cy="5174493"/>
              </a:xfrm>
              <a:prstGeom prst="rect">
                <a:avLst/>
              </a:prstGeom>
              <a:blipFill>
                <a:blip r:embed="rId5"/>
                <a:stretch>
                  <a:fillRect r="-103"/>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AF2F7E97-0D39-3285-38DA-8198D48F121F}"/>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5" name="Image 4">
            <a:extLst>
              <a:ext uri="{FF2B5EF4-FFF2-40B4-BE49-F238E27FC236}">
                <a16:creationId xmlns:a16="http://schemas.microsoft.com/office/drawing/2014/main" id="{655540ED-29CD-09AA-8A0B-E7F8E2AE0BB3}"/>
              </a:ext>
            </a:extLst>
          </p:cNvPr>
          <p:cNvPicPr>
            <a:picLocks noChangeAspect="1"/>
          </p:cNvPicPr>
          <p:nvPr/>
        </p:nvPicPr>
        <p:blipFill>
          <a:blip r:embed="rId6"/>
          <a:stretch>
            <a:fillRect/>
          </a:stretch>
        </p:blipFill>
        <p:spPr>
          <a:xfrm>
            <a:off x="2362200" y="2277079"/>
            <a:ext cx="6820724" cy="1941706"/>
          </a:xfrm>
          <a:prstGeom prst="rect">
            <a:avLst/>
          </a:prstGeom>
        </p:spPr>
      </p:pic>
      <p:sp>
        <p:nvSpPr>
          <p:cNvPr id="6" name="ZoneTexte 5">
            <a:extLst>
              <a:ext uri="{FF2B5EF4-FFF2-40B4-BE49-F238E27FC236}">
                <a16:creationId xmlns:a16="http://schemas.microsoft.com/office/drawing/2014/main" id="{B2A44635-C84A-92F3-25B7-40166FFE1D39}"/>
              </a:ext>
            </a:extLst>
          </p:cNvPr>
          <p:cNvSpPr txBox="1"/>
          <p:nvPr/>
        </p:nvSpPr>
        <p:spPr>
          <a:xfrm>
            <a:off x="2560857" y="1969486"/>
            <a:ext cx="9040602" cy="276999"/>
          </a:xfrm>
          <a:prstGeom prst="rect">
            <a:avLst/>
          </a:prstGeom>
          <a:noFill/>
        </p:spPr>
        <p:txBody>
          <a:bodyPr wrap="square">
            <a:spAutoFit/>
          </a:bodyPr>
          <a:lstStyle/>
          <a:p>
            <a:r>
              <a:rPr lang="fr-FR" sz="1200" b="1" dirty="0"/>
              <a:t> Grille de VaR par CHR et maturité dans le modèle KMV Portfolio Manager™</a:t>
            </a:r>
          </a:p>
        </p:txBody>
      </p:sp>
    </p:spTree>
    <p:extLst>
      <p:ext uri="{BB962C8B-B14F-4D97-AF65-F5344CB8AC3E}">
        <p14:creationId xmlns:p14="http://schemas.microsoft.com/office/powerpoint/2010/main" val="147031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0BC9EF57-B101-DB5B-2B45-30B386BE085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F2DE9385-56D3-D23A-D77A-721C684F6477}"/>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E8467CF-1B91-192B-8346-98C1D34EA970}"/>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Fonction d’ajustement de la maturité (2/2)</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B39FD8CA-DB04-1BE2-221F-BB4442D2F44E}"/>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9AFD861A-1038-2964-B6F6-05EDD1879DA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BB1194FB-C60D-8C0F-ED3B-40FBB15C9297}"/>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938F3615-81AD-0FC4-4314-4C903039121A}"/>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xmlns:a14="http://schemas.microsoft.com/office/drawing/2010/main">
        <mc:Choice Requires="a14">
          <p:sp>
            <p:nvSpPr>
              <p:cNvPr id="14" name="object 21">
                <a:extLst>
                  <a:ext uri="{FF2B5EF4-FFF2-40B4-BE49-F238E27FC236}">
                    <a16:creationId xmlns:a16="http://schemas.microsoft.com/office/drawing/2014/main" id="{DD501257-07E2-78F4-E0B9-6226B3F3E0D8}"/>
                  </a:ext>
                </a:extLst>
              </p:cNvPr>
              <p:cNvSpPr txBox="1"/>
              <p:nvPr/>
            </p:nvSpPr>
            <p:spPr>
              <a:xfrm>
                <a:off x="224535" y="1316560"/>
                <a:ext cx="11895680" cy="4723088"/>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b="1" dirty="0"/>
                  <a:t>La fonction de régression a été choisie de manière à respecter les critères suivants :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r>
                  <a:rPr lang="fr-FR" sz="1200" dirty="0"/>
                  <a:t>   - Les ajustements doivent être linéaires et croissants en fonction de la maturité </a:t>
                </a:r>
                <a14:m>
                  <m:oMath xmlns:m="http://schemas.openxmlformats.org/officeDocument/2006/math">
                    <m:sSub>
                      <m:sSubPr>
                        <m:ctrlPr>
                          <a:rPr lang="fr-FR" sz="1200" i="1" smtClean="0">
                            <a:latin typeface="Cambria Math" panose="02040503050406030204" pitchFamily="18" charset="0"/>
                          </a:rPr>
                        </m:ctrlPr>
                      </m:sSubPr>
                      <m:e>
                        <m:r>
                          <m:rPr>
                            <m:sty m:val="p"/>
                          </m:rPr>
                          <a:rPr lang="fr-FR" sz="1200" b="0" i="1" smtClean="0">
                            <a:latin typeface="Cambria Math" panose="02040503050406030204" pitchFamily="18" charset="0"/>
                          </a:rPr>
                          <m:t>M</m:t>
                        </m:r>
                      </m:e>
                      <m:sub>
                        <m:r>
                          <m:rPr>
                            <m:sty m:val="p"/>
                          </m:rPr>
                          <a:rPr lang="fr-FR" sz="1200" b="0" i="1" smtClean="0">
                            <a:latin typeface="Cambria Math" panose="02040503050406030204" pitchFamily="18" charset="0"/>
                          </a:rPr>
                          <m:t>i</m:t>
                        </m:r>
                      </m:sub>
                    </m:sSub>
                  </m:oMath>
                </a14:m>
                <a:r>
                  <a:rPr lang="fr-FR" sz="1200" dirty="0"/>
                  <a:t>. </a:t>
                </a:r>
              </a:p>
              <a:p>
                <a:pPr marL="180000" marR="83820" algn="just">
                  <a:spcBef>
                    <a:spcPts val="430"/>
                  </a:spcBef>
                </a:pPr>
                <a:r>
                  <a:rPr lang="fr-FR" sz="1200" dirty="0"/>
                  <a:t>   - La pente de la fonction d’ajustement doit diminuer à mesure que la probabilité de défaut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oMath>
                </a14:m>
                <a:r>
                  <a:rPr lang="fr-FR" sz="1200" dirty="0"/>
                  <a:t>) augmente. </a:t>
                </a:r>
              </a:p>
              <a:p>
                <a:pPr marL="180000" marR="83820" algn="just">
                  <a:spcBef>
                    <a:spcPts val="430"/>
                  </a:spcBef>
                </a:pPr>
                <a:r>
                  <a:rPr lang="fr-FR" sz="1200" dirty="0"/>
                  <a:t>   - Pour une maturité de 1 an, la fonction doit renvoyer une valeur égale à 1, ce qui signifie que les exigences en capital résultantes correspondent   </a:t>
                </a:r>
              </a:p>
              <a:p>
                <a:pPr marL="180000" marR="83820" algn="just">
                  <a:spcBef>
                    <a:spcPts val="430"/>
                  </a:spcBef>
                </a:pPr>
                <a:r>
                  <a:rPr lang="fr-FR" sz="1200" dirty="0"/>
                  <a:t>     exactement à celles dérivées du modèle ASRF de Merton-</a:t>
                </a:r>
                <a:r>
                  <a:rPr lang="fr-FR" sz="1200" dirty="0" err="1"/>
                  <a:t>Vasicek</a:t>
                </a:r>
                <a:r>
                  <a:rPr lang="fr-FR" sz="1200" dirty="0"/>
                  <a:t>.</a:t>
                </a:r>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Ainsi, la fonction d’ajustement résultante pour les expositions auprès des entreprises, des États et des banques est définie comme suit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r>
                  <a:rPr lang="fr-FR" sz="1200" dirty="0"/>
                  <a:t>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Où la fonction de lissage de la maturité, notée </a:t>
                </a:r>
                <a14:m>
                  <m:oMath xmlns:m="http://schemas.openxmlformats.org/officeDocument/2006/math">
                    <m:r>
                      <m:rPr>
                        <m:sty m:val="p"/>
                      </m:rPr>
                      <a:rPr lang="fr-FR" sz="1200" i="1">
                        <a:latin typeface="Cambria Math" panose="02040503050406030204" pitchFamily="18" charset="0"/>
                      </a:rPr>
                      <m:t>b</m:t>
                    </m:r>
                    <m:r>
                      <a:rPr lang="fr-FR" sz="1200" i="1">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r>
                      <a:rPr lang="fr-FR" sz="1200" i="1">
                        <a:latin typeface="Cambria Math" panose="02040503050406030204" pitchFamily="18" charset="0"/>
                      </a:rPr>
                      <m:t>) </m:t>
                    </m:r>
                  </m:oMath>
                </a14:m>
                <a:r>
                  <a:rPr lang="fr-FR" sz="1200" dirty="0"/>
                  <a:t>est donnée par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En revanche, pour les clients </a:t>
                </a:r>
                <a:r>
                  <a:rPr lang="fr-FR" sz="1200" i="1" dirty="0"/>
                  <a:t>Retail</a:t>
                </a:r>
                <a:r>
                  <a:rPr lang="fr-FR" sz="1200" dirty="0"/>
                  <a:t>, aucun ajustement de maturité n’est appliqué, c’est-à-dire : </a:t>
                </a:r>
                <a14:m>
                  <m:oMath xmlns:m="http://schemas.openxmlformats.org/officeDocument/2006/math">
                    <m:r>
                      <m:rPr>
                        <m:sty m:val="p"/>
                      </m:rPr>
                      <a:rPr lang="fr-FR" sz="1200" i="1">
                        <a:latin typeface="Cambria Math" panose="02040503050406030204" pitchFamily="18" charset="0"/>
                      </a:rPr>
                      <m:t>γ</m:t>
                    </m:r>
                    <m:r>
                      <a:rPr lang="fr-FR" sz="1200" i="1">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i</m:t>
                        </m:r>
                      </m:sub>
                    </m:sSub>
                    <m:r>
                      <a:rPr lang="fr-FR" sz="1200" i="1">
                        <a:latin typeface="Cambria Math" panose="02040503050406030204" pitchFamily="18" charset="0"/>
                      </a:rPr>
                      <m:t>)=</m:t>
                    </m:r>
                    <m:r>
                      <a:rPr lang="fr-FR" sz="1200" b="0" i="1" smtClean="0">
                        <a:latin typeface="Cambria Math" panose="02040503050406030204" pitchFamily="18" charset="0"/>
                      </a:rPr>
                      <m:t>1</m:t>
                    </m:r>
                  </m:oMath>
                </a14:m>
                <a:r>
                  <a:rPr lang="fr-FR" sz="1200" dirty="0"/>
                  <a:t>.</a:t>
                </a:r>
              </a:p>
              <a:p>
                <a:pPr marL="351450" marR="83820" indent="-171450" algn="just">
                  <a:spcBef>
                    <a:spcPts val="430"/>
                  </a:spcBef>
                  <a:buFont typeface="Arial" panose="020B0604020202020204" pitchFamily="34" charset="0"/>
                  <a:buChar char="•"/>
                </a:pPr>
                <a:endParaRPr lang="fr-FR" sz="1200" dirty="0"/>
              </a:p>
            </p:txBody>
          </p:sp>
        </mc:Choice>
        <mc:Fallback xmlns="">
          <p:sp>
            <p:nvSpPr>
              <p:cNvPr id="14" name="object 21">
                <a:extLst>
                  <a:ext uri="{FF2B5EF4-FFF2-40B4-BE49-F238E27FC236}">
                    <a16:creationId xmlns:a16="http://schemas.microsoft.com/office/drawing/2014/main" id="{DD501257-07E2-78F4-E0B9-6226B3F3E0D8}"/>
                  </a:ext>
                </a:extLst>
              </p:cNvPr>
              <p:cNvSpPr txBox="1">
                <a:spLocks noRot="1" noChangeAspect="1" noMove="1" noResize="1" noEditPoints="1" noAdjustHandles="1" noChangeArrowheads="1" noChangeShapeType="1" noTextEdit="1"/>
              </p:cNvSpPr>
              <p:nvPr/>
            </p:nvSpPr>
            <p:spPr>
              <a:xfrm>
                <a:off x="224535" y="1316560"/>
                <a:ext cx="11895680" cy="4723088"/>
              </a:xfrm>
              <a:prstGeom prst="rect">
                <a:avLst/>
              </a:prstGeom>
              <a:blipFill>
                <a:blip r:embed="rId4"/>
                <a:stretch>
                  <a:fillRect/>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7FBA88D6-A6D2-C136-1405-0A8102ECF62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619A5E12-3A20-02FA-2DF4-C3D514D91EEB}"/>
                  </a:ext>
                </a:extLst>
              </p:cNvPr>
              <p:cNvSpPr txBox="1"/>
              <p:nvPr/>
            </p:nvSpPr>
            <p:spPr>
              <a:xfrm>
                <a:off x="3590522" y="3505468"/>
                <a:ext cx="3077029"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γ</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M</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M</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r>
                            <a:rPr lang="fr-FR" sz="1400" b="0" i="1" smtClean="0">
                              <a:latin typeface="Cambria Math" panose="02040503050406030204" pitchFamily="18" charset="0"/>
                            </a:rPr>
                            <m:t>2</m:t>
                          </m:r>
                          <m:r>
                            <a:rPr lang="fr-FR" sz="1400" b="0" i="1" smtClean="0">
                              <a:latin typeface="Cambria Math" panose="02040503050406030204" pitchFamily="18" charset="0"/>
                            </a:rPr>
                            <m:t>,</m:t>
                          </m:r>
                          <m:r>
                            <a:rPr lang="fr-FR" sz="1400" b="0" i="1" smtClean="0">
                              <a:latin typeface="Cambria Math" panose="02040503050406030204" pitchFamily="18" charset="0"/>
                            </a:rPr>
                            <m:t>5</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b</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num>
                        <m:den>
                          <m:r>
                            <a:rPr lang="fr-FR" sz="1400" i="1">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5</m:t>
                          </m:r>
                          <m:r>
                            <a:rPr lang="fr-FR" sz="1400" i="1">
                              <a:latin typeface="Cambria Math" panose="02040503050406030204" pitchFamily="18" charset="0"/>
                            </a:rPr>
                            <m:t>×</m:t>
                          </m:r>
                          <m:r>
                            <m:rPr>
                              <m:sty m:val="p"/>
                            </m:rPr>
                            <a:rPr lang="fr-FR" sz="1400" i="1">
                              <a:latin typeface="Cambria Math" panose="02040503050406030204" pitchFamily="18" charset="0"/>
                            </a:rPr>
                            <m:t>b</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den>
                      </m:f>
                    </m:oMath>
                  </m:oMathPara>
                </a14:m>
                <a:endParaRPr lang="fr-FR" sz="1400" dirty="0">
                  <a:latin typeface="Verdana" panose="020B0604030504040204" pitchFamily="34" charset="0"/>
                </a:endParaRPr>
              </a:p>
            </p:txBody>
          </p:sp>
        </mc:Choice>
        <mc:Fallback>
          <p:sp>
            <p:nvSpPr>
              <p:cNvPr id="2" name="ZoneTexte 1">
                <a:extLst>
                  <a:ext uri="{FF2B5EF4-FFF2-40B4-BE49-F238E27FC236}">
                    <a16:creationId xmlns:a16="http://schemas.microsoft.com/office/drawing/2014/main" id="{619A5E12-3A20-02FA-2DF4-C3D514D91EEB}"/>
                  </a:ext>
                </a:extLst>
              </p:cNvPr>
              <p:cNvSpPr txBox="1">
                <a:spLocks noRot="1" noChangeAspect="1" noMove="1" noResize="1" noEditPoints="1" noAdjustHandles="1" noChangeArrowheads="1" noChangeShapeType="1" noTextEdit="1"/>
              </p:cNvSpPr>
              <p:nvPr/>
            </p:nvSpPr>
            <p:spPr>
              <a:xfrm>
                <a:off x="3590522" y="3505468"/>
                <a:ext cx="3077029" cy="958878"/>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9E910A7A-CC43-41EA-AD73-CF769A386536}"/>
                  </a:ext>
                </a:extLst>
              </p:cNvPr>
              <p:cNvSpPr txBox="1"/>
              <p:nvPr/>
            </p:nvSpPr>
            <p:spPr>
              <a:xfrm>
                <a:off x="3483842" y="4934307"/>
                <a:ext cx="4425718"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b</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d>
                            <m:dPr>
                              <m:begChr m:val="["/>
                              <m:endChr m:val="]"/>
                              <m:ctrlPr>
                                <a:rPr lang="fr-FR" sz="1400" b="0" i="1" smtClean="0">
                                  <a:latin typeface="Cambria Math" panose="02040503050406030204" pitchFamily="18" charset="0"/>
                                </a:rPr>
                              </m:ctrlPr>
                            </m:dPr>
                            <m:e>
                              <m:r>
                                <a:rPr lang="it-IT" sz="1400" i="1">
                                  <a:latin typeface="Cambria Math" panose="02040503050406030204" pitchFamily="18" charset="0"/>
                                </a:rPr>
                                <m:t>0</m:t>
                              </m:r>
                              <m:r>
                                <a:rPr lang="it-IT" sz="1400" i="1">
                                  <a:latin typeface="Cambria Math" panose="02040503050406030204" pitchFamily="18" charset="0"/>
                                </a:rPr>
                                <m:t>,</m:t>
                              </m:r>
                              <m:r>
                                <a:rPr lang="it-IT" sz="1400" i="1">
                                  <a:latin typeface="Cambria Math" panose="02040503050406030204" pitchFamily="18" charset="0"/>
                                </a:rPr>
                                <m:t>11852</m:t>
                              </m:r>
                              <m:r>
                                <a:rPr lang="it-IT" sz="1400" i="1">
                                  <a:latin typeface="Cambria Math" panose="02040503050406030204" pitchFamily="18" charset="0"/>
                                </a:rPr>
                                <m:t> − </m:t>
                              </m:r>
                              <m:r>
                                <a:rPr lang="it-IT" sz="1400" i="1">
                                  <a:latin typeface="Cambria Math" panose="02040503050406030204" pitchFamily="18" charset="0"/>
                                </a:rPr>
                                <m:t>0</m:t>
                              </m:r>
                              <m:r>
                                <a:rPr lang="it-IT" sz="1400" i="1">
                                  <a:latin typeface="Cambria Math" panose="02040503050406030204" pitchFamily="18" charset="0"/>
                                </a:rPr>
                                <m:t>,</m:t>
                              </m:r>
                              <m:r>
                                <a:rPr lang="it-IT" sz="1400" i="1">
                                  <a:latin typeface="Cambria Math" panose="02040503050406030204" pitchFamily="18" charset="0"/>
                                </a:rPr>
                                <m:t>05478</m:t>
                              </m:r>
                              <m:r>
                                <a:rPr lang="fr-FR" sz="1400" b="0" i="1" smtClean="0">
                                  <a:latin typeface="Cambria Math" panose="02040503050406030204" pitchFamily="18" charset="0"/>
                                </a:rPr>
                                <m:t>×</m:t>
                              </m:r>
                              <m:r>
                                <m:rPr>
                                  <m:sty m:val="p"/>
                                </m:rPr>
                                <a:rPr lang="it-IT" sz="1400" i="1">
                                  <a:latin typeface="Cambria Math" panose="02040503050406030204" pitchFamily="18" charset="0"/>
                                </a:rPr>
                                <m:t>log</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e>
                          </m:d>
                        </m:e>
                        <m:sup>
                          <m:r>
                            <a:rPr lang="fr-FR" sz="1400" b="0" i="1" smtClean="0">
                              <a:latin typeface="Cambria Math" panose="02040503050406030204" pitchFamily="18" charset="0"/>
                            </a:rPr>
                            <m:t>2</m:t>
                          </m:r>
                        </m:sup>
                      </m:sSup>
                    </m:oMath>
                  </m:oMathPara>
                </a14:m>
                <a:endParaRPr lang="fr-FR" sz="1400" dirty="0">
                  <a:latin typeface="Verdana" panose="020B0604030504040204" pitchFamily="34" charset="0"/>
                </a:endParaRPr>
              </a:p>
            </p:txBody>
          </p:sp>
        </mc:Choice>
        <mc:Fallback>
          <p:sp>
            <p:nvSpPr>
              <p:cNvPr id="3" name="ZoneTexte 2">
                <a:extLst>
                  <a:ext uri="{FF2B5EF4-FFF2-40B4-BE49-F238E27FC236}">
                    <a16:creationId xmlns:a16="http://schemas.microsoft.com/office/drawing/2014/main" id="{9E910A7A-CC43-41EA-AD73-CF769A386536}"/>
                  </a:ext>
                </a:extLst>
              </p:cNvPr>
              <p:cNvSpPr txBox="1">
                <a:spLocks noRot="1" noChangeAspect="1" noMove="1" noResize="1" noEditPoints="1" noAdjustHandles="1" noChangeArrowheads="1" noChangeShapeType="1" noTextEdit="1"/>
              </p:cNvSpPr>
              <p:nvPr/>
            </p:nvSpPr>
            <p:spPr>
              <a:xfrm>
                <a:off x="3483842" y="4934307"/>
                <a:ext cx="4425718" cy="958878"/>
              </a:xfrm>
              <a:prstGeom prst="rect">
                <a:avLst/>
              </a:prstGeom>
              <a:blipFill>
                <a:blip r:embed="rId6"/>
                <a:stretch>
                  <a:fillRect/>
                </a:stretch>
              </a:blipFill>
            </p:spPr>
            <p:txBody>
              <a:bodyPr/>
              <a:lstStyle/>
              <a:p>
                <a:r>
                  <a:rPr lang="fr-FR">
                    <a:noFill/>
                  </a:rPr>
                  <a:t> </a:t>
                </a:r>
              </a:p>
            </p:txBody>
          </p:sp>
        </mc:Fallback>
      </mc:AlternateContent>
      <p:sp>
        <p:nvSpPr>
          <p:cNvPr id="4" name="Google Shape;6091;g2b9ded0437e_5_1401">
            <a:extLst>
              <a:ext uri="{FF2B5EF4-FFF2-40B4-BE49-F238E27FC236}">
                <a16:creationId xmlns:a16="http://schemas.microsoft.com/office/drawing/2014/main" id="{AD2063D1-497E-1BBA-1C1A-2355588460DB}"/>
              </a:ext>
            </a:extLst>
          </p:cNvPr>
          <p:cNvSpPr/>
          <p:nvPr/>
        </p:nvSpPr>
        <p:spPr>
          <a:xfrm>
            <a:off x="3730171" y="3429000"/>
            <a:ext cx="2882114" cy="69196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6091;g2b9ded0437e_5_1401">
            <a:extLst>
              <a:ext uri="{FF2B5EF4-FFF2-40B4-BE49-F238E27FC236}">
                <a16:creationId xmlns:a16="http://schemas.microsoft.com/office/drawing/2014/main" id="{6002522A-0EA6-6BDE-5D09-E4249E46F0ED}"/>
              </a:ext>
            </a:extLst>
          </p:cNvPr>
          <p:cNvSpPr/>
          <p:nvPr/>
        </p:nvSpPr>
        <p:spPr>
          <a:xfrm>
            <a:off x="3977640" y="4857839"/>
            <a:ext cx="3421379" cy="51244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873874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54D2C3A-0FED-C55E-8759-A42BCB8547FC}"/>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07BA251-F64F-CFDF-1391-7E0311A08AFF}"/>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C451E5A-67B3-C3EB-A0FE-B0023A06D92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Calcul de la sensibilité à la conjoncture économique (1/2)</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6C67B6F0-EDE6-2259-CA2D-E82BA5698062}"/>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C2854166-17C7-4E92-358E-1D491BEA84E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41722884-77E7-D4D8-688A-93567579E79C}"/>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1C1E76B3-E263-CD87-8977-832C412863B9}"/>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xmlns:a14="http://schemas.microsoft.com/office/drawing/2010/main">
        <mc:Choice Requires="a14">
          <p:sp>
            <p:nvSpPr>
              <p:cNvPr id="14" name="object 21">
                <a:extLst>
                  <a:ext uri="{FF2B5EF4-FFF2-40B4-BE49-F238E27FC236}">
                    <a16:creationId xmlns:a16="http://schemas.microsoft.com/office/drawing/2014/main" id="{571708DD-214D-0EC9-A6AB-5B5E07091525}"/>
                  </a:ext>
                </a:extLst>
              </p:cNvPr>
              <p:cNvSpPr txBox="1"/>
              <p:nvPr/>
            </p:nvSpPr>
            <p:spPr>
              <a:xfrm>
                <a:off x="224535" y="1316560"/>
                <a:ext cx="11895680" cy="5076774"/>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Dans cette annexe, nous présentons les formules recommandées par le régulateur pour le calcul de la sensibilité du risque de défaut d’un emprunteur à la conjoncture économique, notée </a:t>
                </a:r>
                <a14:m>
                  <m:oMath xmlns:m="http://schemas.openxmlformats.org/officeDocument/2006/math">
                    <m:sSub>
                      <m:sSubPr>
                        <m:ctrlPr>
                          <a:rPr lang="fr-FR" sz="1200" b="0" i="1" smtClean="0">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b="0" i="1" smtClean="0">
                            <a:latin typeface="Cambria Math" panose="02040503050406030204" pitchFamily="18" charset="0"/>
                          </a:rPr>
                          <m:t>i</m:t>
                        </m:r>
                      </m:sub>
                    </m:sSub>
                  </m:oMath>
                </a14:m>
                <a:r>
                  <a:rPr lang="fr-FR" sz="1200" dirty="0"/>
                  <a:t>. </a:t>
                </a:r>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Les formules préconisées par le régulateur pour le calcul de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i="1">
                            <a:latin typeface="Cambria Math" panose="02040503050406030204" pitchFamily="18" charset="0"/>
                          </a:rPr>
                          <m:t>i</m:t>
                        </m:r>
                      </m:sub>
                    </m:sSub>
                  </m:oMath>
                </a14:m>
                <a:r>
                  <a:rPr lang="fr-FR" sz="1200" dirty="0"/>
                  <a:t> varient en fonction de la nature de la contrepartie. Pour les expositions aux entreprises, aux États et aux banques, la formule est définie comme suit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D’après cette formule, pour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r>
                      <a:rPr lang="fr-FR" sz="1200" b="0" i="1" smtClean="0">
                        <a:latin typeface="Cambria Math" panose="02040503050406030204" pitchFamily="18" charset="0"/>
                      </a:rPr>
                      <m:t>=</m:t>
                    </m:r>
                    <m:r>
                      <a:rPr lang="fr-FR" sz="1200" b="0" i="1" smtClean="0">
                        <a:latin typeface="Cambria Math" panose="02040503050406030204" pitchFamily="18" charset="0"/>
                      </a:rPr>
                      <m:t>0</m:t>
                    </m:r>
                    <m:r>
                      <a:rPr lang="fr-FR" sz="1200" i="1">
                        <a:latin typeface="Cambria Math" panose="02040503050406030204" pitchFamily="18" charset="0"/>
                      </a:rPr>
                      <m:t> </m:t>
                    </m:r>
                    <m:r>
                      <a:rPr lang="fr-FR" sz="1200" b="0" i="1" smtClean="0">
                        <a:latin typeface="Cambria Math" panose="02040503050406030204" pitchFamily="18" charset="0"/>
                      </a:rPr>
                      <m:t>⇒ </m:t>
                    </m:r>
                  </m:oMath>
                </a14:m>
                <a:r>
                  <a:rPr lang="fr-FR" sz="1200" dirty="0"/>
                  <a:t>corrélation maximale de 0,24 et pour une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r>
                      <a:rPr lang="fr-FR" sz="1200" i="1">
                        <a:latin typeface="Cambria Math" panose="02040503050406030204" pitchFamily="18" charset="0"/>
                      </a:rPr>
                      <m:t>=</m:t>
                    </m:r>
                    <m:r>
                      <a:rPr lang="fr-FR" sz="1200" b="0" i="1" smtClean="0">
                        <a:latin typeface="Cambria Math" panose="02040503050406030204" pitchFamily="18" charset="0"/>
                      </a:rPr>
                      <m:t>1</m:t>
                    </m:r>
                    <m:r>
                      <a:rPr lang="fr-FR" sz="1200" i="1">
                        <a:latin typeface="Cambria Math" panose="02040503050406030204" pitchFamily="18" charset="0"/>
                      </a:rPr>
                      <m:t> ⇒</m:t>
                    </m:r>
                  </m:oMath>
                </a14:m>
                <a:r>
                  <a:rPr lang="fr-FR" sz="1200" dirty="0"/>
                  <a:t> corrélation minimale de 0,12.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Un estimateur de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i="1">
                            <a:latin typeface="Cambria Math" panose="02040503050406030204" pitchFamily="18" charset="0"/>
                          </a:rPr>
                          <m:t>i</m:t>
                        </m:r>
                      </m:sub>
                    </m:sSub>
                  </m:oMath>
                </a14:m>
                <a:r>
                  <a:rPr lang="fr-FR" sz="1200" dirty="0"/>
                  <a:t> est naturellement fournie par la relation </a:t>
                </a:r>
                <a14:m>
                  <m:oMath xmlns:m="http://schemas.openxmlformats.org/officeDocument/2006/math">
                    <m:sSub>
                      <m:sSubPr>
                        <m:ctrlPr>
                          <a:rPr lang="fr-FR" sz="1200" i="1">
                            <a:latin typeface="Cambria Math" panose="02040503050406030204" pitchFamily="18" charset="0"/>
                          </a:rPr>
                        </m:ctrlPr>
                      </m:sSubPr>
                      <m:e>
                        <m:acc>
                          <m:accPr>
                            <m:chr m:val="̂"/>
                            <m:ctrlPr>
                              <a:rPr lang="fr-FR" sz="1200" i="1">
                                <a:latin typeface="Cambria Math" panose="02040503050406030204" pitchFamily="18" charset="0"/>
                              </a:rPr>
                            </m:ctrlPr>
                          </m:accPr>
                          <m:e>
                            <m:r>
                              <m:rPr>
                                <m:sty m:val="p"/>
                              </m:rPr>
                              <a:rPr lang="fr-FR" sz="1200" i="1">
                                <a:latin typeface="Cambria Math" panose="02040503050406030204" pitchFamily="18" charset="0"/>
                              </a:rPr>
                              <m:t>ρ</m:t>
                            </m:r>
                          </m:e>
                        </m:acc>
                      </m:e>
                      <m:sub>
                        <m:r>
                          <m:rPr>
                            <m:sty m:val="p"/>
                          </m:rPr>
                          <a:rPr lang="fr-FR" sz="1200" i="1">
                            <a:latin typeface="Cambria Math" panose="02040503050406030204" pitchFamily="18" charset="0"/>
                          </a:rPr>
                          <m:t>i</m:t>
                        </m:r>
                      </m:sub>
                    </m:sSub>
                    <m:r>
                      <a:rPr lang="fr-FR" sz="1200" b="0" i="1" smtClean="0">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i="1">
                            <a:latin typeface="Cambria Math" panose="02040503050406030204" pitchFamily="18" charset="0"/>
                          </a:rPr>
                          <m:t>i</m:t>
                        </m:r>
                      </m:sub>
                    </m:sSub>
                    <m:r>
                      <a:rPr lang="fr-FR" sz="1200" i="1">
                        <a:latin typeface="Cambria Math" panose="02040503050406030204" pitchFamily="18" charset="0"/>
                      </a:rPr>
                      <m:t>(</m:t>
                    </m:r>
                    <m:sSub>
                      <m:sSubPr>
                        <m:ctrlPr>
                          <a:rPr lang="fr-FR" sz="1200" i="1">
                            <a:latin typeface="Cambria Math" panose="02040503050406030204" pitchFamily="18" charset="0"/>
                          </a:rPr>
                        </m:ctrlPr>
                      </m:sSubPr>
                      <m:e>
                        <m:acc>
                          <m:accPr>
                            <m:chr m:val="̂"/>
                            <m:ctrlPr>
                              <a:rPr lang="fr-FR" sz="1200" i="1">
                                <a:latin typeface="Cambria Math" panose="02040503050406030204" pitchFamily="18" charset="0"/>
                              </a:rPr>
                            </m:ctrlPr>
                          </m:accPr>
                          <m:e>
                            <m:r>
                              <m:rPr>
                                <m:sty m:val="p"/>
                              </m:rPr>
                              <a:rPr lang="fr-FR" sz="1200" b="0" i="1" smtClean="0">
                                <a:latin typeface="Cambria Math" panose="02040503050406030204" pitchFamily="18" charset="0"/>
                              </a:rPr>
                              <m:t>PD</m:t>
                            </m:r>
                          </m:e>
                        </m:acc>
                      </m:e>
                      <m:sub>
                        <m:r>
                          <m:rPr>
                            <m:sty m:val="p"/>
                          </m:rPr>
                          <a:rPr lang="fr-FR" sz="1200" i="1">
                            <a:latin typeface="Cambria Math" panose="02040503050406030204" pitchFamily="18" charset="0"/>
                          </a:rPr>
                          <m:t>i</m:t>
                        </m:r>
                      </m:sub>
                    </m:sSub>
                    <m:r>
                      <a:rPr lang="fr-FR" sz="1200" b="0" i="1" smtClean="0">
                        <a:latin typeface="Cambria Math" panose="02040503050406030204" pitchFamily="18" charset="0"/>
                      </a:rPr>
                      <m:t>), </m:t>
                    </m:r>
                  </m:oMath>
                </a14:m>
                <a:r>
                  <a:rPr lang="fr-FR" sz="1200" dirty="0"/>
                  <a:t>où </a:t>
                </a:r>
                <a14:m>
                  <m:oMath xmlns:m="http://schemas.openxmlformats.org/officeDocument/2006/math">
                    <m:sSub>
                      <m:sSubPr>
                        <m:ctrlPr>
                          <a:rPr lang="fr-FR" sz="1200" i="1">
                            <a:latin typeface="Cambria Math" panose="02040503050406030204" pitchFamily="18" charset="0"/>
                          </a:rPr>
                        </m:ctrlPr>
                      </m:sSubPr>
                      <m:e>
                        <m:acc>
                          <m:accPr>
                            <m:chr m:val="̂"/>
                            <m:ctrlPr>
                              <a:rPr lang="fr-FR" sz="1200" i="1">
                                <a:latin typeface="Cambria Math" panose="02040503050406030204" pitchFamily="18" charset="0"/>
                              </a:rPr>
                            </m:ctrlPr>
                          </m:accPr>
                          <m:e>
                            <m:r>
                              <m:rPr>
                                <m:sty m:val="p"/>
                              </m:rPr>
                              <a:rPr lang="fr-FR" sz="1200" i="1">
                                <a:latin typeface="Cambria Math" panose="02040503050406030204" pitchFamily="18" charset="0"/>
                              </a:rPr>
                              <m:t>PD</m:t>
                            </m:r>
                          </m:e>
                        </m:acc>
                      </m:e>
                      <m:sub>
                        <m:r>
                          <m:rPr>
                            <m:sty m:val="p"/>
                          </m:rPr>
                          <a:rPr lang="fr-FR" sz="1200" i="1">
                            <a:latin typeface="Cambria Math" panose="02040503050406030204" pitchFamily="18" charset="0"/>
                          </a:rPr>
                          <m:t>i</m:t>
                        </m:r>
                      </m:sub>
                    </m:sSub>
                    <m:r>
                      <a:rPr lang="fr-FR" sz="1200" i="1">
                        <a:latin typeface="Cambria Math" panose="02040503050406030204" pitchFamily="18" charset="0"/>
                      </a:rPr>
                      <m:t> </m:t>
                    </m:r>
                  </m:oMath>
                </a14:m>
                <a:r>
                  <a:rPr lang="fr-FR" sz="1200" dirty="0"/>
                  <a:t>correspond à l’estimateur de la probabilité de défaut inconditionnelle (TTC ou LRA).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La dérivée de l’équation précédente par rapport à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PD</m:t>
                        </m:r>
                      </m:e>
                      <m:sub>
                        <m:r>
                          <m:rPr>
                            <m:sty m:val="p"/>
                          </m:rPr>
                          <a:rPr lang="fr-FR" sz="1200" i="1">
                            <a:latin typeface="Cambria Math" panose="02040503050406030204" pitchFamily="18" charset="0"/>
                          </a:rPr>
                          <m:t>i</m:t>
                        </m:r>
                      </m:sub>
                    </m:sSub>
                    <m:r>
                      <a:rPr lang="fr-FR" sz="1200" i="1">
                        <a:latin typeface="Cambria Math" panose="02040503050406030204" pitchFamily="18" charset="0"/>
                      </a:rPr>
                      <m:t> </m:t>
                    </m:r>
                  </m:oMath>
                </a14:m>
                <a:r>
                  <a:rPr lang="fr-FR" sz="1200" dirty="0"/>
                  <a:t>vérifie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Autrement dit, plus la probabilité de défaut TTC d’une entreprise est faible, plus celle-ci sera sensible à la conjoncture économique.</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b="1" dirty="0"/>
                  <a:t>Logique sous-jacente à ce résultat : </a:t>
                </a:r>
                <a:r>
                  <a:rPr lang="fr-FR" sz="1200" dirty="0"/>
                  <a:t>les grandes entreprises, qui bénéficient généralement de probabilités de défaut TTC intrinsèquement plus faibles en raison de leur capacité à diversifier leurs activités, tendent à être plus vulnérables aux ralentissements économiques, paradoxalement à cause de cette même diversification. En revanche, les petites entreprises, souvent confrontées à des PD TTC plus élevées en raison d’une diversification limitée, subissent moins les effets des crises économiques mondiales, car elles opèrent dans des marchés spécifiques. Cette exposition réduite diminue la corrélation entre leur risque de défaut et la conjoncture économique.</a:t>
                </a:r>
              </a:p>
            </p:txBody>
          </p:sp>
        </mc:Choice>
        <mc:Fallback xmlns="">
          <p:sp>
            <p:nvSpPr>
              <p:cNvPr id="14" name="object 21">
                <a:extLst>
                  <a:ext uri="{FF2B5EF4-FFF2-40B4-BE49-F238E27FC236}">
                    <a16:creationId xmlns:a16="http://schemas.microsoft.com/office/drawing/2014/main" id="{571708DD-214D-0EC9-A6AB-5B5E07091525}"/>
                  </a:ext>
                </a:extLst>
              </p:cNvPr>
              <p:cNvSpPr txBox="1">
                <a:spLocks noRot="1" noChangeAspect="1" noMove="1" noResize="1" noEditPoints="1" noAdjustHandles="1" noChangeArrowheads="1" noChangeShapeType="1" noTextEdit="1"/>
              </p:cNvSpPr>
              <p:nvPr/>
            </p:nvSpPr>
            <p:spPr>
              <a:xfrm>
                <a:off x="224535" y="1316560"/>
                <a:ext cx="11895680" cy="5076774"/>
              </a:xfrm>
              <a:prstGeom prst="rect">
                <a:avLst/>
              </a:prstGeom>
              <a:blipFill>
                <a:blip r:embed="rId4"/>
                <a:stretch>
                  <a:fillRect r="-103" b="-840"/>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68DF3A2D-5F3A-2CF6-5790-6A6116D57091}"/>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 name="Google Shape;6091;g2b9ded0437e_5_1401">
            <a:extLst>
              <a:ext uri="{FF2B5EF4-FFF2-40B4-BE49-F238E27FC236}">
                <a16:creationId xmlns:a16="http://schemas.microsoft.com/office/drawing/2014/main" id="{BED8D783-F168-CF19-45B9-CF2F22F92248}"/>
              </a:ext>
            </a:extLst>
          </p:cNvPr>
          <p:cNvSpPr/>
          <p:nvPr/>
        </p:nvSpPr>
        <p:spPr>
          <a:xfrm>
            <a:off x="3496309" y="2488625"/>
            <a:ext cx="5409565" cy="72244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EB6DC95D-B659-31EB-6BBD-E1336852D9D2}"/>
                  </a:ext>
                </a:extLst>
              </p:cNvPr>
              <p:cNvSpPr txBox="1"/>
              <p:nvPr/>
            </p:nvSpPr>
            <p:spPr>
              <a:xfrm>
                <a:off x="3225344" y="2552126"/>
                <a:ext cx="5894061"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rPr>
                          </m:ctrlPr>
                        </m:sSub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ρ</m:t>
                              </m:r>
                            </m:e>
                            <m:sub>
                              <m:r>
                                <m:rPr>
                                  <m:sty m:val="p"/>
                                </m:rPr>
                                <a:rPr lang="fr-FR" sz="1400" b="0" i="1" smtClean="0">
                                  <a:latin typeface="Cambria Math" panose="02040503050406030204" pitchFamily="18" charset="0"/>
                                </a:rPr>
                                <m:t>GE</m:t>
                              </m:r>
                            </m:sub>
                          </m:sSub>
                          <m:r>
                            <a:rPr lang="fr-FR" sz="1400" b="0" i="1" smtClean="0">
                              <a:latin typeface="Cambria Math" panose="02040503050406030204" pitchFamily="18" charset="0"/>
                            </a:rPr>
                            <m:t>=</m:t>
                          </m:r>
                          <m:r>
                            <m:rPr>
                              <m:sty m:val="p"/>
                            </m:rPr>
                            <a:rPr lang="fr-FR" sz="1400" i="1">
                              <a:latin typeface="Cambria Math" panose="02040503050406030204" pitchFamily="18" charset="0"/>
                            </a:rPr>
                            <m:t>ρ</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12</m:t>
                      </m:r>
                      <m:r>
                        <a:rPr lang="fr-FR" sz="1400" b="0" i="1" smtClean="0">
                          <a:latin typeface="Cambria Math" panose="02040503050406030204" pitchFamily="18" charset="0"/>
                        </a:rPr>
                        <m:t>×</m:t>
                      </m:r>
                      <m:d>
                        <m:dPr>
                          <m:ctrlPr>
                            <a:rPr lang="fr-FR" sz="1400" b="0" i="1" smtClean="0">
                              <a:latin typeface="Cambria Math" panose="02040503050406030204" pitchFamily="18" charset="0"/>
                            </a:rPr>
                          </m:ctrlPr>
                        </m:dPr>
                        <m:e>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m:t>
                                  </m:r>
                                </m:e>
                                <m:sup>
                                  <m:r>
                                    <a:rPr lang="fr-FR" sz="1400" b="0" i="1" smtClean="0">
                                      <a:latin typeface="Cambria Math" panose="02040503050406030204" pitchFamily="18" charset="0"/>
                                    </a:rPr>
                                    <m:t>−</m:t>
                                  </m:r>
                                  <m:r>
                                    <a:rPr lang="fr-FR" sz="1400" b="0" i="1" smtClean="0">
                                      <a:latin typeface="Cambria Math" panose="02040503050406030204" pitchFamily="18" charset="0"/>
                                    </a:rPr>
                                    <m:t>50</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num>
                            <m:den>
                              <m:r>
                                <a:rPr lang="fr-FR" sz="1400" i="1">
                                  <a:latin typeface="Cambria Math" panose="02040503050406030204" pitchFamily="18" charset="0"/>
                                </a:rPr>
                                <m:t>1</m:t>
                              </m:r>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i="1">
                                      <a:latin typeface="Cambria Math" panose="02040503050406030204" pitchFamily="18" charset="0"/>
                                    </a:rPr>
                                    <m:t>50</m:t>
                                  </m:r>
                                </m:sup>
                              </m:sSup>
                            </m:den>
                          </m:f>
                        </m:e>
                      </m:d>
                      <m:r>
                        <a:rPr lang="fr-FR" sz="1400" b="0" i="1" smtClean="0">
                          <a:latin typeface="Cambria Math" panose="02040503050406030204" pitchFamily="18" charset="0"/>
                        </a:rPr>
                        <m:t>+</m:t>
                      </m:r>
                      <m:r>
                        <a:rPr lang="fr-FR" sz="1400" b="0" i="1" smtClean="0">
                          <a:latin typeface="Cambria Math" panose="02040503050406030204" pitchFamily="18" charset="0"/>
                        </a:rPr>
                        <m:t>0</m:t>
                      </m:r>
                      <m:r>
                        <a:rPr lang="fr-FR" sz="1400" b="0" i="1" smtClean="0">
                          <a:latin typeface="Cambria Math" panose="02040503050406030204" pitchFamily="18" charset="0"/>
                        </a:rPr>
                        <m:t>,</m:t>
                      </m:r>
                      <m:r>
                        <a:rPr lang="fr-FR" sz="1400" b="0" i="1" smtClean="0">
                          <a:latin typeface="Cambria Math" panose="02040503050406030204" pitchFamily="18" charset="0"/>
                        </a:rPr>
                        <m:t>24</m:t>
                      </m:r>
                      <m:r>
                        <a:rPr lang="fr-FR" sz="1400" b="0" i="1" smtClean="0">
                          <a:latin typeface="Cambria Math" panose="02040503050406030204" pitchFamily="18" charset="0"/>
                        </a:rPr>
                        <m:t>×</m:t>
                      </m:r>
                      <m:d>
                        <m:dPr>
                          <m:begChr m:val="["/>
                          <m:endChr m:val="]"/>
                          <m:ctrlPr>
                            <a:rPr lang="fr-FR" sz="1400" b="0" i="1" smtClean="0">
                              <a:latin typeface="Cambria Math" panose="02040503050406030204" pitchFamily="18" charset="0"/>
                            </a:rPr>
                          </m:ctrlPr>
                        </m:dPr>
                        <m:e>
                          <m:r>
                            <a:rPr lang="fr-FR" sz="1400" b="0" i="1" smtClean="0">
                              <a:latin typeface="Cambria Math" panose="02040503050406030204" pitchFamily="18" charset="0"/>
                            </a:rPr>
                            <m:t>1</m:t>
                          </m:r>
                          <m:r>
                            <a:rPr lang="fr-FR" sz="1400" b="0" i="1" smtClean="0">
                              <a:latin typeface="Cambria Math" panose="02040503050406030204" pitchFamily="18" charset="0"/>
                            </a:rPr>
                            <m:t>−</m:t>
                          </m:r>
                          <m:d>
                            <m:dPr>
                              <m:ctrlPr>
                                <a:rPr lang="fr-FR" sz="1400" i="1">
                                  <a:latin typeface="Cambria Math" panose="02040503050406030204" pitchFamily="18" charset="0"/>
                                </a:rPr>
                              </m:ctrlPr>
                            </m:dPr>
                            <m:e>
                              <m:f>
                                <m:fPr>
                                  <m:ctrlPr>
                                    <a:rPr lang="fr-FR" sz="1400" i="1">
                                      <a:latin typeface="Cambria Math" panose="02040503050406030204" pitchFamily="18" charset="0"/>
                                    </a:rPr>
                                  </m:ctrlPr>
                                </m:fPr>
                                <m:num>
                                  <m:r>
                                    <a:rPr lang="fr-FR" sz="1400" i="1">
                                      <a:latin typeface="Cambria Math" panose="02040503050406030204" pitchFamily="18" charset="0"/>
                                    </a:rPr>
                                    <m:t>1</m:t>
                                  </m:r>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i="1">
                                          <a:latin typeface="Cambria Math" panose="02040503050406030204" pitchFamily="18" charset="0"/>
                                        </a:rPr>
                                        <m:t>50</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num>
                                <m:den>
                                  <m:r>
                                    <a:rPr lang="fr-FR" sz="1400" i="1">
                                      <a:latin typeface="Cambria Math" panose="02040503050406030204" pitchFamily="18" charset="0"/>
                                    </a:rPr>
                                    <m:t>1</m:t>
                                  </m:r>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i="1">
                                          <a:latin typeface="Cambria Math" panose="02040503050406030204" pitchFamily="18" charset="0"/>
                                        </a:rPr>
                                        <m:t>50</m:t>
                                      </m:r>
                                    </m:sup>
                                  </m:sSup>
                                </m:den>
                              </m:f>
                            </m:e>
                          </m:d>
                        </m:e>
                      </m:d>
                    </m:oMath>
                  </m:oMathPara>
                </a14:m>
                <a:endParaRPr lang="fr-FR" sz="1400" dirty="0">
                  <a:latin typeface="Verdana" panose="020B0604030504040204" pitchFamily="34" charset="0"/>
                </a:endParaRPr>
              </a:p>
            </p:txBody>
          </p:sp>
        </mc:Choice>
        <mc:Fallback>
          <p:sp>
            <p:nvSpPr>
              <p:cNvPr id="3" name="ZoneTexte 2">
                <a:extLst>
                  <a:ext uri="{FF2B5EF4-FFF2-40B4-BE49-F238E27FC236}">
                    <a16:creationId xmlns:a16="http://schemas.microsoft.com/office/drawing/2014/main" id="{EB6DC95D-B659-31EB-6BBD-E1336852D9D2}"/>
                  </a:ext>
                </a:extLst>
              </p:cNvPr>
              <p:cNvSpPr txBox="1">
                <a:spLocks noRot="1" noChangeAspect="1" noMove="1" noResize="1" noEditPoints="1" noAdjustHandles="1" noChangeArrowheads="1" noChangeShapeType="1" noTextEdit="1"/>
              </p:cNvSpPr>
              <p:nvPr/>
            </p:nvSpPr>
            <p:spPr>
              <a:xfrm>
                <a:off x="3225344" y="2552126"/>
                <a:ext cx="5894061" cy="958878"/>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B7C381A4-15DF-260F-4EDC-47FFAB2E7B54}"/>
                  </a:ext>
                </a:extLst>
              </p:cNvPr>
              <p:cNvSpPr txBox="1"/>
              <p:nvPr/>
            </p:nvSpPr>
            <p:spPr>
              <a:xfrm>
                <a:off x="4099430" y="4305874"/>
                <a:ext cx="5240002"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f>
                        <m:fPr>
                          <m:ctrlPr>
                            <a:rPr lang="fr-FR" sz="1400" b="0" i="1" smtClean="0">
                              <a:latin typeface="Cambria Math" panose="02040503050406030204" pitchFamily="18" charset="0"/>
                            </a:rPr>
                          </m:ctrlPr>
                        </m:fPr>
                        <m:num>
                          <m:r>
                            <m:rPr>
                              <m:sty m:val="p"/>
                            </m:rPr>
                            <a:rPr lang="fr-FR" sz="1400" b="0" i="1" smtClean="0">
                              <a:latin typeface="Cambria Math" panose="02040503050406030204" pitchFamily="18" charset="0"/>
                            </a:rPr>
                            <m:t>d</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ρ</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num>
                        <m:den>
                          <m:r>
                            <m:rPr>
                              <m:sty m:val="p"/>
                            </m:rPr>
                            <a:rPr lang="fr-FR" sz="1400" b="0" i="1" smtClean="0">
                              <a:latin typeface="Cambria Math" panose="02040503050406030204" pitchFamily="18" charset="0"/>
                            </a:rPr>
                            <m:t>d</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den>
                      </m:f>
                      <m:r>
                        <a:rPr lang="fr-FR" sz="1400" b="0" i="1" smtClean="0">
                          <a:latin typeface="Cambria Math" panose="02040503050406030204" pitchFamily="18" charset="0"/>
                        </a:rPr>
                        <m:t>=−</m:t>
                      </m:r>
                      <m:d>
                        <m:dPr>
                          <m:ctrlPr>
                            <a:rPr lang="fr-FR" sz="1400" b="0" i="1" smtClean="0">
                              <a:latin typeface="Cambria Math" panose="02040503050406030204" pitchFamily="18" charset="0"/>
                            </a:rPr>
                          </m:ctrlPr>
                        </m:dPr>
                        <m:e>
                          <m:f>
                            <m:fPr>
                              <m:ctrlPr>
                                <a:rPr lang="fr-FR" sz="1400" i="1">
                                  <a:latin typeface="Cambria Math" panose="02040503050406030204" pitchFamily="18" charset="0"/>
                                </a:rPr>
                              </m:ctrlPr>
                            </m:fPr>
                            <m:num>
                              <m:r>
                                <a:rPr lang="fr-FR" sz="1400" i="1">
                                  <a:latin typeface="Cambria Math" panose="02040503050406030204" pitchFamily="18" charset="0"/>
                                </a:rPr>
                                <m:t>6</m:t>
                              </m:r>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i="1">
                                      <a:latin typeface="Cambria Math" panose="02040503050406030204" pitchFamily="18" charset="0"/>
                                    </a:rPr>
                                    <m:t>50</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num>
                            <m:den>
                              <m:r>
                                <a:rPr lang="fr-FR" sz="1400" i="1">
                                  <a:latin typeface="Cambria Math" panose="02040503050406030204" pitchFamily="18" charset="0"/>
                                </a:rPr>
                                <m:t>1</m:t>
                              </m:r>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i="1">
                                      <a:latin typeface="Cambria Math" panose="02040503050406030204" pitchFamily="18" charset="0"/>
                                    </a:rPr>
                                    <m:t>50</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den>
                          </m:f>
                        </m:e>
                      </m:d>
                      <m:r>
                        <a:rPr lang="fr-FR" sz="1400" b="0" i="1" smtClean="0">
                          <a:latin typeface="Cambria Math" panose="02040503050406030204" pitchFamily="18" charset="0"/>
                        </a:rPr>
                        <m:t>≤</m:t>
                      </m:r>
                      <m:r>
                        <a:rPr lang="fr-FR" sz="1400" b="0" i="1" smtClean="0">
                          <a:latin typeface="Cambria Math" panose="02040503050406030204" pitchFamily="18" charset="0"/>
                        </a:rPr>
                        <m:t>0</m:t>
                      </m:r>
                    </m:oMath>
                  </m:oMathPara>
                </a14:m>
                <a:endParaRPr lang="fr-FR" sz="1400" dirty="0">
                  <a:latin typeface="Verdana" panose="020B0604030504040204" pitchFamily="34" charset="0"/>
                </a:endParaRPr>
              </a:p>
            </p:txBody>
          </p:sp>
        </mc:Choice>
        <mc:Fallback xmlns="">
          <p:sp>
            <p:nvSpPr>
              <p:cNvPr id="4" name="ZoneTexte 3">
                <a:extLst>
                  <a:ext uri="{FF2B5EF4-FFF2-40B4-BE49-F238E27FC236}">
                    <a16:creationId xmlns:a16="http://schemas.microsoft.com/office/drawing/2014/main" id="{B7C381A4-15DF-260F-4EDC-47FFAB2E7B54}"/>
                  </a:ext>
                </a:extLst>
              </p:cNvPr>
              <p:cNvSpPr txBox="1">
                <a:spLocks noRot="1" noChangeAspect="1" noMove="1" noResize="1" noEditPoints="1" noAdjustHandles="1" noChangeArrowheads="1" noChangeShapeType="1" noTextEdit="1"/>
              </p:cNvSpPr>
              <p:nvPr/>
            </p:nvSpPr>
            <p:spPr>
              <a:xfrm>
                <a:off x="4099430" y="4305874"/>
                <a:ext cx="5240002" cy="958878"/>
              </a:xfrm>
              <a:prstGeom prst="rect">
                <a:avLst/>
              </a:prstGeom>
              <a:blipFill>
                <a:blip r:embed="rId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63532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E9216EF5-3BF9-A4B7-1AC0-D822685329B8}"/>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DCD1CC4-25FA-AD5C-0847-F6EDBE8A916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5B062009-108E-9F42-7237-241E54C6EFBF}"/>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Calcul de la sensibilité à la conjoncture économique (2/2)</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6F46872D-CF3A-0A03-6C9D-06340A0AF2B7}"/>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2D260B84-2458-7954-DB01-02A71A779117}"/>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0126BB1E-DB08-DEFC-408D-8C6EC7BB143D}"/>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829D8FC2-C311-4D17-535F-B776564C18A8}"/>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364EEC10-1263-8A88-DCA0-9FDA8797FC8B}"/>
                  </a:ext>
                </a:extLst>
              </p:cNvPr>
              <p:cNvSpPr txBox="1"/>
              <p:nvPr/>
            </p:nvSpPr>
            <p:spPr>
              <a:xfrm>
                <a:off x="224535" y="1316560"/>
                <a:ext cx="11895680" cy="5277086"/>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Pour les petites et moyennes entreprises (PME), un ajustement tenant compte de la taille de l’entreprise est introduit dans la fonction de sensibilité du risque de défaut de l’entreprise à la conjoncture économique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Où </a:t>
                </a:r>
                <a14:m>
                  <m:oMath xmlns:m="http://schemas.openxmlformats.org/officeDocument/2006/math">
                    <m:r>
                      <a:rPr lang="fr-FR" sz="1200" i="1" dirty="0" smtClean="0">
                        <a:latin typeface="Cambria Math" panose="02040503050406030204" pitchFamily="18" charset="0"/>
                      </a:rPr>
                      <m:t>𝑆</m:t>
                    </m:r>
                  </m:oMath>
                </a14:m>
                <a:r>
                  <a:rPr lang="fr-FR" sz="1200" dirty="0"/>
                  <a:t> représente le chiffre d’affaires de l’entreprise rapporté exprimé en millions d’euros. Cet ajustement a pour effet de réduire la sensibilité au facteur systémique et, par conséquent, les RWA associés aux PME.</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Pour les crédits associés à des hypothèques résidentielles, le Comité de Bâle recommande de fixer la corrélation à :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b="0" i="1" smtClean="0">
                            <a:latin typeface="Cambria Math" panose="02040503050406030204" pitchFamily="18" charset="0"/>
                          </a:rPr>
                          <m:t>HR</m:t>
                        </m:r>
                      </m:sub>
                    </m:sSub>
                    <m:r>
                      <a:rPr lang="fr-FR" sz="1200" i="1">
                        <a:latin typeface="Cambria Math" panose="02040503050406030204" pitchFamily="18" charset="0"/>
                      </a:rPr>
                      <m:t>=</m:t>
                    </m:r>
                    <m:r>
                      <a:rPr lang="fr-FR" sz="1200" b="0" i="1" smtClean="0">
                        <a:latin typeface="Cambria Math" panose="02040503050406030204" pitchFamily="18" charset="0"/>
                      </a:rPr>
                      <m:t>0,15</m:t>
                    </m:r>
                  </m:oMath>
                </a14:m>
                <a:r>
                  <a:rPr lang="fr-FR" sz="1200" dirty="0"/>
                  <a:t>.</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Pour les crédits renouvelables, la corrélation est fixée à :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ρ</m:t>
                        </m:r>
                      </m:e>
                      <m:sub>
                        <m:r>
                          <m:rPr>
                            <m:sty m:val="p"/>
                          </m:rPr>
                          <a:rPr lang="fr-FR" sz="1200" i="1">
                            <a:latin typeface="Cambria Math" panose="02040503050406030204" pitchFamily="18" charset="0"/>
                          </a:rPr>
                          <m:t>R</m:t>
                        </m:r>
                        <m:r>
                          <m:rPr>
                            <m:sty m:val="p"/>
                          </m:rPr>
                          <a:rPr lang="fr-FR" sz="1200" b="0" i="1" smtClean="0">
                            <a:latin typeface="Cambria Math" panose="02040503050406030204" pitchFamily="18" charset="0"/>
                          </a:rPr>
                          <m:t>N</m:t>
                        </m:r>
                      </m:sub>
                    </m:sSub>
                    <m:r>
                      <a:rPr lang="fr-FR" sz="1200" i="1">
                        <a:latin typeface="Cambria Math" panose="02040503050406030204" pitchFamily="18" charset="0"/>
                      </a:rPr>
                      <m:t>=0,</m:t>
                    </m:r>
                    <m:r>
                      <a:rPr lang="fr-FR" sz="1200" b="0" i="1" smtClean="0">
                        <a:latin typeface="Cambria Math" panose="02040503050406030204" pitchFamily="18" charset="0"/>
                      </a:rPr>
                      <m:t>04</m:t>
                    </m:r>
                  </m:oMath>
                </a14:m>
                <a:r>
                  <a:rPr lang="fr-FR" sz="1200" dirty="0"/>
                  <a:t>.</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Pour les autres types d’expositions associées à du </a:t>
                </a:r>
                <a:r>
                  <a:rPr lang="fr-FR" sz="1200" i="1" dirty="0"/>
                  <a:t>Retail</a:t>
                </a:r>
                <a:r>
                  <a:rPr lang="fr-FR" sz="1200" dirty="0"/>
                  <a:t>, la formule suivante est utilisée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Notons qu’il est également possible d’estimer statistiquement la sensibilité à la conjoncture économique </a:t>
                </a:r>
                <a:r>
                  <a:rPr lang="fr-FR" sz="1200" dirty="0">
                    <a:sym typeface="Wingdings" panose="05000000000000000000" pitchFamily="2" charset="2"/>
                  </a:rPr>
                  <a:t> Voir partie 2 et section 4.</a:t>
                </a: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À ce jour, le régulateur n’autorise pas l’utilisation de modèles internes pour estimer </a:t>
                </a:r>
                <a14:m>
                  <m:oMath xmlns:m="http://schemas.openxmlformats.org/officeDocument/2006/math">
                    <m:r>
                      <a:rPr lang="fr-FR" sz="1200" i="1" dirty="0" smtClean="0">
                        <a:latin typeface="Cambria Math" panose="02040503050406030204" pitchFamily="18" charset="0"/>
                      </a:rPr>
                      <m:t>𝜌</m:t>
                    </m:r>
                  </m:oMath>
                </a14:m>
                <a:r>
                  <a:rPr lang="fr-FR" sz="1200" dirty="0"/>
                  <a:t> (sauf dans le cadre de l’ICAAP).</a:t>
                </a:r>
              </a:p>
            </p:txBody>
          </p:sp>
        </mc:Choice>
        <mc:Fallback>
          <p:sp>
            <p:nvSpPr>
              <p:cNvPr id="14" name="object 21">
                <a:extLst>
                  <a:ext uri="{FF2B5EF4-FFF2-40B4-BE49-F238E27FC236}">
                    <a16:creationId xmlns:a16="http://schemas.microsoft.com/office/drawing/2014/main" id="{364EEC10-1263-8A88-DCA0-9FDA8797FC8B}"/>
                  </a:ext>
                </a:extLst>
              </p:cNvPr>
              <p:cNvSpPr txBox="1">
                <a:spLocks noRot="1" noChangeAspect="1" noMove="1" noResize="1" noEditPoints="1" noAdjustHandles="1" noChangeArrowheads="1" noChangeShapeType="1" noTextEdit="1"/>
              </p:cNvSpPr>
              <p:nvPr/>
            </p:nvSpPr>
            <p:spPr>
              <a:xfrm>
                <a:off x="224535" y="1316560"/>
                <a:ext cx="11895680" cy="5277086"/>
              </a:xfrm>
              <a:prstGeom prst="rect">
                <a:avLst/>
              </a:prstGeom>
              <a:blipFill>
                <a:blip r:embed="rId4"/>
                <a:stretch>
                  <a:fillRect r="-103"/>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62BD6F31-4A53-1165-B4C6-8AE0EF4C181B}"/>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 name="Google Shape;6091;g2b9ded0437e_5_1401">
            <a:extLst>
              <a:ext uri="{FF2B5EF4-FFF2-40B4-BE49-F238E27FC236}">
                <a16:creationId xmlns:a16="http://schemas.microsoft.com/office/drawing/2014/main" id="{FCBA1996-A0E4-C93E-AE72-8CBD2ACEA425}"/>
              </a:ext>
            </a:extLst>
          </p:cNvPr>
          <p:cNvSpPr/>
          <p:nvPr/>
        </p:nvSpPr>
        <p:spPr>
          <a:xfrm>
            <a:off x="3138641" y="1890699"/>
            <a:ext cx="3541093" cy="69196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54FFE93-DC29-BFE6-DA1A-75C3D267AD8E}"/>
                  </a:ext>
                </a:extLst>
              </p:cNvPr>
              <p:cNvSpPr txBox="1"/>
              <p:nvPr/>
            </p:nvSpPr>
            <p:spPr>
              <a:xfrm>
                <a:off x="1626878" y="1931689"/>
                <a:ext cx="6564621"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ρ</m:t>
                          </m:r>
                        </m:e>
                        <m:sub>
                          <m:r>
                            <m:rPr>
                              <m:sty m:val="p"/>
                            </m:rPr>
                            <a:rPr lang="fr-FR" sz="1400" i="1">
                              <a:latin typeface="Cambria Math" panose="02040503050406030204" pitchFamily="18" charset="0"/>
                            </a:rPr>
                            <m:t>PME</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ρ</m:t>
                          </m:r>
                        </m:e>
                        <m:sub>
                          <m:r>
                            <m:rPr>
                              <m:sty m:val="p"/>
                            </m:rPr>
                            <a:rPr lang="fr-FR" sz="1400" i="1">
                              <a:latin typeface="Cambria Math" panose="02040503050406030204" pitchFamily="18" charset="0"/>
                            </a:rPr>
                            <m:t>GE</m:t>
                          </m:r>
                        </m:sub>
                      </m:sSub>
                      <m:r>
                        <a:rPr lang="fr-FR" sz="1400" b="0" i="1" smtClean="0">
                          <a:latin typeface="Cambria Math" panose="02040503050406030204" pitchFamily="18" charset="0"/>
                        </a:rPr>
                        <m:t>−0,04×</m:t>
                      </m:r>
                      <m:d>
                        <m:dPr>
                          <m:begChr m:val="["/>
                          <m:endChr m:val="]"/>
                          <m:ctrlPr>
                            <a:rPr lang="fr-FR" sz="1400" b="0" i="1" smtClean="0">
                              <a:latin typeface="Cambria Math" panose="02040503050406030204" pitchFamily="18" charset="0"/>
                            </a:rPr>
                          </m:ctrlPr>
                        </m:dPr>
                        <m:e>
                          <m:r>
                            <a:rPr lang="fr-FR" sz="1400" b="0" i="1" smtClean="0">
                              <a:latin typeface="Cambria Math" panose="02040503050406030204" pitchFamily="18" charset="0"/>
                            </a:rPr>
                            <m:t>1−</m:t>
                          </m:r>
                          <m:d>
                            <m:dPr>
                              <m:ctrlPr>
                                <a:rPr lang="fr-FR" sz="1400" i="1">
                                  <a:latin typeface="Cambria Math" panose="02040503050406030204" pitchFamily="18" charset="0"/>
                                </a:rPr>
                              </m:ctrlPr>
                            </m:dPr>
                            <m:e>
                              <m:f>
                                <m:fPr>
                                  <m:ctrlPr>
                                    <a:rPr lang="fr-FR" sz="1400" i="1">
                                      <a:latin typeface="Cambria Math" panose="02040503050406030204" pitchFamily="18" charset="0"/>
                                    </a:rPr>
                                  </m:ctrlPr>
                                </m:fPr>
                                <m:num>
                                  <m:r>
                                    <m:rPr>
                                      <m:nor/>
                                    </m:rPr>
                                    <a:rPr lang="fr-FR" sz="1400" b="0" i="0" smtClean="0">
                                      <a:latin typeface="Cambria Math" panose="02040503050406030204" pitchFamily="18" charset="0"/>
                                    </a:rPr>
                                    <m:t>max</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,5)−5</m:t>
                                  </m:r>
                                </m:num>
                                <m:den>
                                  <m:r>
                                    <a:rPr lang="fr-FR" sz="1400" b="0" i="1" smtClean="0">
                                      <a:latin typeface="Cambria Math" panose="02040503050406030204" pitchFamily="18" charset="0"/>
                                    </a:rPr>
                                    <m:t>45</m:t>
                                  </m:r>
                                </m:den>
                              </m:f>
                            </m:e>
                          </m:d>
                        </m:e>
                      </m:d>
                    </m:oMath>
                  </m:oMathPara>
                </a14:m>
                <a:endParaRPr lang="fr-FR" sz="1400" dirty="0">
                  <a:latin typeface="Verdana" panose="020B0604030504040204" pitchFamily="34" charset="0"/>
                </a:endParaRPr>
              </a:p>
            </p:txBody>
          </p:sp>
        </mc:Choice>
        <mc:Fallback xmlns="">
          <p:sp>
            <p:nvSpPr>
              <p:cNvPr id="3" name="ZoneTexte 2">
                <a:extLst>
                  <a:ext uri="{FF2B5EF4-FFF2-40B4-BE49-F238E27FC236}">
                    <a16:creationId xmlns:a16="http://schemas.microsoft.com/office/drawing/2014/main" id="{054FFE93-DC29-BFE6-DA1A-75C3D267AD8E}"/>
                  </a:ext>
                </a:extLst>
              </p:cNvPr>
              <p:cNvSpPr txBox="1">
                <a:spLocks noRot="1" noChangeAspect="1" noMove="1" noResize="1" noEditPoints="1" noAdjustHandles="1" noChangeArrowheads="1" noChangeShapeType="1" noTextEdit="1"/>
              </p:cNvSpPr>
              <p:nvPr/>
            </p:nvSpPr>
            <p:spPr>
              <a:xfrm>
                <a:off x="1626878" y="1931689"/>
                <a:ext cx="6564621" cy="958878"/>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2CA96AA-D271-0BF0-D346-CF5463C74D20}"/>
                  </a:ext>
                </a:extLst>
              </p:cNvPr>
              <p:cNvSpPr txBox="1"/>
              <p:nvPr/>
            </p:nvSpPr>
            <p:spPr>
              <a:xfrm>
                <a:off x="2993498" y="4821939"/>
                <a:ext cx="5961816" cy="95887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rPr>
                          </m:ctrlPr>
                        </m:sSub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ρ</m:t>
                              </m:r>
                            </m:e>
                            <m:sub>
                              <m:r>
                                <m:rPr>
                                  <m:sty m:val="p"/>
                                </m:rPr>
                                <a:rPr lang="fr-FR" sz="1400" b="0" i="1" smtClean="0">
                                  <a:latin typeface="Cambria Math" panose="02040503050406030204" pitchFamily="18" charset="0"/>
                                </a:rPr>
                                <m:t>R</m:t>
                              </m:r>
                            </m:sub>
                          </m:sSub>
                          <m:r>
                            <a:rPr lang="fr-FR" sz="1400" b="0" i="1" smtClean="0">
                              <a:latin typeface="Cambria Math" panose="02040503050406030204" pitchFamily="18" charset="0"/>
                            </a:rPr>
                            <m:t>=</m:t>
                          </m:r>
                          <m:r>
                            <m:rPr>
                              <m:sty m:val="p"/>
                            </m:rPr>
                            <a:rPr lang="fr-FR" sz="1400" i="1">
                              <a:latin typeface="Cambria Math" panose="02040503050406030204" pitchFamily="18" charset="0"/>
                            </a:rPr>
                            <m:t>ρ</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)=0,03×</m:t>
                      </m:r>
                      <m:d>
                        <m:dPr>
                          <m:ctrlPr>
                            <a:rPr lang="fr-FR" sz="1400" b="0" i="1" smtClean="0">
                              <a:latin typeface="Cambria Math" panose="02040503050406030204" pitchFamily="18" charset="0"/>
                            </a:rPr>
                          </m:ctrlPr>
                        </m:dPr>
                        <m:e>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1−</m:t>
                              </m:r>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m:t>
                                  </m:r>
                                </m:e>
                                <m:sup>
                                  <m:r>
                                    <a:rPr lang="fr-FR" sz="1400" b="0" i="1" smtClean="0">
                                      <a:latin typeface="Cambria Math" panose="02040503050406030204" pitchFamily="18" charset="0"/>
                                    </a:rPr>
                                    <m:t>−35</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num>
                            <m:den>
                              <m:r>
                                <a:rPr lang="fr-FR" sz="1400" i="1">
                                  <a:latin typeface="Cambria Math" panose="02040503050406030204" pitchFamily="18" charset="0"/>
                                </a:rPr>
                                <m:t>1−</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b="0" i="1" smtClean="0">
                                      <a:latin typeface="Cambria Math" panose="02040503050406030204" pitchFamily="18" charset="0"/>
                                    </a:rPr>
                                    <m:t>35</m:t>
                                  </m:r>
                                </m:sup>
                              </m:sSup>
                            </m:den>
                          </m:f>
                        </m:e>
                      </m:d>
                      <m:r>
                        <a:rPr lang="fr-FR" sz="1400" b="0" i="1" smtClean="0">
                          <a:latin typeface="Cambria Math" panose="02040503050406030204" pitchFamily="18" charset="0"/>
                        </a:rPr>
                        <m:t>+0,16×</m:t>
                      </m:r>
                      <m:d>
                        <m:dPr>
                          <m:begChr m:val="["/>
                          <m:endChr m:val="]"/>
                          <m:ctrlPr>
                            <a:rPr lang="fr-FR" sz="1400" b="0" i="1" smtClean="0">
                              <a:latin typeface="Cambria Math" panose="02040503050406030204" pitchFamily="18" charset="0"/>
                            </a:rPr>
                          </m:ctrlPr>
                        </m:dPr>
                        <m:e>
                          <m:r>
                            <a:rPr lang="fr-FR" sz="1400" b="0" i="1" smtClean="0">
                              <a:latin typeface="Cambria Math" panose="02040503050406030204" pitchFamily="18" charset="0"/>
                            </a:rPr>
                            <m:t>1−</m:t>
                          </m:r>
                          <m:d>
                            <m:dPr>
                              <m:ctrlPr>
                                <a:rPr lang="fr-FR" sz="1400" i="1">
                                  <a:latin typeface="Cambria Math" panose="02040503050406030204" pitchFamily="18" charset="0"/>
                                </a:rPr>
                              </m:ctrlPr>
                            </m:dPr>
                            <m:e>
                              <m:f>
                                <m:fPr>
                                  <m:ctrlPr>
                                    <a:rPr lang="fr-FR" sz="1400" i="1">
                                      <a:latin typeface="Cambria Math" panose="02040503050406030204" pitchFamily="18" charset="0"/>
                                    </a:rPr>
                                  </m:ctrlPr>
                                </m:fPr>
                                <m:num>
                                  <m:r>
                                    <a:rPr lang="fr-FR" sz="1400" i="1">
                                      <a:latin typeface="Cambria Math" panose="02040503050406030204" pitchFamily="18" charset="0"/>
                                    </a:rPr>
                                    <m:t>1−</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b="0" i="1" smtClean="0">
                                          <a:latin typeface="Cambria Math" panose="02040503050406030204" pitchFamily="18" charset="0"/>
                                        </a:rPr>
                                        <m:t>35</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sup>
                                  </m:sSup>
                                </m:num>
                                <m:den>
                                  <m:r>
                                    <a:rPr lang="fr-FR" sz="1400" i="1">
                                      <a:latin typeface="Cambria Math" panose="02040503050406030204" pitchFamily="18" charset="0"/>
                                    </a:rPr>
                                    <m:t>1−</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m:t>
                                      </m:r>
                                    </m:e>
                                    <m:sup>
                                      <m:r>
                                        <a:rPr lang="fr-FR" sz="1400" i="1">
                                          <a:latin typeface="Cambria Math" panose="02040503050406030204" pitchFamily="18" charset="0"/>
                                        </a:rPr>
                                        <m:t>−</m:t>
                                      </m:r>
                                      <m:r>
                                        <a:rPr lang="fr-FR" sz="1400" b="0" i="1" smtClean="0">
                                          <a:latin typeface="Cambria Math" panose="02040503050406030204" pitchFamily="18" charset="0"/>
                                        </a:rPr>
                                        <m:t>35</m:t>
                                      </m:r>
                                    </m:sup>
                                  </m:sSup>
                                </m:den>
                              </m:f>
                            </m:e>
                          </m:d>
                        </m:e>
                      </m:d>
                    </m:oMath>
                  </m:oMathPara>
                </a14:m>
                <a:endParaRPr lang="fr-FR" sz="1400" dirty="0">
                  <a:latin typeface="Verdana" panose="020B0604030504040204" pitchFamily="34" charset="0"/>
                </a:endParaRPr>
              </a:p>
            </p:txBody>
          </p:sp>
        </mc:Choice>
        <mc:Fallback>
          <p:sp>
            <p:nvSpPr>
              <p:cNvPr id="5" name="ZoneTexte 4">
                <a:extLst>
                  <a:ext uri="{FF2B5EF4-FFF2-40B4-BE49-F238E27FC236}">
                    <a16:creationId xmlns:a16="http://schemas.microsoft.com/office/drawing/2014/main" id="{A2CA96AA-D271-0BF0-D346-CF5463C74D20}"/>
                  </a:ext>
                </a:extLst>
              </p:cNvPr>
              <p:cNvSpPr txBox="1">
                <a:spLocks noRot="1" noChangeAspect="1" noMove="1" noResize="1" noEditPoints="1" noAdjustHandles="1" noChangeArrowheads="1" noChangeShapeType="1" noTextEdit="1"/>
              </p:cNvSpPr>
              <p:nvPr/>
            </p:nvSpPr>
            <p:spPr>
              <a:xfrm>
                <a:off x="2993498" y="4821939"/>
                <a:ext cx="5961816" cy="958878"/>
              </a:xfrm>
              <a:prstGeom prst="rect">
                <a:avLst/>
              </a:prstGeom>
              <a:blipFill>
                <a:blip r:embed="rId6"/>
                <a:stretch>
                  <a:fillRect/>
                </a:stretch>
              </a:blipFill>
            </p:spPr>
            <p:txBody>
              <a:bodyPr/>
              <a:lstStyle/>
              <a:p>
                <a:r>
                  <a:rPr lang="fr-FR">
                    <a:noFill/>
                  </a:rPr>
                  <a:t> </a:t>
                </a:r>
              </a:p>
            </p:txBody>
          </p:sp>
        </mc:Fallback>
      </mc:AlternateContent>
      <p:sp>
        <p:nvSpPr>
          <p:cNvPr id="6" name="Google Shape;6091;g2b9ded0437e_5_1401">
            <a:extLst>
              <a:ext uri="{FF2B5EF4-FFF2-40B4-BE49-F238E27FC236}">
                <a16:creationId xmlns:a16="http://schemas.microsoft.com/office/drawing/2014/main" id="{3BB71771-65EB-F376-E1ED-5D36AFDA6076}"/>
              </a:ext>
            </a:extLst>
          </p:cNvPr>
          <p:cNvSpPr/>
          <p:nvPr/>
        </p:nvSpPr>
        <p:spPr>
          <a:xfrm>
            <a:off x="3251199" y="4745243"/>
            <a:ext cx="5387976" cy="76866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128416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D32CD91B-6998-8638-91A1-64BCD1DCE3C7}"/>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DB26A624-5022-544C-E172-3EF50E23F271}"/>
              </a:ext>
            </a:extLst>
          </p:cNvPr>
          <p:cNvSpPr/>
          <p:nvPr/>
        </p:nvSpPr>
        <p:spPr>
          <a:xfrm>
            <a:off x="0" y="0"/>
            <a:ext cx="3846286"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248E2EA1-9428-9B19-0E1D-CD04D7E8A079}"/>
              </a:ext>
            </a:extLst>
          </p:cNvPr>
          <p:cNvSpPr txBox="1"/>
          <p:nvPr/>
        </p:nvSpPr>
        <p:spPr>
          <a:xfrm>
            <a:off x="739614"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1</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92E29F0C-741D-22F1-2B75-A52AD3321B18}"/>
              </a:ext>
            </a:extLst>
          </p:cNvPr>
          <p:cNvSpPr/>
          <p:nvPr/>
        </p:nvSpPr>
        <p:spPr>
          <a:xfrm>
            <a:off x="3846286"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CADRE RÉGLEMENTAIRE ET PRUDENTIEL DU RISQUE DE CRÉDIT</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lvl="0">
              <a:lnSpc>
                <a:spcPct val="150000"/>
              </a:lnSpc>
              <a:buClr>
                <a:schemeClr val="lt2"/>
              </a:buClr>
              <a:buSzPts val="2100"/>
            </a:pPr>
            <a:r>
              <a:rPr lang="fr-FR" sz="2000" b="1" i="0" u="none" strike="noStrike" cap="none" dirty="0">
                <a:solidFill>
                  <a:schemeClr val="accent6"/>
                </a:solidFill>
                <a:latin typeface="Verdana"/>
                <a:ea typeface="Verdana"/>
                <a:cs typeface="Verdana"/>
                <a:sym typeface="Verdana"/>
              </a:rPr>
              <a:t>1. </a:t>
            </a:r>
            <a:r>
              <a:rPr lang="fr-FR" sz="2000" b="1" dirty="0">
                <a:solidFill>
                  <a:schemeClr val="accent6"/>
                </a:solidFill>
                <a:ea typeface="Verdana"/>
                <a:cs typeface="Verdana"/>
                <a:sym typeface="Verdana"/>
              </a:rPr>
              <a:t>Bâle – Exigences en fonds propres (Pilier I)</a:t>
            </a:r>
            <a:r>
              <a:rPr lang="fr-FR" sz="2000" b="1" i="0" u="none" strike="noStrike" cap="none" dirty="0">
                <a:solidFill>
                  <a:schemeClr val="accent6"/>
                </a:solidFill>
                <a:latin typeface="Verdana"/>
                <a:ea typeface="Verdana"/>
                <a:cs typeface="Verdana"/>
                <a:sym typeface="Verdana"/>
              </a:rPr>
              <a:t> </a:t>
            </a:r>
            <a:endParaRPr lang="en-US" sz="2000" b="1" i="0" u="none" strike="noStrike" cap="none" dirty="0">
              <a:solidFill>
                <a:schemeClr val="accent6"/>
              </a:solidFill>
              <a:latin typeface="Verdana"/>
              <a:ea typeface="Verdana"/>
              <a:cs typeface="Verdana"/>
              <a:sym typeface="Verdana"/>
            </a:endParaRPr>
          </a:p>
          <a:p>
            <a:pPr marL="95250" lvl="0">
              <a:lnSpc>
                <a:spcPct val="150000"/>
              </a:lnSpc>
              <a:buClr>
                <a:schemeClr val="accent6"/>
              </a:buClr>
              <a:buSzPts val="2100"/>
            </a:pPr>
            <a:r>
              <a:rPr lang="fr-FR" sz="2000" b="1" i="0" u="none" strike="noStrike" cap="none" dirty="0">
                <a:solidFill>
                  <a:schemeClr val="bg2"/>
                </a:solidFill>
                <a:latin typeface="Verdana"/>
                <a:ea typeface="Verdana"/>
                <a:cs typeface="Verdana"/>
                <a:sym typeface="Verdana"/>
              </a:rPr>
              <a:t>2. </a:t>
            </a:r>
            <a:r>
              <a:rPr lang="fr-FR" sz="2000" b="1" dirty="0">
                <a:solidFill>
                  <a:schemeClr val="bg2"/>
                </a:solidFill>
                <a:ea typeface="Verdana"/>
                <a:cs typeface="Verdana"/>
                <a:sym typeface="Verdana"/>
              </a:rPr>
              <a:t>IFRS 9 – Provisionnement des ECL </a:t>
            </a:r>
            <a:endParaRPr lang="fr-FR" sz="2000" b="1" i="0" u="none" strike="noStrike" cap="none" dirty="0">
              <a:solidFill>
                <a:schemeClr val="bg2"/>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 Stress tests – « classiques » et climatiques (Pilier II)</a:t>
            </a:r>
          </a:p>
          <a:p>
            <a:pPr marL="95250" marR="0" lvl="0" algn="l" rtl="0">
              <a:lnSpc>
                <a:spcPct val="150000"/>
              </a:lnSpc>
              <a:spcBef>
                <a:spcPts val="0"/>
              </a:spcBef>
              <a:spcAft>
                <a:spcPts val="0"/>
              </a:spcAft>
              <a:buClr>
                <a:schemeClr val="accent6"/>
              </a:buClr>
              <a:buSzPts val="2100"/>
            </a:pPr>
            <a:r>
              <a:rPr lang="fr-FR" sz="2000" b="1" dirty="0">
                <a:solidFill>
                  <a:schemeClr val="accent6"/>
                </a:solidFill>
                <a:latin typeface="Verdana"/>
                <a:ea typeface="Verdana"/>
                <a:cs typeface="Verdana"/>
                <a:sym typeface="Verdana"/>
              </a:rPr>
              <a:t>4. ICAAP – calcul du capital économique (Pilier II)</a:t>
            </a:r>
          </a:p>
        </p:txBody>
      </p:sp>
    </p:spTree>
    <p:extLst>
      <p:ext uri="{BB962C8B-B14F-4D97-AF65-F5344CB8AC3E}">
        <p14:creationId xmlns:p14="http://schemas.microsoft.com/office/powerpoint/2010/main" val="1836402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g3081203faef_0_2035"/>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La couverture du risque de crédit : IFRS 9 vs </a:t>
            </a:r>
            <a:r>
              <a:rPr lang="fr-FR" dirty="0" err="1"/>
              <a:t>BÂle</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5" name="Rectangle 4">
            <a:extLst>
              <a:ext uri="{FF2B5EF4-FFF2-40B4-BE49-F238E27FC236}">
                <a16:creationId xmlns:a16="http://schemas.microsoft.com/office/drawing/2014/main" id="{5F9F39B9-AD68-A600-A918-BA23FAD1BDC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4" name="Google Shape;5676;g2c32c645e07_2_0">
            <a:extLst>
              <a:ext uri="{FF2B5EF4-FFF2-40B4-BE49-F238E27FC236}">
                <a16:creationId xmlns:a16="http://schemas.microsoft.com/office/drawing/2014/main" id="{4FA83213-ABF4-3496-31E7-F9D345ACEFA3}"/>
              </a:ext>
            </a:extLst>
          </p:cNvPr>
          <p:cNvSpPr/>
          <p:nvPr/>
        </p:nvSpPr>
        <p:spPr>
          <a:xfrm>
            <a:off x="224593" y="1377207"/>
            <a:ext cx="5871407" cy="5199306"/>
          </a:xfrm>
          <a:prstGeom prst="rect">
            <a:avLst/>
          </a:prstGeom>
          <a:solidFill>
            <a:srgbClr val="F9F4EB"/>
          </a:solidFill>
          <a:ln w="28575" cap="flat" cmpd="sng">
            <a:noFill/>
            <a:prstDash val="solid"/>
            <a:miter lim="800000"/>
            <a:headEnd type="none" w="sm" len="sm"/>
            <a:tailEnd type="none" w="sm" len="sm"/>
          </a:ln>
        </p:spPr>
        <p:txBody>
          <a:bodyPr spcFirstLastPara="1" wrap="square" lIns="91425" tIns="45700" rIns="91425" bIns="45700" anchor="ctr" anchorCtr="0">
            <a:noAutofit/>
          </a:bodyPr>
          <a:lstStyle/>
          <a:p>
            <a:pPr marR="0" lvl="0" algn="just" rtl="0">
              <a:lnSpc>
                <a:spcPct val="100000"/>
              </a:lnSpc>
              <a:spcBef>
                <a:spcPts val="0"/>
              </a:spcBef>
              <a:spcAft>
                <a:spcPts val="0"/>
              </a:spcAft>
              <a:buClrTx/>
              <a:buSzPts val="1000"/>
            </a:pPr>
            <a:r>
              <a:rPr lang="fr-FR" sz="1050" b="1" i="1" u="none" strike="noStrike" cap="none" dirty="0">
                <a:solidFill>
                  <a:schemeClr val="accent2"/>
                </a:solidFill>
                <a:latin typeface="Verdana"/>
                <a:ea typeface="Verdana"/>
                <a:cs typeface="Verdana"/>
                <a:sym typeface="Verdana"/>
              </a:rPr>
              <a:t>IFRS 9 - Normes comptables internationales sur les instruments financiers </a:t>
            </a:r>
            <a:endParaRPr sz="1050" b="1" i="0" u="none" strike="noStrike" cap="none" dirty="0">
              <a:solidFill>
                <a:schemeClr val="accent2"/>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i="0" u="none" strike="noStrike" cap="none" dirty="0">
                <a:solidFill>
                  <a:schemeClr val="tx1"/>
                </a:solidFill>
                <a:latin typeface="Verdana"/>
                <a:ea typeface="Verdana"/>
                <a:cs typeface="Verdana"/>
                <a:sym typeface="Verdana"/>
              </a:rPr>
              <a:t>Adoption par les entreprises pour évaluer et classer les instruments financiers.</a:t>
            </a:r>
            <a:endParaRPr sz="1000" i="0" u="none" strike="noStrike" cap="none" dirty="0">
              <a:solidFill>
                <a:schemeClr val="tx1"/>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1" i="0" u="sng" strike="noStrike" cap="none" dirty="0">
                <a:solidFill>
                  <a:schemeClr val="tx1"/>
                </a:solidFill>
                <a:latin typeface="Verdana"/>
                <a:ea typeface="Verdana"/>
                <a:cs typeface="Verdana"/>
                <a:sym typeface="Verdana"/>
              </a:rPr>
              <a:t>Objectif principal </a:t>
            </a:r>
            <a:r>
              <a:rPr lang="fr-FR" sz="1000" b="1" i="0" u="none" strike="noStrike" cap="none" dirty="0">
                <a:solidFill>
                  <a:schemeClr val="tx1"/>
                </a:solidFill>
                <a:latin typeface="Verdana"/>
                <a:ea typeface="Verdana"/>
                <a:cs typeface="Verdana"/>
                <a:sym typeface="Verdana"/>
              </a:rPr>
              <a:t>: </a:t>
            </a:r>
            <a:r>
              <a:rPr lang="fr-FR" sz="1000" i="0" u="none" strike="noStrike" cap="none" dirty="0">
                <a:solidFill>
                  <a:schemeClr val="tx1"/>
                </a:solidFill>
                <a:latin typeface="Verdana"/>
                <a:ea typeface="Verdana"/>
                <a:cs typeface="Verdana"/>
                <a:sym typeface="Verdana"/>
              </a:rPr>
              <a:t>refléter de manière plus précise la réalité économique des transactions financières, en particulier pour les contreparties saines.</a:t>
            </a:r>
            <a:endParaRPr sz="1000" i="0" u="none" strike="noStrike" cap="none" dirty="0">
              <a:solidFill>
                <a:schemeClr val="tx1"/>
              </a:solidFill>
              <a:latin typeface="Verdana"/>
              <a:ea typeface="Verdana"/>
              <a:cs typeface="Verdana"/>
              <a:sym typeface="Verdana"/>
            </a:endParaRPr>
          </a:p>
          <a:p>
            <a:pPr marL="457200" marR="0" lvl="0" algn="just" rtl="0">
              <a:lnSpc>
                <a:spcPct val="100000"/>
              </a:lnSpc>
              <a:spcBef>
                <a:spcPts val="0"/>
              </a:spcBef>
              <a:spcAft>
                <a:spcPts val="0"/>
              </a:spcAft>
              <a:buClrTx/>
              <a:buSzPts val="1000"/>
            </a:pPr>
            <a:endParaRPr sz="1000" b="0" i="0" u="none" strike="noStrike" cap="none" dirty="0">
              <a:solidFill>
                <a:schemeClr val="tx1"/>
              </a:solidFill>
              <a:latin typeface="Verdana"/>
              <a:ea typeface="Verdana"/>
              <a:cs typeface="Verdana"/>
              <a:sym typeface="Verdana"/>
            </a:endParaRPr>
          </a:p>
          <a:p>
            <a:pPr marR="0" lvl="0" algn="just" rtl="0">
              <a:lnSpc>
                <a:spcPct val="100000"/>
              </a:lnSpc>
              <a:spcBef>
                <a:spcPts val="0"/>
              </a:spcBef>
              <a:spcAft>
                <a:spcPts val="0"/>
              </a:spcAft>
              <a:buClrTx/>
              <a:buSzPts val="1000"/>
            </a:pPr>
            <a:r>
              <a:rPr lang="fr-FR" sz="1050" b="1" i="1" u="none" strike="noStrike" cap="none" dirty="0">
                <a:solidFill>
                  <a:schemeClr val="accent2"/>
                </a:solidFill>
                <a:latin typeface="Verdana"/>
                <a:ea typeface="Verdana"/>
                <a:cs typeface="Verdana"/>
                <a:sym typeface="Verdana"/>
              </a:rPr>
              <a:t>Bâle - Accord de Bâle sur la gestion des risques des institutions financières</a:t>
            </a:r>
            <a:endParaRPr sz="1050" b="1" i="1" u="none" strike="noStrike" cap="none" dirty="0">
              <a:solidFill>
                <a:schemeClr val="accent2"/>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Arial" panose="020B0604020202020204" pitchFamily="34" charset="0"/>
              <a:buChar char="•"/>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0" i="0" u="none" strike="noStrike" cap="none" dirty="0">
                <a:solidFill>
                  <a:schemeClr val="tx1"/>
                </a:solidFill>
                <a:latin typeface="Verdana"/>
                <a:ea typeface="Verdana"/>
                <a:cs typeface="Verdana"/>
                <a:sym typeface="Verdana"/>
              </a:rPr>
              <a:t>Cadre réglementaire établi pour régir la gestion des risques financiers des institutions financières.</a:t>
            </a:r>
            <a:endParaRPr sz="1000" b="0" i="0" u="none" strike="noStrike" cap="none" dirty="0">
              <a:solidFill>
                <a:schemeClr val="tx1"/>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1" i="0" u="sng" strike="noStrike" cap="none" dirty="0">
                <a:solidFill>
                  <a:schemeClr val="tx1"/>
                </a:solidFill>
                <a:latin typeface="Verdana"/>
                <a:ea typeface="Verdana"/>
                <a:cs typeface="Verdana"/>
                <a:sym typeface="Verdana"/>
              </a:rPr>
              <a:t>Objectif principal </a:t>
            </a:r>
            <a:r>
              <a:rPr lang="fr-FR" sz="1000" b="1" i="0" u="none" strike="noStrike" cap="none" dirty="0">
                <a:solidFill>
                  <a:schemeClr val="tx1"/>
                </a:solidFill>
                <a:latin typeface="Verdana"/>
                <a:ea typeface="Verdana"/>
                <a:cs typeface="Verdana"/>
                <a:sym typeface="Verdana"/>
              </a:rPr>
              <a:t>: </a:t>
            </a:r>
            <a:r>
              <a:rPr lang="fr-FR" sz="1000" b="0" i="0" u="none" strike="noStrike" cap="none" dirty="0">
                <a:solidFill>
                  <a:schemeClr val="tx1"/>
                </a:solidFill>
                <a:latin typeface="Verdana"/>
                <a:ea typeface="Verdana"/>
                <a:cs typeface="Verdana"/>
                <a:sym typeface="Verdana"/>
              </a:rPr>
              <a:t>assurer la stabilité financière mondiale en définissant des normes prudentielles sur le montant des fonds propres des banques.</a:t>
            </a:r>
            <a:endParaRPr dirty="0">
              <a:solidFill>
                <a:schemeClr val="tx1"/>
              </a:solidFill>
            </a:endParaRPr>
          </a:p>
          <a:p>
            <a:pPr marL="628650" marR="0" lvl="0" indent="-171450" algn="just" rtl="0">
              <a:lnSpc>
                <a:spcPct val="100000"/>
              </a:lnSpc>
              <a:spcBef>
                <a:spcPts val="0"/>
              </a:spcBef>
              <a:spcAft>
                <a:spcPts val="0"/>
              </a:spcAft>
              <a:buClrTx/>
              <a:buSzPts val="1000"/>
              <a:buFont typeface="Arial" panose="020B0604020202020204" pitchFamily="34" charset="0"/>
              <a:buChar char="•"/>
            </a:pPr>
            <a:endParaRPr sz="1000" b="0" i="0" u="none" strike="noStrike" cap="none" dirty="0">
              <a:solidFill>
                <a:schemeClr val="tx1"/>
              </a:solidFill>
              <a:latin typeface="Verdana"/>
              <a:ea typeface="Verdana"/>
              <a:cs typeface="Verdana"/>
              <a:sym typeface="Verdana"/>
            </a:endParaRPr>
          </a:p>
          <a:p>
            <a:pPr marR="0" lvl="0" algn="just" rtl="0">
              <a:lnSpc>
                <a:spcPct val="100000"/>
              </a:lnSpc>
              <a:spcBef>
                <a:spcPts val="0"/>
              </a:spcBef>
              <a:spcAft>
                <a:spcPts val="0"/>
              </a:spcAft>
              <a:buClrTx/>
              <a:buSzPts val="1000"/>
            </a:pPr>
            <a:r>
              <a:rPr lang="fr-FR" sz="1050" b="1" i="1" u="none" strike="noStrike" cap="none" dirty="0">
                <a:solidFill>
                  <a:schemeClr val="accent2"/>
                </a:solidFill>
                <a:latin typeface="Verdana"/>
                <a:ea typeface="Verdana"/>
                <a:cs typeface="Verdana"/>
                <a:sym typeface="Verdana"/>
              </a:rPr>
              <a:t>Différences entre IFRS 9 et Bâle </a:t>
            </a:r>
            <a:endParaRPr sz="1050" b="1" i="1" u="none" strike="noStrike" cap="none" dirty="0">
              <a:solidFill>
                <a:schemeClr val="accent2"/>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Arial" panose="020B0604020202020204" pitchFamily="34" charset="0"/>
              <a:buChar char="•"/>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0" i="0" u="none" strike="noStrike" cap="none" dirty="0">
                <a:solidFill>
                  <a:schemeClr val="tx1"/>
                </a:solidFill>
                <a:latin typeface="Verdana"/>
                <a:ea typeface="Verdana"/>
                <a:cs typeface="Verdana"/>
                <a:sym typeface="Verdana"/>
              </a:rPr>
              <a:t>IFRS 9 se concentre sur la comptabilité et la présentation des instruments financiers dans les états financiers, tandis que Bâle vise à réguler les pratiques de gestion des risques des institutions financières.</a:t>
            </a:r>
            <a:endParaRPr sz="1000" b="0" i="0" u="none" strike="noStrike" cap="none" dirty="0">
              <a:solidFill>
                <a:schemeClr val="tx1"/>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0" i="0" u="none" strike="noStrike" cap="none" dirty="0">
                <a:solidFill>
                  <a:schemeClr val="tx1"/>
                </a:solidFill>
                <a:latin typeface="Verdana"/>
                <a:ea typeface="Verdana"/>
                <a:cs typeface="Verdana"/>
                <a:sym typeface="Verdana"/>
              </a:rPr>
              <a:t>IFRS 9 inclut des directives spécifiques pour la dépréciation des actifs financiers, tandis que Bâle se penche davantage sur la nécessité de maintenir un niveau adéquat de capital pour couvrir les risques.</a:t>
            </a:r>
            <a:endParaRPr sz="1000" b="0" i="0" u="none" strike="noStrike" cap="none" dirty="0">
              <a:solidFill>
                <a:schemeClr val="tx1"/>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Arial" panose="020B0604020202020204" pitchFamily="34" charset="0"/>
              <a:buChar char="•"/>
            </a:pPr>
            <a:endParaRPr sz="1000" b="0" i="0" u="none" strike="noStrike" cap="none" dirty="0">
              <a:solidFill>
                <a:schemeClr val="tx1"/>
              </a:solidFill>
              <a:latin typeface="Verdana"/>
              <a:ea typeface="Verdana"/>
              <a:cs typeface="Verdana"/>
              <a:sym typeface="Verdana"/>
            </a:endParaRPr>
          </a:p>
          <a:p>
            <a:pPr marR="0" lvl="0" algn="just" rtl="0">
              <a:lnSpc>
                <a:spcPct val="100000"/>
              </a:lnSpc>
              <a:spcBef>
                <a:spcPts val="0"/>
              </a:spcBef>
              <a:spcAft>
                <a:spcPts val="0"/>
              </a:spcAft>
              <a:buClrTx/>
              <a:buSzPts val="1000"/>
            </a:pPr>
            <a:r>
              <a:rPr lang="fr-FR" sz="1050" b="1" i="1" u="none" strike="noStrike" cap="none" dirty="0">
                <a:solidFill>
                  <a:schemeClr val="accent2"/>
                </a:solidFill>
                <a:latin typeface="Verdana"/>
                <a:ea typeface="Verdana"/>
                <a:cs typeface="Verdana"/>
                <a:sym typeface="Verdana"/>
              </a:rPr>
              <a:t>Adhérences entre IFRS 9 et Bâle </a:t>
            </a:r>
            <a:endParaRPr sz="1050" b="1" i="1" u="none" strike="noStrike" cap="none" dirty="0">
              <a:solidFill>
                <a:schemeClr val="accent2"/>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0" i="0" u="none" strike="noStrike" cap="none" dirty="0">
                <a:solidFill>
                  <a:schemeClr val="tx1"/>
                </a:solidFill>
                <a:latin typeface="Verdana"/>
                <a:ea typeface="Verdana"/>
                <a:cs typeface="Verdana"/>
                <a:sym typeface="Verdana"/>
              </a:rPr>
              <a:t>Les deux normes ont des implications significatives sur la gestion des risques financiers.</a:t>
            </a:r>
            <a:endParaRPr sz="1000" b="0" i="0" u="none" strike="noStrike" cap="none" dirty="0">
              <a:solidFill>
                <a:schemeClr val="tx1"/>
              </a:solidFill>
              <a:latin typeface="Verdana"/>
              <a:ea typeface="Verdana"/>
              <a:cs typeface="Verdana"/>
              <a:sym typeface="Verdana"/>
            </a:endParaRPr>
          </a:p>
          <a:p>
            <a:pPr marL="628650" marR="0" lvl="0" indent="-171450" algn="just" rtl="0">
              <a:lnSpc>
                <a:spcPct val="100000"/>
              </a:lnSpc>
              <a:spcBef>
                <a:spcPts val="0"/>
              </a:spcBef>
              <a:spcAft>
                <a:spcPts val="0"/>
              </a:spcAft>
              <a:buClrTx/>
              <a:buSzPts val="1000"/>
              <a:buFont typeface="Wingdings" panose="05000000000000000000" pitchFamily="2" charset="2"/>
              <a:buChar char="Ø"/>
            </a:pPr>
            <a:endParaRPr sz="1000" b="0" i="0" u="none" strike="noStrike" cap="none" dirty="0">
              <a:solidFill>
                <a:schemeClr val="tx1"/>
              </a:solidFill>
              <a:latin typeface="Verdana"/>
              <a:ea typeface="Verdana"/>
              <a:cs typeface="Verdana"/>
              <a:sym typeface="Verdana"/>
            </a:endParaRPr>
          </a:p>
          <a:p>
            <a:pPr marL="457200" marR="0" lvl="0" indent="-292100" algn="just" rtl="0">
              <a:lnSpc>
                <a:spcPct val="100000"/>
              </a:lnSpc>
              <a:spcBef>
                <a:spcPts val="0"/>
              </a:spcBef>
              <a:spcAft>
                <a:spcPts val="0"/>
              </a:spcAft>
              <a:buClrTx/>
              <a:buSzPts val="1000"/>
              <a:buFont typeface="Wingdings" panose="05000000000000000000" pitchFamily="2" charset="2"/>
              <a:buChar char="Ø"/>
            </a:pPr>
            <a:r>
              <a:rPr lang="fr-FR" sz="1000" b="0" i="0" u="none" strike="noStrike" cap="none" dirty="0">
                <a:solidFill>
                  <a:schemeClr val="tx1"/>
                </a:solidFill>
                <a:latin typeface="Verdana"/>
                <a:ea typeface="Verdana"/>
                <a:cs typeface="Verdana"/>
                <a:sym typeface="Verdana"/>
              </a:rPr>
              <a:t>La conformité simultanée à la norme IFRS 9 et aux exigences de Bâle est essentielle pour garantir une gestion financière efficace et transparente.</a:t>
            </a:r>
            <a:endParaRPr sz="1000" b="0" i="0" u="none" strike="noStrike" cap="none" dirty="0">
              <a:solidFill>
                <a:schemeClr val="tx1"/>
              </a:solidFill>
              <a:latin typeface="Verdana"/>
              <a:ea typeface="Verdana"/>
              <a:cs typeface="Verdana"/>
              <a:sym typeface="Verdana"/>
            </a:endParaRPr>
          </a:p>
        </p:txBody>
      </p:sp>
      <p:sp>
        <p:nvSpPr>
          <p:cNvPr id="6" name="Google Shape;5688;g2c32c645e07_2_0">
            <a:extLst>
              <a:ext uri="{FF2B5EF4-FFF2-40B4-BE49-F238E27FC236}">
                <a16:creationId xmlns:a16="http://schemas.microsoft.com/office/drawing/2014/main" id="{D0C5159F-1CCC-09CA-1970-65D19BAE0C6B}"/>
              </a:ext>
            </a:extLst>
          </p:cNvPr>
          <p:cNvSpPr/>
          <p:nvPr/>
        </p:nvSpPr>
        <p:spPr>
          <a:xfrm>
            <a:off x="10813538" y="4934634"/>
            <a:ext cx="788700" cy="469800"/>
          </a:xfrm>
          <a:prstGeom prst="wedgeRectCallout">
            <a:avLst>
              <a:gd name="adj1" fmla="val -142400"/>
              <a:gd name="adj2" fmla="val -112295"/>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a:solidFill>
                  <a:schemeClr val="lt1"/>
                </a:solidFill>
                <a:latin typeface="Arial"/>
                <a:ea typeface="Arial"/>
                <a:cs typeface="Arial"/>
                <a:sym typeface="Arial"/>
              </a:rPr>
              <a:t>VaR</a:t>
            </a:r>
            <a:endParaRPr sz="1400" b="0" i="0" u="none" strike="noStrike" cap="none" dirty="0">
              <a:solidFill>
                <a:schemeClr val="lt1"/>
              </a:solidFill>
              <a:latin typeface="Arial"/>
              <a:ea typeface="Arial"/>
              <a:cs typeface="Arial"/>
              <a:sym typeface="Arial"/>
            </a:endParaRPr>
          </a:p>
        </p:txBody>
      </p:sp>
      <p:cxnSp>
        <p:nvCxnSpPr>
          <p:cNvPr id="7" name="Google Shape;5679;g2c32c645e07_2_0">
            <a:extLst>
              <a:ext uri="{FF2B5EF4-FFF2-40B4-BE49-F238E27FC236}">
                <a16:creationId xmlns:a16="http://schemas.microsoft.com/office/drawing/2014/main" id="{71937115-7E05-CE4E-5FBB-9FDCBA0A722F}"/>
              </a:ext>
            </a:extLst>
          </p:cNvPr>
          <p:cNvCxnSpPr>
            <a:cxnSpLocks/>
          </p:cNvCxnSpPr>
          <p:nvPr/>
        </p:nvCxnSpPr>
        <p:spPr>
          <a:xfrm>
            <a:off x="6565907" y="2264602"/>
            <a:ext cx="2055678" cy="0"/>
          </a:xfrm>
          <a:prstGeom prst="straightConnector1">
            <a:avLst/>
          </a:prstGeom>
          <a:noFill/>
          <a:ln w="9525" cap="flat" cmpd="sng">
            <a:solidFill>
              <a:srgbClr val="7F7F7F"/>
            </a:solidFill>
            <a:prstDash val="solid"/>
            <a:round/>
            <a:headEnd type="triangle" w="med" len="med"/>
            <a:tailEnd type="triangle" w="med" len="med"/>
          </a:ln>
        </p:spPr>
      </p:cxnSp>
      <p:cxnSp>
        <p:nvCxnSpPr>
          <p:cNvPr id="8" name="Google Shape;5679;g2c32c645e07_2_0">
            <a:extLst>
              <a:ext uri="{FF2B5EF4-FFF2-40B4-BE49-F238E27FC236}">
                <a16:creationId xmlns:a16="http://schemas.microsoft.com/office/drawing/2014/main" id="{2C283A7A-3FC5-0089-7C55-7DE74A9A391F}"/>
              </a:ext>
            </a:extLst>
          </p:cNvPr>
          <p:cNvCxnSpPr>
            <a:cxnSpLocks/>
          </p:cNvCxnSpPr>
          <p:nvPr/>
        </p:nvCxnSpPr>
        <p:spPr>
          <a:xfrm>
            <a:off x="8638082" y="2272623"/>
            <a:ext cx="1316609" cy="0"/>
          </a:xfrm>
          <a:prstGeom prst="straightConnector1">
            <a:avLst/>
          </a:prstGeom>
          <a:noFill/>
          <a:ln w="9525" cap="flat" cmpd="sng">
            <a:solidFill>
              <a:srgbClr val="7F7F7F"/>
            </a:solidFill>
            <a:prstDash val="solid"/>
            <a:round/>
            <a:headEnd type="triangle" w="med" len="med"/>
            <a:tailEnd type="triangle" w="med" len="med"/>
          </a:ln>
        </p:spPr>
      </p:cxnSp>
      <p:cxnSp>
        <p:nvCxnSpPr>
          <p:cNvPr id="9" name="Google Shape;5679;g2c32c645e07_2_0">
            <a:extLst>
              <a:ext uri="{FF2B5EF4-FFF2-40B4-BE49-F238E27FC236}">
                <a16:creationId xmlns:a16="http://schemas.microsoft.com/office/drawing/2014/main" id="{6DD03A41-1067-4BDF-03FC-DA0E3BD18FB3}"/>
              </a:ext>
            </a:extLst>
          </p:cNvPr>
          <p:cNvCxnSpPr>
            <a:cxnSpLocks/>
          </p:cNvCxnSpPr>
          <p:nvPr/>
        </p:nvCxnSpPr>
        <p:spPr>
          <a:xfrm>
            <a:off x="9984040" y="2264602"/>
            <a:ext cx="1425342" cy="0"/>
          </a:xfrm>
          <a:prstGeom prst="straightConnector1">
            <a:avLst/>
          </a:prstGeom>
          <a:noFill/>
          <a:ln w="9525" cap="flat" cmpd="sng">
            <a:solidFill>
              <a:srgbClr val="7F7F7F"/>
            </a:solidFill>
            <a:prstDash val="solid"/>
            <a:round/>
            <a:headEnd type="triangle" w="med" len="med"/>
            <a:tailEnd type="triangle" w="med" len="med"/>
          </a:ln>
        </p:spPr>
      </p:cxnSp>
      <p:sp>
        <p:nvSpPr>
          <p:cNvPr id="10" name="Google Shape;5682;g2c32c645e07_2_0">
            <a:extLst>
              <a:ext uri="{FF2B5EF4-FFF2-40B4-BE49-F238E27FC236}">
                <a16:creationId xmlns:a16="http://schemas.microsoft.com/office/drawing/2014/main" id="{3FA2B0FD-D2CE-C2F0-F20F-8FD8D270ADDD}"/>
              </a:ext>
            </a:extLst>
          </p:cNvPr>
          <p:cNvSpPr txBox="1"/>
          <p:nvPr/>
        </p:nvSpPr>
        <p:spPr>
          <a:xfrm>
            <a:off x="7106996" y="2072619"/>
            <a:ext cx="973500" cy="16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Pertes attendues</a:t>
            </a:r>
            <a:endParaRPr sz="1050" b="0" i="1" u="none" strike="noStrike" cap="none" dirty="0">
              <a:solidFill>
                <a:schemeClr val="dk1"/>
              </a:solidFill>
              <a:latin typeface="Calibri"/>
              <a:ea typeface="Calibri"/>
              <a:cs typeface="Calibri"/>
              <a:sym typeface="Calibri"/>
            </a:endParaRPr>
          </a:p>
        </p:txBody>
      </p:sp>
      <p:sp>
        <p:nvSpPr>
          <p:cNvPr id="11" name="Google Shape;5686;g2c32c645e07_2_0">
            <a:extLst>
              <a:ext uri="{FF2B5EF4-FFF2-40B4-BE49-F238E27FC236}">
                <a16:creationId xmlns:a16="http://schemas.microsoft.com/office/drawing/2014/main" id="{37D98B52-01BC-7D81-272E-65374365B4BB}"/>
              </a:ext>
            </a:extLst>
          </p:cNvPr>
          <p:cNvSpPr txBox="1"/>
          <p:nvPr/>
        </p:nvSpPr>
        <p:spPr>
          <a:xfrm>
            <a:off x="7284596" y="2292319"/>
            <a:ext cx="618300" cy="16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Provisions</a:t>
            </a:r>
            <a:endParaRPr sz="1050" b="0" i="1" u="none" strike="noStrike" cap="none" dirty="0">
              <a:solidFill>
                <a:schemeClr val="dk1"/>
              </a:solidFill>
              <a:latin typeface="Calibri"/>
              <a:ea typeface="Calibri"/>
              <a:cs typeface="Calibri"/>
              <a:sym typeface="Calibri"/>
            </a:endParaRPr>
          </a:p>
        </p:txBody>
      </p:sp>
      <p:sp>
        <p:nvSpPr>
          <p:cNvPr id="12" name="Google Shape;5681;g2c32c645e07_2_0">
            <a:extLst>
              <a:ext uri="{FF2B5EF4-FFF2-40B4-BE49-F238E27FC236}">
                <a16:creationId xmlns:a16="http://schemas.microsoft.com/office/drawing/2014/main" id="{82DD6C7A-CCED-035F-C7AF-91B33378B83A}"/>
              </a:ext>
            </a:extLst>
          </p:cNvPr>
          <p:cNvSpPr txBox="1"/>
          <p:nvPr/>
        </p:nvSpPr>
        <p:spPr>
          <a:xfrm>
            <a:off x="8681686" y="2069769"/>
            <a:ext cx="1229400" cy="16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Pertes exceptionnelles</a:t>
            </a:r>
            <a:endParaRPr sz="1050" b="0" i="1" u="none" strike="noStrike" cap="none" dirty="0">
              <a:solidFill>
                <a:schemeClr val="dk1"/>
              </a:solidFill>
              <a:latin typeface="Calibri"/>
              <a:ea typeface="Calibri"/>
              <a:cs typeface="Calibri"/>
              <a:sym typeface="Calibri"/>
            </a:endParaRPr>
          </a:p>
        </p:txBody>
      </p:sp>
      <p:sp>
        <p:nvSpPr>
          <p:cNvPr id="13" name="Google Shape;5685;g2c32c645e07_2_0">
            <a:extLst>
              <a:ext uri="{FF2B5EF4-FFF2-40B4-BE49-F238E27FC236}">
                <a16:creationId xmlns:a16="http://schemas.microsoft.com/office/drawing/2014/main" id="{E8E20034-5045-0652-DD52-CF400CF813CE}"/>
              </a:ext>
            </a:extLst>
          </p:cNvPr>
          <p:cNvSpPr txBox="1"/>
          <p:nvPr/>
        </p:nvSpPr>
        <p:spPr>
          <a:xfrm>
            <a:off x="8755338" y="2292485"/>
            <a:ext cx="1083000" cy="16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Fonds Propres</a:t>
            </a:r>
            <a:endParaRPr sz="1050" b="0" i="1" u="none" strike="noStrike" cap="none" dirty="0">
              <a:solidFill>
                <a:schemeClr val="dk1"/>
              </a:solidFill>
              <a:latin typeface="Calibri"/>
              <a:ea typeface="Calibri"/>
              <a:cs typeface="Calibri"/>
              <a:sym typeface="Calibri"/>
            </a:endParaRPr>
          </a:p>
        </p:txBody>
      </p:sp>
      <p:sp>
        <p:nvSpPr>
          <p:cNvPr id="14" name="Google Shape;5684;g2c32c645e07_2_0">
            <a:extLst>
              <a:ext uri="{FF2B5EF4-FFF2-40B4-BE49-F238E27FC236}">
                <a16:creationId xmlns:a16="http://schemas.microsoft.com/office/drawing/2014/main" id="{E054B7F8-9241-B813-DC00-A27949C42B49}"/>
              </a:ext>
            </a:extLst>
          </p:cNvPr>
          <p:cNvSpPr txBox="1"/>
          <p:nvPr/>
        </p:nvSpPr>
        <p:spPr>
          <a:xfrm>
            <a:off x="9917161" y="2068801"/>
            <a:ext cx="1559100" cy="16993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Pertes extrêmes</a:t>
            </a:r>
            <a:endParaRPr sz="1050" b="0" i="1" u="none" strike="noStrike" cap="none" dirty="0">
              <a:solidFill>
                <a:schemeClr val="dk1"/>
              </a:solidFill>
              <a:latin typeface="Calibri"/>
              <a:ea typeface="Calibri"/>
              <a:cs typeface="Calibri"/>
              <a:sym typeface="Calibri"/>
            </a:endParaRPr>
          </a:p>
        </p:txBody>
      </p:sp>
      <p:sp>
        <p:nvSpPr>
          <p:cNvPr id="15" name="Google Shape;5687;g2c32c645e07_2_0">
            <a:extLst>
              <a:ext uri="{FF2B5EF4-FFF2-40B4-BE49-F238E27FC236}">
                <a16:creationId xmlns:a16="http://schemas.microsoft.com/office/drawing/2014/main" id="{EC32C930-8B79-3CAE-1E4A-BFFB8B38B734}"/>
              </a:ext>
            </a:extLst>
          </p:cNvPr>
          <p:cNvSpPr txBox="1"/>
          <p:nvPr/>
        </p:nvSpPr>
        <p:spPr>
          <a:xfrm>
            <a:off x="10327780" y="2292319"/>
            <a:ext cx="726000" cy="16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050" b="0" i="1" u="none" strike="noStrike" cap="none" dirty="0">
                <a:solidFill>
                  <a:schemeClr val="dk1"/>
                </a:solidFill>
                <a:latin typeface="Calibri"/>
                <a:ea typeface="Calibri"/>
                <a:cs typeface="Calibri"/>
                <a:sym typeface="Calibri"/>
              </a:rPr>
              <a:t>Non couvert</a:t>
            </a:r>
            <a:endParaRPr sz="1050" b="0" i="1" u="none" strike="noStrike" cap="none" dirty="0">
              <a:solidFill>
                <a:schemeClr val="dk1"/>
              </a:solidFill>
              <a:latin typeface="Calibri"/>
              <a:ea typeface="Calibri"/>
              <a:cs typeface="Calibri"/>
              <a:sym typeface="Calibri"/>
            </a:endParaRPr>
          </a:p>
        </p:txBody>
      </p:sp>
      <p:sp>
        <p:nvSpPr>
          <p:cNvPr id="16" name="Google Shape;5674;g2c32c645e07_2_0">
            <a:extLst>
              <a:ext uri="{FF2B5EF4-FFF2-40B4-BE49-F238E27FC236}">
                <a16:creationId xmlns:a16="http://schemas.microsoft.com/office/drawing/2014/main" id="{4BA9F00E-018D-5590-EA35-4B20273FC800}"/>
              </a:ext>
            </a:extLst>
          </p:cNvPr>
          <p:cNvSpPr txBox="1"/>
          <p:nvPr/>
        </p:nvSpPr>
        <p:spPr>
          <a:xfrm>
            <a:off x="7094947" y="1505181"/>
            <a:ext cx="973500" cy="3636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800" b="0" i="0" u="none" strike="noStrike" cap="none" dirty="0">
                <a:solidFill>
                  <a:schemeClr val="dk1"/>
                </a:solidFill>
                <a:latin typeface="Calibri"/>
                <a:ea typeface="Calibri"/>
                <a:cs typeface="Calibri"/>
                <a:sym typeface="Calibri"/>
              </a:rPr>
              <a:t>IFRS 9</a:t>
            </a:r>
            <a:endParaRPr sz="1800" b="0" i="0" u="none" strike="noStrike" cap="none" dirty="0">
              <a:solidFill>
                <a:schemeClr val="dk1"/>
              </a:solidFill>
              <a:latin typeface="Calibri"/>
              <a:ea typeface="Calibri"/>
              <a:cs typeface="Calibri"/>
              <a:sym typeface="Calibri"/>
            </a:endParaRPr>
          </a:p>
        </p:txBody>
      </p:sp>
      <p:sp>
        <p:nvSpPr>
          <p:cNvPr id="17" name="Google Shape;5689;g2c32c645e07_2_0">
            <a:extLst>
              <a:ext uri="{FF2B5EF4-FFF2-40B4-BE49-F238E27FC236}">
                <a16:creationId xmlns:a16="http://schemas.microsoft.com/office/drawing/2014/main" id="{82004E07-2412-9D37-567D-C9B5A9558075}"/>
              </a:ext>
            </a:extLst>
          </p:cNvPr>
          <p:cNvSpPr/>
          <p:nvPr/>
        </p:nvSpPr>
        <p:spPr>
          <a:xfrm rot="-5400000">
            <a:off x="7545547" y="1440926"/>
            <a:ext cx="72300" cy="1173300"/>
          </a:xfrm>
          <a:prstGeom prst="rightBracket">
            <a:avLst>
              <a:gd name="adj" fmla="val 8333"/>
            </a:avLst>
          </a:prstGeom>
          <a:noFill/>
          <a:ln w="222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 name="Google Shape;5690;g2c32c645e07_2_0">
            <a:extLst>
              <a:ext uri="{FF2B5EF4-FFF2-40B4-BE49-F238E27FC236}">
                <a16:creationId xmlns:a16="http://schemas.microsoft.com/office/drawing/2014/main" id="{FB0D5F80-0B09-EA5A-AC12-E011106DB41E}"/>
              </a:ext>
            </a:extLst>
          </p:cNvPr>
          <p:cNvSpPr/>
          <p:nvPr/>
        </p:nvSpPr>
        <p:spPr>
          <a:xfrm rot="-5400000">
            <a:off x="9260149" y="1445283"/>
            <a:ext cx="72300" cy="1173300"/>
          </a:xfrm>
          <a:prstGeom prst="rightBracket">
            <a:avLst>
              <a:gd name="adj" fmla="val 8333"/>
            </a:avLst>
          </a:prstGeom>
          <a:noFill/>
          <a:ln w="222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19" name="Groupe 18">
            <a:extLst>
              <a:ext uri="{FF2B5EF4-FFF2-40B4-BE49-F238E27FC236}">
                <a16:creationId xmlns:a16="http://schemas.microsoft.com/office/drawing/2014/main" id="{AA38D82C-4A24-C0A0-2704-CE6230BAFE46}"/>
              </a:ext>
            </a:extLst>
          </p:cNvPr>
          <p:cNvGrpSpPr/>
          <p:nvPr/>
        </p:nvGrpSpPr>
        <p:grpSpPr>
          <a:xfrm>
            <a:off x="6318953" y="2336297"/>
            <a:ext cx="5660212" cy="3371086"/>
            <a:chOff x="5486019" y="1796270"/>
            <a:chExt cx="5660212" cy="3371086"/>
          </a:xfrm>
        </p:grpSpPr>
        <p:grpSp>
          <p:nvGrpSpPr>
            <p:cNvPr id="20" name="Groupe 19">
              <a:extLst>
                <a:ext uri="{FF2B5EF4-FFF2-40B4-BE49-F238E27FC236}">
                  <a16:creationId xmlns:a16="http://schemas.microsoft.com/office/drawing/2014/main" id="{616B0415-A612-4E7E-7642-3A4E8078319B}"/>
                </a:ext>
              </a:extLst>
            </p:cNvPr>
            <p:cNvGrpSpPr/>
            <p:nvPr/>
          </p:nvGrpSpPr>
          <p:grpSpPr>
            <a:xfrm>
              <a:off x="5486019" y="1796270"/>
              <a:ext cx="5658437" cy="3371086"/>
              <a:chOff x="5955146" y="1535797"/>
              <a:chExt cx="5658437" cy="3371086"/>
            </a:xfrm>
          </p:grpSpPr>
          <p:grpSp>
            <p:nvGrpSpPr>
              <p:cNvPr id="23" name="Groupe 22">
                <a:extLst>
                  <a:ext uri="{FF2B5EF4-FFF2-40B4-BE49-F238E27FC236}">
                    <a16:creationId xmlns:a16="http://schemas.microsoft.com/office/drawing/2014/main" id="{D885C6A3-D5EA-E360-7D11-116CF4954EA4}"/>
                  </a:ext>
                </a:extLst>
              </p:cNvPr>
              <p:cNvGrpSpPr/>
              <p:nvPr/>
            </p:nvGrpSpPr>
            <p:grpSpPr>
              <a:xfrm>
                <a:off x="6170076" y="1702018"/>
                <a:ext cx="4945213" cy="2204432"/>
                <a:chOff x="6170076" y="1694067"/>
                <a:chExt cx="4945213" cy="2204432"/>
              </a:xfrm>
            </p:grpSpPr>
            <p:sp>
              <p:nvSpPr>
                <p:cNvPr id="1607" name="Forme libre : forme 1606">
                  <a:extLst>
                    <a:ext uri="{FF2B5EF4-FFF2-40B4-BE49-F238E27FC236}">
                      <a16:creationId xmlns:a16="http://schemas.microsoft.com/office/drawing/2014/main" id="{702803FA-6551-A97D-8B2A-6AF487353F3F}"/>
                    </a:ext>
                  </a:extLst>
                </p:cNvPr>
                <p:cNvSpPr/>
                <p:nvPr/>
              </p:nvSpPr>
              <p:spPr>
                <a:xfrm>
                  <a:off x="6227710" y="1799704"/>
                  <a:ext cx="4887579" cy="2061326"/>
                </a:xfrm>
                <a:custGeom>
                  <a:avLst/>
                  <a:gdLst>
                    <a:gd name="connsiteX0" fmla="*/ 0 w 4275015"/>
                    <a:gd name="connsiteY0" fmla="*/ 1623289 h 1631105"/>
                    <a:gd name="connsiteX1" fmla="*/ 101600 w 4275015"/>
                    <a:gd name="connsiteY1" fmla="*/ 1607658 h 1631105"/>
                    <a:gd name="connsiteX2" fmla="*/ 304800 w 4275015"/>
                    <a:gd name="connsiteY2" fmla="*/ 1427905 h 1631105"/>
                    <a:gd name="connsiteX3" fmla="*/ 640861 w 4275015"/>
                    <a:gd name="connsiteY3" fmla="*/ 935535 h 1631105"/>
                    <a:gd name="connsiteX4" fmla="*/ 930030 w 4275015"/>
                    <a:gd name="connsiteY4" fmla="*/ 411905 h 1631105"/>
                    <a:gd name="connsiteX5" fmla="*/ 1172307 w 4275015"/>
                    <a:gd name="connsiteY5" fmla="*/ 99289 h 1631105"/>
                    <a:gd name="connsiteX6" fmla="*/ 1336430 w 4275015"/>
                    <a:gd name="connsiteY6" fmla="*/ 5505 h 1631105"/>
                    <a:gd name="connsiteX7" fmla="*/ 1508369 w 4275015"/>
                    <a:gd name="connsiteY7" fmla="*/ 52397 h 1631105"/>
                    <a:gd name="connsiteX8" fmla="*/ 1836615 w 4275015"/>
                    <a:gd name="connsiteY8" fmla="*/ 388458 h 1631105"/>
                    <a:gd name="connsiteX9" fmla="*/ 2227384 w 4275015"/>
                    <a:gd name="connsiteY9" fmla="*/ 818305 h 1631105"/>
                    <a:gd name="connsiteX10" fmla="*/ 2727569 w 4275015"/>
                    <a:gd name="connsiteY10" fmla="*/ 1177812 h 1631105"/>
                    <a:gd name="connsiteX11" fmla="*/ 3384061 w 4275015"/>
                    <a:gd name="connsiteY11" fmla="*/ 1482612 h 1631105"/>
                    <a:gd name="connsiteX12" fmla="*/ 3892061 w 4275015"/>
                    <a:gd name="connsiteY12" fmla="*/ 1599843 h 1631105"/>
                    <a:gd name="connsiteX13" fmla="*/ 4275015 w 4275015"/>
                    <a:gd name="connsiteY13" fmla="*/ 1631105 h 16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5015" h="1631105">
                      <a:moveTo>
                        <a:pt x="0" y="1623289"/>
                      </a:moveTo>
                      <a:cubicBezTo>
                        <a:pt x="25400" y="1631755"/>
                        <a:pt x="50800" y="1640222"/>
                        <a:pt x="101600" y="1607658"/>
                      </a:cubicBezTo>
                      <a:cubicBezTo>
                        <a:pt x="152400" y="1575094"/>
                        <a:pt x="214923" y="1539925"/>
                        <a:pt x="304800" y="1427905"/>
                      </a:cubicBezTo>
                      <a:cubicBezTo>
                        <a:pt x="394677" y="1315885"/>
                        <a:pt x="536656" y="1104868"/>
                        <a:pt x="640861" y="935535"/>
                      </a:cubicBezTo>
                      <a:cubicBezTo>
                        <a:pt x="745066" y="766202"/>
                        <a:pt x="841456" y="551279"/>
                        <a:pt x="930030" y="411905"/>
                      </a:cubicBezTo>
                      <a:cubicBezTo>
                        <a:pt x="1018604" y="272531"/>
                        <a:pt x="1104574" y="167022"/>
                        <a:pt x="1172307" y="99289"/>
                      </a:cubicBezTo>
                      <a:cubicBezTo>
                        <a:pt x="1240040" y="31556"/>
                        <a:pt x="1280420" y="13320"/>
                        <a:pt x="1336430" y="5505"/>
                      </a:cubicBezTo>
                      <a:cubicBezTo>
                        <a:pt x="1392440" y="-2310"/>
                        <a:pt x="1425005" y="-11428"/>
                        <a:pt x="1508369" y="52397"/>
                      </a:cubicBezTo>
                      <a:cubicBezTo>
                        <a:pt x="1591733" y="116222"/>
                        <a:pt x="1716779" y="260807"/>
                        <a:pt x="1836615" y="388458"/>
                      </a:cubicBezTo>
                      <a:cubicBezTo>
                        <a:pt x="1956451" y="516109"/>
                        <a:pt x="2078892" y="686746"/>
                        <a:pt x="2227384" y="818305"/>
                      </a:cubicBezTo>
                      <a:cubicBezTo>
                        <a:pt x="2375876" y="949864"/>
                        <a:pt x="2534790" y="1067094"/>
                        <a:pt x="2727569" y="1177812"/>
                      </a:cubicBezTo>
                      <a:cubicBezTo>
                        <a:pt x="2920348" y="1288530"/>
                        <a:pt x="3189979" y="1412274"/>
                        <a:pt x="3384061" y="1482612"/>
                      </a:cubicBezTo>
                      <a:cubicBezTo>
                        <a:pt x="3578143" y="1552950"/>
                        <a:pt x="3743569" y="1575094"/>
                        <a:pt x="3892061" y="1599843"/>
                      </a:cubicBezTo>
                      <a:cubicBezTo>
                        <a:pt x="4040553" y="1624592"/>
                        <a:pt x="4157784" y="1627848"/>
                        <a:pt x="4275015" y="1631105"/>
                      </a:cubicBezTo>
                    </a:path>
                  </a:pathLst>
                </a:custGeom>
                <a:pattFill prst="wdUpDiag">
                  <a:fgClr>
                    <a:schemeClr val="tx1">
                      <a:lumMod val="50000"/>
                      <a:lumOff val="50000"/>
                    </a:schemeClr>
                  </a:fgClr>
                  <a:bgClr>
                    <a:schemeClr val="accent5">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8" name="Rectangle 1607">
                  <a:extLst>
                    <a:ext uri="{FF2B5EF4-FFF2-40B4-BE49-F238E27FC236}">
                      <a16:creationId xmlns:a16="http://schemas.microsoft.com/office/drawing/2014/main" id="{9CD9AC49-6205-F824-3BAE-9690207BF174}"/>
                    </a:ext>
                  </a:extLst>
                </p:cNvPr>
                <p:cNvSpPr/>
                <p:nvPr/>
              </p:nvSpPr>
              <p:spPr>
                <a:xfrm>
                  <a:off x="6170076" y="1694067"/>
                  <a:ext cx="3545717" cy="22044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4" name="Groupe 23">
                <a:extLst>
                  <a:ext uri="{FF2B5EF4-FFF2-40B4-BE49-F238E27FC236}">
                    <a16:creationId xmlns:a16="http://schemas.microsoft.com/office/drawing/2014/main" id="{12394BF9-35B0-EF3C-278B-39A3062F6890}"/>
                  </a:ext>
                </a:extLst>
              </p:cNvPr>
              <p:cNvGrpSpPr/>
              <p:nvPr/>
            </p:nvGrpSpPr>
            <p:grpSpPr>
              <a:xfrm>
                <a:off x="5955146" y="1535797"/>
                <a:ext cx="5658437" cy="3371086"/>
                <a:chOff x="6233442" y="2040441"/>
                <a:chExt cx="5658437" cy="3371086"/>
              </a:xfrm>
            </p:grpSpPr>
            <p:cxnSp>
              <p:nvCxnSpPr>
                <p:cNvPr id="25" name="Connecteur droit 24">
                  <a:extLst>
                    <a:ext uri="{FF2B5EF4-FFF2-40B4-BE49-F238E27FC236}">
                      <a16:creationId xmlns:a16="http://schemas.microsoft.com/office/drawing/2014/main" id="{14FD1E77-8924-3823-4CD2-B38328527775}"/>
                    </a:ext>
                  </a:extLst>
                </p:cNvPr>
                <p:cNvCxnSpPr>
                  <a:cxnSpLocks/>
                  <a:stCxn id="1604" idx="8"/>
                </p:cNvCxnSpPr>
                <p:nvPr/>
              </p:nvCxnSpPr>
              <p:spPr>
                <a:xfrm>
                  <a:off x="8601738" y="2798960"/>
                  <a:ext cx="0" cy="15900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26" name="Groupe 25">
                  <a:extLst>
                    <a:ext uri="{FF2B5EF4-FFF2-40B4-BE49-F238E27FC236}">
                      <a16:creationId xmlns:a16="http://schemas.microsoft.com/office/drawing/2014/main" id="{2B6FC162-35B7-9341-B30F-3322D6001D7D}"/>
                    </a:ext>
                  </a:extLst>
                </p:cNvPr>
                <p:cNvGrpSpPr/>
                <p:nvPr/>
              </p:nvGrpSpPr>
              <p:grpSpPr>
                <a:xfrm>
                  <a:off x="6233442" y="2040441"/>
                  <a:ext cx="5658437" cy="3371086"/>
                  <a:chOff x="6233442" y="2040441"/>
                  <a:chExt cx="5658437" cy="3371086"/>
                </a:xfrm>
              </p:grpSpPr>
              <p:grpSp>
                <p:nvGrpSpPr>
                  <p:cNvPr id="27" name="Groupe 26">
                    <a:extLst>
                      <a:ext uri="{FF2B5EF4-FFF2-40B4-BE49-F238E27FC236}">
                        <a16:creationId xmlns:a16="http://schemas.microsoft.com/office/drawing/2014/main" id="{89D7D49F-890B-DF4B-81A0-348C9DF1FF71}"/>
                      </a:ext>
                    </a:extLst>
                  </p:cNvPr>
                  <p:cNvGrpSpPr/>
                  <p:nvPr/>
                </p:nvGrpSpPr>
                <p:grpSpPr>
                  <a:xfrm>
                    <a:off x="6501956" y="2040441"/>
                    <a:ext cx="5146705" cy="2340213"/>
                    <a:chOff x="6869721" y="858206"/>
                    <a:chExt cx="4501664" cy="1851785"/>
                  </a:xfrm>
                </p:grpSpPr>
                <p:sp>
                  <p:nvSpPr>
                    <p:cNvPr id="1604" name="Forme libre : forme 1603">
                      <a:extLst>
                        <a:ext uri="{FF2B5EF4-FFF2-40B4-BE49-F238E27FC236}">
                          <a16:creationId xmlns:a16="http://schemas.microsoft.com/office/drawing/2014/main" id="{5F8FBEC9-6143-AF2B-C04D-1BD5E0593086}"/>
                        </a:ext>
                      </a:extLst>
                    </p:cNvPr>
                    <p:cNvSpPr/>
                    <p:nvPr/>
                  </p:nvSpPr>
                  <p:spPr>
                    <a:xfrm>
                      <a:off x="6869722" y="1069956"/>
                      <a:ext cx="4275015" cy="1631105"/>
                    </a:xfrm>
                    <a:custGeom>
                      <a:avLst/>
                      <a:gdLst>
                        <a:gd name="connsiteX0" fmla="*/ 0 w 4275015"/>
                        <a:gd name="connsiteY0" fmla="*/ 1623289 h 1631105"/>
                        <a:gd name="connsiteX1" fmla="*/ 101600 w 4275015"/>
                        <a:gd name="connsiteY1" fmla="*/ 1607658 h 1631105"/>
                        <a:gd name="connsiteX2" fmla="*/ 304800 w 4275015"/>
                        <a:gd name="connsiteY2" fmla="*/ 1427905 h 1631105"/>
                        <a:gd name="connsiteX3" fmla="*/ 640861 w 4275015"/>
                        <a:gd name="connsiteY3" fmla="*/ 935535 h 1631105"/>
                        <a:gd name="connsiteX4" fmla="*/ 930030 w 4275015"/>
                        <a:gd name="connsiteY4" fmla="*/ 411905 h 1631105"/>
                        <a:gd name="connsiteX5" fmla="*/ 1172307 w 4275015"/>
                        <a:gd name="connsiteY5" fmla="*/ 99289 h 1631105"/>
                        <a:gd name="connsiteX6" fmla="*/ 1336430 w 4275015"/>
                        <a:gd name="connsiteY6" fmla="*/ 5505 h 1631105"/>
                        <a:gd name="connsiteX7" fmla="*/ 1508369 w 4275015"/>
                        <a:gd name="connsiteY7" fmla="*/ 52397 h 1631105"/>
                        <a:gd name="connsiteX8" fmla="*/ 1836615 w 4275015"/>
                        <a:gd name="connsiteY8" fmla="*/ 388458 h 1631105"/>
                        <a:gd name="connsiteX9" fmla="*/ 2227384 w 4275015"/>
                        <a:gd name="connsiteY9" fmla="*/ 818305 h 1631105"/>
                        <a:gd name="connsiteX10" fmla="*/ 2727569 w 4275015"/>
                        <a:gd name="connsiteY10" fmla="*/ 1177812 h 1631105"/>
                        <a:gd name="connsiteX11" fmla="*/ 3384061 w 4275015"/>
                        <a:gd name="connsiteY11" fmla="*/ 1482612 h 1631105"/>
                        <a:gd name="connsiteX12" fmla="*/ 3892061 w 4275015"/>
                        <a:gd name="connsiteY12" fmla="*/ 1599843 h 1631105"/>
                        <a:gd name="connsiteX13" fmla="*/ 4275015 w 4275015"/>
                        <a:gd name="connsiteY13" fmla="*/ 1631105 h 16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5015" h="1631105">
                          <a:moveTo>
                            <a:pt x="0" y="1623289"/>
                          </a:moveTo>
                          <a:cubicBezTo>
                            <a:pt x="25400" y="1631755"/>
                            <a:pt x="50800" y="1640222"/>
                            <a:pt x="101600" y="1607658"/>
                          </a:cubicBezTo>
                          <a:cubicBezTo>
                            <a:pt x="152400" y="1575094"/>
                            <a:pt x="214923" y="1539925"/>
                            <a:pt x="304800" y="1427905"/>
                          </a:cubicBezTo>
                          <a:cubicBezTo>
                            <a:pt x="394677" y="1315885"/>
                            <a:pt x="536656" y="1104868"/>
                            <a:pt x="640861" y="935535"/>
                          </a:cubicBezTo>
                          <a:cubicBezTo>
                            <a:pt x="745066" y="766202"/>
                            <a:pt x="841456" y="551279"/>
                            <a:pt x="930030" y="411905"/>
                          </a:cubicBezTo>
                          <a:cubicBezTo>
                            <a:pt x="1018604" y="272531"/>
                            <a:pt x="1104574" y="167022"/>
                            <a:pt x="1172307" y="99289"/>
                          </a:cubicBezTo>
                          <a:cubicBezTo>
                            <a:pt x="1240040" y="31556"/>
                            <a:pt x="1280420" y="13320"/>
                            <a:pt x="1336430" y="5505"/>
                          </a:cubicBezTo>
                          <a:cubicBezTo>
                            <a:pt x="1392440" y="-2310"/>
                            <a:pt x="1425005" y="-11428"/>
                            <a:pt x="1508369" y="52397"/>
                          </a:cubicBezTo>
                          <a:cubicBezTo>
                            <a:pt x="1591733" y="116222"/>
                            <a:pt x="1716779" y="260807"/>
                            <a:pt x="1836615" y="388458"/>
                          </a:cubicBezTo>
                          <a:cubicBezTo>
                            <a:pt x="1956451" y="516109"/>
                            <a:pt x="2078892" y="686746"/>
                            <a:pt x="2227384" y="818305"/>
                          </a:cubicBezTo>
                          <a:cubicBezTo>
                            <a:pt x="2375876" y="949864"/>
                            <a:pt x="2534790" y="1067094"/>
                            <a:pt x="2727569" y="1177812"/>
                          </a:cubicBezTo>
                          <a:cubicBezTo>
                            <a:pt x="2920348" y="1288530"/>
                            <a:pt x="3189979" y="1412274"/>
                            <a:pt x="3384061" y="1482612"/>
                          </a:cubicBezTo>
                          <a:cubicBezTo>
                            <a:pt x="3578143" y="1552950"/>
                            <a:pt x="3743569" y="1575094"/>
                            <a:pt x="3892061" y="1599843"/>
                          </a:cubicBezTo>
                          <a:cubicBezTo>
                            <a:pt x="4040553" y="1624592"/>
                            <a:pt x="4157784" y="1627848"/>
                            <a:pt x="4275015" y="163110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05" name="Connecteur droit avec flèche 1604">
                      <a:extLst>
                        <a:ext uri="{FF2B5EF4-FFF2-40B4-BE49-F238E27FC236}">
                          <a16:creationId xmlns:a16="http://schemas.microsoft.com/office/drawing/2014/main" id="{0C9D9621-1247-00DC-B0DE-FEA43ECBCCA1}"/>
                        </a:ext>
                      </a:extLst>
                    </p:cNvPr>
                    <p:cNvCxnSpPr>
                      <a:cxnSpLocks/>
                    </p:cNvCxnSpPr>
                    <p:nvPr/>
                  </p:nvCxnSpPr>
                  <p:spPr>
                    <a:xfrm flipV="1">
                      <a:off x="6869721" y="858206"/>
                      <a:ext cx="0" cy="185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6" name="Connecteur droit avec flèche 1605">
                      <a:extLst>
                        <a:ext uri="{FF2B5EF4-FFF2-40B4-BE49-F238E27FC236}">
                          <a16:creationId xmlns:a16="http://schemas.microsoft.com/office/drawing/2014/main" id="{A3949FAF-AAFF-FA5A-99F9-33CC1CA60117}"/>
                        </a:ext>
                      </a:extLst>
                    </p:cNvPr>
                    <p:cNvCxnSpPr>
                      <a:cxnSpLocks/>
                    </p:cNvCxnSpPr>
                    <p:nvPr/>
                  </p:nvCxnSpPr>
                  <p:spPr>
                    <a:xfrm>
                      <a:off x="6869722" y="2697711"/>
                      <a:ext cx="4501663" cy="78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8" name="ZoneTexte 27">
                    <a:extLst>
                      <a:ext uri="{FF2B5EF4-FFF2-40B4-BE49-F238E27FC236}">
                        <a16:creationId xmlns:a16="http://schemas.microsoft.com/office/drawing/2014/main" id="{1BDD0131-70AE-C163-A4C7-8AC48EC68C74}"/>
                      </a:ext>
                    </a:extLst>
                  </p:cNvPr>
                  <p:cNvSpPr txBox="1"/>
                  <p:nvPr/>
                </p:nvSpPr>
                <p:spPr>
                  <a:xfrm rot="16200000">
                    <a:off x="5919894" y="2381055"/>
                    <a:ext cx="857927" cy="230832"/>
                  </a:xfrm>
                  <a:prstGeom prst="rect">
                    <a:avLst/>
                  </a:prstGeom>
                  <a:noFill/>
                </p:spPr>
                <p:txBody>
                  <a:bodyPr wrap="none" rtlCol="0">
                    <a:spAutoFit/>
                  </a:bodyPr>
                  <a:lstStyle/>
                  <a:p>
                    <a:r>
                      <a:rPr lang="fr-FR" sz="900" b="1" dirty="0">
                        <a:latin typeface="Verdana" panose="020B0604030504040204" pitchFamily="34" charset="0"/>
                        <a:ea typeface="Verdana" panose="020B0604030504040204" pitchFamily="34" charset="0"/>
                      </a:rPr>
                      <a:t>Frequency</a:t>
                    </a:r>
                    <a:endParaRPr lang="fr-FR" sz="1200" b="1" dirty="0">
                      <a:latin typeface="Verdana" panose="020B0604030504040204" pitchFamily="34" charset="0"/>
                      <a:ea typeface="Verdana" panose="020B0604030504040204" pitchFamily="34" charset="0"/>
                    </a:endParaRPr>
                  </a:p>
                </p:txBody>
              </p:sp>
              <p:sp>
                <p:nvSpPr>
                  <p:cNvPr id="29" name="ZoneTexte 28">
                    <a:extLst>
                      <a:ext uri="{FF2B5EF4-FFF2-40B4-BE49-F238E27FC236}">
                        <a16:creationId xmlns:a16="http://schemas.microsoft.com/office/drawing/2014/main" id="{375DBDD8-766B-8740-9C9F-978CCC4EDD05}"/>
                      </a:ext>
                    </a:extLst>
                  </p:cNvPr>
                  <p:cNvSpPr txBox="1"/>
                  <p:nvPr/>
                </p:nvSpPr>
                <p:spPr>
                  <a:xfrm>
                    <a:off x="10597935" y="4389030"/>
                    <a:ext cx="1293944" cy="246221"/>
                  </a:xfrm>
                  <a:prstGeom prst="rect">
                    <a:avLst/>
                  </a:prstGeom>
                  <a:noFill/>
                </p:spPr>
                <p:txBody>
                  <a:bodyPr wrap="none" rtlCol="0">
                    <a:spAutoFit/>
                  </a:bodyPr>
                  <a:lstStyle/>
                  <a:p>
                    <a:r>
                      <a:rPr lang="fr-FR" sz="900" b="1" dirty="0">
                        <a:latin typeface="Verdana" panose="020B0604030504040204" pitchFamily="34" charset="0"/>
                        <a:ea typeface="Verdana" panose="020B0604030504040204" pitchFamily="34" charset="0"/>
                      </a:rPr>
                      <a:t>Potential</a:t>
                    </a:r>
                    <a:r>
                      <a:rPr lang="fr-FR" sz="1000" b="1" dirty="0">
                        <a:latin typeface="Verdana" panose="020B0604030504040204" pitchFamily="34" charset="0"/>
                        <a:ea typeface="Verdana" panose="020B0604030504040204" pitchFamily="34" charset="0"/>
                      </a:rPr>
                      <a:t> </a:t>
                    </a:r>
                    <a:r>
                      <a:rPr lang="fr-FR" sz="900" b="1" dirty="0">
                        <a:latin typeface="Verdana" panose="020B0604030504040204" pitchFamily="34" charset="0"/>
                        <a:ea typeface="Verdana" panose="020B0604030504040204" pitchFamily="34" charset="0"/>
                      </a:rPr>
                      <a:t>Losses</a:t>
                    </a:r>
                    <a:endParaRPr lang="fr-FR" sz="1100" b="1" dirty="0">
                      <a:latin typeface="Verdana" panose="020B0604030504040204" pitchFamily="34" charset="0"/>
                      <a:ea typeface="Verdana" panose="020B0604030504040204" pitchFamily="34" charset="0"/>
                    </a:endParaRPr>
                  </a:p>
                </p:txBody>
              </p:sp>
              <p:cxnSp>
                <p:nvCxnSpPr>
                  <p:cNvPr id="30" name="Connecteur droit avec flèche 29">
                    <a:extLst>
                      <a:ext uri="{FF2B5EF4-FFF2-40B4-BE49-F238E27FC236}">
                        <a16:creationId xmlns:a16="http://schemas.microsoft.com/office/drawing/2014/main" id="{774FDCCC-7922-7D36-69B1-C042BD81A743}"/>
                      </a:ext>
                    </a:extLst>
                  </p:cNvPr>
                  <p:cNvCxnSpPr>
                    <a:cxnSpLocks/>
                  </p:cNvCxnSpPr>
                  <p:nvPr/>
                </p:nvCxnSpPr>
                <p:spPr>
                  <a:xfrm>
                    <a:off x="6501956" y="4524292"/>
                    <a:ext cx="2099782" cy="0"/>
                  </a:xfrm>
                  <a:prstGeom prst="straightConnector1">
                    <a:avLst/>
                  </a:pr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C87AE9B7-B236-3421-4961-A60282110133}"/>
                      </a:ext>
                    </a:extLst>
                  </p:cNvPr>
                  <p:cNvCxnSpPr>
                    <a:cxnSpLocks/>
                  </p:cNvCxnSpPr>
                  <p:nvPr/>
                </p:nvCxnSpPr>
                <p:spPr>
                  <a:xfrm flipV="1">
                    <a:off x="8618331" y="4524292"/>
                    <a:ext cx="1424166" cy="1326"/>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00" name="ZoneTexte 1599">
                    <a:extLst>
                      <a:ext uri="{FF2B5EF4-FFF2-40B4-BE49-F238E27FC236}">
                        <a16:creationId xmlns:a16="http://schemas.microsoft.com/office/drawing/2014/main" id="{C4FB5959-418A-F035-202D-9F6E29CC0577}"/>
                      </a:ext>
                    </a:extLst>
                  </p:cNvPr>
                  <p:cNvSpPr txBox="1"/>
                  <p:nvPr/>
                </p:nvSpPr>
                <p:spPr>
                  <a:xfrm>
                    <a:off x="6842358" y="4598941"/>
                    <a:ext cx="1418978" cy="246221"/>
                  </a:xfrm>
                  <a:prstGeom prst="rect">
                    <a:avLst/>
                  </a:prstGeom>
                  <a:noFill/>
                </p:spPr>
                <p:txBody>
                  <a:bodyPr wrap="none" rtlCol="0">
                    <a:spAutoFit/>
                  </a:bodyPr>
                  <a:lstStyle/>
                  <a:p>
                    <a:pPr algn="ctr"/>
                    <a:r>
                      <a:rPr lang="en-US" sz="1000" noProof="0" dirty="0">
                        <a:latin typeface="Verdana" panose="020B0604030504040204" pitchFamily="34" charset="0"/>
                        <a:ea typeface="Verdana" panose="020B0604030504040204" pitchFamily="34" charset="0"/>
                      </a:rPr>
                      <a:t>Expected Loss (EL)</a:t>
                    </a:r>
                    <a:endParaRPr lang="en-US" sz="1100" noProof="0" dirty="0">
                      <a:latin typeface="Verdana" panose="020B0604030504040204" pitchFamily="34" charset="0"/>
                      <a:ea typeface="Verdana" panose="020B0604030504040204" pitchFamily="34" charset="0"/>
                    </a:endParaRPr>
                  </a:p>
                </p:txBody>
              </p:sp>
              <p:sp>
                <p:nvSpPr>
                  <p:cNvPr id="1601" name="ZoneTexte 1600">
                    <a:extLst>
                      <a:ext uri="{FF2B5EF4-FFF2-40B4-BE49-F238E27FC236}">
                        <a16:creationId xmlns:a16="http://schemas.microsoft.com/office/drawing/2014/main" id="{0135A0E7-FBB9-1B9D-8722-9814A28FD036}"/>
                      </a:ext>
                    </a:extLst>
                  </p:cNvPr>
                  <p:cNvSpPr txBox="1"/>
                  <p:nvPr/>
                </p:nvSpPr>
                <p:spPr>
                  <a:xfrm>
                    <a:off x="8627974" y="4597737"/>
                    <a:ext cx="1603324" cy="369332"/>
                  </a:xfrm>
                  <a:prstGeom prst="rect">
                    <a:avLst/>
                  </a:prstGeom>
                  <a:noFill/>
                </p:spPr>
                <p:txBody>
                  <a:bodyPr wrap="none" rtlCol="0">
                    <a:spAutoFit/>
                  </a:bodyPr>
                  <a:lstStyle/>
                  <a:p>
                    <a:pPr algn="ctr"/>
                    <a:r>
                      <a:rPr lang="en-US" sz="1000" noProof="0" dirty="0">
                        <a:latin typeface="Verdana" panose="020B0604030504040204" pitchFamily="34" charset="0"/>
                        <a:ea typeface="Verdana" panose="020B0604030504040204" pitchFamily="34" charset="0"/>
                      </a:rPr>
                      <a:t>Unexpected Loss (UL)</a:t>
                    </a:r>
                  </a:p>
                  <a:p>
                    <a:pPr algn="ctr"/>
                    <a:r>
                      <a:rPr lang="en-AU" sz="800" noProof="0" dirty="0">
                        <a:latin typeface="Verdana" panose="020B0604030504040204" pitchFamily="34" charset="0"/>
                        <a:ea typeface="Verdana" panose="020B0604030504040204" pitchFamily="34" charset="0"/>
                      </a:rPr>
                      <a:t>(at the Confidence Level)</a:t>
                    </a:r>
                    <a:endParaRPr lang="en-AU" sz="1000" noProof="0" dirty="0">
                      <a:latin typeface="Verdana" panose="020B0604030504040204" pitchFamily="34" charset="0"/>
                      <a:ea typeface="Verdana" panose="020B0604030504040204" pitchFamily="34" charset="0"/>
                    </a:endParaRPr>
                  </a:p>
                </p:txBody>
              </p:sp>
              <p:sp>
                <p:nvSpPr>
                  <p:cNvPr id="1602" name="ZoneTexte 1601">
                    <a:extLst>
                      <a:ext uri="{FF2B5EF4-FFF2-40B4-BE49-F238E27FC236}">
                        <a16:creationId xmlns:a16="http://schemas.microsoft.com/office/drawing/2014/main" id="{1B1DDA3F-1DBE-6271-5C96-1172E341B5FD}"/>
                      </a:ext>
                    </a:extLst>
                  </p:cNvPr>
                  <p:cNvSpPr txBox="1"/>
                  <p:nvPr/>
                </p:nvSpPr>
                <p:spPr>
                  <a:xfrm>
                    <a:off x="7508235" y="5157611"/>
                    <a:ext cx="1527983" cy="253916"/>
                  </a:xfrm>
                  <a:prstGeom prst="rect">
                    <a:avLst/>
                  </a:prstGeom>
                  <a:noFill/>
                </p:spPr>
                <p:txBody>
                  <a:bodyPr wrap="none" rtlCol="0">
                    <a:spAutoFit/>
                  </a:bodyPr>
                  <a:lstStyle/>
                  <a:p>
                    <a:pPr algn="ctr"/>
                    <a:r>
                      <a:rPr lang="fr-FR" sz="1000" dirty="0">
                        <a:latin typeface="Verdana" panose="020B0604030504040204" pitchFamily="34" charset="0"/>
                        <a:ea typeface="Verdana" panose="020B0604030504040204" pitchFamily="34" charset="0"/>
                      </a:rPr>
                      <a:t>Value-at-Risk (VaR)</a:t>
                    </a:r>
                    <a:endParaRPr lang="fr-FR" sz="1100" dirty="0">
                      <a:latin typeface="Verdana" panose="020B0604030504040204" pitchFamily="34" charset="0"/>
                      <a:ea typeface="Verdana" panose="020B0604030504040204" pitchFamily="34" charset="0"/>
                    </a:endParaRPr>
                  </a:p>
                </p:txBody>
              </p:sp>
              <p:cxnSp>
                <p:nvCxnSpPr>
                  <p:cNvPr id="1603" name="Connecteur droit avec flèche 1602">
                    <a:extLst>
                      <a:ext uri="{FF2B5EF4-FFF2-40B4-BE49-F238E27FC236}">
                        <a16:creationId xmlns:a16="http://schemas.microsoft.com/office/drawing/2014/main" id="{EAA92A61-E85B-7C48-0D21-9B3FA63DD9B7}"/>
                      </a:ext>
                    </a:extLst>
                  </p:cNvPr>
                  <p:cNvCxnSpPr>
                    <a:cxnSpLocks/>
                  </p:cNvCxnSpPr>
                  <p:nvPr/>
                </p:nvCxnSpPr>
                <p:spPr>
                  <a:xfrm>
                    <a:off x="6501956" y="5080267"/>
                    <a:ext cx="3540541" cy="0"/>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cxnSp>
          <p:nvCxnSpPr>
            <p:cNvPr id="21" name="Connecteur droit avec flèche 20">
              <a:extLst>
                <a:ext uri="{FF2B5EF4-FFF2-40B4-BE49-F238E27FC236}">
                  <a16:creationId xmlns:a16="http://schemas.microsoft.com/office/drawing/2014/main" id="{02A063F9-7452-114C-E89C-A3FB77387888}"/>
                </a:ext>
              </a:extLst>
            </p:cNvPr>
            <p:cNvCxnSpPr>
              <a:cxnSpLocks/>
            </p:cNvCxnSpPr>
            <p:nvPr/>
          </p:nvCxnSpPr>
          <p:spPr>
            <a:xfrm flipH="1">
              <a:off x="9401198" y="3571032"/>
              <a:ext cx="505291" cy="4602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FE48360-CAE7-6EE5-1BBC-B630A020D97B}"/>
                </a:ext>
              </a:extLst>
            </p:cNvPr>
            <p:cNvSpPr txBox="1"/>
            <p:nvPr/>
          </p:nvSpPr>
          <p:spPr>
            <a:xfrm>
              <a:off x="9295074" y="3219069"/>
              <a:ext cx="1851157" cy="400110"/>
            </a:xfrm>
            <a:prstGeom prst="rect">
              <a:avLst/>
            </a:prstGeom>
            <a:noFill/>
          </p:spPr>
          <p:txBody>
            <a:bodyPr wrap="square" rtlCol="0">
              <a:spAutoFit/>
            </a:bodyPr>
            <a:lstStyle/>
            <a:p>
              <a:pPr algn="ctr"/>
              <a:r>
                <a:rPr lang="fr-FR" sz="1000" dirty="0">
                  <a:latin typeface="Verdana" panose="020B0604030504040204" pitchFamily="34" charset="0"/>
                  <a:ea typeface="Verdana" panose="020B0604030504040204" pitchFamily="34" charset="0"/>
                </a:rPr>
                <a:t>100% minus Confidence Level</a:t>
              </a:r>
              <a:endParaRPr lang="fr-FR" sz="1100" dirty="0">
                <a:latin typeface="Verdana" panose="020B0604030504040204" pitchFamily="34" charset="0"/>
                <a:ea typeface="Verdana" panose="020B0604030504040204" pitchFamily="34" charset="0"/>
              </a:endParaRPr>
            </a:p>
          </p:txBody>
        </p:sp>
      </p:grpSp>
      <p:sp>
        <p:nvSpPr>
          <p:cNvPr id="1609" name="ZoneTexte 1608">
            <a:extLst>
              <a:ext uri="{FF2B5EF4-FFF2-40B4-BE49-F238E27FC236}">
                <a16:creationId xmlns:a16="http://schemas.microsoft.com/office/drawing/2014/main" id="{3857EAA6-DCDA-379A-C906-3010D00F95A8}"/>
              </a:ext>
            </a:extLst>
          </p:cNvPr>
          <p:cNvSpPr txBox="1"/>
          <p:nvPr/>
        </p:nvSpPr>
        <p:spPr>
          <a:xfrm>
            <a:off x="6213357" y="1414377"/>
            <a:ext cx="5764034" cy="4293005"/>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610" name="Google Shape;5675;g2c32c645e07_2_0">
            <a:extLst>
              <a:ext uri="{FF2B5EF4-FFF2-40B4-BE49-F238E27FC236}">
                <a16:creationId xmlns:a16="http://schemas.microsoft.com/office/drawing/2014/main" id="{8578AAAA-C0F6-0923-D006-1865AAB2D539}"/>
              </a:ext>
            </a:extLst>
          </p:cNvPr>
          <p:cNvSpPr txBox="1"/>
          <p:nvPr/>
        </p:nvSpPr>
        <p:spPr>
          <a:xfrm>
            <a:off x="8840449" y="1494980"/>
            <a:ext cx="911700" cy="38674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Calibri"/>
              <a:buNone/>
            </a:pPr>
            <a:r>
              <a:rPr lang="fr-FR" sz="1800" b="0" i="0" u="none" strike="noStrike" cap="none" dirty="0">
                <a:solidFill>
                  <a:schemeClr val="dk1"/>
                </a:solidFill>
                <a:latin typeface="Calibri"/>
                <a:ea typeface="Calibri"/>
                <a:cs typeface="Calibri"/>
                <a:sym typeface="Calibri"/>
              </a:rPr>
              <a:t>Bâle</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26714640-F4E1-3CBA-72C0-2F50F75C2131}"/>
            </a:ext>
          </a:extLst>
        </p:cNvPr>
        <p:cNvGrpSpPr/>
        <p:nvPr/>
      </p:nvGrpSpPr>
      <p:grpSpPr>
        <a:xfrm>
          <a:off x="0" y="0"/>
          <a:ext cx="0" cy="0"/>
          <a:chOff x="0" y="0"/>
          <a:chExt cx="0" cy="0"/>
        </a:xfrm>
      </p:grpSpPr>
      <p:sp>
        <p:nvSpPr>
          <p:cNvPr id="1615" name="ZoneTexte 1614">
            <a:extLst>
              <a:ext uri="{FF2B5EF4-FFF2-40B4-BE49-F238E27FC236}">
                <a16:creationId xmlns:a16="http://schemas.microsoft.com/office/drawing/2014/main" id="{555BB21B-1889-01C0-0861-796EB4527429}"/>
              </a:ext>
            </a:extLst>
          </p:cNvPr>
          <p:cNvSpPr txBox="1"/>
          <p:nvPr/>
        </p:nvSpPr>
        <p:spPr>
          <a:xfrm>
            <a:off x="493486" y="1364343"/>
            <a:ext cx="11038328" cy="4963886"/>
          </a:xfrm>
          <a:prstGeom prst="rect">
            <a:avLst/>
          </a:prstGeom>
        </p:spPr>
        <p:txBody>
          <a:bodyPr vert="horz" wrap="square" lIns="90000" tIns="45720" rIns="91440" bIns="45720" rtlCol="0">
            <a:noAutofit/>
          </a:bodyPr>
          <a:lstStyle/>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Les banques sont exposées au risque de crédit, i.e. le risque qu’un emprunteur ne rembourse pas le prêt souscrit. Afin de compenser ce risque de crédit, les banques estiment les pertes futures attendues sur leurs prêts en cours et enregistrent une provision.</a:t>
            </a:r>
          </a:p>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Les Provisions vont impacter le Coût du Risque de la Banque qui est une métrique essentielle dans l’évaluation de la profitabilité de la banque.</a:t>
            </a:r>
          </a:p>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Jusqu’à fin 2017, l’</a:t>
            </a:r>
            <a:r>
              <a:rPr lang="fr-FR" sz="1200" i="1" dirty="0">
                <a:latin typeface="Verdana" panose="020B0604030504040204" pitchFamily="34" charset="0"/>
              </a:rPr>
              <a:t>International Accounting Standards</a:t>
            </a:r>
            <a:r>
              <a:rPr lang="fr-FR" sz="1200" dirty="0">
                <a:latin typeface="Verdana" panose="020B0604030504040204" pitchFamily="34" charset="0"/>
              </a:rPr>
              <a:t> 39 (</a:t>
            </a:r>
            <a:r>
              <a:rPr lang="fr-FR" sz="1200" i="1" dirty="0">
                <a:latin typeface="Verdana" panose="020B0604030504040204" pitchFamily="34" charset="0"/>
              </a:rPr>
              <a:t>IAS39</a:t>
            </a:r>
            <a:r>
              <a:rPr lang="fr-FR" sz="1200" dirty="0">
                <a:latin typeface="Verdana" panose="020B0604030504040204" pitchFamily="34" charset="0"/>
              </a:rPr>
              <a:t>) était la norme en vigueur basée sur le modèle des pertes avérées, i.e. la prise en compte de la perte de crédit sur le compte de P&amp;L après qu’elle soit avérée.</a:t>
            </a:r>
          </a:p>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Depuis 2018, l’</a:t>
            </a:r>
            <a:r>
              <a:rPr lang="fr-FR" sz="1200" i="1" dirty="0">
                <a:latin typeface="Verdana" panose="020B0604030504040204" pitchFamily="34" charset="0"/>
              </a:rPr>
              <a:t>International Accounting Standards Board</a:t>
            </a:r>
            <a:r>
              <a:rPr lang="fr-FR" sz="1200" dirty="0">
                <a:latin typeface="Verdana" panose="020B0604030504040204" pitchFamily="34" charset="0"/>
              </a:rPr>
              <a:t> (</a:t>
            </a:r>
            <a:r>
              <a:rPr lang="fr-FR" sz="1200" i="1" dirty="0">
                <a:latin typeface="Verdana" panose="020B0604030504040204" pitchFamily="34" charset="0"/>
              </a:rPr>
              <a:t>IASB</a:t>
            </a:r>
            <a:r>
              <a:rPr lang="fr-FR" sz="1200" dirty="0">
                <a:latin typeface="Verdana" panose="020B0604030504040204" pitchFamily="34" charset="0"/>
              </a:rPr>
              <a:t>) a introduit la norme IFRS 9, visant à définir le modèle des Pertes de Crédit Attendues (</a:t>
            </a:r>
            <a:r>
              <a:rPr lang="fr-FR" sz="1200" i="1" dirty="0">
                <a:latin typeface="Verdana" panose="020B0604030504040204" pitchFamily="34" charset="0"/>
              </a:rPr>
              <a:t>Expected Credit Loss</a:t>
            </a:r>
            <a:r>
              <a:rPr lang="fr-FR" sz="1200" dirty="0">
                <a:latin typeface="Verdana" panose="020B0604030504040204" pitchFamily="34" charset="0"/>
              </a:rPr>
              <a:t> ou </a:t>
            </a:r>
            <a:r>
              <a:rPr lang="fr-FR" sz="1200" i="1" dirty="0">
                <a:latin typeface="Verdana" panose="020B0604030504040204" pitchFamily="34" charset="0"/>
              </a:rPr>
              <a:t>ECL</a:t>
            </a:r>
            <a:r>
              <a:rPr lang="fr-FR" sz="1200" dirty="0">
                <a:latin typeface="Verdana" panose="020B0604030504040204" pitchFamily="34" charset="0"/>
              </a:rPr>
              <a:t>) des dépréciations des créances (provisions pour le risque de défaut). Le but de cette norme était de présenter une information financière plus cohérente, à la suite de la crise des </a:t>
            </a:r>
            <a:r>
              <a:rPr lang="fr-FR" sz="1200" i="1" dirty="0">
                <a:latin typeface="Verdana" panose="020B0604030504040204" pitchFamily="34" charset="0"/>
              </a:rPr>
              <a:t>subprimes</a:t>
            </a:r>
            <a:r>
              <a:rPr lang="fr-FR" sz="1200" dirty="0">
                <a:latin typeface="Verdana" panose="020B0604030504040204" pitchFamily="34" charset="0"/>
              </a:rPr>
              <a:t> de 2008.</a:t>
            </a:r>
          </a:p>
          <a:p>
            <a:pPr marL="285750" indent="-285750" algn="just">
              <a:spcBef>
                <a:spcPts val="600"/>
              </a:spcBef>
              <a:buClr>
                <a:schemeClr val="tx1"/>
              </a:buClr>
              <a:buFont typeface="Wingdings" panose="05000000000000000000" pitchFamily="2" charset="2"/>
              <a:buChar char="§"/>
            </a:pPr>
            <a:endParaRPr lang="fr-FR" sz="1200" dirty="0">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endParaRPr lang="fr-FR" sz="1200" dirty="0">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endParaRPr lang="fr-FR" sz="1200" dirty="0">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endParaRPr lang="fr-FR" sz="1200" dirty="0">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endParaRPr lang="fr-FR" sz="1200" dirty="0">
              <a:latin typeface="Verdana" panose="020B0604030504040204" pitchFamily="34" charset="0"/>
            </a:endParaRPr>
          </a:p>
          <a:p>
            <a:pPr algn="just">
              <a:spcBef>
                <a:spcPts val="600"/>
              </a:spcBef>
              <a:buClr>
                <a:schemeClr val="tx1"/>
              </a:buClr>
            </a:pPr>
            <a:endParaRPr lang="fr-FR" sz="700" dirty="0">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IFRS 9 se divise en 3 piliers majeurs, appelés "phases" :</a:t>
            </a:r>
          </a:p>
          <a:p>
            <a:pPr marL="628650" lvl="1" indent="-171450" algn="just">
              <a:spcBef>
                <a:spcPts val="600"/>
              </a:spcBef>
              <a:buClr>
                <a:schemeClr val="tx1"/>
              </a:buClr>
              <a:buFontTx/>
              <a:buChar char="-"/>
            </a:pPr>
            <a:r>
              <a:rPr lang="fr-FR" sz="1050" dirty="0">
                <a:latin typeface="Verdana" panose="020B0604030504040204" pitchFamily="34" charset="0"/>
              </a:rPr>
              <a:t>Phase 1, la classification et l’évaluation des instruments financiers</a:t>
            </a:r>
          </a:p>
          <a:p>
            <a:pPr marL="628650" lvl="1" indent="-171450" algn="just">
              <a:spcBef>
                <a:spcPts val="600"/>
              </a:spcBef>
              <a:buClr>
                <a:schemeClr val="tx1"/>
              </a:buClr>
              <a:buFontTx/>
              <a:buChar char="-"/>
            </a:pPr>
            <a:r>
              <a:rPr lang="fr-FR" sz="1050" dirty="0">
                <a:latin typeface="Verdana" panose="020B0604030504040204" pitchFamily="34" charset="0"/>
              </a:rPr>
              <a:t>Phase 2, la dépréciation des instruments financiers</a:t>
            </a:r>
          </a:p>
          <a:p>
            <a:pPr marL="628650" lvl="1" indent="-171450" algn="just">
              <a:spcBef>
                <a:spcPts val="600"/>
              </a:spcBef>
              <a:buClr>
                <a:schemeClr val="tx1"/>
              </a:buClr>
              <a:buFontTx/>
              <a:buChar char="-"/>
            </a:pPr>
            <a:r>
              <a:rPr lang="fr-FR" sz="1050" dirty="0">
                <a:latin typeface="Verdana" panose="020B0604030504040204" pitchFamily="34" charset="0"/>
              </a:rPr>
              <a:t>Phase 3, la couverture des instruments financiers</a:t>
            </a:r>
          </a:p>
          <a:p>
            <a:pPr lvl="1" algn="just">
              <a:spcBef>
                <a:spcPts val="600"/>
              </a:spcBef>
              <a:buClr>
                <a:schemeClr val="tx1"/>
              </a:buClr>
            </a:pPr>
            <a:endParaRPr lang="fr-FR" sz="1050" dirty="0">
              <a:latin typeface="Verdana" panose="020B0604030504040204" pitchFamily="34" charset="0"/>
            </a:endParaRPr>
          </a:p>
          <a:p>
            <a:pPr marL="171450" indent="-171450" algn="just">
              <a:spcBef>
                <a:spcPts val="600"/>
              </a:spcBef>
              <a:buClr>
                <a:schemeClr val="tx1"/>
              </a:buClr>
              <a:buFontTx/>
              <a:buChar char="-"/>
            </a:pPr>
            <a:r>
              <a:rPr lang="fr-FR" sz="1200" dirty="0">
                <a:latin typeface="Verdana" panose="020B0604030504040204" pitchFamily="34" charset="0"/>
              </a:rPr>
              <a:t>Cette formation porte spécifiquement sur la Phase 2, à savoir la phase de dépréciation.</a:t>
            </a:r>
          </a:p>
          <a:p>
            <a:pPr algn="just">
              <a:spcBef>
                <a:spcPts val="600"/>
              </a:spcBef>
              <a:buClr>
                <a:schemeClr val="tx1"/>
              </a:buClr>
            </a:pPr>
            <a:endParaRPr lang="fr-FR" sz="1400" dirty="0" err="1">
              <a:latin typeface="Verdana" panose="020B0604030504040204" pitchFamily="34" charset="0"/>
            </a:endParaRPr>
          </a:p>
        </p:txBody>
      </p:sp>
      <p:sp>
        <p:nvSpPr>
          <p:cNvPr id="1630" name="Google Shape;1630;g3081203faef_0_2035">
            <a:extLst>
              <a:ext uri="{FF2B5EF4-FFF2-40B4-BE49-F238E27FC236}">
                <a16:creationId xmlns:a16="http://schemas.microsoft.com/office/drawing/2014/main" id="{879C1B42-E6C6-FCB8-A619-0DD8D7D3C62B}"/>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De l’IAS 39 à l’IFRS 9 : du constat à l’anticipation des pertes</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131EF6CD-E30E-4732-85BB-E92B88529258}"/>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1611" name="ZoneTexte 1610">
            <a:extLst>
              <a:ext uri="{FF2B5EF4-FFF2-40B4-BE49-F238E27FC236}">
                <a16:creationId xmlns:a16="http://schemas.microsoft.com/office/drawing/2014/main" id="{A3524FF6-150D-2E86-6FBF-CA0E96733C16}"/>
              </a:ext>
            </a:extLst>
          </p:cNvPr>
          <p:cNvSpPr txBox="1"/>
          <p:nvPr/>
        </p:nvSpPr>
        <p:spPr>
          <a:xfrm>
            <a:off x="468911" y="3365454"/>
            <a:ext cx="382549" cy="398401"/>
          </a:xfrm>
          <a:prstGeom prst="rect">
            <a:avLst/>
          </a:prstGeom>
          <a:ln w="12700">
            <a:noFill/>
          </a:ln>
        </p:spPr>
        <p:txBody>
          <a:bodyPr vert="horz" wrap="square" lIns="90000" tIns="45720" rIns="91440" bIns="45720" rtlCol="0" anchor="ctr" anchorCtr="0">
            <a:noAutofit/>
          </a:bodyPr>
          <a:lstStyle/>
          <a:p>
            <a:pPr algn="just">
              <a:spcBef>
                <a:spcPts val="600"/>
              </a:spcBef>
              <a:buClr>
                <a:schemeClr val="tx1"/>
              </a:buClr>
            </a:pPr>
            <a:r>
              <a:rPr lang="fr-FR" sz="2800" b="1" dirty="0">
                <a:solidFill>
                  <a:srgbClr val="FF0000"/>
                </a:solidFill>
                <a:latin typeface="+mj-lt"/>
                <a:ea typeface="Yu Gothic" panose="020B0400000000000000" pitchFamily="34" charset="-128"/>
                <a:sym typeface="Wingdings" panose="05000000000000000000" pitchFamily="2" charset="2"/>
              </a:rPr>
              <a:t></a:t>
            </a:r>
            <a:endParaRPr lang="fr-FR" sz="1600" dirty="0">
              <a:latin typeface="Verdana" panose="020B0604030504040204" pitchFamily="34" charset="0"/>
            </a:endParaRPr>
          </a:p>
        </p:txBody>
      </p:sp>
      <p:sp>
        <p:nvSpPr>
          <p:cNvPr id="1612" name="ZoneTexte 1611">
            <a:extLst>
              <a:ext uri="{FF2B5EF4-FFF2-40B4-BE49-F238E27FC236}">
                <a16:creationId xmlns:a16="http://schemas.microsoft.com/office/drawing/2014/main" id="{6AB1412E-6CEA-560E-269A-6A77768B013D}"/>
              </a:ext>
            </a:extLst>
          </p:cNvPr>
          <p:cNvSpPr txBox="1"/>
          <p:nvPr/>
        </p:nvSpPr>
        <p:spPr>
          <a:xfrm>
            <a:off x="468910" y="3983097"/>
            <a:ext cx="382549" cy="398401"/>
          </a:xfrm>
          <a:prstGeom prst="rect">
            <a:avLst/>
          </a:prstGeom>
          <a:ln w="12700">
            <a:noFill/>
          </a:ln>
        </p:spPr>
        <p:txBody>
          <a:bodyPr vert="horz" wrap="square" lIns="90000" tIns="45720" rIns="91440" bIns="45720" rtlCol="0" anchor="ctr" anchorCtr="0">
            <a:noAutofit/>
          </a:bodyPr>
          <a:lstStyle/>
          <a:p>
            <a:pPr algn="just">
              <a:spcBef>
                <a:spcPts val="600"/>
              </a:spcBef>
              <a:buClr>
                <a:schemeClr val="tx1"/>
              </a:buClr>
            </a:pPr>
            <a:r>
              <a:rPr lang="fr-FR" sz="2800" b="1" dirty="0">
                <a:solidFill>
                  <a:srgbClr val="00B050"/>
                </a:solidFill>
                <a:latin typeface="+mj-lt"/>
                <a:ea typeface="Yu Gothic" panose="020B0400000000000000" pitchFamily="34" charset="-128"/>
                <a:sym typeface="Wingdings" panose="05000000000000000000" pitchFamily="2" charset="2"/>
              </a:rPr>
              <a:t></a:t>
            </a:r>
            <a:endParaRPr lang="fr-FR" sz="1600" dirty="0">
              <a:latin typeface="Verdana" panose="020B0604030504040204" pitchFamily="34" charset="0"/>
            </a:endParaRPr>
          </a:p>
        </p:txBody>
      </p:sp>
      <p:sp>
        <p:nvSpPr>
          <p:cNvPr id="1613" name="ZoneTexte 1612">
            <a:extLst>
              <a:ext uri="{FF2B5EF4-FFF2-40B4-BE49-F238E27FC236}">
                <a16:creationId xmlns:a16="http://schemas.microsoft.com/office/drawing/2014/main" id="{9D45EBE2-F5DE-9326-7F14-20592A4A7DB9}"/>
              </a:ext>
            </a:extLst>
          </p:cNvPr>
          <p:cNvSpPr txBox="1"/>
          <p:nvPr/>
        </p:nvSpPr>
        <p:spPr>
          <a:xfrm>
            <a:off x="889561" y="3415333"/>
            <a:ext cx="10324395" cy="265052"/>
          </a:xfrm>
          <a:prstGeom prst="rect">
            <a:avLst/>
          </a:prstGeom>
          <a:ln w="12700">
            <a:solidFill>
              <a:schemeClr val="tx1"/>
            </a:solidFill>
          </a:ln>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Problème : modèle des pertes avérées = </a:t>
            </a:r>
            <a:r>
              <a:rPr lang="fr-FR" sz="1100" b="1" dirty="0">
                <a:latin typeface="Verdana" panose="020B0604030504040204" pitchFamily="34" charset="0"/>
              </a:rPr>
              <a:t>"Trop peu, trop tard"</a:t>
            </a:r>
          </a:p>
        </p:txBody>
      </p:sp>
      <p:sp>
        <p:nvSpPr>
          <p:cNvPr id="1614" name="ZoneTexte 1613">
            <a:extLst>
              <a:ext uri="{FF2B5EF4-FFF2-40B4-BE49-F238E27FC236}">
                <a16:creationId xmlns:a16="http://schemas.microsoft.com/office/drawing/2014/main" id="{699E2D41-1BA1-3C12-CFA4-C8D00E685433}"/>
              </a:ext>
            </a:extLst>
          </p:cNvPr>
          <p:cNvSpPr txBox="1"/>
          <p:nvPr/>
        </p:nvSpPr>
        <p:spPr>
          <a:xfrm>
            <a:off x="889561" y="3720747"/>
            <a:ext cx="10324395" cy="923103"/>
          </a:xfrm>
          <a:prstGeom prst="rect">
            <a:avLst/>
          </a:prstGeom>
          <a:ln w="12700">
            <a:solidFill>
              <a:schemeClr val="tx1"/>
            </a:solidFill>
          </a:ln>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sym typeface="Wingdings" panose="05000000000000000000" pitchFamily="2" charset="2"/>
              </a:rPr>
              <a:t>Solution : </a:t>
            </a:r>
            <a:r>
              <a:rPr lang="fr-FR" sz="1100" b="1" dirty="0">
                <a:latin typeface="Verdana" panose="020B0604030504040204" pitchFamily="34" charset="0"/>
                <a:sym typeface="Wingdings" panose="05000000000000000000" pitchFamily="2" charset="2"/>
              </a:rPr>
              <a:t>IFRS 9 !</a:t>
            </a:r>
          </a:p>
          <a:p>
            <a:pPr marL="171450" indent="-171450" algn="just">
              <a:spcBef>
                <a:spcPts val="600"/>
              </a:spcBef>
              <a:buClr>
                <a:schemeClr val="tx1"/>
              </a:buClr>
              <a:buFontTx/>
              <a:buChar char="-"/>
            </a:pPr>
            <a:r>
              <a:rPr lang="fr-FR" sz="1100" dirty="0">
                <a:latin typeface="Verdana" panose="020B0604030504040204" pitchFamily="34" charset="0"/>
              </a:rPr>
              <a:t>Fournit un cadre sur la classification et la mesure des actifs financiers, la comptabilité de couverture, avec une toute nouvelle approche de la comptabilisation des </a:t>
            </a:r>
            <a:r>
              <a:rPr lang="fr-FR" sz="1100" dirty="0">
                <a:solidFill>
                  <a:schemeClr val="tx1"/>
                </a:solidFill>
                <a:latin typeface="Verdana" panose="020B0604030504040204" pitchFamily="34" charset="0"/>
              </a:rPr>
              <a:t>dépréciations de créances</a:t>
            </a:r>
            <a:endParaRPr lang="fr-FR" sz="1100" dirty="0">
              <a:latin typeface="Verdana" panose="020B0604030504040204" pitchFamily="34" charset="0"/>
            </a:endParaRPr>
          </a:p>
          <a:p>
            <a:pPr marL="171450" indent="-171450" algn="just">
              <a:spcBef>
                <a:spcPts val="600"/>
              </a:spcBef>
              <a:buClr>
                <a:schemeClr val="tx1"/>
              </a:buClr>
              <a:buFontTx/>
              <a:buChar char="-"/>
            </a:pPr>
            <a:r>
              <a:rPr lang="fr-FR" sz="1100" dirty="0">
                <a:latin typeface="Verdana" panose="020B0604030504040204" pitchFamily="34" charset="0"/>
              </a:rPr>
              <a:t>Un nouveau standard de comptabilité basé sur les Pertes de Crédit Anticipées (</a:t>
            </a:r>
            <a:r>
              <a:rPr lang="fr-FR" sz="1100" i="1" dirty="0">
                <a:latin typeface="Verdana" panose="020B0604030504040204" pitchFamily="34" charset="0"/>
              </a:rPr>
              <a:t>Expected Credit Loss</a:t>
            </a:r>
            <a:r>
              <a:rPr lang="fr-FR" sz="1100" dirty="0">
                <a:latin typeface="Verdana" panose="020B0604030504040204" pitchFamily="34" charset="0"/>
              </a:rPr>
              <a:t> ou </a:t>
            </a:r>
            <a:r>
              <a:rPr lang="fr-FR" sz="1100" i="1" dirty="0">
                <a:latin typeface="Verdana" panose="020B0604030504040204" pitchFamily="34" charset="0"/>
              </a:rPr>
              <a:t>ECL</a:t>
            </a:r>
            <a:r>
              <a:rPr lang="fr-FR" sz="1100" dirty="0">
                <a:latin typeface="Verdana" panose="020B0604030504040204" pitchFamily="34" charset="0"/>
              </a:rPr>
              <a:t>), au lieu des pertes avérées</a:t>
            </a:r>
          </a:p>
        </p:txBody>
      </p:sp>
      <p:sp>
        <p:nvSpPr>
          <p:cNvPr id="1616" name="ZoneTexte 1615">
            <a:extLst>
              <a:ext uri="{FF2B5EF4-FFF2-40B4-BE49-F238E27FC236}">
                <a16:creationId xmlns:a16="http://schemas.microsoft.com/office/drawing/2014/main" id="{09E7CEA0-6D7F-AE38-3395-E7F591F030B9}"/>
              </a:ext>
            </a:extLst>
          </p:cNvPr>
          <p:cNvSpPr txBox="1"/>
          <p:nvPr/>
        </p:nvSpPr>
        <p:spPr>
          <a:xfrm>
            <a:off x="468910" y="1298102"/>
            <a:ext cx="11062904" cy="4963886"/>
          </a:xfrm>
          <a:prstGeom prst="rect">
            <a:avLst/>
          </a:prstGeom>
          <a:ln w="12700">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618" name="Rectangle : coins arrondis 1617">
            <a:extLst>
              <a:ext uri="{FF2B5EF4-FFF2-40B4-BE49-F238E27FC236}">
                <a16:creationId xmlns:a16="http://schemas.microsoft.com/office/drawing/2014/main" id="{4073149B-3E9C-57D5-3F4F-400A1A54BE4E}"/>
              </a:ext>
            </a:extLst>
          </p:cNvPr>
          <p:cNvSpPr/>
          <p:nvPr/>
        </p:nvSpPr>
        <p:spPr>
          <a:xfrm>
            <a:off x="2735325" y="6368591"/>
            <a:ext cx="6721349" cy="320553"/>
          </a:xfrm>
          <a:prstGeom prst="round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spcBef>
                <a:spcPts val="600"/>
              </a:spcBef>
              <a:buClr>
                <a:schemeClr val="tx1"/>
              </a:buClr>
            </a:pPr>
            <a:r>
              <a:rPr lang="fr-FR" sz="1200" b="1" dirty="0">
                <a:solidFill>
                  <a:schemeClr val="bg1"/>
                </a:solidFill>
                <a:latin typeface="Verdana" panose="020B0604030504040204" pitchFamily="34" charset="0"/>
              </a:rPr>
              <a:t>Toute évolution de la méthode de provisionnement a un impact sur le PnL !</a:t>
            </a:r>
          </a:p>
          <a:p>
            <a:pPr marL="285750" indent="-285750" algn="just">
              <a:spcBef>
                <a:spcPts val="600"/>
              </a:spcBef>
              <a:buClr>
                <a:schemeClr val="tx1"/>
              </a:buClr>
              <a:buFont typeface="Wingdings" panose="05000000000000000000" pitchFamily="2" charset="2"/>
              <a:buChar char="§"/>
            </a:pPr>
            <a:endParaRPr lang="fr-FR" sz="1200" b="1" dirty="0">
              <a:solidFill>
                <a:schemeClr val="bg1"/>
              </a:solidFill>
              <a:latin typeface="Verdana" panose="020B0604030504040204" pitchFamily="34" charset="0"/>
            </a:endParaRPr>
          </a:p>
          <a:p>
            <a:pPr marL="171450" indent="-171450" algn="just">
              <a:spcBef>
                <a:spcPts val="600"/>
              </a:spcBef>
              <a:buClr>
                <a:schemeClr val="tx1"/>
              </a:buClr>
              <a:buFontTx/>
              <a:buChar char="-"/>
            </a:pPr>
            <a:endParaRPr lang="fr-FR" sz="1200" b="1" dirty="0">
              <a:solidFill>
                <a:schemeClr val="bg1"/>
              </a:solidFill>
              <a:latin typeface="Verdana" panose="020B0604030504040204" pitchFamily="34" charset="0"/>
            </a:endParaRPr>
          </a:p>
          <a:p>
            <a:pPr marL="285750" indent="-285750" algn="just">
              <a:spcBef>
                <a:spcPts val="600"/>
              </a:spcBef>
              <a:buClr>
                <a:schemeClr val="tx1"/>
              </a:buClr>
              <a:buFont typeface="Wingdings" panose="05000000000000000000" pitchFamily="2" charset="2"/>
              <a:buChar char="§"/>
            </a:pPr>
            <a:endParaRPr lang="fr-FR" sz="1200" b="1" dirty="0">
              <a:solidFill>
                <a:schemeClr val="bg1"/>
              </a:solidFill>
              <a:latin typeface="Verdana" panose="020B0604030504040204" pitchFamily="34" charset="0"/>
            </a:endParaRPr>
          </a:p>
          <a:p>
            <a:pPr algn="ctr"/>
            <a:endParaRPr lang="fr-FR" b="1" dirty="0">
              <a:solidFill>
                <a:schemeClr val="bg1"/>
              </a:solidFill>
              <a:latin typeface="+mj-lt"/>
            </a:endParaRPr>
          </a:p>
        </p:txBody>
      </p:sp>
    </p:spTree>
    <p:extLst>
      <p:ext uri="{BB962C8B-B14F-4D97-AF65-F5344CB8AC3E}">
        <p14:creationId xmlns:p14="http://schemas.microsoft.com/office/powerpoint/2010/main" val="3115438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245B9F57-605E-A830-CDA9-1B36F36FBF84}"/>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31CEF52-4D86-857B-29F0-F79FCEBD063C}"/>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E91FBD6D-1DE9-D614-8106-369C7247550B}"/>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Volet dépréciation : FORMULE Générale des ECL</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D88CAA22-40C7-D7FA-9106-984A2A70D110}"/>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Google Shape;6221;p132">
            <a:extLst>
              <a:ext uri="{FF2B5EF4-FFF2-40B4-BE49-F238E27FC236}">
                <a16:creationId xmlns:a16="http://schemas.microsoft.com/office/drawing/2014/main" id="{E9254D88-B6AE-B499-E5C7-ED3EFD79FA27}"/>
              </a:ext>
            </a:extLst>
          </p:cNvPr>
          <p:cNvSpPr/>
          <p:nvPr/>
        </p:nvSpPr>
        <p:spPr>
          <a:xfrm>
            <a:off x="138355" y="1179736"/>
            <a:ext cx="11915290" cy="1251253"/>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100"/>
              <a:buFont typeface="Arial"/>
              <a:buNone/>
            </a:pPr>
            <a:r>
              <a:rPr lang="fr-FR" sz="1050" b="1" i="0" u="none" strike="noStrike" cap="none" dirty="0">
                <a:solidFill>
                  <a:schemeClr val="dk2"/>
                </a:solidFill>
                <a:latin typeface="+mj-lt"/>
                <a:ea typeface="Arial"/>
                <a:cs typeface="Arial"/>
                <a:sym typeface="Arial"/>
              </a:rPr>
              <a:t>Pertes de crédit attendues </a:t>
            </a:r>
            <a:r>
              <a:rPr lang="fr-FR" sz="1050" b="0" i="0" u="none" strike="noStrike" cap="none" dirty="0">
                <a:solidFill>
                  <a:schemeClr val="dk2"/>
                </a:solidFill>
                <a:latin typeface="+mj-lt"/>
                <a:ea typeface="Arial"/>
                <a:cs typeface="Arial"/>
                <a:sym typeface="Arial"/>
              </a:rPr>
              <a:t>(Norme B5.5.28):</a:t>
            </a:r>
            <a:r>
              <a:rPr lang="fr-FR" sz="1050" dirty="0">
                <a:solidFill>
                  <a:schemeClr val="dk2"/>
                </a:solidFill>
                <a:latin typeface="+mj-lt"/>
                <a:ea typeface="Arial"/>
                <a:cs typeface="Arial"/>
                <a:sym typeface="Arial"/>
              </a:rPr>
              <a:t> </a:t>
            </a:r>
            <a:r>
              <a:rPr lang="fr-FR" sz="1050" b="0" i="0" u="none" strike="noStrike" cap="none" dirty="0">
                <a:solidFill>
                  <a:schemeClr val="dk2"/>
                </a:solidFill>
                <a:latin typeface="+mj-lt"/>
                <a:ea typeface="Arial"/>
                <a:cs typeface="Arial"/>
                <a:sym typeface="Arial"/>
              </a:rPr>
              <a:t>Les pertes de crédit attendues sont une estimation, établie par pondération probabiliste, des pertes de crédit (c’est-à-dire de la </a:t>
            </a:r>
            <a:r>
              <a:rPr lang="fr-FR" sz="1050" i="0" u="none" strike="noStrike" cap="none" dirty="0">
                <a:solidFill>
                  <a:schemeClr val="dk2"/>
                </a:solidFill>
                <a:latin typeface="+mj-lt"/>
                <a:ea typeface="Arial"/>
                <a:cs typeface="Arial"/>
                <a:sym typeface="Arial"/>
              </a:rPr>
              <a:t>valeur actualisée de toutes les insuffisances de flux de trésorerie</a:t>
            </a:r>
            <a:r>
              <a:rPr lang="fr-FR" sz="1050" b="0" i="0" u="none" strike="noStrike" cap="none" dirty="0">
                <a:solidFill>
                  <a:schemeClr val="dk2"/>
                </a:solidFill>
                <a:latin typeface="+mj-lt"/>
                <a:ea typeface="Arial"/>
                <a:cs typeface="Arial"/>
                <a:sym typeface="Arial"/>
              </a:rPr>
              <a:t>) sur la durée de vie attendue d’un instrument financier. Une insuffisance de flux de trésorerie est la différence entre les flux de trésorerie qui sont dus à une entité aux termes du contrat et les flux de trésorerie que l’entité s’attend à recevoir. Comme les pertes de crédit attendues tiennent compte du montant et du calendrier des paiements, il y a perte de crédit lorsque l’entité s’attend à être payée plus tard que ne le prévoit le contrat, même si elle l’est en entier. </a:t>
            </a:r>
            <a:endParaRPr sz="1050" b="0" i="0" u="none" strike="noStrike" cap="none" dirty="0">
              <a:solidFill>
                <a:schemeClr val="dk2"/>
              </a:solidFill>
              <a:latin typeface="+mj-lt"/>
              <a:ea typeface="Arial"/>
              <a:cs typeface="Arial"/>
              <a:sym typeface="Arial"/>
            </a:endParaRPr>
          </a:p>
        </p:txBody>
      </p:sp>
      <p:cxnSp>
        <p:nvCxnSpPr>
          <p:cNvPr id="3" name="Google Shape;6243;p132">
            <a:extLst>
              <a:ext uri="{FF2B5EF4-FFF2-40B4-BE49-F238E27FC236}">
                <a16:creationId xmlns:a16="http://schemas.microsoft.com/office/drawing/2014/main" id="{2D84730A-A3FF-B2FD-107F-9ABD7180E93A}"/>
              </a:ext>
            </a:extLst>
          </p:cNvPr>
          <p:cNvCxnSpPr/>
          <p:nvPr/>
        </p:nvCxnSpPr>
        <p:spPr>
          <a:xfrm>
            <a:off x="0" y="2270771"/>
            <a:ext cx="12192000" cy="0"/>
          </a:xfrm>
          <a:prstGeom prst="straightConnector1">
            <a:avLst/>
          </a:prstGeom>
          <a:noFill/>
          <a:ln w="38100" cap="flat" cmpd="sng">
            <a:solidFill>
              <a:srgbClr val="8D6A31"/>
            </a:solidFill>
            <a:prstDash val="solid"/>
            <a:round/>
            <a:headEnd type="none" w="sm" len="sm"/>
            <a:tailEnd type="none" w="sm" len="sm"/>
          </a:ln>
        </p:spPr>
      </p:cxnSp>
      <p:cxnSp>
        <p:nvCxnSpPr>
          <p:cNvPr id="4" name="Google Shape;6244;p132">
            <a:extLst>
              <a:ext uri="{FF2B5EF4-FFF2-40B4-BE49-F238E27FC236}">
                <a16:creationId xmlns:a16="http://schemas.microsoft.com/office/drawing/2014/main" id="{AF3D5F8C-5253-74E6-B9CE-677CE960184E}"/>
              </a:ext>
            </a:extLst>
          </p:cNvPr>
          <p:cNvCxnSpPr/>
          <p:nvPr/>
        </p:nvCxnSpPr>
        <p:spPr>
          <a:xfrm>
            <a:off x="0" y="1293541"/>
            <a:ext cx="12192000" cy="0"/>
          </a:xfrm>
          <a:prstGeom prst="straightConnector1">
            <a:avLst/>
          </a:prstGeom>
          <a:noFill/>
          <a:ln w="38100" cap="flat" cmpd="sng">
            <a:solidFill>
              <a:srgbClr val="8D6A31"/>
            </a:solidFill>
            <a:prstDash val="solid"/>
            <a:round/>
            <a:headEnd type="none" w="sm" len="sm"/>
            <a:tailEnd type="none" w="sm" len="sm"/>
          </a:ln>
        </p:spPr>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34F8516A-1BB9-7CB2-E282-70CAC925189A}"/>
                  </a:ext>
                </a:extLst>
              </p:cNvPr>
              <p:cNvSpPr txBox="1"/>
              <p:nvPr/>
            </p:nvSpPr>
            <p:spPr>
              <a:xfrm>
                <a:off x="138355" y="2436278"/>
                <a:ext cx="4518441" cy="825258"/>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𝐸𝐶𝐿</m:t>
                      </m:r>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𝑡</m:t>
                          </m:r>
                          <m:r>
                            <a:rPr lang="fr-FR" sz="1400" b="0" i="1" smtClean="0">
                              <a:latin typeface="Cambria Math" panose="02040503050406030204" pitchFamily="18" charset="0"/>
                            </a:rPr>
                            <m:t>=0</m:t>
                          </m:r>
                        </m:sub>
                        <m:sup>
                          <m:r>
                            <a:rPr lang="fr-FR" sz="1400" b="0" i="1" smtClean="0">
                              <a:latin typeface="Cambria Math" panose="02040503050406030204" pitchFamily="18" charset="0"/>
                            </a:rPr>
                            <m:t>𝑀</m:t>
                          </m:r>
                        </m:sup>
                        <m:e>
                          <m:sSubSup>
                            <m:sSubSupPr>
                              <m:ctrlPr>
                                <a:rPr lang="fr-FR" sz="1400" b="0" i="1" smtClean="0">
                                  <a:latin typeface="Cambria Math" panose="02040503050406030204" pitchFamily="18" charset="0"/>
                                </a:rPr>
                              </m:ctrlPr>
                            </m:sSubSupPr>
                            <m:e>
                              <m:r>
                                <a:rPr lang="fr-FR" sz="1400" b="0" i="1" smtClean="0">
                                  <a:latin typeface="Cambria Math" panose="02040503050406030204" pitchFamily="18" charset="0"/>
                                </a:rPr>
                                <m:t>𝐶𝐹</m:t>
                              </m:r>
                            </m:e>
                            <m:sub>
                              <m:r>
                                <a:rPr lang="fr-FR" sz="1400" b="0" i="1" smtClean="0">
                                  <a:latin typeface="Cambria Math" panose="02040503050406030204" pitchFamily="18" charset="0"/>
                                </a:rPr>
                                <m:t>𝑡</m:t>
                              </m:r>
                            </m:sub>
                            <m:sup>
                              <m:r>
                                <a:rPr lang="fr-FR" sz="1400" b="0" i="1" smtClean="0">
                                  <a:latin typeface="Cambria Math" panose="02040503050406030204" pitchFamily="18" charset="0"/>
                                </a:rPr>
                                <m:t>𝐶</m:t>
                              </m:r>
                            </m:sup>
                          </m:sSubSup>
                          <m:r>
                            <a:rPr lang="fr-FR" sz="1400" b="0" i="1" smtClean="0">
                              <a:latin typeface="Cambria Math" panose="02040503050406030204" pitchFamily="18" charset="0"/>
                              <a:ea typeface="Cambria Math" panose="02040503050406030204" pitchFamily="18" charset="0"/>
                            </a:rPr>
                            <m:t>∙</m:t>
                          </m:r>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𝐷𝐹</m:t>
                              </m:r>
                            </m:e>
                            <m:sub>
                              <m:r>
                                <a:rPr lang="fr-FR" sz="1400" b="0" i="1" smtClean="0">
                                  <a:latin typeface="Cambria Math" panose="02040503050406030204" pitchFamily="18" charset="0"/>
                                  <a:ea typeface="Cambria Math" panose="02040503050406030204" pitchFamily="18" charset="0"/>
                                </a:rPr>
                                <m:t>𝑡</m:t>
                              </m:r>
                            </m:sub>
                          </m:sSub>
                        </m:e>
                      </m:nary>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=0</m:t>
                              </m:r>
                            </m:sub>
                            <m:sup>
                              <m:r>
                                <a:rPr lang="fr-FR" sz="1400" i="1">
                                  <a:latin typeface="Cambria Math" panose="02040503050406030204" pitchFamily="18" charset="0"/>
                                </a:rPr>
                                <m:t>𝑀</m:t>
                              </m:r>
                            </m:sup>
                            <m:e>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a:rPr lang="fr-FR" sz="1400" b="0" i="1" smtClean="0">
                                      <a:latin typeface="Cambria Math" panose="02040503050406030204" pitchFamily="18" charset="0"/>
                                    </a:rPr>
                                    <m:t>𝑅</m:t>
                                  </m:r>
                                </m:sup>
                              </m:sSubSup>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𝐷𝐹</m:t>
                                  </m:r>
                                </m:e>
                                <m:sub>
                                  <m:r>
                                    <a:rPr lang="fr-FR" sz="1400" i="1">
                                      <a:latin typeface="Cambria Math" panose="02040503050406030204" pitchFamily="18" charset="0"/>
                                      <a:ea typeface="Cambria Math" panose="02040503050406030204" pitchFamily="18" charset="0"/>
                                    </a:rPr>
                                    <m:t>𝑡</m:t>
                                  </m:r>
                                </m:sub>
                              </m:sSub>
                            </m:e>
                          </m:nary>
                        </m:e>
                      </m:d>
                    </m:oMath>
                  </m:oMathPara>
                </a14:m>
                <a:endParaRPr lang="fr-FR" sz="1400" dirty="0">
                  <a:latin typeface="Verdana" panose="020B0604030504040204" pitchFamily="34" charset="0"/>
                </a:endParaRPr>
              </a:p>
            </p:txBody>
          </p:sp>
        </mc:Choice>
        <mc:Fallback xmlns="">
          <p:sp>
            <p:nvSpPr>
              <p:cNvPr id="5" name="ZoneTexte 4">
                <a:extLst>
                  <a:ext uri="{FF2B5EF4-FFF2-40B4-BE49-F238E27FC236}">
                    <a16:creationId xmlns:a16="http://schemas.microsoft.com/office/drawing/2014/main" id="{34F8516A-1BB9-7CB2-E282-70CAC925189A}"/>
                  </a:ext>
                </a:extLst>
              </p:cNvPr>
              <p:cNvSpPr txBox="1">
                <a:spLocks noRot="1" noChangeAspect="1" noMove="1" noResize="1" noEditPoints="1" noAdjustHandles="1" noChangeArrowheads="1" noChangeShapeType="1" noTextEdit="1"/>
              </p:cNvSpPr>
              <p:nvPr/>
            </p:nvSpPr>
            <p:spPr>
              <a:xfrm>
                <a:off x="138355" y="2436278"/>
                <a:ext cx="4518441" cy="825258"/>
              </a:xfrm>
              <a:prstGeom prst="rect">
                <a:avLst/>
              </a:prstGeom>
              <a:blipFill>
                <a:blip r:embed="rId3"/>
                <a:stretch>
                  <a:fillRect/>
                </a:stretch>
              </a:blipFill>
              <a:ln w="28575">
                <a:solidFill>
                  <a:srgbClr val="8D6A31"/>
                </a:solidFill>
              </a:ln>
            </p:spPr>
            <p:txBody>
              <a:bodyPr/>
              <a:lstStyle/>
              <a:p>
                <a:r>
                  <a:rPr lang="fr-FR">
                    <a:noFill/>
                  </a:rPr>
                  <a:t> </a:t>
                </a:r>
              </a:p>
            </p:txBody>
          </p:sp>
        </mc:Fallback>
      </mc:AlternateContent>
      <p:sp>
        <p:nvSpPr>
          <p:cNvPr id="7" name="Google Shape;6235;p132">
            <a:extLst>
              <a:ext uri="{FF2B5EF4-FFF2-40B4-BE49-F238E27FC236}">
                <a16:creationId xmlns:a16="http://schemas.microsoft.com/office/drawing/2014/main" id="{55F41A4B-8B21-6286-A6FE-6DE048EC7A77}"/>
              </a:ext>
            </a:extLst>
          </p:cNvPr>
          <p:cNvSpPr/>
          <p:nvPr/>
        </p:nvSpPr>
        <p:spPr>
          <a:xfrm>
            <a:off x="4853586" y="2804114"/>
            <a:ext cx="737104" cy="62515"/>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5E135E2A-F0A8-B638-DF48-0D009320929E}"/>
                  </a:ext>
                </a:extLst>
              </p:cNvPr>
              <p:cNvSpPr txBox="1"/>
              <p:nvPr/>
            </p:nvSpPr>
            <p:spPr>
              <a:xfrm>
                <a:off x="5787480" y="2430989"/>
                <a:ext cx="4518441" cy="825258"/>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𝐸𝐶𝐿</m:t>
                      </m:r>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𝑡</m:t>
                          </m:r>
                          <m:r>
                            <a:rPr lang="fr-FR" sz="1400" b="0" i="1" smtClean="0">
                              <a:latin typeface="Cambria Math" panose="02040503050406030204" pitchFamily="18" charset="0"/>
                            </a:rPr>
                            <m:t>=0</m:t>
                          </m:r>
                        </m:sub>
                        <m:sup>
                          <m:r>
                            <a:rPr lang="fr-FR" sz="1400" b="0" i="1" smtClean="0">
                              <a:latin typeface="Cambria Math" panose="02040503050406030204" pitchFamily="18" charset="0"/>
                            </a:rPr>
                            <m:t>𝑀</m:t>
                          </m:r>
                        </m:sup>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𝐷𝐹</m:t>
                              </m:r>
                            </m:e>
                            <m:sub>
                              <m:r>
                                <a:rPr lang="fr-FR" sz="1400" b="0" i="1" smtClean="0">
                                  <a:latin typeface="Cambria Math" panose="02040503050406030204" pitchFamily="18" charset="0"/>
                                  <a:ea typeface="Cambria Math" panose="02040503050406030204" pitchFamily="18" charset="0"/>
                                </a:rPr>
                                <m:t>𝑡</m:t>
                              </m:r>
                            </m:sub>
                          </m:sSub>
                        </m:e>
                      </m:nary>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𝐸𝐴𝐷</m:t>
                          </m:r>
                        </m:e>
                        <m:sub>
                          <m:r>
                            <a:rPr lang="fr-FR" sz="1400" i="1">
                              <a:latin typeface="Cambria Math" panose="02040503050406030204" pitchFamily="18" charset="0"/>
                              <a:ea typeface="Cambria Math" panose="02040503050406030204" pitchFamily="18" charset="0"/>
                            </a:rPr>
                            <m:t>𝑡</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𝐿𝐺</m:t>
                          </m:r>
                          <m:r>
                            <a:rPr lang="fr-FR" sz="1400" i="1">
                              <a:latin typeface="Cambria Math" panose="02040503050406030204" pitchFamily="18" charset="0"/>
                              <a:ea typeface="Cambria Math" panose="02040503050406030204" pitchFamily="18" charset="0"/>
                            </a:rPr>
                            <m:t>𝐷</m:t>
                          </m:r>
                        </m:e>
                        <m:sub>
                          <m:r>
                            <a:rPr lang="fr-FR" sz="1400" i="1">
                              <a:latin typeface="Cambria Math" panose="02040503050406030204" pitchFamily="18" charset="0"/>
                              <a:ea typeface="Cambria Math" panose="02040503050406030204" pitchFamily="18" charset="0"/>
                            </a:rPr>
                            <m:t>𝑡</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𝑃</m:t>
                          </m:r>
                          <m:r>
                            <a:rPr lang="fr-FR" sz="1400" i="1">
                              <a:latin typeface="Cambria Math" panose="02040503050406030204" pitchFamily="18" charset="0"/>
                              <a:ea typeface="Cambria Math" panose="02040503050406030204" pitchFamily="18" charset="0"/>
                            </a:rPr>
                            <m:t>𝐷</m:t>
                          </m:r>
                        </m:e>
                        <m:sub>
                          <m:d>
                            <m:dPr>
                              <m:begChr m:val="]"/>
                              <m:endChr m:val="]"/>
                              <m:ctrlPr>
                                <a:rPr lang="fr-FR" sz="1400" i="1" smtClean="0">
                                  <a:latin typeface="Cambria Math" panose="02040503050406030204" pitchFamily="18" charset="0"/>
                                  <a:ea typeface="Cambria Math" panose="02040503050406030204" pitchFamily="18" charset="0"/>
                                </a:rPr>
                              </m:ctrlPr>
                            </m:dPr>
                            <m:e>
                              <m:r>
                                <a:rPr lang="fr-FR" sz="1400" b="0" i="1" smtClean="0">
                                  <a:latin typeface="Cambria Math" panose="02040503050406030204" pitchFamily="18" charset="0"/>
                                  <a:ea typeface="Cambria Math" panose="02040503050406030204" pitchFamily="18" charset="0"/>
                                </a:rPr>
                                <m:t>𝑡</m:t>
                              </m:r>
                              <m:r>
                                <a:rPr lang="fr-FR" sz="1400" b="0" i="1" smtClean="0">
                                  <a:latin typeface="Cambria Math" panose="02040503050406030204" pitchFamily="18" charset="0"/>
                                  <a:ea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𝑡</m:t>
                              </m:r>
                              <m:r>
                                <a:rPr lang="fr-FR" sz="1400" b="0" i="1" smtClean="0">
                                  <a:latin typeface="Cambria Math" panose="02040503050406030204" pitchFamily="18" charset="0"/>
                                  <a:ea typeface="Cambria Math" panose="02040503050406030204" pitchFamily="18" charset="0"/>
                                </a:rPr>
                                <m:t>+1</m:t>
                              </m:r>
                            </m:e>
                          </m:d>
                        </m:sub>
                      </m:sSub>
                    </m:oMath>
                  </m:oMathPara>
                </a14:m>
                <a:endParaRPr lang="fr-FR" sz="1400" dirty="0">
                  <a:latin typeface="Verdana" panose="020B0604030504040204" pitchFamily="34" charset="0"/>
                </a:endParaRPr>
              </a:p>
            </p:txBody>
          </p:sp>
        </mc:Choice>
        <mc:Fallback xmlns="">
          <p:sp>
            <p:nvSpPr>
              <p:cNvPr id="8" name="ZoneTexte 7">
                <a:extLst>
                  <a:ext uri="{FF2B5EF4-FFF2-40B4-BE49-F238E27FC236}">
                    <a16:creationId xmlns:a16="http://schemas.microsoft.com/office/drawing/2014/main" id="{5E135E2A-F0A8-B638-DF48-0D009320929E}"/>
                  </a:ext>
                </a:extLst>
              </p:cNvPr>
              <p:cNvSpPr txBox="1">
                <a:spLocks noRot="1" noChangeAspect="1" noMove="1" noResize="1" noEditPoints="1" noAdjustHandles="1" noChangeArrowheads="1" noChangeShapeType="1" noTextEdit="1"/>
              </p:cNvSpPr>
              <p:nvPr/>
            </p:nvSpPr>
            <p:spPr>
              <a:xfrm>
                <a:off x="5787480" y="2430989"/>
                <a:ext cx="4518441" cy="825258"/>
              </a:xfrm>
              <a:prstGeom prst="rect">
                <a:avLst/>
              </a:prstGeom>
              <a:blipFill>
                <a:blip r:embed="rId4"/>
                <a:stretch>
                  <a:fillRect/>
                </a:stretch>
              </a:blipFill>
              <a:ln w="28575">
                <a:solidFill>
                  <a:srgbClr val="8D6A3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E7B9C008-29EB-782F-CAC5-E2690C0F27F5}"/>
                  </a:ext>
                </a:extLst>
              </p:cNvPr>
              <p:cNvSpPr txBox="1"/>
              <p:nvPr/>
            </p:nvSpPr>
            <p:spPr>
              <a:xfrm>
                <a:off x="111241" y="3416969"/>
                <a:ext cx="4545555" cy="133191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i="1" dirty="0" smtClean="0">
                        <a:latin typeface="Cambria Math" panose="02040503050406030204" pitchFamily="18" charset="0"/>
                      </a:rPr>
                      <m:t>𝑀</m:t>
                    </m:r>
                  </m:oMath>
                </a14:m>
                <a:r>
                  <a:rPr lang="fr-FR" sz="1050" dirty="0">
                    <a:latin typeface="Verdana" panose="020B0604030504040204" pitchFamily="34" charset="0"/>
                  </a:rPr>
                  <a:t> : maturité résiduelle du contrat</a:t>
                </a:r>
              </a:p>
              <a:p>
                <a:pPr algn="just">
                  <a:spcBef>
                    <a:spcPts val="600"/>
                  </a:spcBef>
                  <a:buClr>
                    <a:schemeClr val="tx1"/>
                  </a:buClr>
                </a:pPr>
                <a14:m>
                  <m:oMath xmlns:m="http://schemas.openxmlformats.org/officeDocument/2006/math">
                    <m:sSubSup>
                      <m:sSubSupPr>
                        <m:ctrlPr>
                          <a:rPr lang="fr-FR" sz="1050" i="1" dirty="0">
                            <a:latin typeface="Cambria Math" panose="02040503050406030204" pitchFamily="18" charset="0"/>
                          </a:rPr>
                        </m:ctrlPr>
                      </m:sSubSupPr>
                      <m:e>
                        <m:r>
                          <a:rPr lang="fr-FR" sz="1050" i="1" dirty="0">
                            <a:latin typeface="Cambria Math" panose="02040503050406030204" pitchFamily="18" charset="0"/>
                          </a:rPr>
                          <m:t>𝐶𝐹</m:t>
                        </m:r>
                      </m:e>
                      <m:sub>
                        <m:r>
                          <a:rPr lang="fr-FR" sz="1050" i="1" dirty="0">
                            <a:latin typeface="Cambria Math" panose="02040503050406030204" pitchFamily="18" charset="0"/>
                          </a:rPr>
                          <m:t>𝑡</m:t>
                        </m:r>
                      </m:sub>
                      <m:sup>
                        <m:r>
                          <a:rPr lang="fr-FR" sz="1050" i="1" dirty="0">
                            <a:latin typeface="Cambria Math" panose="02040503050406030204" pitchFamily="18" charset="0"/>
                          </a:rPr>
                          <m:t>𝐶</m:t>
                        </m:r>
                      </m:sup>
                    </m:sSubSup>
                  </m:oMath>
                </a14:m>
                <a:r>
                  <a:rPr lang="fr-FR" sz="1050" dirty="0">
                    <a:latin typeface="Verdana" panose="020B0604030504040204" pitchFamily="34" charset="0"/>
                  </a:rPr>
                  <a:t> : cash-flows contractuels à l’année </a:t>
                </a:r>
                <a14:m>
                  <m:oMath xmlns:m="http://schemas.openxmlformats.org/officeDocument/2006/math">
                    <m:r>
                      <a:rPr lang="fr-FR" sz="1050" b="0" i="1" smtClean="0">
                        <a:latin typeface="Cambria Math" panose="02040503050406030204" pitchFamily="18" charset="0"/>
                      </a:rPr>
                      <m:t>𝑡</m:t>
                    </m:r>
                  </m:oMath>
                </a14:m>
                <a:endParaRPr lang="fr-FR" sz="1050" dirty="0">
                  <a:latin typeface="Verdana" panose="020B0604030504040204" pitchFamily="34" charset="0"/>
                </a:endParaRPr>
              </a:p>
              <a:p>
                <a:pPr algn="just">
                  <a:spcBef>
                    <a:spcPts val="600"/>
                  </a:spcBef>
                  <a:buClr>
                    <a:schemeClr val="tx1"/>
                  </a:buClr>
                </a:pPr>
                <a14:m>
                  <m:oMath xmlns:m="http://schemas.openxmlformats.org/officeDocument/2006/math">
                    <m:sSubSup>
                      <m:sSubSupPr>
                        <m:ctrlPr>
                          <a:rPr lang="fr-FR" sz="1050" i="1" dirty="0" smtClean="0">
                            <a:latin typeface="Cambria Math" panose="02040503050406030204" pitchFamily="18" charset="0"/>
                          </a:rPr>
                        </m:ctrlPr>
                      </m:sSubSupPr>
                      <m:e>
                        <m:r>
                          <a:rPr lang="fr-FR" sz="1050" b="0" i="1" dirty="0" smtClean="0">
                            <a:latin typeface="Cambria Math" panose="02040503050406030204" pitchFamily="18" charset="0"/>
                          </a:rPr>
                          <m:t>𝐶𝐹</m:t>
                        </m:r>
                      </m:e>
                      <m:sub>
                        <m:r>
                          <a:rPr lang="fr-FR" sz="1050" b="0" i="1" dirty="0" smtClean="0">
                            <a:latin typeface="Cambria Math" panose="02040503050406030204" pitchFamily="18" charset="0"/>
                          </a:rPr>
                          <m:t>𝑡</m:t>
                        </m:r>
                      </m:sub>
                      <m:sup>
                        <m:r>
                          <a:rPr lang="fr-FR" sz="1050" b="0" i="1" dirty="0" smtClean="0">
                            <a:latin typeface="Cambria Math" panose="02040503050406030204" pitchFamily="18" charset="0"/>
                          </a:rPr>
                          <m:t>𝑅</m:t>
                        </m:r>
                      </m:sup>
                    </m:sSubSup>
                  </m:oMath>
                </a14:m>
                <a:r>
                  <a:rPr lang="fr-FR" sz="1050" dirty="0">
                    <a:latin typeface="Verdana" panose="020B0604030504040204" pitchFamily="34" charset="0"/>
                  </a:rPr>
                  <a:t> : cash-flows réels (ou attendus) à l’année </a:t>
                </a:r>
                <a14:m>
                  <m:oMath xmlns:m="http://schemas.openxmlformats.org/officeDocument/2006/math">
                    <m:r>
                      <a:rPr lang="fr-FR" sz="1050" b="0" i="1" smtClean="0">
                        <a:latin typeface="Cambria Math" panose="02040503050406030204" pitchFamily="18" charset="0"/>
                      </a:rPr>
                      <m:t>𝑡</m:t>
                    </m:r>
                  </m:oMath>
                </a14:m>
                <a:endParaRPr lang="fr-FR" sz="1050" dirty="0">
                  <a:latin typeface="Verdana" panose="020B0604030504040204" pitchFamily="34" charset="0"/>
                </a:endParaRPr>
              </a:p>
              <a:p>
                <a:pPr algn="just">
                  <a:spcBef>
                    <a:spcPts val="600"/>
                  </a:spcBef>
                  <a:buClr>
                    <a:schemeClr val="tx1"/>
                  </a:buClr>
                </a:pPr>
                <a14:m>
                  <m:oMath xmlns:m="http://schemas.openxmlformats.org/officeDocument/2006/math">
                    <m:r>
                      <a:rPr lang="fr-FR" sz="1050" i="1" dirty="0" smtClean="0">
                        <a:latin typeface="Cambria Math" panose="02040503050406030204" pitchFamily="18" charset="0"/>
                      </a:rPr>
                      <m:t>𝐷</m:t>
                    </m:r>
                    <m:sSub>
                      <m:sSubPr>
                        <m:ctrlPr>
                          <a:rPr lang="fr-FR" sz="1050" b="0" i="1" dirty="0" smtClean="0">
                            <a:latin typeface="Cambria Math" panose="02040503050406030204" pitchFamily="18" charset="0"/>
                          </a:rPr>
                        </m:ctrlPr>
                      </m:sSubPr>
                      <m:e>
                        <m:r>
                          <a:rPr lang="fr-FR" sz="1050" i="1" dirty="0" smtClean="0">
                            <a:latin typeface="Cambria Math" panose="02040503050406030204" pitchFamily="18" charset="0"/>
                          </a:rPr>
                          <m:t>𝐹</m:t>
                        </m:r>
                      </m:e>
                      <m:sub>
                        <m:r>
                          <a:rPr lang="fr-FR" sz="1050" b="0" i="1" dirty="0" smtClean="0">
                            <a:latin typeface="Cambria Math" panose="02040503050406030204" pitchFamily="18" charset="0"/>
                          </a:rPr>
                          <m:t>𝑡</m:t>
                        </m:r>
                      </m:sub>
                    </m:sSub>
                    <m:r>
                      <a:rPr lang="fr-FR" sz="1050" b="0" i="1" dirty="0" smtClean="0">
                        <a:latin typeface="Cambria Math" panose="02040503050406030204" pitchFamily="18" charset="0"/>
                      </a:rPr>
                      <m:t>=</m:t>
                    </m:r>
                    <m:f>
                      <m:fPr>
                        <m:ctrlPr>
                          <a:rPr lang="fr-FR" sz="1050" b="0" i="1" dirty="0" smtClean="0">
                            <a:latin typeface="Cambria Math" panose="02040503050406030204" pitchFamily="18" charset="0"/>
                          </a:rPr>
                        </m:ctrlPr>
                      </m:fPr>
                      <m:num>
                        <m:r>
                          <a:rPr lang="fr-FR" sz="1050" b="0" i="1" dirty="0" smtClean="0">
                            <a:latin typeface="Cambria Math" panose="02040503050406030204" pitchFamily="18" charset="0"/>
                          </a:rPr>
                          <m:t>1</m:t>
                        </m:r>
                      </m:num>
                      <m:den>
                        <m:sSup>
                          <m:sSupPr>
                            <m:ctrlPr>
                              <a:rPr lang="fr-FR" sz="1050" b="0" i="1" dirty="0" smtClean="0">
                                <a:latin typeface="Cambria Math" panose="02040503050406030204" pitchFamily="18" charset="0"/>
                              </a:rPr>
                            </m:ctrlPr>
                          </m:sSupPr>
                          <m:e>
                            <m:d>
                              <m:dPr>
                                <m:ctrlPr>
                                  <a:rPr lang="fr-FR" sz="1050" b="0" i="1" dirty="0" smtClean="0">
                                    <a:latin typeface="Cambria Math" panose="02040503050406030204" pitchFamily="18" charset="0"/>
                                  </a:rPr>
                                </m:ctrlPr>
                              </m:dPr>
                              <m:e>
                                <m:r>
                                  <a:rPr lang="fr-FR" sz="1050" b="0" i="1" dirty="0" smtClean="0">
                                    <a:latin typeface="Cambria Math" panose="02040503050406030204" pitchFamily="18" charset="0"/>
                                  </a:rPr>
                                  <m:t>1+</m:t>
                                </m:r>
                                <m:r>
                                  <a:rPr lang="fr-FR" sz="1050" b="0" i="1" dirty="0" smtClean="0">
                                    <a:latin typeface="Cambria Math" panose="02040503050406030204" pitchFamily="18" charset="0"/>
                                  </a:rPr>
                                  <m:t>𝑇𝐼𝐸</m:t>
                                </m:r>
                              </m:e>
                            </m:d>
                          </m:e>
                          <m:sup>
                            <m:r>
                              <a:rPr lang="fr-FR" sz="1050" b="0" i="1" dirty="0" smtClean="0">
                                <a:latin typeface="Cambria Math" panose="02040503050406030204" pitchFamily="18" charset="0"/>
                              </a:rPr>
                              <m:t>𝑡</m:t>
                            </m:r>
                          </m:sup>
                        </m:sSup>
                      </m:den>
                    </m:f>
                  </m:oMath>
                </a14:m>
                <a:r>
                  <a:rPr lang="fr-FR" sz="1050" dirty="0">
                    <a:latin typeface="Verdana" panose="020B0604030504040204" pitchFamily="34" charset="0"/>
                  </a:rPr>
                  <a:t> : facteur d’actualisation de l’année </a:t>
                </a:r>
                <a14:m>
                  <m:oMath xmlns:m="http://schemas.openxmlformats.org/officeDocument/2006/math">
                    <m:r>
                      <a:rPr lang="fr-FR" sz="1050" i="1">
                        <a:latin typeface="Cambria Math" panose="02040503050406030204" pitchFamily="18" charset="0"/>
                      </a:rPr>
                      <m:t>𝑡</m:t>
                    </m:r>
                  </m:oMath>
                </a14:m>
                <a:endParaRPr lang="fr-FR" sz="1050" dirty="0">
                  <a:latin typeface="Verdana" panose="020B0604030504040204" pitchFamily="34" charset="0"/>
                </a:endParaRPr>
              </a:p>
              <a:p>
                <a:pPr algn="just">
                  <a:spcBef>
                    <a:spcPts val="600"/>
                  </a:spcBef>
                  <a:buClr>
                    <a:schemeClr val="tx1"/>
                  </a:buClr>
                </a:pPr>
                <a14:m>
                  <m:oMath xmlns:m="http://schemas.openxmlformats.org/officeDocument/2006/math">
                    <m:r>
                      <a:rPr lang="fr-FR" sz="1050" b="0" i="1" smtClean="0">
                        <a:latin typeface="Cambria Math" panose="02040503050406030204" pitchFamily="18" charset="0"/>
                      </a:rPr>
                      <m:t>𝑇𝐼𝐸</m:t>
                    </m:r>
                    <m:r>
                      <a:rPr lang="fr-FR" sz="1050" b="0" i="1" smtClean="0">
                        <a:latin typeface="Cambria Math" panose="02040503050406030204" pitchFamily="18" charset="0"/>
                      </a:rPr>
                      <m:t>/</m:t>
                    </m:r>
                    <m:r>
                      <a:rPr lang="fr-FR" sz="1050" b="0" i="1" smtClean="0">
                        <a:latin typeface="Cambria Math" panose="02040503050406030204" pitchFamily="18" charset="0"/>
                      </a:rPr>
                      <m:t>𝐸𝐼𝑅</m:t>
                    </m:r>
                  </m:oMath>
                </a14:m>
                <a:r>
                  <a:rPr lang="fr-FR" sz="1050" dirty="0">
                    <a:latin typeface="Verdana" panose="020B0604030504040204" pitchFamily="34" charset="0"/>
                  </a:rPr>
                  <a:t> : taux d’intérêt effectif</a:t>
                </a:r>
              </a:p>
              <a:p>
                <a:pPr algn="just">
                  <a:spcBef>
                    <a:spcPts val="600"/>
                  </a:spcBef>
                  <a:buClr>
                    <a:schemeClr val="tx1"/>
                  </a:buClr>
                </a:pPr>
                <a:endParaRPr lang="fr-FR" sz="1050" dirty="0">
                  <a:latin typeface="Verdana" panose="020B0604030504040204" pitchFamily="34" charset="0"/>
                  <a:sym typeface="Verdana"/>
                </a:endParaRPr>
              </a:p>
            </p:txBody>
          </p:sp>
        </mc:Choice>
        <mc:Fallback xmlns="">
          <p:sp>
            <p:nvSpPr>
              <p:cNvPr id="9" name="ZoneTexte 8">
                <a:extLst>
                  <a:ext uri="{FF2B5EF4-FFF2-40B4-BE49-F238E27FC236}">
                    <a16:creationId xmlns:a16="http://schemas.microsoft.com/office/drawing/2014/main" id="{E7B9C008-29EB-782F-CAC5-E2690C0F27F5}"/>
                  </a:ext>
                </a:extLst>
              </p:cNvPr>
              <p:cNvSpPr txBox="1">
                <a:spLocks noRot="1" noChangeAspect="1" noMove="1" noResize="1" noEditPoints="1" noAdjustHandles="1" noChangeArrowheads="1" noChangeShapeType="1" noTextEdit="1"/>
              </p:cNvSpPr>
              <p:nvPr/>
            </p:nvSpPr>
            <p:spPr>
              <a:xfrm>
                <a:off x="111241" y="3416969"/>
                <a:ext cx="4545555" cy="133191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7751957-4DC1-5920-5769-2D653738995E}"/>
                  </a:ext>
                </a:extLst>
              </p:cNvPr>
              <p:cNvSpPr txBox="1"/>
              <p:nvPr/>
            </p:nvSpPr>
            <p:spPr>
              <a:xfrm>
                <a:off x="-381451" y="5586238"/>
                <a:ext cx="6108700"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fr-FR" sz="1400" b="0" i="1" smtClean="0">
                              <a:latin typeface="Cambria Math" panose="02040503050406030204" pitchFamily="18" charset="0"/>
                            </a:rPr>
                          </m:ctrlPr>
                        </m:funcPr>
                        <m:fName>
                          <m:limLow>
                            <m:limLowPr>
                              <m:ctrlPr>
                                <a:rPr lang="fr-FR" sz="1400" b="0" i="1" smtClean="0">
                                  <a:latin typeface="Cambria Math" panose="02040503050406030204" pitchFamily="18" charset="0"/>
                                </a:rPr>
                              </m:ctrlPr>
                            </m:limLowPr>
                            <m:e>
                              <m:r>
                                <m:rPr>
                                  <m:sty m:val="p"/>
                                </m:rPr>
                                <a:rPr lang="fr-FR" sz="1400" b="0" i="0" smtClean="0">
                                  <a:latin typeface="Cambria Math" panose="02040503050406030204" pitchFamily="18" charset="0"/>
                                </a:rPr>
                                <m:t>min</m:t>
                              </m:r>
                            </m:e>
                            <m:lim>
                              <m:r>
                                <a:rPr lang="fr-FR" sz="1400" b="0" i="1" smtClean="0">
                                  <a:latin typeface="Cambria Math" panose="02040503050406030204" pitchFamily="18" charset="0"/>
                                </a:rPr>
                                <m:t>𝑇𝐼𝐸</m:t>
                              </m:r>
                            </m:lim>
                          </m:limLow>
                        </m:fName>
                        <m:e>
                          <m:d>
                            <m:dPr>
                              <m:begChr m:val="|"/>
                              <m:endChr m:val="|"/>
                              <m:ctrlPr>
                                <a:rPr lang="fr-FR" sz="1400" b="0" i="1" smtClean="0">
                                  <a:latin typeface="Cambria Math" panose="02040503050406030204" pitchFamily="18" charset="0"/>
                                </a:rPr>
                              </m:ctrlPr>
                            </m:dPr>
                            <m:e>
                              <m:r>
                                <a:rPr lang="fr-FR" sz="1400" b="0" i="1" smtClean="0">
                                  <a:latin typeface="Cambria Math" panose="02040503050406030204" pitchFamily="18" charset="0"/>
                                </a:rPr>
                                <m:t>𝐸𝑥𝑝𝑜𝑠𝑖𝑡𝑖𝑜𝑛</m:t>
                              </m:r>
                              <m:r>
                                <a:rPr lang="fr-FR" sz="1400" b="0" i="1" smtClean="0">
                                  <a:latin typeface="Cambria Math" panose="02040503050406030204" pitchFamily="18" charset="0"/>
                                </a:rPr>
                                <m:t> à </m:t>
                              </m:r>
                              <m:sSup>
                                <m:sSupPr>
                                  <m:ctrlPr>
                                    <a:rPr lang="fr-FR" sz="1400" b="0" i="1" smtClean="0">
                                      <a:latin typeface="Cambria Math" panose="02040503050406030204" pitchFamily="18" charset="0"/>
                                    </a:rPr>
                                  </m:ctrlPr>
                                </m:sSupPr>
                                <m:e>
                                  <m:r>
                                    <a:rPr lang="fr-FR" sz="1400" b="0" i="1" smtClean="0">
                                      <a:latin typeface="Cambria Math" panose="02040503050406030204" pitchFamily="18" charset="0"/>
                                    </a:rPr>
                                    <m:t>𝑙</m:t>
                                  </m:r>
                                </m:e>
                                <m:sup>
                                  <m:r>
                                    <a:rPr lang="fr-FR" sz="1400" b="0" i="1" smtClean="0">
                                      <a:latin typeface="Cambria Math" panose="02040503050406030204" pitchFamily="18" charset="0"/>
                                    </a:rPr>
                                    <m:t>′</m:t>
                                  </m:r>
                                </m:sup>
                              </m:sSup>
                              <m:r>
                                <a:rPr lang="fr-FR" sz="1400" b="0" i="1" smtClean="0">
                                  <a:latin typeface="Cambria Math" panose="02040503050406030204" pitchFamily="18" charset="0"/>
                                </a:rPr>
                                <m:t>𝑜𝑐𝑡𝑟𝑜𝑖</m:t>
                              </m:r>
                              <m:r>
                                <a:rPr lang="fr-FR" sz="1400" b="0" i="1" smtClean="0">
                                  <a:latin typeface="Cambria Math" panose="02040503050406030204" pitchFamily="18" charset="0"/>
                                </a:rPr>
                                <m:t> −</m:t>
                              </m:r>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𝑡</m:t>
                                  </m:r>
                                  <m:r>
                                    <a:rPr lang="fr-FR" sz="1400" b="0" i="1" smtClean="0">
                                      <a:latin typeface="Cambria Math" panose="02040503050406030204" pitchFamily="18" charset="0"/>
                                    </a:rPr>
                                    <m:t>=0</m:t>
                                  </m:r>
                                </m:sub>
                                <m:sup>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𝑀</m:t>
                                      </m:r>
                                    </m:e>
                                    <m:sub>
                                      <m:r>
                                        <a:rPr lang="fr-FR" sz="1400" b="0" i="1" smtClean="0">
                                          <a:latin typeface="Cambria Math" panose="02040503050406030204" pitchFamily="18" charset="0"/>
                                        </a:rPr>
                                        <m:t>𝑖𝑛𝑖𝑡</m:t>
                                      </m:r>
                                    </m:sub>
                                  </m:sSub>
                                </m:sup>
                                <m:e>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𝐶</m:t>
                                      </m:r>
                                      <m:sSup>
                                        <m:sSupPr>
                                          <m:ctrlPr>
                                            <a:rPr lang="fr-FR" sz="1400" b="0" i="1" smtClean="0">
                                              <a:latin typeface="Cambria Math" panose="02040503050406030204" pitchFamily="18" charset="0"/>
                                            </a:rPr>
                                          </m:ctrlPr>
                                        </m:sSupPr>
                                        <m:e>
                                          <m:r>
                                            <a:rPr lang="fr-FR" sz="1400" b="0" i="1" smtClean="0">
                                              <a:latin typeface="Cambria Math" panose="02040503050406030204" pitchFamily="18" charset="0"/>
                                            </a:rPr>
                                            <m:t>𝐹</m:t>
                                          </m:r>
                                        </m:e>
                                        <m:sup>
                                          <m:r>
                                            <a:rPr lang="fr-FR" sz="1400" b="0" i="1" smtClean="0">
                                              <a:latin typeface="Cambria Math" panose="02040503050406030204" pitchFamily="18" charset="0"/>
                                            </a:rPr>
                                            <m:t>𝐶</m:t>
                                          </m:r>
                                        </m:sup>
                                      </m:sSup>
                                      <m:r>
                                        <a:rPr lang="fr-FR" sz="1400" b="0" i="1" smtClean="0">
                                          <a:latin typeface="Cambria Math" panose="02040503050406030204" pitchFamily="18" charset="0"/>
                                        </a:rPr>
                                        <m:t>(</m:t>
                                      </m:r>
                                      <m:r>
                                        <a:rPr lang="fr-FR" sz="1400" b="0" i="1" smtClean="0">
                                          <a:latin typeface="Cambria Math" panose="02040503050406030204" pitchFamily="18" charset="0"/>
                                        </a:rPr>
                                        <m:t>𝑡</m:t>
                                      </m:r>
                                      <m:r>
                                        <a:rPr lang="fr-FR" sz="1400" b="0" i="1" smtClean="0">
                                          <a:latin typeface="Cambria Math" panose="02040503050406030204" pitchFamily="18" charset="0"/>
                                        </a:rPr>
                                        <m:t>)</m:t>
                                      </m:r>
                                      <m:r>
                                        <m:rPr>
                                          <m:lit/>
                                        </m:rPr>
                                        <a:rPr lang="fr-FR" sz="1400" b="0" i="1" smtClean="0">
                                          <a:latin typeface="Cambria Math" panose="02040503050406030204" pitchFamily="18" charset="0"/>
                                        </a:rPr>
                                        <m:t> </m:t>
                                      </m:r>
                                    </m:num>
                                    <m:den>
                                      <m:sSup>
                                        <m:sSupPr>
                                          <m:ctrlPr>
                                            <a:rPr lang="fr-FR" sz="1400" b="0" i="1" smtClean="0">
                                              <a:latin typeface="Cambria Math" panose="02040503050406030204" pitchFamily="18" charset="0"/>
                                            </a:rPr>
                                          </m:ctrlPr>
                                        </m:sSupPr>
                                        <m:e>
                                          <m:d>
                                            <m:dPr>
                                              <m:ctrlPr>
                                                <a:rPr lang="fr-FR" sz="1400" b="0" i="1" smtClean="0">
                                                  <a:latin typeface="Cambria Math" panose="02040503050406030204" pitchFamily="18" charset="0"/>
                                                </a:rPr>
                                              </m:ctrlPr>
                                            </m:dPr>
                                            <m:e>
                                              <m:r>
                                                <a:rPr lang="fr-FR" sz="1400" b="0" i="1" smtClean="0">
                                                  <a:latin typeface="Cambria Math" panose="02040503050406030204" pitchFamily="18" charset="0"/>
                                                </a:rPr>
                                                <m:t>1+</m:t>
                                              </m:r>
                                              <m:r>
                                                <a:rPr lang="fr-FR" sz="1400" b="0" i="1" smtClean="0">
                                                  <a:latin typeface="Cambria Math" panose="02040503050406030204" pitchFamily="18" charset="0"/>
                                                </a:rPr>
                                                <m:t>𝑇𝐼𝐸</m:t>
                                              </m:r>
                                            </m:e>
                                          </m:d>
                                        </m:e>
                                        <m:sup>
                                          <m:r>
                                            <a:rPr lang="fr-FR" sz="1400" b="0" i="1" smtClean="0">
                                              <a:latin typeface="Cambria Math" panose="02040503050406030204" pitchFamily="18" charset="0"/>
                                            </a:rPr>
                                            <m:t>𝑡</m:t>
                                          </m:r>
                                        </m:sup>
                                      </m:sSup>
                                    </m:den>
                                  </m:f>
                                </m:e>
                              </m:nary>
                            </m:e>
                          </m:d>
                        </m:e>
                      </m:func>
                    </m:oMath>
                  </m:oMathPara>
                </a14:m>
                <a:endParaRPr lang="fr-FR" sz="1400" dirty="0"/>
              </a:p>
            </p:txBody>
          </p:sp>
        </mc:Choice>
        <mc:Fallback xmlns="">
          <p:sp>
            <p:nvSpPr>
              <p:cNvPr id="11" name="ZoneTexte 10">
                <a:extLst>
                  <a:ext uri="{FF2B5EF4-FFF2-40B4-BE49-F238E27FC236}">
                    <a16:creationId xmlns:a16="http://schemas.microsoft.com/office/drawing/2014/main" id="{C7751957-4DC1-5920-5769-2D653738995E}"/>
                  </a:ext>
                </a:extLst>
              </p:cNvPr>
              <p:cNvSpPr txBox="1">
                <a:spLocks noRot="1" noChangeAspect="1" noMove="1" noResize="1" noEditPoints="1" noAdjustHandles="1" noChangeArrowheads="1" noChangeShapeType="1" noTextEdit="1"/>
              </p:cNvSpPr>
              <p:nvPr/>
            </p:nvSpPr>
            <p:spPr>
              <a:xfrm>
                <a:off x="-381451" y="5586238"/>
                <a:ext cx="6108700" cy="777072"/>
              </a:xfrm>
              <a:prstGeom prst="rect">
                <a:avLst/>
              </a:prstGeom>
              <a:blipFill>
                <a:blip r:embed="rId6"/>
                <a:stretch>
                  <a:fillRect/>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6A2749C7-7DEC-768C-CB93-2B35B81FF7FF}"/>
              </a:ext>
            </a:extLst>
          </p:cNvPr>
          <p:cNvSpPr txBox="1"/>
          <p:nvPr/>
        </p:nvSpPr>
        <p:spPr>
          <a:xfrm>
            <a:off x="160831" y="4993217"/>
            <a:ext cx="5510932" cy="1370093"/>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chemeClr val="dk1"/>
                </a:solidFill>
                <a:latin typeface="+mj-lt"/>
                <a:ea typeface="Verdana"/>
                <a:cs typeface="Verdana"/>
                <a:sym typeface="Verdana"/>
              </a:rPr>
              <a:t>Pour chaque contrat, le TIE est fixé de façon à égaliser la valeur actuelle des cash-flows contractuels devant être versés avec la valeur comptable initiale nette (le montant versé à l’octroi) :</a:t>
            </a:r>
            <a:endParaRPr lang="fr-FR" sz="1050" dirty="0">
              <a:latin typeface="+mj-lt"/>
            </a:endParaRPr>
          </a:p>
          <a:p>
            <a:pPr algn="just">
              <a:spcBef>
                <a:spcPts val="600"/>
              </a:spcBef>
              <a:buClr>
                <a:schemeClr val="tx1"/>
              </a:buClr>
            </a:pPr>
            <a:endParaRPr lang="fr-FR" sz="1400" dirty="0" err="1">
              <a:latin typeface="Verdana" panose="020B0604030504040204" pitchFamily="34" charset="0"/>
            </a:endParaRPr>
          </a:p>
        </p:txBody>
      </p:sp>
      <p:sp>
        <p:nvSpPr>
          <p:cNvPr id="13" name="Google Shape;6239;p132">
            <a:extLst>
              <a:ext uri="{FF2B5EF4-FFF2-40B4-BE49-F238E27FC236}">
                <a16:creationId xmlns:a16="http://schemas.microsoft.com/office/drawing/2014/main" id="{A24EA42A-3895-35FF-63BB-ED69A179816A}"/>
              </a:ext>
            </a:extLst>
          </p:cNvPr>
          <p:cNvSpPr/>
          <p:nvPr/>
        </p:nvSpPr>
        <p:spPr>
          <a:xfrm>
            <a:off x="160831" y="4754719"/>
            <a:ext cx="5506699" cy="1931292"/>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E4086CCF-F77B-D77B-DE11-FCE84AD87AE6}"/>
                  </a:ext>
                </a:extLst>
              </p:cNvPr>
              <p:cNvSpPr txBox="1"/>
              <p:nvPr/>
            </p:nvSpPr>
            <p:spPr>
              <a:xfrm>
                <a:off x="5787480" y="3382818"/>
                <a:ext cx="6105214" cy="825258"/>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b="0" i="1" smtClean="0">
                        <a:latin typeface="Cambria Math" panose="02040503050406030204" pitchFamily="18" charset="0"/>
                      </a:rPr>
                      <m:t>𝐸𝐴</m:t>
                    </m:r>
                    <m:sSub>
                      <m:sSubPr>
                        <m:ctrlPr>
                          <a:rPr lang="fr-FR" sz="1050" b="0" i="1" smtClean="0">
                            <a:latin typeface="Cambria Math" panose="02040503050406030204" pitchFamily="18" charset="0"/>
                          </a:rPr>
                        </m:ctrlPr>
                      </m:sSubPr>
                      <m:e>
                        <m:r>
                          <a:rPr lang="fr-FR" sz="1050" b="0" i="1" smtClean="0">
                            <a:latin typeface="Cambria Math" panose="02040503050406030204" pitchFamily="18" charset="0"/>
                          </a:rPr>
                          <m:t>𝐷</m:t>
                        </m:r>
                      </m:e>
                      <m:sub>
                        <m:r>
                          <a:rPr lang="fr-FR" sz="1050" b="0" i="1" smtClean="0">
                            <a:latin typeface="Cambria Math" panose="02040503050406030204" pitchFamily="18" charset="0"/>
                          </a:rPr>
                          <m:t>𝑡</m:t>
                        </m:r>
                      </m:sub>
                    </m:sSub>
                  </m:oMath>
                </a14:m>
                <a:r>
                  <a:rPr lang="fr-FR" sz="1050" dirty="0">
                    <a:latin typeface="Verdana" panose="020B0604030504040204" pitchFamily="34" charset="0"/>
                  </a:rPr>
                  <a:t> : Exposition au moment du défaut à l’année </a:t>
                </a:r>
                <a14:m>
                  <m:oMath xmlns:m="http://schemas.openxmlformats.org/officeDocument/2006/math">
                    <m:r>
                      <a:rPr lang="fr-FR" sz="1050" i="1">
                        <a:latin typeface="Cambria Math" panose="02040503050406030204" pitchFamily="18" charset="0"/>
                      </a:rPr>
                      <m:t>𝑡</m:t>
                    </m:r>
                  </m:oMath>
                </a14:m>
                <a:endParaRPr lang="fr-FR" sz="1050" dirty="0">
                  <a:latin typeface="Verdana" panose="020B0604030504040204" pitchFamily="34" charset="0"/>
                </a:endParaRPr>
              </a:p>
              <a:p>
                <a:pPr lvl="0" algn="just">
                  <a:spcBef>
                    <a:spcPts val="600"/>
                  </a:spcBef>
                  <a:buClr>
                    <a:srgbClr val="000000"/>
                  </a:buClr>
                </a:pPr>
                <a14:m>
                  <m:oMath xmlns:m="http://schemas.openxmlformats.org/officeDocument/2006/math">
                    <m:sSub>
                      <m:sSubPr>
                        <m:ctrlPr>
                          <a:rPr lang="fr-FR" sz="1050" i="1">
                            <a:solidFill>
                              <a:srgbClr val="000000"/>
                            </a:solidFill>
                            <a:latin typeface="Cambria Math" panose="02040503050406030204" pitchFamily="18" charset="0"/>
                          </a:rPr>
                        </m:ctrlPr>
                      </m:sSubPr>
                      <m:e>
                        <m:r>
                          <a:rPr lang="fr-FR" sz="1050" b="0" i="1" smtClean="0">
                            <a:solidFill>
                              <a:srgbClr val="000000"/>
                            </a:solidFill>
                            <a:latin typeface="Cambria Math" panose="02040503050406030204" pitchFamily="18" charset="0"/>
                          </a:rPr>
                          <m:t>𝐿𝐺𝐷</m:t>
                        </m:r>
                      </m:e>
                      <m:sub>
                        <m:r>
                          <a:rPr lang="fr-FR" sz="1050" i="1">
                            <a:solidFill>
                              <a:srgbClr val="000000"/>
                            </a:solidFill>
                            <a:latin typeface="Cambria Math" panose="02040503050406030204" pitchFamily="18" charset="0"/>
                          </a:rPr>
                          <m:t>𝑡</m:t>
                        </m:r>
                      </m:sub>
                    </m:sSub>
                  </m:oMath>
                </a14:m>
                <a:r>
                  <a:rPr lang="fr-FR" sz="1050" dirty="0">
                    <a:solidFill>
                      <a:srgbClr val="000000"/>
                    </a:solidFill>
                    <a:latin typeface="Verdana" panose="020B0604030504040204" pitchFamily="34" charset="0"/>
                  </a:rPr>
                  <a:t> : Perte en cas de défaut à l’année </a:t>
                </a:r>
                <a14:m>
                  <m:oMath xmlns:m="http://schemas.openxmlformats.org/officeDocument/2006/math">
                    <m:r>
                      <a:rPr lang="fr-FR" sz="1050" i="1">
                        <a:solidFill>
                          <a:srgbClr val="000000"/>
                        </a:solidFill>
                        <a:latin typeface="Cambria Math" panose="02040503050406030204" pitchFamily="18" charset="0"/>
                      </a:rPr>
                      <m:t>𝑡</m:t>
                    </m:r>
                  </m:oMath>
                </a14:m>
                <a:endParaRPr lang="fr-FR" sz="1050" dirty="0">
                  <a:solidFill>
                    <a:srgbClr val="000000"/>
                  </a:solidFill>
                  <a:latin typeface="Verdana" panose="020B0604030504040204" pitchFamily="34" charset="0"/>
                </a:endParaRPr>
              </a:p>
              <a:p>
                <a:pPr algn="just">
                  <a:spcBef>
                    <a:spcPts val="600"/>
                  </a:spcBef>
                  <a:buClr>
                    <a:srgbClr val="000000"/>
                  </a:buClr>
                </a:pPr>
                <a14:m>
                  <m:oMath xmlns:m="http://schemas.openxmlformats.org/officeDocument/2006/math">
                    <m:r>
                      <a:rPr lang="fr-FR" sz="1050" i="1" dirty="0">
                        <a:latin typeface="Cambria Math" panose="02040503050406030204" pitchFamily="18" charset="0"/>
                      </a:rPr>
                      <m:t>𝑃</m:t>
                    </m:r>
                    <m:sSub>
                      <m:sSubPr>
                        <m:ctrlPr>
                          <a:rPr lang="fr-FR" sz="1050" i="1" dirty="0">
                            <a:latin typeface="Cambria Math" panose="02040503050406030204" pitchFamily="18" charset="0"/>
                          </a:rPr>
                        </m:ctrlPr>
                      </m:sSubPr>
                      <m:e>
                        <m:r>
                          <a:rPr lang="fr-FR" sz="1050" i="1" dirty="0">
                            <a:latin typeface="Cambria Math" panose="02040503050406030204" pitchFamily="18" charset="0"/>
                          </a:rPr>
                          <m:t>𝐷</m:t>
                        </m:r>
                      </m:e>
                      <m:sub>
                        <m:r>
                          <a:rPr lang="fr-FR" sz="1050" i="1" dirty="0">
                            <a:latin typeface="Cambria Math" panose="02040503050406030204" pitchFamily="18" charset="0"/>
                          </a:rPr>
                          <m:t>]</m:t>
                        </m:r>
                        <m:r>
                          <a:rPr lang="fr-FR" sz="1050" i="1" dirty="0">
                            <a:latin typeface="Cambria Math" panose="02040503050406030204" pitchFamily="18" charset="0"/>
                          </a:rPr>
                          <m:t>𝑡</m:t>
                        </m:r>
                        <m:r>
                          <a:rPr lang="fr-FR" sz="1050" i="1" dirty="0">
                            <a:latin typeface="Cambria Math" panose="02040503050406030204" pitchFamily="18" charset="0"/>
                          </a:rPr>
                          <m:t>,</m:t>
                        </m:r>
                        <m:r>
                          <a:rPr lang="fr-FR" sz="1050" i="1" dirty="0">
                            <a:latin typeface="Cambria Math" panose="02040503050406030204" pitchFamily="18" charset="0"/>
                          </a:rPr>
                          <m:t>𝑡</m:t>
                        </m:r>
                        <m:r>
                          <a:rPr lang="fr-FR" sz="1050" i="1" dirty="0">
                            <a:latin typeface="Cambria Math" panose="02040503050406030204" pitchFamily="18" charset="0"/>
                          </a:rPr>
                          <m:t>+1]</m:t>
                        </m:r>
                      </m:sub>
                    </m:sSub>
                  </m:oMath>
                </a14:m>
                <a:r>
                  <a:rPr lang="fr-FR" sz="1050" dirty="0">
                    <a:solidFill>
                      <a:srgbClr val="000000"/>
                    </a:solidFill>
                    <a:latin typeface="Verdana" panose="020B0604030504040204" pitchFamily="34" charset="0"/>
                  </a:rPr>
                  <a:t>: PD marginale </a:t>
                </a:r>
                <a:r>
                  <a:rPr lang="fr-FR" sz="1050" dirty="0"/>
                  <a:t>(ou conditionnelle) </a:t>
                </a:r>
                <a:r>
                  <a:rPr lang="fr-FR" sz="1050" dirty="0">
                    <a:solidFill>
                      <a:srgbClr val="000000"/>
                    </a:solidFill>
                    <a:latin typeface="Verdana" panose="020B0604030504040204" pitchFamily="34" charset="0"/>
                  </a:rPr>
                  <a:t>entre </a:t>
                </a:r>
                <a14:m>
                  <m:oMath xmlns:m="http://schemas.openxmlformats.org/officeDocument/2006/math">
                    <m:r>
                      <a:rPr lang="fr-FR" sz="1050" i="1" dirty="0" smtClean="0">
                        <a:solidFill>
                          <a:srgbClr val="000000"/>
                        </a:solidFill>
                        <a:latin typeface="Cambria Math" panose="02040503050406030204" pitchFamily="18" charset="0"/>
                      </a:rPr>
                      <m:t>𝑡</m:t>
                    </m:r>
                  </m:oMath>
                </a14:m>
                <a:r>
                  <a:rPr lang="fr-FR" sz="1050" dirty="0">
                    <a:solidFill>
                      <a:srgbClr val="000000"/>
                    </a:solidFill>
                    <a:latin typeface="Verdana" panose="020B0604030504040204" pitchFamily="34" charset="0"/>
                  </a:rPr>
                  <a:t> et </a:t>
                </a:r>
                <a14:m>
                  <m:oMath xmlns:m="http://schemas.openxmlformats.org/officeDocument/2006/math">
                    <m:r>
                      <a:rPr lang="fr-FR" sz="1050" i="1" dirty="0" smtClean="0">
                        <a:solidFill>
                          <a:srgbClr val="000000"/>
                        </a:solidFill>
                        <a:latin typeface="Cambria Math" panose="02040503050406030204" pitchFamily="18" charset="0"/>
                      </a:rPr>
                      <m:t>𝑡</m:t>
                    </m:r>
                    <m:r>
                      <a:rPr lang="fr-FR" sz="1050" i="1" dirty="0" smtClean="0">
                        <a:solidFill>
                          <a:srgbClr val="000000"/>
                        </a:solidFill>
                        <a:latin typeface="Cambria Math" panose="02040503050406030204" pitchFamily="18" charset="0"/>
                      </a:rPr>
                      <m:t>+1</m:t>
                    </m:r>
                  </m:oMath>
                </a14:m>
                <a:endParaRPr lang="fr-FR" sz="1050" b="0" dirty="0">
                  <a:solidFill>
                    <a:srgbClr val="000000"/>
                  </a:solidFill>
                  <a:latin typeface="Verdana" panose="020B0604030504040204" pitchFamily="34" charset="0"/>
                </a:endParaRPr>
              </a:p>
              <a:p>
                <a:pPr algn="just">
                  <a:spcBef>
                    <a:spcPts val="600"/>
                  </a:spcBef>
                  <a:buClr>
                    <a:srgbClr val="000000"/>
                  </a:buClr>
                </a:pPr>
                <a:r>
                  <a:rPr lang="fr-FR" sz="1050" b="1" dirty="0"/>
                  <a:t>PD marginale à 2 ans = </a:t>
                </a:r>
                <a:r>
                  <a:rPr lang="fr-FR" sz="1050" dirty="0"/>
                  <a:t>proba de défaut pendant la 2ᵉ année, conditionnellement à être toujours sain à la fin de la 1ʳᵉ année.</a:t>
                </a:r>
                <a:endParaRPr lang="fr-FR" sz="1050" dirty="0">
                  <a:latin typeface="Verdana" panose="020B0604030504040204" pitchFamily="34" charset="0"/>
                  <a:sym typeface="Verdana"/>
                </a:endParaRPr>
              </a:p>
            </p:txBody>
          </p:sp>
        </mc:Choice>
        <mc:Fallback xmlns="">
          <p:sp>
            <p:nvSpPr>
              <p:cNvPr id="14" name="ZoneTexte 13">
                <a:extLst>
                  <a:ext uri="{FF2B5EF4-FFF2-40B4-BE49-F238E27FC236}">
                    <a16:creationId xmlns:a16="http://schemas.microsoft.com/office/drawing/2014/main" id="{E4086CCF-F77B-D77B-DE11-FCE84AD87AE6}"/>
                  </a:ext>
                </a:extLst>
              </p:cNvPr>
              <p:cNvSpPr txBox="1">
                <a:spLocks noRot="1" noChangeAspect="1" noMove="1" noResize="1" noEditPoints="1" noAdjustHandles="1" noChangeArrowheads="1" noChangeShapeType="1" noTextEdit="1"/>
              </p:cNvSpPr>
              <p:nvPr/>
            </p:nvSpPr>
            <p:spPr>
              <a:xfrm>
                <a:off x="5787480" y="3382818"/>
                <a:ext cx="6105214" cy="825258"/>
              </a:xfrm>
              <a:prstGeom prst="rect">
                <a:avLst/>
              </a:prstGeom>
              <a:blipFill>
                <a:blip r:embed="rId7"/>
                <a:stretch>
                  <a:fillRect b="-42222"/>
                </a:stretch>
              </a:blipFill>
            </p:spPr>
            <p:txBody>
              <a:bodyPr/>
              <a:lstStyle/>
              <a:p>
                <a:r>
                  <a:rPr lang="fr-FR">
                    <a:noFill/>
                  </a:rPr>
                  <a:t> </a:t>
                </a:r>
              </a:p>
            </p:txBody>
          </p:sp>
        </mc:Fallback>
      </mc:AlternateContent>
      <p:sp>
        <p:nvSpPr>
          <p:cNvPr id="16" name="Google Shape;6239;p132">
            <a:extLst>
              <a:ext uri="{FF2B5EF4-FFF2-40B4-BE49-F238E27FC236}">
                <a16:creationId xmlns:a16="http://schemas.microsoft.com/office/drawing/2014/main" id="{379D9C20-36BA-B386-5317-CCBD26B311C6}"/>
              </a:ext>
            </a:extLst>
          </p:cNvPr>
          <p:cNvSpPr/>
          <p:nvPr/>
        </p:nvSpPr>
        <p:spPr>
          <a:xfrm>
            <a:off x="5786966" y="4744401"/>
            <a:ext cx="6105213" cy="194161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A23F1232-C600-F488-C91A-BB51A5F66D46}"/>
                  </a:ext>
                </a:extLst>
              </p:cNvPr>
              <p:cNvSpPr txBox="1"/>
              <p:nvPr/>
            </p:nvSpPr>
            <p:spPr>
              <a:xfrm>
                <a:off x="5841268" y="4985750"/>
                <a:ext cx="6050911" cy="170026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i="1" dirty="0" smtClean="0">
                        <a:latin typeface="Cambria Math" panose="02040503050406030204" pitchFamily="18" charset="0"/>
                      </a:rPr>
                      <m:t>𝐸𝐿</m:t>
                    </m:r>
                  </m:oMath>
                </a14:m>
                <a:r>
                  <a:rPr lang="fr-FR" sz="1050" dirty="0">
                    <a:latin typeface="+mj-lt"/>
                  </a:rPr>
                  <a:t> : Perte attendue calculée dans un cadre bâlois</a:t>
                </a:r>
              </a:p>
              <a:p>
                <a:pPr algn="just">
                  <a:spcBef>
                    <a:spcPts val="600"/>
                  </a:spcBef>
                  <a:buClr>
                    <a:schemeClr val="tx1"/>
                  </a:buClr>
                </a:pPr>
                <a:endParaRPr lang="fr-FR" sz="1050" dirty="0">
                  <a:latin typeface="+mj-lt"/>
                </a:endParaRPr>
              </a:p>
              <a:p>
                <a:pPr algn="just">
                  <a:spcBef>
                    <a:spcPts val="600"/>
                  </a:spcBef>
                  <a:buClr>
                    <a:schemeClr val="tx1"/>
                  </a:buClr>
                </a:pPr>
                <a:r>
                  <a:rPr lang="fr-FR" sz="1050" b="1" dirty="0">
                    <a:latin typeface="+mj-lt"/>
                  </a:rPr>
                  <a:t>Cadre bâlois : </a:t>
                </a:r>
                <a:r>
                  <a:rPr lang="fr-FR" sz="1050" dirty="0">
                    <a:latin typeface="+mj-lt"/>
                  </a:rPr>
                  <a:t>La probabilité de défaut est une PD à 1 an calculée sur un cycle économique complet (TTC – </a:t>
                </a:r>
                <a:r>
                  <a:rPr lang="fr-FR" sz="1050" i="1" dirty="0">
                    <a:latin typeface="+mj-lt"/>
                  </a:rPr>
                  <a:t>Through-The-Cycle</a:t>
                </a:r>
                <a:r>
                  <a:rPr lang="fr-FR" sz="1050" dirty="0">
                    <a:latin typeface="+mj-lt"/>
                  </a:rPr>
                  <a:t>) et l’EAD et la LGD sont calculés sur une période de ralentissement économique (</a:t>
                </a:r>
                <a:r>
                  <a:rPr lang="fr-FR" sz="1050" i="1" dirty="0" err="1">
                    <a:latin typeface="+mj-lt"/>
                  </a:rPr>
                  <a:t>Downturn</a:t>
                </a:r>
                <a:r>
                  <a:rPr lang="fr-FR" sz="1050" dirty="0">
                    <a:latin typeface="+mj-lt"/>
                  </a:rPr>
                  <a:t>).</a:t>
                </a:r>
              </a:p>
              <a:p>
                <a:pPr algn="just">
                  <a:spcBef>
                    <a:spcPts val="600"/>
                  </a:spcBef>
                  <a:buClr>
                    <a:schemeClr val="tx1"/>
                  </a:buClr>
                </a:pPr>
                <a:endParaRPr lang="fr-FR" sz="1050" dirty="0">
                  <a:latin typeface="+mj-lt"/>
                </a:endParaRPr>
              </a:p>
              <a:p>
                <a:pPr algn="just">
                  <a:spcBef>
                    <a:spcPts val="600"/>
                  </a:spcBef>
                  <a:buClr>
                    <a:schemeClr val="tx1"/>
                  </a:buClr>
                </a:pPr>
                <a:r>
                  <a:rPr lang="fr-FR" sz="1050" b="1" dirty="0">
                    <a:latin typeface="+mj-lt"/>
                  </a:rPr>
                  <a:t>Cadre IFRS 9 : </a:t>
                </a:r>
                <a:r>
                  <a:rPr lang="fr-FR" sz="1050" dirty="0">
                    <a:latin typeface="+mj-lt"/>
                  </a:rPr>
                  <a:t>Les paramètres réglementaires reflètent les conditions économiques à l’instant </a:t>
                </a:r>
                <a14:m>
                  <m:oMath xmlns:m="http://schemas.openxmlformats.org/officeDocument/2006/math">
                    <m:r>
                      <a:rPr lang="fr-FR" sz="1050" b="0" i="1" smtClean="0">
                        <a:latin typeface="Cambria Math" panose="02040503050406030204" pitchFamily="18" charset="0"/>
                      </a:rPr>
                      <m:t>𝑡</m:t>
                    </m:r>
                  </m:oMath>
                </a14:m>
                <a:r>
                  <a:rPr lang="fr-FR" sz="1050" dirty="0">
                    <a:latin typeface="+mj-lt"/>
                  </a:rPr>
                  <a:t>. Ils sont dits PIT (</a:t>
                </a:r>
                <a:r>
                  <a:rPr lang="fr-FR" sz="1050" i="1" dirty="0">
                    <a:latin typeface="+mj-lt"/>
                  </a:rPr>
                  <a:t>Point-In-Time</a:t>
                </a:r>
                <a:r>
                  <a:rPr lang="fr-FR" sz="1050" dirty="0">
                    <a:latin typeface="+mj-lt"/>
                  </a:rPr>
                  <a:t>).</a:t>
                </a:r>
              </a:p>
            </p:txBody>
          </p:sp>
        </mc:Choice>
        <mc:Fallback xmlns="">
          <p:sp>
            <p:nvSpPr>
              <p:cNvPr id="18" name="ZoneTexte 17">
                <a:extLst>
                  <a:ext uri="{FF2B5EF4-FFF2-40B4-BE49-F238E27FC236}">
                    <a16:creationId xmlns:a16="http://schemas.microsoft.com/office/drawing/2014/main" id="{A23F1232-C600-F488-C91A-BB51A5F66D46}"/>
                  </a:ext>
                </a:extLst>
              </p:cNvPr>
              <p:cNvSpPr txBox="1">
                <a:spLocks noRot="1" noChangeAspect="1" noMove="1" noResize="1" noEditPoints="1" noAdjustHandles="1" noChangeArrowheads="1" noChangeShapeType="1" noTextEdit="1"/>
              </p:cNvSpPr>
              <p:nvPr/>
            </p:nvSpPr>
            <p:spPr>
              <a:xfrm>
                <a:off x="5841268" y="4985750"/>
                <a:ext cx="6050911" cy="1700261"/>
              </a:xfrm>
              <a:prstGeom prst="rect">
                <a:avLst/>
              </a:prstGeom>
              <a:blipFill>
                <a:blip r:embed="rId8"/>
                <a:stretch>
                  <a:fillRect b="-7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033A5B6D-1113-0C8B-4A92-8639746167B8}"/>
                  </a:ext>
                </a:extLst>
              </p:cNvPr>
              <p:cNvSpPr txBox="1"/>
              <p:nvPr/>
            </p:nvSpPr>
            <p:spPr>
              <a:xfrm>
                <a:off x="7660463" y="4754719"/>
                <a:ext cx="1834800" cy="276999"/>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1100"/>
                  <a:buFont typeface="Arial"/>
                  <a:buNone/>
                </a:pPr>
                <a:r>
                  <a:rPr lang="fr-FR" sz="1200" b="0" i="0" u="none" strike="noStrike" cap="none" dirty="0">
                    <a:solidFill>
                      <a:srgbClr val="FF0000"/>
                    </a:solidFill>
                    <a:latin typeface="+mj-lt"/>
                    <a:ea typeface="Arial"/>
                    <a:cs typeface="Arial"/>
                    <a:sym typeface="Arial"/>
                  </a:rPr>
                  <a:t>Attention :</a:t>
                </a:r>
                <a:r>
                  <a:rPr lang="fr-FR" sz="1200" b="0" i="0" u="none" strike="noStrike" cap="none" dirty="0">
                    <a:solidFill>
                      <a:schemeClr val="dk2"/>
                    </a:solidFill>
                    <a:latin typeface="+mj-lt"/>
                    <a:ea typeface="Arial"/>
                    <a:cs typeface="Arial"/>
                    <a:sym typeface="Arial"/>
                  </a:rPr>
                  <a:t> </a:t>
                </a:r>
                <a14:m>
                  <m:oMath xmlns:m="http://schemas.openxmlformats.org/officeDocument/2006/math">
                    <m:r>
                      <a:rPr lang="fr-FR" sz="1200" b="0" i="1" u="none" strike="noStrike" cap="none" smtClean="0">
                        <a:solidFill>
                          <a:schemeClr val="dk2"/>
                        </a:solidFill>
                        <a:latin typeface="Cambria Math" panose="02040503050406030204" pitchFamily="18" charset="0"/>
                        <a:ea typeface="Arial"/>
                        <a:cs typeface="Arial"/>
                        <a:sym typeface="Arial"/>
                      </a:rPr>
                      <m:t>𝐸𝐶𝐿</m:t>
                    </m:r>
                    <m:r>
                      <a:rPr lang="fr-FR" sz="1200" b="0" i="1" u="none" strike="noStrike" cap="none" smtClean="0">
                        <a:solidFill>
                          <a:schemeClr val="dk2"/>
                        </a:solidFill>
                        <a:latin typeface="Cambria Math" panose="02040503050406030204" pitchFamily="18" charset="0"/>
                        <a:ea typeface="Arial"/>
                        <a:cs typeface="Arial"/>
                        <a:sym typeface="Arial"/>
                      </a:rPr>
                      <m:t>≠</m:t>
                    </m:r>
                    <m:r>
                      <a:rPr lang="fr-FR" sz="1200" b="0" i="1" u="none" strike="noStrike" cap="none" smtClean="0">
                        <a:solidFill>
                          <a:schemeClr val="dk2"/>
                        </a:solidFill>
                        <a:latin typeface="Cambria Math" panose="02040503050406030204" pitchFamily="18" charset="0"/>
                        <a:ea typeface="Arial"/>
                        <a:cs typeface="Arial"/>
                        <a:sym typeface="Arial"/>
                      </a:rPr>
                      <m:t>𝐸𝐿</m:t>
                    </m:r>
                  </m:oMath>
                </a14:m>
                <a:endParaRPr lang="fr-FR" sz="1200" b="0" i="0" u="none" strike="noStrike" cap="none" dirty="0">
                  <a:solidFill>
                    <a:schemeClr val="dk2"/>
                  </a:solidFill>
                  <a:latin typeface="+mj-lt"/>
                  <a:ea typeface="Arial"/>
                  <a:cs typeface="Arial"/>
                  <a:sym typeface="Arial"/>
                </a:endParaRPr>
              </a:p>
            </p:txBody>
          </p:sp>
        </mc:Choice>
        <mc:Fallback xmlns="">
          <p:sp>
            <p:nvSpPr>
              <p:cNvPr id="20" name="ZoneTexte 19">
                <a:extLst>
                  <a:ext uri="{FF2B5EF4-FFF2-40B4-BE49-F238E27FC236}">
                    <a16:creationId xmlns:a16="http://schemas.microsoft.com/office/drawing/2014/main" id="{033A5B6D-1113-0C8B-4A92-8639746167B8}"/>
                  </a:ext>
                </a:extLst>
              </p:cNvPr>
              <p:cNvSpPr txBox="1">
                <a:spLocks noRot="1" noChangeAspect="1" noMove="1" noResize="1" noEditPoints="1" noAdjustHandles="1" noChangeArrowheads="1" noChangeShapeType="1" noTextEdit="1"/>
              </p:cNvSpPr>
              <p:nvPr/>
            </p:nvSpPr>
            <p:spPr>
              <a:xfrm>
                <a:off x="7660463" y="4754719"/>
                <a:ext cx="1834800" cy="276999"/>
              </a:xfrm>
              <a:prstGeom prst="rect">
                <a:avLst/>
              </a:prstGeom>
              <a:blipFill>
                <a:blip r:embed="rId9"/>
                <a:stretch>
                  <a:fillRect l="-332" t="-2222" b="-17778"/>
                </a:stretch>
              </a:blipFill>
            </p:spPr>
            <p:txBody>
              <a:bodyPr/>
              <a:lstStyle/>
              <a:p>
                <a:r>
                  <a:rPr lang="fr-FR">
                    <a:noFill/>
                  </a:rPr>
                  <a:t> </a:t>
                </a:r>
              </a:p>
            </p:txBody>
          </p:sp>
        </mc:Fallback>
      </mc:AlternateContent>
      <p:sp>
        <p:nvSpPr>
          <p:cNvPr id="21" name="ZoneTexte 20">
            <a:extLst>
              <a:ext uri="{FF2B5EF4-FFF2-40B4-BE49-F238E27FC236}">
                <a16:creationId xmlns:a16="http://schemas.microsoft.com/office/drawing/2014/main" id="{08692B12-BE07-7906-A8E5-DDAA3ACD9BDB}"/>
              </a:ext>
            </a:extLst>
          </p:cNvPr>
          <p:cNvSpPr txBox="1"/>
          <p:nvPr/>
        </p:nvSpPr>
        <p:spPr>
          <a:xfrm>
            <a:off x="10394139" y="2616586"/>
            <a:ext cx="1797861" cy="825257"/>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Voir l’annexe pour la démonstration</a:t>
            </a:r>
          </a:p>
        </p:txBody>
      </p: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ADE2A57-9883-3968-47D8-1F03647A12FA}"/>
                  </a:ext>
                </a:extLst>
              </p:cNvPr>
              <p:cNvSpPr txBox="1"/>
              <p:nvPr/>
            </p:nvSpPr>
            <p:spPr>
              <a:xfrm>
                <a:off x="280268" y="6363310"/>
                <a:ext cx="4299352" cy="238498"/>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050" b="0" i="1" dirty="0" smtClean="0">
                            <a:latin typeface="Cambria Math" panose="02040503050406030204" pitchFamily="18" charset="0"/>
                          </a:rPr>
                        </m:ctrlPr>
                      </m:sSubPr>
                      <m:e>
                        <m:r>
                          <a:rPr lang="fr-FR" sz="1050" i="1" dirty="0" smtClean="0">
                            <a:latin typeface="Cambria Math" panose="02040503050406030204" pitchFamily="18" charset="0"/>
                          </a:rPr>
                          <m:t>𝑀</m:t>
                        </m:r>
                      </m:e>
                      <m:sub>
                        <m:r>
                          <a:rPr lang="fr-FR" sz="1050" b="0" i="1" dirty="0" smtClean="0">
                            <a:latin typeface="Cambria Math" panose="02040503050406030204" pitchFamily="18" charset="0"/>
                          </a:rPr>
                          <m:t>𝑖𝑛𝑖𝑡</m:t>
                        </m:r>
                      </m:sub>
                    </m:sSub>
                  </m:oMath>
                </a14:m>
                <a:r>
                  <a:rPr lang="fr-FR" sz="1050" dirty="0">
                    <a:latin typeface="Verdana" panose="020B0604030504040204" pitchFamily="34" charset="0"/>
                  </a:rPr>
                  <a:t>: maturité initiale du contrat</a:t>
                </a:r>
              </a:p>
            </p:txBody>
          </p:sp>
        </mc:Choice>
        <mc:Fallback xmlns="">
          <p:sp>
            <p:nvSpPr>
              <p:cNvPr id="22" name="ZoneTexte 21">
                <a:extLst>
                  <a:ext uri="{FF2B5EF4-FFF2-40B4-BE49-F238E27FC236}">
                    <a16:creationId xmlns:a16="http://schemas.microsoft.com/office/drawing/2014/main" id="{FADE2A57-9883-3968-47D8-1F03647A12FA}"/>
                  </a:ext>
                </a:extLst>
              </p:cNvPr>
              <p:cNvSpPr txBox="1">
                <a:spLocks noRot="1" noChangeAspect="1" noMove="1" noResize="1" noEditPoints="1" noAdjustHandles="1" noChangeArrowheads="1" noChangeShapeType="1" noTextEdit="1"/>
              </p:cNvSpPr>
              <p:nvPr/>
            </p:nvSpPr>
            <p:spPr>
              <a:xfrm>
                <a:off x="280268" y="6363310"/>
                <a:ext cx="4299352" cy="238498"/>
              </a:xfrm>
              <a:prstGeom prst="rect">
                <a:avLst/>
              </a:prstGeom>
              <a:blipFill>
                <a:blip r:embed="rId10"/>
                <a:stretch>
                  <a:fillRect b="-20513"/>
                </a:stretch>
              </a:blipFill>
            </p:spPr>
            <p:txBody>
              <a:bodyPr/>
              <a:lstStyle/>
              <a:p>
                <a:r>
                  <a:rPr lang="fr-FR">
                    <a:noFill/>
                  </a:rPr>
                  <a:t> </a:t>
                </a:r>
              </a:p>
            </p:txBody>
          </p:sp>
        </mc:Fallback>
      </mc:AlternateContent>
    </p:spTree>
    <p:extLst>
      <p:ext uri="{BB962C8B-B14F-4D97-AF65-F5344CB8AC3E}">
        <p14:creationId xmlns:p14="http://schemas.microsoft.com/office/powerpoint/2010/main" val="871353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88250A69-8B09-096E-284F-503CE0395D0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BB2E91F-CC96-9A84-1DBC-8FACA929FB70}"/>
              </a:ext>
            </a:extLst>
          </p:cNvPr>
          <p:cNvSpPr/>
          <p:nvPr/>
        </p:nvSpPr>
        <p:spPr>
          <a:xfrm>
            <a:off x="10226108" y="5818186"/>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7" name="Rectangle 6">
            <a:extLst>
              <a:ext uri="{FF2B5EF4-FFF2-40B4-BE49-F238E27FC236}">
                <a16:creationId xmlns:a16="http://schemas.microsoft.com/office/drawing/2014/main" id="{6CB83E4A-E403-A3E0-A496-033D1F90D082}"/>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F9CAE1F9-8A12-7D69-D37E-FDDCD9E1C2E0}"/>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Volet dépréciation : Formule des ECL pour chaque Stage/Bucket</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C95F383F-1E86-AE60-CF93-5D0DBA5358E8}"/>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Google Shape;6279;p134">
            <a:extLst>
              <a:ext uri="{FF2B5EF4-FFF2-40B4-BE49-F238E27FC236}">
                <a16:creationId xmlns:a16="http://schemas.microsoft.com/office/drawing/2014/main" id="{AE8158B0-B81B-5BA9-D8AC-5010DCC23083}"/>
              </a:ext>
            </a:extLst>
          </p:cNvPr>
          <p:cNvSpPr/>
          <p:nvPr/>
        </p:nvSpPr>
        <p:spPr>
          <a:xfrm rot="5400000">
            <a:off x="6949119" y="-2041075"/>
            <a:ext cx="1308165" cy="8049653"/>
          </a:xfrm>
          <a:prstGeom prst="round2SameRect">
            <a:avLst>
              <a:gd name="adj1" fmla="val 16667"/>
              <a:gd name="adj2" fmla="val 0"/>
            </a:avLst>
          </a:prstGeom>
          <a:solidFill>
            <a:schemeClr val="bg1">
              <a:alpha val="87843"/>
            </a:schemeClr>
          </a:solidFill>
          <a:ln w="25400" cap="flat" cmpd="sng">
            <a:solidFill>
              <a:srgbClr val="D9C6A6">
                <a:alpha val="8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6285;p134">
            <a:extLst>
              <a:ext uri="{FF2B5EF4-FFF2-40B4-BE49-F238E27FC236}">
                <a16:creationId xmlns:a16="http://schemas.microsoft.com/office/drawing/2014/main" id="{2793FDF8-5040-30DB-CA6B-FC221C71274E}"/>
              </a:ext>
            </a:extLst>
          </p:cNvPr>
          <p:cNvSpPr/>
          <p:nvPr/>
        </p:nvSpPr>
        <p:spPr>
          <a:xfrm>
            <a:off x="464912" y="1329669"/>
            <a:ext cx="3050269" cy="1308165"/>
          </a:xfrm>
          <a:prstGeom prst="rect">
            <a:avLst/>
          </a:prstGeom>
          <a:noFill/>
          <a:ln w="25400" cap="flat" cmpd="sng">
            <a:solidFill>
              <a:srgbClr val="D9C6A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rgbClr val="8D6A31"/>
                </a:solidFill>
                <a:latin typeface="Arial"/>
                <a:ea typeface="Arial"/>
                <a:cs typeface="Arial"/>
                <a:sym typeface="Arial"/>
              </a:rPr>
              <a:t>Stage 1 :</a:t>
            </a:r>
            <a:endParaRPr sz="1400" b="1" i="0" strike="noStrike" cap="none" dirty="0">
              <a:solidFill>
                <a:srgbClr val="8D6A31"/>
              </a:solidFill>
              <a:latin typeface="Arial"/>
              <a:ea typeface="Arial"/>
              <a:cs typeface="Arial"/>
              <a:sym typeface="Arial"/>
            </a:endParaRPr>
          </a:p>
        </p:txBody>
      </p:sp>
      <p:sp>
        <p:nvSpPr>
          <p:cNvPr id="4" name="Google Shape;6286;p134">
            <a:extLst>
              <a:ext uri="{FF2B5EF4-FFF2-40B4-BE49-F238E27FC236}">
                <a16:creationId xmlns:a16="http://schemas.microsoft.com/office/drawing/2014/main" id="{CCDDE117-4421-1F00-0DA0-406957D2C5CD}"/>
              </a:ext>
            </a:extLst>
          </p:cNvPr>
          <p:cNvSpPr/>
          <p:nvPr/>
        </p:nvSpPr>
        <p:spPr>
          <a:xfrm>
            <a:off x="464912" y="2774917"/>
            <a:ext cx="3050269" cy="1308165"/>
          </a:xfrm>
          <a:prstGeom prst="rect">
            <a:avLst/>
          </a:prstGeom>
          <a:noFill/>
          <a:ln w="254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chemeClr val="bg2"/>
                </a:solidFill>
                <a:latin typeface="Arial"/>
                <a:ea typeface="Arial"/>
                <a:cs typeface="Arial"/>
                <a:sym typeface="Arial"/>
              </a:rPr>
              <a:t>Stage 2 :</a:t>
            </a:r>
            <a:endParaRPr sz="1400" b="1" i="0" u="none" strike="noStrike" cap="none" dirty="0">
              <a:solidFill>
                <a:schemeClr val="bg2"/>
              </a:solidFill>
              <a:latin typeface="Arial"/>
              <a:ea typeface="Arial"/>
              <a:cs typeface="Arial"/>
              <a:sym typeface="Arial"/>
            </a:endParaRPr>
          </a:p>
        </p:txBody>
      </p:sp>
      <p:sp>
        <p:nvSpPr>
          <p:cNvPr id="5" name="Google Shape;6279;p134">
            <a:extLst>
              <a:ext uri="{FF2B5EF4-FFF2-40B4-BE49-F238E27FC236}">
                <a16:creationId xmlns:a16="http://schemas.microsoft.com/office/drawing/2014/main" id="{C14A930F-BA76-04BC-F1D1-DC4420A2ED89}"/>
              </a:ext>
            </a:extLst>
          </p:cNvPr>
          <p:cNvSpPr/>
          <p:nvPr/>
        </p:nvSpPr>
        <p:spPr>
          <a:xfrm rot="5400000">
            <a:off x="7007983" y="-595828"/>
            <a:ext cx="1308165" cy="8049653"/>
          </a:xfrm>
          <a:prstGeom prst="round2SameRect">
            <a:avLst>
              <a:gd name="adj1" fmla="val 16667"/>
              <a:gd name="adj2" fmla="val 0"/>
            </a:avLst>
          </a:prstGeom>
          <a:solidFill>
            <a:schemeClr val="bg1">
              <a:alpha val="87843"/>
            </a:schemeClr>
          </a:solidFill>
          <a:ln w="25400" cap="flat" cmpd="sng">
            <a:solidFill>
              <a:schemeClr val="bg2">
                <a:alpha val="8784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287;p134">
            <a:extLst>
              <a:ext uri="{FF2B5EF4-FFF2-40B4-BE49-F238E27FC236}">
                <a16:creationId xmlns:a16="http://schemas.microsoft.com/office/drawing/2014/main" id="{D30151AD-0D75-1E5D-966B-1034983FDF60}"/>
              </a:ext>
            </a:extLst>
          </p:cNvPr>
          <p:cNvSpPr/>
          <p:nvPr/>
        </p:nvSpPr>
        <p:spPr>
          <a:xfrm>
            <a:off x="464912" y="4220165"/>
            <a:ext cx="3050269" cy="1323172"/>
          </a:xfrm>
          <a:prstGeom prst="rect">
            <a:avLst/>
          </a:prstGeom>
          <a:noFill/>
          <a:ln w="254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chemeClr val="accent3"/>
                </a:solidFill>
                <a:latin typeface="Arial"/>
                <a:ea typeface="Arial"/>
                <a:cs typeface="Arial"/>
                <a:sym typeface="Arial"/>
              </a:rPr>
              <a:t>Stage 3 :</a:t>
            </a:r>
            <a:endParaRPr sz="1400" b="1" i="0" u="none" strike="noStrike" cap="none" dirty="0">
              <a:solidFill>
                <a:schemeClr val="accent3"/>
              </a:solidFill>
              <a:latin typeface="Arial"/>
              <a:ea typeface="Arial"/>
              <a:cs typeface="Arial"/>
              <a:sym typeface="Arial"/>
            </a:endParaRPr>
          </a:p>
        </p:txBody>
      </p:sp>
      <p:sp>
        <p:nvSpPr>
          <p:cNvPr id="8" name="Google Shape;6279;p134">
            <a:extLst>
              <a:ext uri="{FF2B5EF4-FFF2-40B4-BE49-F238E27FC236}">
                <a16:creationId xmlns:a16="http://schemas.microsoft.com/office/drawing/2014/main" id="{15A53661-17A3-3BFD-386A-4CD640B663AA}"/>
              </a:ext>
            </a:extLst>
          </p:cNvPr>
          <p:cNvSpPr/>
          <p:nvPr/>
        </p:nvSpPr>
        <p:spPr>
          <a:xfrm rot="5400000">
            <a:off x="7040675" y="825293"/>
            <a:ext cx="1323172" cy="8049653"/>
          </a:xfrm>
          <a:prstGeom prst="round2SameRect">
            <a:avLst>
              <a:gd name="adj1" fmla="val 16667"/>
              <a:gd name="adj2" fmla="val 0"/>
            </a:avLst>
          </a:prstGeom>
          <a:solidFill>
            <a:schemeClr val="bg1">
              <a:alpha val="87843"/>
            </a:schemeClr>
          </a:solidFill>
          <a:ln w="25400" cap="flat" cmpd="sng">
            <a:solidFill>
              <a:schemeClr val="accent3">
                <a:alpha val="8784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fr-FR" dirty="0"/>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8E860840-64E5-839B-6B5D-121BDCD20DFC}"/>
                  </a:ext>
                </a:extLst>
              </p:cNvPr>
              <p:cNvSpPr txBox="1"/>
              <p:nvPr/>
            </p:nvSpPr>
            <p:spPr>
              <a:xfrm>
                <a:off x="3831111" y="1405786"/>
                <a:ext cx="774229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𝐸𝐶𝐿</m:t>
                          </m:r>
                        </m:e>
                        <m:sub>
                          <m:r>
                            <a:rPr lang="fr-FR" sz="1600" b="0" i="1" smtClean="0">
                              <a:latin typeface="Cambria Math" panose="02040503050406030204" pitchFamily="18" charset="0"/>
                              <a:ea typeface="Cambria Math" panose="02040503050406030204" pitchFamily="18" charset="0"/>
                            </a:rPr>
                            <m:t>𝑆</m:t>
                          </m:r>
                          <m:r>
                            <a:rPr lang="fr-FR" sz="1600" b="0" i="1" smtClean="0">
                              <a:latin typeface="Cambria Math" panose="02040503050406030204" pitchFamily="18" charset="0"/>
                              <a:ea typeface="Cambria Math" panose="02040503050406030204" pitchFamily="18" charset="0"/>
                            </a:rPr>
                            <m:t>1</m:t>
                          </m:r>
                        </m:sub>
                      </m:sSub>
                      <m:r>
                        <a:rPr lang="fr-FR" sz="1600" b="0" i="1" smtClean="0">
                          <a:latin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rPr>
                            <m:t>𝑃𝐷</m:t>
                          </m:r>
                        </m:e>
                        <m:sub>
                          <m:r>
                            <a:rPr lang="fr-FR" sz="1600" b="0" i="1" smtClean="0">
                              <a:latin typeface="Cambria Math" panose="02040503050406030204" pitchFamily="18" charset="0"/>
                              <a:ea typeface="Cambria Math" panose="02040503050406030204" pitchFamily="18" charset="0"/>
                            </a:rPr>
                            <m:t>1</m:t>
                          </m:r>
                          <m:r>
                            <a:rPr lang="fr-FR" sz="1600" b="0" i="1" smtClean="0">
                              <a:latin typeface="Cambria Math" panose="02040503050406030204" pitchFamily="18" charset="0"/>
                              <a:ea typeface="Cambria Math" panose="02040503050406030204" pitchFamily="18" charset="0"/>
                            </a:rPr>
                            <m:t>𝑎𝑛</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𝐸𝐴</m:t>
                          </m:r>
                          <m:r>
                            <a:rPr lang="fr-FR" sz="1600" i="1">
                              <a:latin typeface="Cambria Math" panose="02040503050406030204" pitchFamily="18" charset="0"/>
                            </a:rPr>
                            <m:t>𝐷</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rPr>
                            <m:t>𝐿𝐺</m:t>
                          </m:r>
                          <m:r>
                            <a:rPr lang="fr-FR" sz="1600" i="1">
                              <a:latin typeface="Cambria Math" panose="02040503050406030204" pitchFamily="18" charset="0"/>
                            </a:rPr>
                            <m:t>𝐷</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r>
                        <a:rPr lang="fr-FR" sz="1600" b="0" i="1" smtClean="0">
                          <a:latin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𝑃𝐷</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r>
                        <a:rPr lang="fr-FR" sz="1600" i="1">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𝐶𝐶</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𝐹</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𝐸</m:t>
                          </m:r>
                          <m:r>
                            <a:rPr lang="fr-FR" sz="1600" b="0" i="1" smtClean="0">
                              <a:latin typeface="Cambria Math" panose="02040503050406030204" pitchFamily="18" charset="0"/>
                              <a:ea typeface="Cambria Math" panose="02040503050406030204" pitchFamily="18" charset="0"/>
                            </a:rPr>
                            <m:t>𝑋𝑃𝑂</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r>
                        <a:rPr lang="fr-FR" sz="1600" i="1">
                          <a:latin typeface="Cambria Math" panose="02040503050406030204" pitchFamily="18" charset="0"/>
                          <a:ea typeface="Cambria Math" panose="02040503050406030204" pitchFamily="18" charset="0"/>
                        </a:rPr>
                        <m:t>∙</m:t>
                      </m:r>
                      <m:d>
                        <m:dPr>
                          <m:ctrlPr>
                            <a:rPr lang="fr-FR" sz="1600" i="1" smtClean="0">
                              <a:latin typeface="Cambria Math" panose="02040503050406030204" pitchFamily="18" charset="0"/>
                              <a:ea typeface="Cambria Math" panose="02040503050406030204" pitchFamily="18" charset="0"/>
                            </a:rPr>
                          </m:ctrlPr>
                        </m:dPr>
                        <m:e>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1−</m:t>
                              </m:r>
                              <m:r>
                                <a:rPr lang="fr-FR" sz="1600" b="0" i="1" smtClean="0">
                                  <a:latin typeface="Cambria Math" panose="02040503050406030204" pitchFamily="18" charset="0"/>
                                  <a:ea typeface="Cambria Math" panose="02040503050406030204" pitchFamily="18" charset="0"/>
                                </a:rPr>
                                <m:t>𝑅𝐴</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e>
                      </m:d>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𝐿𝐺𝐷</m:t>
                          </m:r>
                        </m:e>
                        <m:sub>
                          <m:r>
                            <a:rPr lang="fr-FR" sz="1600" i="1">
                              <a:latin typeface="Cambria Math" panose="02040503050406030204" pitchFamily="18" charset="0"/>
                              <a:ea typeface="Cambria Math" panose="02040503050406030204" pitchFamily="18" charset="0"/>
                            </a:rPr>
                            <m:t>1</m:t>
                          </m:r>
                          <m:r>
                            <a:rPr lang="fr-FR" sz="1600" i="1">
                              <a:latin typeface="Cambria Math" panose="02040503050406030204" pitchFamily="18" charset="0"/>
                              <a:ea typeface="Cambria Math" panose="02040503050406030204" pitchFamily="18" charset="0"/>
                            </a:rPr>
                            <m:t>𝑎𝑛</m:t>
                          </m:r>
                        </m:sub>
                      </m:sSub>
                    </m:oMath>
                  </m:oMathPara>
                </a14:m>
                <a:endParaRPr lang="fr-FR" sz="1600" dirty="0"/>
              </a:p>
            </p:txBody>
          </p:sp>
        </mc:Choice>
        <mc:Fallback xmlns="">
          <p:sp>
            <p:nvSpPr>
              <p:cNvPr id="10" name="ZoneTexte 9">
                <a:extLst>
                  <a:ext uri="{FF2B5EF4-FFF2-40B4-BE49-F238E27FC236}">
                    <a16:creationId xmlns:a16="http://schemas.microsoft.com/office/drawing/2014/main" id="{8E860840-64E5-839B-6B5D-121BDCD20DFC}"/>
                  </a:ext>
                </a:extLst>
              </p:cNvPr>
              <p:cNvSpPr txBox="1">
                <a:spLocks noRot="1" noChangeAspect="1" noMove="1" noResize="1" noEditPoints="1" noAdjustHandles="1" noChangeArrowheads="1" noChangeShapeType="1" noTextEdit="1"/>
              </p:cNvSpPr>
              <p:nvPr/>
            </p:nvSpPr>
            <p:spPr>
              <a:xfrm>
                <a:off x="3831111" y="1405786"/>
                <a:ext cx="7742298" cy="338554"/>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F5F4F14B-1261-EF2E-E3A6-9CB9F682404C}"/>
                  </a:ext>
                </a:extLst>
              </p:cNvPr>
              <p:cNvSpPr txBox="1"/>
              <p:nvPr/>
            </p:nvSpPr>
            <p:spPr>
              <a:xfrm>
                <a:off x="3873499" y="1788012"/>
                <a:ext cx="3441700" cy="581025"/>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800" b="0" i="1" smtClean="0">
                        <a:latin typeface="Cambria Math" panose="02040503050406030204" pitchFamily="18" charset="0"/>
                      </a:rPr>
                      <m:t>𝑃</m:t>
                    </m:r>
                    <m:sSub>
                      <m:sSubPr>
                        <m:ctrlPr>
                          <a:rPr lang="fr-FR" sz="800" b="0" i="1" smtClean="0">
                            <a:latin typeface="Cambria Math" panose="02040503050406030204" pitchFamily="18" charset="0"/>
                          </a:rPr>
                        </m:ctrlPr>
                      </m:sSubPr>
                      <m:e>
                        <m:r>
                          <a:rPr lang="fr-FR" sz="800" b="0" i="1" smtClean="0">
                            <a:latin typeface="Cambria Math" panose="02040503050406030204" pitchFamily="18" charset="0"/>
                          </a:rPr>
                          <m:t>𝐷</m:t>
                        </m:r>
                      </m:e>
                      <m:sub>
                        <m:r>
                          <a:rPr lang="fr-FR" sz="800" b="0" i="1" smtClean="0">
                            <a:latin typeface="Cambria Math" panose="02040503050406030204" pitchFamily="18" charset="0"/>
                          </a:rPr>
                          <m:t>1</m:t>
                        </m:r>
                        <m:r>
                          <a:rPr lang="fr-FR" sz="800" b="0" i="1" smtClean="0">
                            <a:latin typeface="Cambria Math" panose="02040503050406030204" pitchFamily="18" charset="0"/>
                          </a:rPr>
                          <m:t>𝑎𝑛</m:t>
                        </m:r>
                      </m:sub>
                    </m:sSub>
                  </m:oMath>
                </a14:m>
                <a:r>
                  <a:rPr lang="fr-FR" sz="800" dirty="0">
                    <a:latin typeface="Verdana" panose="020B0604030504040204" pitchFamily="34" charset="0"/>
                  </a:rPr>
                  <a:t> : PD à horizon un an</a:t>
                </a:r>
              </a:p>
              <a:p>
                <a:pPr algn="just">
                  <a:spcBef>
                    <a:spcPts val="600"/>
                  </a:spcBef>
                  <a:buClr>
                    <a:schemeClr val="tx1"/>
                  </a:buClr>
                </a:pPr>
                <a14:m>
                  <m:oMath xmlns:m="http://schemas.openxmlformats.org/officeDocument/2006/math">
                    <m:r>
                      <a:rPr lang="fr-FR" sz="800" i="1" dirty="0" smtClean="0">
                        <a:latin typeface="Cambria Math" panose="02040503050406030204" pitchFamily="18" charset="0"/>
                      </a:rPr>
                      <m:t>𝐸𝐴</m:t>
                    </m:r>
                    <m:sSub>
                      <m:sSubPr>
                        <m:ctrlPr>
                          <a:rPr lang="fr-FR" sz="800" b="0" i="1" dirty="0" smtClean="0">
                            <a:latin typeface="Cambria Math" panose="02040503050406030204" pitchFamily="18" charset="0"/>
                          </a:rPr>
                        </m:ctrlPr>
                      </m:sSubPr>
                      <m:e>
                        <m:r>
                          <a:rPr lang="fr-FR" sz="800" i="1" dirty="0" smtClean="0">
                            <a:latin typeface="Cambria Math" panose="02040503050406030204" pitchFamily="18" charset="0"/>
                          </a:rPr>
                          <m:t>𝐷</m:t>
                        </m:r>
                      </m:e>
                      <m:sub>
                        <m:r>
                          <a:rPr lang="fr-FR" sz="800" b="0" i="1" dirty="0" smtClean="0">
                            <a:latin typeface="Cambria Math" panose="02040503050406030204" pitchFamily="18" charset="0"/>
                          </a:rPr>
                          <m:t>𝑡</m:t>
                        </m:r>
                      </m:sub>
                    </m:sSub>
                  </m:oMath>
                </a14:m>
                <a:r>
                  <a:rPr lang="fr-FR" sz="800" dirty="0">
                    <a:latin typeface="Verdana" panose="020B0604030504040204" pitchFamily="34" charset="0"/>
                  </a:rPr>
                  <a:t> : Exposition attendue en cas de défaut si celui-ci survient au cours de l’année</a:t>
                </a:r>
              </a:p>
              <a:p>
                <a:pPr algn="just">
                  <a:spcBef>
                    <a:spcPts val="600"/>
                  </a:spcBef>
                  <a:buClr>
                    <a:schemeClr val="tx1"/>
                  </a:buClr>
                </a:pPr>
                <a14:m>
                  <m:oMath xmlns:m="http://schemas.openxmlformats.org/officeDocument/2006/math">
                    <m:sSub>
                      <m:sSubPr>
                        <m:ctrlPr>
                          <a:rPr lang="fr-FR" sz="800" i="1">
                            <a:latin typeface="Cambria Math" panose="02040503050406030204" pitchFamily="18" charset="0"/>
                            <a:ea typeface="Cambria Math" panose="02040503050406030204" pitchFamily="18" charset="0"/>
                          </a:rPr>
                        </m:ctrlPr>
                      </m:sSubPr>
                      <m:e>
                        <m:r>
                          <a:rPr lang="fr-FR" sz="800" i="1">
                            <a:latin typeface="Cambria Math" panose="02040503050406030204" pitchFamily="18" charset="0"/>
                          </a:rPr>
                          <m:t>𝐿𝐺𝐷</m:t>
                        </m:r>
                      </m:e>
                      <m:sub>
                        <m:r>
                          <a:rPr lang="fr-FR" sz="800" i="1">
                            <a:latin typeface="Cambria Math" panose="02040503050406030204" pitchFamily="18" charset="0"/>
                            <a:ea typeface="Cambria Math" panose="02040503050406030204" pitchFamily="18" charset="0"/>
                          </a:rPr>
                          <m:t>1</m:t>
                        </m:r>
                        <m:r>
                          <a:rPr lang="fr-FR" sz="800" i="1">
                            <a:latin typeface="Cambria Math" panose="02040503050406030204" pitchFamily="18" charset="0"/>
                            <a:ea typeface="Cambria Math" panose="02040503050406030204" pitchFamily="18" charset="0"/>
                          </a:rPr>
                          <m:t>𝑎𝑛</m:t>
                        </m:r>
                      </m:sub>
                    </m:sSub>
                  </m:oMath>
                </a14:m>
                <a:r>
                  <a:rPr lang="fr-FR" sz="800" dirty="0">
                    <a:latin typeface="Verdana" panose="020B0604030504040204" pitchFamily="34" charset="0"/>
                  </a:rPr>
                  <a:t>: perte attendue en cas de défaut dans les 12 mois</a:t>
                </a:r>
              </a:p>
            </p:txBody>
          </p:sp>
        </mc:Choice>
        <mc:Fallback xmlns="">
          <p:sp>
            <p:nvSpPr>
              <p:cNvPr id="11" name="ZoneTexte 10">
                <a:extLst>
                  <a:ext uri="{FF2B5EF4-FFF2-40B4-BE49-F238E27FC236}">
                    <a16:creationId xmlns:a16="http://schemas.microsoft.com/office/drawing/2014/main" id="{F5F4F14B-1261-EF2E-E3A6-9CB9F682404C}"/>
                  </a:ext>
                </a:extLst>
              </p:cNvPr>
              <p:cNvSpPr txBox="1">
                <a:spLocks noRot="1" noChangeAspect="1" noMove="1" noResize="1" noEditPoints="1" noAdjustHandles="1" noChangeArrowheads="1" noChangeShapeType="1" noTextEdit="1"/>
              </p:cNvSpPr>
              <p:nvPr/>
            </p:nvSpPr>
            <p:spPr>
              <a:xfrm>
                <a:off x="3873499" y="1788012"/>
                <a:ext cx="3441700" cy="581025"/>
              </a:xfrm>
              <a:prstGeom prst="rect">
                <a:avLst/>
              </a:prstGeom>
              <a:blipFill>
                <a:blip r:embed="rId4"/>
                <a:stretch>
                  <a:fillRect b="-2812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87E06AA2-222B-BCE2-9BD0-002C4391029D}"/>
                  </a:ext>
                </a:extLst>
              </p:cNvPr>
              <p:cNvSpPr txBox="1"/>
              <p:nvPr/>
            </p:nvSpPr>
            <p:spPr>
              <a:xfrm>
                <a:off x="7261859" y="1785479"/>
                <a:ext cx="4817624" cy="581025"/>
              </a:xfrm>
              <a:prstGeom prst="rect">
                <a:avLst/>
              </a:prstGeom>
            </p:spPr>
            <p:txBody>
              <a:bodyPr vert="horz" wrap="square" lIns="90000" tIns="45720" rIns="91440" bIns="45720" rtlCol="0">
                <a:noAutofit/>
              </a:bodyPr>
              <a:lstStyle/>
              <a:p>
                <a:pPr>
                  <a:spcBef>
                    <a:spcPts val="600"/>
                  </a:spcBef>
                  <a:buClr>
                    <a:schemeClr val="tx1"/>
                  </a:buClr>
                </a:pPr>
                <a14:m>
                  <m:oMath xmlns:m="http://schemas.openxmlformats.org/officeDocument/2006/math">
                    <m:r>
                      <a:rPr lang="fr-FR" sz="800" i="1">
                        <a:latin typeface="Cambria Math" panose="02040503050406030204" pitchFamily="18" charset="0"/>
                      </a:rPr>
                      <m:t>𝐸𝑋𝑃</m:t>
                    </m:r>
                    <m:sSub>
                      <m:sSubPr>
                        <m:ctrlPr>
                          <a:rPr lang="fr-FR" sz="800" i="1">
                            <a:latin typeface="Cambria Math" panose="02040503050406030204" pitchFamily="18" charset="0"/>
                          </a:rPr>
                        </m:ctrlPr>
                      </m:sSubPr>
                      <m:e>
                        <m:r>
                          <a:rPr lang="fr-FR" sz="800" i="1">
                            <a:latin typeface="Cambria Math" panose="02040503050406030204" pitchFamily="18" charset="0"/>
                          </a:rPr>
                          <m:t>𝑂</m:t>
                        </m:r>
                      </m:e>
                      <m:sub>
                        <m:r>
                          <a:rPr lang="fr-FR" sz="800" i="1">
                            <a:latin typeface="Cambria Math" panose="02040503050406030204" pitchFamily="18" charset="0"/>
                          </a:rPr>
                          <m:t>1</m:t>
                        </m:r>
                        <m:r>
                          <a:rPr lang="fr-FR" sz="800" i="1">
                            <a:latin typeface="Cambria Math" panose="02040503050406030204" pitchFamily="18" charset="0"/>
                          </a:rPr>
                          <m:t>𝑎𝑛</m:t>
                        </m:r>
                      </m:sub>
                    </m:sSub>
                  </m:oMath>
                </a14:m>
                <a:r>
                  <a:rPr lang="fr-FR" sz="800" dirty="0">
                    <a:latin typeface="Verdana" panose="020B0604030504040204" pitchFamily="34" charset="0"/>
                  </a:rPr>
                  <a:t> : Exposition (bilan et hors-bilan) à 1 an</a:t>
                </a:r>
                <a:endParaRPr lang="fr-FR" sz="800" b="0" i="1" dirty="0">
                  <a:latin typeface="Cambria Math" panose="02040503050406030204" pitchFamily="18" charset="0"/>
                </a:endParaRPr>
              </a:p>
              <a:p>
                <a:pPr>
                  <a:spcBef>
                    <a:spcPts val="600"/>
                  </a:spcBef>
                  <a:buClr>
                    <a:schemeClr val="tx1"/>
                  </a:buClr>
                </a:pPr>
                <a14:m>
                  <m:oMath xmlns:m="http://schemas.openxmlformats.org/officeDocument/2006/math">
                    <m:r>
                      <a:rPr lang="fr-FR" sz="800" i="1">
                        <a:latin typeface="Cambria Math" panose="02040503050406030204" pitchFamily="18" charset="0"/>
                        <a:ea typeface="Cambria Math" panose="02040503050406030204" pitchFamily="18" charset="0"/>
                      </a:rPr>
                      <m:t>𝐶𝐶</m:t>
                    </m:r>
                    <m:sSub>
                      <m:sSubPr>
                        <m:ctrlPr>
                          <a:rPr lang="fr-FR" sz="800" i="1">
                            <a:latin typeface="Cambria Math" panose="02040503050406030204" pitchFamily="18" charset="0"/>
                            <a:ea typeface="Cambria Math" panose="02040503050406030204" pitchFamily="18" charset="0"/>
                          </a:rPr>
                        </m:ctrlPr>
                      </m:sSubPr>
                      <m:e>
                        <m:r>
                          <a:rPr lang="fr-FR" sz="800" i="1">
                            <a:latin typeface="Cambria Math" panose="02040503050406030204" pitchFamily="18" charset="0"/>
                            <a:ea typeface="Cambria Math" panose="02040503050406030204" pitchFamily="18" charset="0"/>
                          </a:rPr>
                          <m:t>𝐹</m:t>
                        </m:r>
                      </m:e>
                      <m:sub>
                        <m:r>
                          <a:rPr lang="fr-FR" sz="800" i="1">
                            <a:latin typeface="Cambria Math" panose="02040503050406030204" pitchFamily="18" charset="0"/>
                            <a:ea typeface="Cambria Math" panose="02040503050406030204" pitchFamily="18" charset="0"/>
                          </a:rPr>
                          <m:t>1</m:t>
                        </m:r>
                        <m:r>
                          <a:rPr lang="fr-FR" sz="800" i="1">
                            <a:latin typeface="Cambria Math" panose="02040503050406030204" pitchFamily="18" charset="0"/>
                            <a:ea typeface="Cambria Math" panose="02040503050406030204" pitchFamily="18" charset="0"/>
                          </a:rPr>
                          <m:t>𝑎𝑛</m:t>
                        </m:r>
                      </m:sub>
                    </m:sSub>
                  </m:oMath>
                </a14:m>
                <a:r>
                  <a:rPr lang="fr-FR" sz="800" dirty="0">
                    <a:latin typeface="Verdana" panose="020B0604030504040204" pitchFamily="34" charset="0"/>
                  </a:rPr>
                  <a:t>: Taux moyen de tirage des engagements hors-bilan sur un horizon d’un an</a:t>
                </a:r>
              </a:p>
              <a:p>
                <a:pPr>
                  <a:spcBef>
                    <a:spcPts val="600"/>
                  </a:spcBef>
                  <a:buClr>
                    <a:schemeClr val="tx1"/>
                  </a:buClr>
                </a:pPr>
                <a14:m>
                  <m:oMath xmlns:m="http://schemas.openxmlformats.org/officeDocument/2006/math">
                    <m:r>
                      <a:rPr lang="fr-FR" sz="800" b="0" i="1" smtClean="0">
                        <a:latin typeface="Cambria Math" panose="02040503050406030204" pitchFamily="18" charset="0"/>
                      </a:rPr>
                      <m:t>𝑅</m:t>
                    </m:r>
                    <m:sSub>
                      <m:sSubPr>
                        <m:ctrlPr>
                          <a:rPr lang="fr-FR" sz="800" b="0" i="1" smtClean="0">
                            <a:latin typeface="Cambria Math" panose="02040503050406030204" pitchFamily="18" charset="0"/>
                          </a:rPr>
                        </m:ctrlPr>
                      </m:sSubPr>
                      <m:e>
                        <m:r>
                          <a:rPr lang="fr-FR" sz="800" b="0" i="1" smtClean="0">
                            <a:latin typeface="Cambria Math" panose="02040503050406030204" pitchFamily="18" charset="0"/>
                          </a:rPr>
                          <m:t>𝐴</m:t>
                        </m:r>
                      </m:e>
                      <m:sub>
                        <m:r>
                          <a:rPr lang="fr-FR" sz="800" b="0" i="1" smtClean="0">
                            <a:latin typeface="Cambria Math" panose="02040503050406030204" pitchFamily="18" charset="0"/>
                          </a:rPr>
                          <m:t>1</m:t>
                        </m:r>
                        <m:r>
                          <a:rPr lang="fr-FR" sz="800" b="0" i="1" smtClean="0">
                            <a:latin typeface="Cambria Math" panose="02040503050406030204" pitchFamily="18" charset="0"/>
                          </a:rPr>
                          <m:t>𝑎𝑛</m:t>
                        </m:r>
                      </m:sub>
                    </m:sSub>
                  </m:oMath>
                </a14:m>
                <a:r>
                  <a:rPr lang="fr-FR" sz="800" dirty="0">
                    <a:latin typeface="Verdana" panose="020B0604030504040204" pitchFamily="34" charset="0"/>
                  </a:rPr>
                  <a:t> : Part de remboursement anticipé à 1 an (entre </a:t>
                </a:r>
                <a14:m>
                  <m:oMath xmlns:m="http://schemas.openxmlformats.org/officeDocument/2006/math">
                    <m:r>
                      <a:rPr lang="fr-FR" sz="800" i="1" dirty="0" smtClean="0">
                        <a:latin typeface="Cambria Math" panose="02040503050406030204" pitchFamily="18" charset="0"/>
                      </a:rPr>
                      <m:t>𝑡</m:t>
                    </m:r>
                    <m:r>
                      <a:rPr lang="fr-FR" sz="800" i="1" dirty="0" smtClean="0">
                        <a:latin typeface="Cambria Math" panose="02040503050406030204" pitchFamily="18" charset="0"/>
                      </a:rPr>
                      <m:t>−1</m:t>
                    </m:r>
                  </m:oMath>
                </a14:m>
                <a:r>
                  <a:rPr lang="fr-FR" sz="800" dirty="0">
                    <a:latin typeface="Verdana" panose="020B0604030504040204" pitchFamily="34" charset="0"/>
                  </a:rPr>
                  <a:t> et </a:t>
                </a:r>
                <a14:m>
                  <m:oMath xmlns:m="http://schemas.openxmlformats.org/officeDocument/2006/math">
                    <m:r>
                      <a:rPr lang="fr-FR" sz="800" i="1" dirty="0" smtClean="0">
                        <a:latin typeface="Cambria Math" panose="02040503050406030204" pitchFamily="18" charset="0"/>
                      </a:rPr>
                      <m:t>𝑡</m:t>
                    </m:r>
                  </m:oMath>
                </a14:m>
                <a:r>
                  <a:rPr lang="fr-FR" sz="800" dirty="0">
                    <a:latin typeface="Verdana" panose="020B0604030504040204" pitchFamily="34" charset="0"/>
                  </a:rPr>
                  <a:t>)</a:t>
                </a:r>
              </a:p>
              <a:p>
                <a:pPr>
                  <a:spcBef>
                    <a:spcPts val="600"/>
                  </a:spcBef>
                  <a:buClr>
                    <a:schemeClr val="tx1"/>
                  </a:buClr>
                </a:pPr>
                <a:r>
                  <a:rPr lang="fr-FR" sz="1050" dirty="0">
                    <a:latin typeface="Verdana" panose="020B0604030504040204" pitchFamily="34" charset="0"/>
                  </a:rPr>
                  <a:t> </a:t>
                </a:r>
              </a:p>
            </p:txBody>
          </p:sp>
        </mc:Choice>
        <mc:Fallback xmlns="">
          <p:sp>
            <p:nvSpPr>
              <p:cNvPr id="13" name="ZoneTexte 12">
                <a:extLst>
                  <a:ext uri="{FF2B5EF4-FFF2-40B4-BE49-F238E27FC236}">
                    <a16:creationId xmlns:a16="http://schemas.microsoft.com/office/drawing/2014/main" id="{87E06AA2-222B-BCE2-9BD0-002C4391029D}"/>
                  </a:ext>
                </a:extLst>
              </p:cNvPr>
              <p:cNvSpPr txBox="1">
                <a:spLocks noRot="1" noChangeAspect="1" noMove="1" noResize="1" noEditPoints="1" noAdjustHandles="1" noChangeArrowheads="1" noChangeShapeType="1" noTextEdit="1"/>
              </p:cNvSpPr>
              <p:nvPr/>
            </p:nvSpPr>
            <p:spPr>
              <a:xfrm>
                <a:off x="7261859" y="1785479"/>
                <a:ext cx="4817624" cy="581025"/>
              </a:xfrm>
              <a:prstGeom prst="rect">
                <a:avLst/>
              </a:prstGeom>
              <a:blipFill>
                <a:blip r:embed="rId5"/>
                <a:stretch>
                  <a:fillRect b="-8421"/>
                </a:stretch>
              </a:blipFill>
            </p:spPr>
            <p:txBody>
              <a:bodyPr/>
              <a:lstStyle/>
              <a:p>
                <a:r>
                  <a:rPr lang="fr-FR">
                    <a:noFill/>
                  </a:rPr>
                  <a:t> </a:t>
                </a:r>
              </a:p>
            </p:txBody>
          </p:sp>
        </mc:Fallback>
      </mc:AlternateContent>
      <p:sp>
        <p:nvSpPr>
          <p:cNvPr id="14" name="Google Shape;6239;p132">
            <a:extLst>
              <a:ext uri="{FF2B5EF4-FFF2-40B4-BE49-F238E27FC236}">
                <a16:creationId xmlns:a16="http://schemas.microsoft.com/office/drawing/2014/main" id="{6426BFB7-FC28-65B5-BC78-91B7EC385018}"/>
              </a:ext>
            </a:extLst>
          </p:cNvPr>
          <p:cNvSpPr/>
          <p:nvPr/>
        </p:nvSpPr>
        <p:spPr>
          <a:xfrm>
            <a:off x="464912" y="5617159"/>
            <a:ext cx="11221980" cy="1088442"/>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3D0118FF-5F0F-443B-6872-E17ABBFCFF4A}"/>
                  </a:ext>
                </a:extLst>
              </p:cNvPr>
              <p:cNvSpPr txBox="1"/>
              <p:nvPr/>
            </p:nvSpPr>
            <p:spPr>
              <a:xfrm>
                <a:off x="464912" y="5648789"/>
                <a:ext cx="11310596" cy="1056810"/>
              </a:xfrm>
              <a:prstGeom prst="rect">
                <a:avLst/>
              </a:prstGeom>
            </p:spPr>
            <p:txBody>
              <a:bodyPr vert="horz" wrap="square" lIns="90000" tIns="45720" rIns="91440" bIns="45720" rtlCol="0">
                <a:noAutofit/>
              </a:bodyPr>
              <a:lstStyle/>
              <a:p>
                <a:pPr algn="just">
                  <a:spcBef>
                    <a:spcPts val="600"/>
                  </a:spcBef>
                  <a:buClr>
                    <a:schemeClr val="tx1"/>
                  </a:buClr>
                </a:pPr>
                <a:r>
                  <a:rPr lang="fr-FR" sz="1100" b="1" u="sng" dirty="0">
                    <a:solidFill>
                      <a:srgbClr val="FF0000"/>
                    </a:solidFill>
                    <a:latin typeface="Verdana" panose="020B0604030504040204" pitchFamily="34" charset="0"/>
                  </a:rPr>
                  <a:t>Points d’attention </a:t>
                </a:r>
                <a:r>
                  <a:rPr lang="fr-FR" sz="1100" b="1" dirty="0">
                    <a:solidFill>
                      <a:srgbClr val="FF0000"/>
                    </a:solidFill>
                    <a:latin typeface="Verdana" panose="020B0604030504040204" pitchFamily="34" charset="0"/>
                  </a:rPr>
                  <a:t>: </a:t>
                </a:r>
                <a14:m>
                  <m:oMath xmlns:m="http://schemas.openxmlformats.org/officeDocument/2006/math">
                    <m:r>
                      <a:rPr lang="fr-FR" sz="1100" i="1" dirty="0" smtClean="0">
                        <a:solidFill>
                          <a:schemeClr val="tx1"/>
                        </a:solidFill>
                        <a:latin typeface="Cambria Math" panose="02040503050406030204" pitchFamily="18" charset="0"/>
                      </a:rPr>
                      <m:t>(</m:t>
                    </m:r>
                    <m:r>
                      <a:rPr lang="fr-FR" sz="1100" i="1" dirty="0" smtClean="0">
                        <a:solidFill>
                          <a:schemeClr val="tx1"/>
                        </a:solidFill>
                        <a:latin typeface="Cambria Math" panose="02040503050406030204" pitchFamily="18" charset="0"/>
                      </a:rPr>
                      <m:t>𝑖</m:t>
                    </m:r>
                    <m:r>
                      <a:rPr lang="fr-FR" sz="1100" i="1" dirty="0" smtClean="0">
                        <a:solidFill>
                          <a:schemeClr val="tx1"/>
                        </a:solidFill>
                        <a:latin typeface="Cambria Math" panose="02040503050406030204" pitchFamily="18" charset="0"/>
                      </a:rPr>
                      <m:t>) </m:t>
                    </m:r>
                  </m:oMath>
                </a14:m>
                <a:r>
                  <a:rPr lang="fr-FR" sz="1100" dirty="0">
                    <a:solidFill>
                      <a:schemeClr val="tx1"/>
                    </a:solidFill>
                    <a:latin typeface="Verdana" panose="020B0604030504040204" pitchFamily="34" charset="0"/>
                  </a:rPr>
                  <a:t>Ne pas confondre le remboursement anticipé (RA), qui correspond au comportement de l’emprunteur avant défaut, avec le taux de </a:t>
                </a:r>
              </a:p>
              <a:p>
                <a:pPr algn="just">
                  <a:spcBef>
                    <a:spcPts val="600"/>
                  </a:spcBef>
                  <a:buClr>
                    <a:schemeClr val="tx1"/>
                  </a:buClr>
                </a:pPr>
                <a:r>
                  <a:rPr lang="fr-FR" sz="1100" dirty="0">
                    <a:solidFill>
                      <a:schemeClr val="tx1"/>
                    </a:solidFill>
                    <a:latin typeface="Verdana" panose="020B0604030504040204" pitchFamily="34" charset="0"/>
                  </a:rPr>
                  <a:t>                                    recouvrement (RR), qui désigne la part effectivement récupérée après défaut (LGD = 1 – RR).</a:t>
                </a:r>
              </a:p>
              <a:p>
                <a:pPr algn="just">
                  <a:spcBef>
                    <a:spcPts val="600"/>
                  </a:spcBef>
                  <a:buClr>
                    <a:schemeClr val="tx1"/>
                  </a:buClr>
                </a:pPr>
                <a:r>
                  <a:rPr lang="fr-FR" sz="1100" dirty="0">
                    <a:solidFill>
                      <a:schemeClr val="tx1"/>
                    </a:solidFill>
                    <a:latin typeface="Verdana" panose="020B0604030504040204" pitchFamily="34" charset="0"/>
                  </a:rPr>
                  <a:t>                                </a:t>
                </a:r>
                <a14:m>
                  <m:oMath xmlns:m="http://schemas.openxmlformats.org/officeDocument/2006/math">
                    <m:r>
                      <a:rPr lang="fr-FR" sz="1100" i="1" dirty="0" smtClean="0">
                        <a:solidFill>
                          <a:schemeClr val="tx1"/>
                        </a:solidFill>
                        <a:latin typeface="Cambria Math" panose="02040503050406030204" pitchFamily="18" charset="0"/>
                      </a:rPr>
                      <m:t>(</m:t>
                    </m:r>
                    <m:r>
                      <a:rPr lang="fr-FR" sz="1100" i="1" dirty="0" smtClean="0">
                        <a:solidFill>
                          <a:schemeClr val="tx1"/>
                        </a:solidFill>
                        <a:latin typeface="Cambria Math" panose="02040503050406030204" pitchFamily="18" charset="0"/>
                      </a:rPr>
                      <m:t>𝑖𝑖</m:t>
                    </m:r>
                    <m:r>
                      <a:rPr lang="fr-FR" sz="1100" i="1" dirty="0" smtClean="0">
                        <a:solidFill>
                          <a:schemeClr val="tx1"/>
                        </a:solidFill>
                        <a:latin typeface="Cambria Math" panose="02040503050406030204" pitchFamily="18" charset="0"/>
                      </a:rPr>
                      <m:t>) </m:t>
                    </m:r>
                  </m:oMath>
                </a14:m>
                <a:r>
                  <a:rPr lang="fr-FR" sz="1100" dirty="0">
                    <a:solidFill>
                      <a:schemeClr val="tx1"/>
                    </a:solidFill>
                    <a:latin typeface="Verdana" panose="020B0604030504040204" pitchFamily="34" charset="0"/>
                  </a:rPr>
                  <a:t>En stages 1 et 2, les ECL sont calculées sur la base de PD, LGD, EAD poolés par segments homogènes, alors qu’en Stage 3, les </a:t>
                </a:r>
              </a:p>
              <a:p>
                <a:pPr algn="just">
                  <a:spcBef>
                    <a:spcPts val="600"/>
                  </a:spcBef>
                  <a:buClr>
                    <a:schemeClr val="tx1"/>
                  </a:buClr>
                </a:pPr>
                <a:r>
                  <a:rPr lang="fr-FR" sz="1100" dirty="0">
                    <a:solidFill>
                      <a:schemeClr val="tx1"/>
                    </a:solidFill>
                    <a:latin typeface="Verdana" panose="020B0604030504040204" pitchFamily="34" charset="0"/>
                  </a:rPr>
                  <a:t>                                    provisions sont évaluées au cas par cas (</a:t>
                </a:r>
                <a:r>
                  <a:rPr lang="fr-FR" sz="1100" i="1" dirty="0">
                    <a:solidFill>
                      <a:schemeClr val="tx1"/>
                    </a:solidFill>
                    <a:latin typeface="Verdana" panose="020B0604030504040204" pitchFamily="34" charset="0"/>
                  </a:rPr>
                  <a:t>Bottom-up</a:t>
                </a:r>
                <a:r>
                  <a:rPr lang="fr-FR" sz="1100" dirty="0">
                    <a:solidFill>
                      <a:schemeClr val="tx1"/>
                    </a:solidFill>
                    <a:latin typeface="Verdana" panose="020B0604030504040204" pitchFamily="34" charset="0"/>
                  </a:rPr>
                  <a:t>), sur la base des flux de recouvrement spécifiques attendus pour l’emprunteur. </a:t>
                </a:r>
              </a:p>
            </p:txBody>
          </p:sp>
        </mc:Choice>
        <mc:Fallback xmlns="">
          <p:sp>
            <p:nvSpPr>
              <p:cNvPr id="15" name="ZoneTexte 14">
                <a:extLst>
                  <a:ext uri="{FF2B5EF4-FFF2-40B4-BE49-F238E27FC236}">
                    <a16:creationId xmlns:a16="http://schemas.microsoft.com/office/drawing/2014/main" id="{3D0118FF-5F0F-443B-6872-E17ABBFCFF4A}"/>
                  </a:ext>
                </a:extLst>
              </p:cNvPr>
              <p:cNvSpPr txBox="1">
                <a:spLocks noRot="1" noChangeAspect="1" noMove="1" noResize="1" noEditPoints="1" noAdjustHandles="1" noChangeArrowheads="1" noChangeShapeType="1" noTextEdit="1"/>
              </p:cNvSpPr>
              <p:nvPr/>
            </p:nvSpPr>
            <p:spPr>
              <a:xfrm>
                <a:off x="464912" y="5648789"/>
                <a:ext cx="11310596" cy="1056810"/>
              </a:xfrm>
              <a:prstGeom prst="rect">
                <a:avLst/>
              </a:prstGeom>
              <a:blipFill>
                <a:blip r:embed="rId6"/>
                <a:stretch>
                  <a:fillRect t="-57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236EE01D-1635-BA2E-0F29-70134EA0A78F}"/>
                  </a:ext>
                </a:extLst>
              </p:cNvPr>
              <p:cNvSpPr txBox="1"/>
              <p:nvPr/>
            </p:nvSpPr>
            <p:spPr>
              <a:xfrm>
                <a:off x="4123938" y="2890824"/>
                <a:ext cx="6795215" cy="7848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𝐸𝐶𝐿</m:t>
                          </m:r>
                        </m:e>
                        <m:sub>
                          <m:r>
                            <a:rPr lang="fr-FR" sz="1600" b="0" i="1" smtClean="0">
                              <a:latin typeface="Cambria Math" panose="02040503050406030204" pitchFamily="18" charset="0"/>
                              <a:ea typeface="Cambria Math" panose="02040503050406030204" pitchFamily="18" charset="0"/>
                            </a:rPr>
                            <m:t>𝑆</m:t>
                          </m:r>
                          <m:r>
                            <a:rPr lang="fr-FR" sz="1600" b="0" i="1" smtClean="0">
                              <a:latin typeface="Cambria Math" panose="02040503050406030204" pitchFamily="18" charset="0"/>
                              <a:ea typeface="Cambria Math" panose="02040503050406030204" pitchFamily="18" charset="0"/>
                            </a:rPr>
                            <m:t>2</m:t>
                          </m:r>
                        </m:sub>
                      </m:sSub>
                      <m:r>
                        <a:rPr lang="fr-FR" sz="1600" b="0" i="1" smtClean="0">
                          <a:latin typeface="Cambria Math" panose="02040503050406030204" pitchFamily="18" charset="0"/>
                        </a:rPr>
                        <m:t>=</m:t>
                      </m:r>
                      <m:nary>
                        <m:naryPr>
                          <m:chr m:val="∑"/>
                          <m:ctrlPr>
                            <a:rPr lang="fr-FR" sz="1600" i="1">
                              <a:latin typeface="Cambria Math" panose="02040503050406030204" pitchFamily="18" charset="0"/>
                            </a:rPr>
                          </m:ctrlPr>
                        </m:naryPr>
                        <m:sub>
                          <m:r>
                            <m:rPr>
                              <m:brk m:alnAt="23"/>
                            </m:rPr>
                            <a:rPr lang="fr-FR" sz="1600" i="1">
                              <a:latin typeface="Cambria Math" panose="02040503050406030204" pitchFamily="18" charset="0"/>
                            </a:rPr>
                            <m:t>𝑡</m:t>
                          </m:r>
                          <m:r>
                            <a:rPr lang="fr-FR" sz="1600" i="1">
                              <a:latin typeface="Cambria Math" panose="02040503050406030204" pitchFamily="18" charset="0"/>
                            </a:rPr>
                            <m:t>=0</m:t>
                          </m:r>
                        </m:sub>
                        <m:sup>
                          <m:r>
                            <a:rPr lang="fr-FR" sz="1600" i="1">
                              <a:latin typeface="Cambria Math" panose="02040503050406030204" pitchFamily="18" charset="0"/>
                            </a:rPr>
                            <m:t>𝑀</m:t>
                          </m:r>
                        </m:sup>
                        <m:e>
                          <m:f>
                            <m:fPr>
                              <m:ctrlPr>
                                <a:rPr lang="fr-FR" sz="1600" i="1">
                                  <a:latin typeface="Cambria Math" panose="02040503050406030204" pitchFamily="18" charset="0"/>
                                </a:rPr>
                              </m:ctrlPr>
                            </m:fPr>
                            <m:num>
                              <m:r>
                                <a:rPr lang="fr-FR" sz="1600" i="1">
                                  <a:latin typeface="Cambria Math" panose="02040503050406030204" pitchFamily="18" charset="0"/>
                                </a:rPr>
                                <m:t>1</m:t>
                              </m:r>
                            </m:num>
                            <m:den>
                              <m:sSup>
                                <m:sSupPr>
                                  <m:ctrlPr>
                                    <a:rPr lang="fr-FR" sz="1600" i="1">
                                      <a:latin typeface="Cambria Math" panose="02040503050406030204" pitchFamily="18" charset="0"/>
                                    </a:rPr>
                                  </m:ctrlPr>
                                </m:sSupPr>
                                <m:e>
                                  <m:d>
                                    <m:dPr>
                                      <m:ctrlPr>
                                        <a:rPr lang="fr-FR" sz="1600" i="1">
                                          <a:latin typeface="Cambria Math" panose="02040503050406030204" pitchFamily="18" charset="0"/>
                                        </a:rPr>
                                      </m:ctrlPr>
                                    </m:dPr>
                                    <m:e>
                                      <m:r>
                                        <a:rPr lang="fr-FR" sz="1600" i="1">
                                          <a:latin typeface="Cambria Math" panose="02040503050406030204" pitchFamily="18" charset="0"/>
                                        </a:rPr>
                                        <m:t>1+</m:t>
                                      </m:r>
                                      <m:r>
                                        <a:rPr lang="fr-FR" sz="1600" b="0" i="1" smtClean="0">
                                          <a:latin typeface="Cambria Math" panose="02040503050406030204" pitchFamily="18" charset="0"/>
                                        </a:rPr>
                                        <m:t>𝑇𝐼𝐸</m:t>
                                      </m:r>
                                    </m:e>
                                  </m:d>
                                </m:e>
                                <m:sup>
                                  <m:r>
                                    <a:rPr lang="fr-FR" sz="1600" i="1">
                                      <a:latin typeface="Cambria Math" panose="02040503050406030204" pitchFamily="18" charset="0"/>
                                    </a:rPr>
                                    <m:t>𝑡</m:t>
                                  </m:r>
                                </m:sup>
                              </m:sSup>
                            </m:den>
                          </m:f>
                        </m:e>
                      </m:nary>
                      <m:r>
                        <a:rPr lang="fr-FR" sz="1600" i="1">
                          <a:latin typeface="Cambria Math" panose="02040503050406030204" pitchFamily="18" charset="0"/>
                          <a:ea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𝐶𝐶</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𝐹</m:t>
                          </m:r>
                        </m:e>
                        <m:sub>
                          <m:r>
                            <a:rPr lang="fr-FR" sz="1600" b="0" i="1" smtClean="0">
                              <a:latin typeface="Cambria Math" panose="02040503050406030204" pitchFamily="18" charset="0"/>
                              <a:ea typeface="Cambria Math" panose="02040503050406030204" pitchFamily="18" charset="0"/>
                            </a:rPr>
                            <m:t>𝑡</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𝐸</m:t>
                          </m:r>
                          <m:r>
                            <a:rPr lang="fr-FR" sz="1600" b="0" i="1" smtClean="0">
                              <a:latin typeface="Cambria Math" panose="02040503050406030204" pitchFamily="18" charset="0"/>
                              <a:ea typeface="Cambria Math" panose="02040503050406030204" pitchFamily="18" charset="0"/>
                            </a:rPr>
                            <m:t>𝑋𝑃𝑂</m:t>
                          </m:r>
                        </m:e>
                        <m:sub>
                          <m:r>
                            <a:rPr lang="fr-FR" sz="1600" b="0" i="1" smtClean="0">
                              <a:latin typeface="Cambria Math" panose="02040503050406030204" pitchFamily="18" charset="0"/>
                            </a:rPr>
                            <m:t>𝑡</m:t>
                          </m:r>
                        </m:sub>
                      </m:sSub>
                      <m:r>
                        <a:rPr lang="fr-FR" sz="1600" i="1">
                          <a:latin typeface="Cambria Math" panose="02040503050406030204" pitchFamily="18" charset="0"/>
                          <a:ea typeface="Cambria Math" panose="02040503050406030204" pitchFamily="18" charset="0"/>
                        </a:rPr>
                        <m:t>∙</m:t>
                      </m:r>
                      <m:d>
                        <m:dPr>
                          <m:ctrlPr>
                            <a:rPr lang="fr-FR" sz="1600" i="1" smtClean="0">
                              <a:latin typeface="Cambria Math" panose="02040503050406030204" pitchFamily="18" charset="0"/>
                              <a:ea typeface="Cambria Math" panose="02040503050406030204" pitchFamily="18" charset="0"/>
                            </a:rPr>
                          </m:ctrlPr>
                        </m:dPr>
                        <m:e>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1−</m:t>
                              </m:r>
                              <m:r>
                                <a:rPr lang="fr-FR" sz="1600" b="0" i="1" smtClean="0">
                                  <a:latin typeface="Cambria Math" panose="02040503050406030204" pitchFamily="18" charset="0"/>
                                  <a:ea typeface="Cambria Math" panose="02040503050406030204" pitchFamily="18" charset="0"/>
                                </a:rPr>
                                <m:t>𝑅𝐴</m:t>
                              </m:r>
                            </m:e>
                            <m:sub>
                              <m:r>
                                <a:rPr lang="fr-FR" sz="1600" b="0" i="1" smtClean="0">
                                  <a:latin typeface="Cambria Math" panose="02040503050406030204" pitchFamily="18" charset="0"/>
                                  <a:ea typeface="Cambria Math" panose="02040503050406030204" pitchFamily="18" charset="0"/>
                                </a:rPr>
                                <m:t>𝑡</m:t>
                              </m:r>
                            </m:sub>
                          </m:sSub>
                        </m:e>
                      </m:d>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𝐿𝐺𝐷</m:t>
                          </m:r>
                        </m:e>
                        <m:sub>
                          <m:r>
                            <a:rPr lang="fr-FR" sz="1600" b="0" i="1" smtClean="0">
                              <a:latin typeface="Cambria Math" panose="02040503050406030204" pitchFamily="18" charset="0"/>
                              <a:ea typeface="Cambria Math" panose="02040503050406030204" pitchFamily="18" charset="0"/>
                            </a:rPr>
                            <m:t>𝑡</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𝑃</m:t>
                          </m:r>
                          <m:r>
                            <a:rPr lang="fr-FR" sz="1600" i="1">
                              <a:latin typeface="Cambria Math" panose="02040503050406030204" pitchFamily="18" charset="0"/>
                            </a:rPr>
                            <m:t>𝐷</m:t>
                          </m:r>
                        </m:e>
                        <m:sub>
                          <m:d>
                            <m:dPr>
                              <m:begChr m:val="]"/>
                              <m:endChr m:val="]"/>
                              <m:ctrlPr>
                                <a:rPr lang="fr-FR" sz="1600" i="1">
                                  <a:latin typeface="Cambria Math" panose="02040503050406030204" pitchFamily="18" charset="0"/>
                                  <a:ea typeface="Cambria Math" panose="02040503050406030204" pitchFamily="18" charset="0"/>
                                </a:rPr>
                              </m:ctrlPr>
                            </m:dPr>
                            <m:e>
                              <m:r>
                                <a:rPr lang="fr-FR" sz="1600" i="1">
                                  <a:latin typeface="Cambria Math" panose="02040503050406030204" pitchFamily="18" charset="0"/>
                                  <a:ea typeface="Cambria Math" panose="02040503050406030204" pitchFamily="18" charset="0"/>
                                </a:rPr>
                                <m:t>𝑡</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𝑡</m:t>
                              </m:r>
                              <m:r>
                                <a:rPr lang="fr-FR" sz="1600" i="1">
                                  <a:latin typeface="Cambria Math" panose="02040503050406030204" pitchFamily="18" charset="0"/>
                                  <a:ea typeface="Cambria Math" panose="02040503050406030204" pitchFamily="18" charset="0"/>
                                </a:rPr>
                                <m:t>+1</m:t>
                              </m:r>
                            </m:e>
                          </m:d>
                        </m:sub>
                      </m:sSub>
                    </m:oMath>
                  </m:oMathPara>
                </a14:m>
                <a:endParaRPr lang="fr-FR" sz="1600" dirty="0"/>
              </a:p>
            </p:txBody>
          </p:sp>
        </mc:Choice>
        <mc:Fallback xmlns="">
          <p:sp>
            <p:nvSpPr>
              <p:cNvPr id="17" name="ZoneTexte 16">
                <a:extLst>
                  <a:ext uri="{FF2B5EF4-FFF2-40B4-BE49-F238E27FC236}">
                    <a16:creationId xmlns:a16="http://schemas.microsoft.com/office/drawing/2014/main" id="{236EE01D-1635-BA2E-0F29-70134EA0A78F}"/>
                  </a:ext>
                </a:extLst>
              </p:cNvPr>
              <p:cNvSpPr txBox="1">
                <a:spLocks noRot="1" noChangeAspect="1" noMove="1" noResize="1" noEditPoints="1" noAdjustHandles="1" noChangeArrowheads="1" noChangeShapeType="1" noTextEdit="1"/>
              </p:cNvSpPr>
              <p:nvPr/>
            </p:nvSpPr>
            <p:spPr>
              <a:xfrm>
                <a:off x="4123938" y="2890824"/>
                <a:ext cx="6795215" cy="784895"/>
              </a:xfrm>
              <a:prstGeom prst="rect">
                <a:avLst/>
              </a:prstGeom>
              <a:blipFill>
                <a:blip r:embed="rId7"/>
                <a:stretch>
                  <a:fillRect/>
                </a:stretch>
              </a:blipFill>
            </p:spPr>
            <p:txBody>
              <a:bodyPr/>
              <a:lstStyle/>
              <a:p>
                <a:r>
                  <a:rPr lang="fr-FR">
                    <a:noFill/>
                  </a:rPr>
                  <a:t> </a:t>
                </a:r>
              </a:p>
            </p:txBody>
          </p:sp>
        </mc:Fallback>
      </mc:AlternateContent>
      <p:sp>
        <p:nvSpPr>
          <p:cNvPr id="19" name="ZoneTexte 18">
            <a:extLst>
              <a:ext uri="{FF2B5EF4-FFF2-40B4-BE49-F238E27FC236}">
                <a16:creationId xmlns:a16="http://schemas.microsoft.com/office/drawing/2014/main" id="{82001216-1A23-9925-0511-EFCC6122264E}"/>
              </a:ext>
            </a:extLst>
          </p:cNvPr>
          <p:cNvSpPr txBox="1"/>
          <p:nvPr/>
        </p:nvSpPr>
        <p:spPr>
          <a:xfrm>
            <a:off x="3802149" y="3768050"/>
            <a:ext cx="6883401" cy="440756"/>
          </a:xfrm>
          <a:prstGeom prst="rect">
            <a:avLst/>
          </a:prstGeom>
        </p:spPr>
        <p:txBody>
          <a:bodyPr vert="horz" wrap="square" lIns="90000" tIns="45720" rIns="91440" bIns="45720" rtlCol="0">
            <a:noAutofit/>
          </a:bodyPr>
          <a:lstStyle/>
          <a:p>
            <a:pPr algn="just">
              <a:spcBef>
                <a:spcPts val="600"/>
              </a:spcBef>
              <a:buClr>
                <a:schemeClr val="tx1"/>
              </a:buClr>
            </a:pPr>
            <a:r>
              <a:rPr lang="fr-FR" sz="1050" dirty="0">
                <a:latin typeface="Verdana" panose="020B0604030504040204" pitchFamily="34" charset="0"/>
              </a:rPr>
              <a:t>Nous retrouvons la formule générale des ECL.</a:t>
            </a:r>
          </a:p>
        </p:txBody>
      </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3C0CBC27-180A-13CB-109B-0023BEE16ED2}"/>
                  </a:ext>
                </a:extLst>
              </p:cNvPr>
              <p:cNvSpPr txBox="1"/>
              <p:nvPr/>
            </p:nvSpPr>
            <p:spPr>
              <a:xfrm>
                <a:off x="4205593" y="4362814"/>
                <a:ext cx="6795215" cy="358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𝐸𝐶𝐿</m:t>
                          </m:r>
                        </m:e>
                        <m:sub>
                          <m:r>
                            <a:rPr lang="fr-FR" sz="1600" b="0" i="1" smtClean="0">
                              <a:latin typeface="Cambria Math" panose="02040503050406030204" pitchFamily="18" charset="0"/>
                              <a:ea typeface="Cambria Math" panose="02040503050406030204" pitchFamily="18" charset="0"/>
                            </a:rPr>
                            <m:t>𝑆</m:t>
                          </m:r>
                          <m:r>
                            <a:rPr lang="fr-FR" sz="1600" b="0" i="1" smtClean="0">
                              <a:latin typeface="Cambria Math" panose="02040503050406030204" pitchFamily="18" charset="0"/>
                              <a:ea typeface="Cambria Math" panose="02040503050406030204" pitchFamily="18" charset="0"/>
                            </a:rPr>
                            <m:t>3</m:t>
                          </m:r>
                        </m:sub>
                      </m:sSub>
                      <m:r>
                        <a:rPr lang="fr-FR" sz="1600" b="0" i="1" smtClean="0">
                          <a:latin typeface="Cambria Math" panose="02040503050406030204" pitchFamily="18" charset="0"/>
                        </a:rPr>
                        <m:t>=</m:t>
                      </m:r>
                      <m:r>
                        <a:rPr lang="fr-FR" sz="1600" i="1" smtClean="0">
                          <a:latin typeface="Cambria Math" panose="02040503050406030204" pitchFamily="18" charset="0"/>
                        </a:rPr>
                        <m:t>𝐸</m:t>
                      </m:r>
                      <m:r>
                        <a:rPr lang="fr-FR" sz="1600" b="0" i="1" smtClean="0">
                          <a:latin typeface="Cambria Math" panose="02040503050406030204" pitchFamily="18" charset="0"/>
                        </a:rPr>
                        <m:t>𝐴</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𝐷</m:t>
                          </m:r>
                        </m:e>
                        <m:sub>
                          <m:r>
                            <a:rPr lang="fr-FR" sz="1600" b="0" i="1" smtClean="0">
                              <a:latin typeface="Cambria Math" panose="02040503050406030204" pitchFamily="18" charset="0"/>
                            </a:rPr>
                            <m:t>0</m:t>
                          </m:r>
                        </m:sub>
                      </m:sSub>
                      <m:r>
                        <a:rPr lang="fr-FR" sz="1600" i="1">
                          <a:latin typeface="Cambria Math" panose="02040503050406030204" pitchFamily="18" charset="0"/>
                          <a:ea typeface="Cambria Math" panose="02040503050406030204" pitchFamily="18" charset="0"/>
                        </a:rPr>
                        <m:t>∙</m:t>
                      </m:r>
                      <m:sSub>
                        <m:sSubPr>
                          <m:ctrlPr>
                            <a:rPr lang="fr-FR" sz="1600" i="1">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rPr>
                            <m:t>𝐿𝐺𝐷</m:t>
                          </m:r>
                        </m:e>
                        <m:sub>
                          <m:r>
                            <a:rPr lang="fr-FR" sz="1600" b="0" i="1" smtClean="0">
                              <a:latin typeface="Cambria Math" panose="02040503050406030204" pitchFamily="18" charset="0"/>
                            </a:rPr>
                            <m:t>𝑑𝑒𝑓𝑎𝑢𝑙𝑡</m:t>
                          </m:r>
                        </m:sub>
                      </m:sSub>
                    </m:oMath>
                  </m:oMathPara>
                </a14:m>
                <a:endParaRPr lang="fr-FR" sz="1600" dirty="0"/>
              </a:p>
            </p:txBody>
          </p:sp>
        </mc:Choice>
        <mc:Fallback xmlns="">
          <p:sp>
            <p:nvSpPr>
              <p:cNvPr id="20" name="ZoneTexte 19">
                <a:extLst>
                  <a:ext uri="{FF2B5EF4-FFF2-40B4-BE49-F238E27FC236}">
                    <a16:creationId xmlns:a16="http://schemas.microsoft.com/office/drawing/2014/main" id="{3C0CBC27-180A-13CB-109B-0023BEE16ED2}"/>
                  </a:ext>
                </a:extLst>
              </p:cNvPr>
              <p:cNvSpPr txBox="1">
                <a:spLocks noRot="1" noChangeAspect="1" noMove="1" noResize="1" noEditPoints="1" noAdjustHandles="1" noChangeArrowheads="1" noChangeShapeType="1" noTextEdit="1"/>
              </p:cNvSpPr>
              <p:nvPr/>
            </p:nvSpPr>
            <p:spPr>
              <a:xfrm>
                <a:off x="4205593" y="4362814"/>
                <a:ext cx="6795215" cy="358303"/>
              </a:xfrm>
              <a:prstGeom prst="rect">
                <a:avLst/>
              </a:prstGeom>
              <a:blipFill>
                <a:blip r:embed="rId8"/>
                <a:stretch>
                  <a:fillRect b="-6897"/>
                </a:stretch>
              </a:blipFill>
            </p:spPr>
            <p:txBody>
              <a:bodyPr/>
              <a:lstStyle/>
              <a:p>
                <a:r>
                  <a:rPr lang="fr-FR">
                    <a:noFill/>
                  </a:rPr>
                  <a:t> </a:t>
                </a:r>
              </a:p>
            </p:txBody>
          </p:sp>
        </mc:Fallback>
      </mc:AlternateContent>
      <p:sp>
        <p:nvSpPr>
          <p:cNvPr id="21" name="ZoneTexte 20">
            <a:extLst>
              <a:ext uri="{FF2B5EF4-FFF2-40B4-BE49-F238E27FC236}">
                <a16:creationId xmlns:a16="http://schemas.microsoft.com/office/drawing/2014/main" id="{D5A333ED-2E8A-82ED-BAE0-50AFF3D51247}"/>
              </a:ext>
            </a:extLst>
          </p:cNvPr>
          <p:cNvSpPr txBox="1"/>
          <p:nvPr/>
        </p:nvSpPr>
        <p:spPr>
          <a:xfrm>
            <a:off x="3820158" y="5211340"/>
            <a:ext cx="6883401" cy="440756"/>
          </a:xfrm>
          <a:prstGeom prst="rect">
            <a:avLst/>
          </a:prstGeom>
        </p:spPr>
        <p:txBody>
          <a:bodyPr vert="horz" wrap="square" lIns="90000" tIns="45720" rIns="91440" bIns="45720" rtlCol="0">
            <a:noAutofit/>
          </a:bodyPr>
          <a:lstStyle/>
          <a:p>
            <a:pPr algn="just">
              <a:spcBef>
                <a:spcPts val="600"/>
              </a:spcBef>
              <a:buClr>
                <a:schemeClr val="tx1"/>
              </a:buClr>
            </a:pPr>
            <a:r>
              <a:rPr lang="fr-FR" sz="1050" dirty="0"/>
              <a:t>En Stage 3, la PD vaut 1 vu que le défaut est avéré. </a:t>
            </a:r>
            <a:endParaRPr lang="fr-FR" sz="105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E7A7C6DC-3BBC-BC61-D802-C94644628EE0}"/>
                  </a:ext>
                </a:extLst>
              </p:cNvPr>
              <p:cNvSpPr txBox="1"/>
              <p:nvPr/>
            </p:nvSpPr>
            <p:spPr>
              <a:xfrm>
                <a:off x="3831110" y="4729807"/>
                <a:ext cx="7944398" cy="581025"/>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800" i="1">
                        <a:latin typeface="Cambria Math" panose="02040503050406030204" pitchFamily="18" charset="0"/>
                      </a:rPr>
                      <m:t>𝐸𝐴</m:t>
                    </m:r>
                    <m:sSub>
                      <m:sSubPr>
                        <m:ctrlPr>
                          <a:rPr lang="fr-FR" sz="800" i="1">
                            <a:latin typeface="Cambria Math" panose="02040503050406030204" pitchFamily="18" charset="0"/>
                          </a:rPr>
                        </m:ctrlPr>
                      </m:sSubPr>
                      <m:e>
                        <m:r>
                          <a:rPr lang="fr-FR" sz="800" i="1">
                            <a:latin typeface="Cambria Math" panose="02040503050406030204" pitchFamily="18" charset="0"/>
                          </a:rPr>
                          <m:t>𝐷</m:t>
                        </m:r>
                      </m:e>
                      <m:sub>
                        <m:r>
                          <a:rPr lang="fr-FR" sz="800" i="1">
                            <a:latin typeface="Cambria Math" panose="02040503050406030204" pitchFamily="18" charset="0"/>
                          </a:rPr>
                          <m:t>0</m:t>
                        </m:r>
                      </m:sub>
                    </m:sSub>
                    <m:r>
                      <a:rPr lang="fr-FR" sz="800" i="1">
                        <a:latin typeface="Cambria Math" panose="02040503050406030204" pitchFamily="18" charset="0"/>
                      </a:rPr>
                      <m:t> </m:t>
                    </m:r>
                  </m:oMath>
                </a14:m>
                <a:r>
                  <a:rPr lang="fr-FR" sz="800" dirty="0">
                    <a:latin typeface="Verdana" panose="020B0604030504040204" pitchFamily="34" charset="0"/>
                  </a:rPr>
                  <a:t>: Exposition au moment de l’évaluation (t = 0)  </a:t>
                </a:r>
              </a:p>
              <a:p>
                <a:pPr algn="just">
                  <a:spcBef>
                    <a:spcPts val="600"/>
                  </a:spcBef>
                  <a:buClr>
                    <a:schemeClr val="tx1"/>
                  </a:buClr>
                </a:pPr>
                <a14:m>
                  <m:oMath xmlns:m="http://schemas.openxmlformats.org/officeDocument/2006/math">
                    <m:sSub>
                      <m:sSubPr>
                        <m:ctrlPr>
                          <a:rPr lang="fr-FR" sz="800" i="1">
                            <a:latin typeface="Cambria Math" panose="02040503050406030204" pitchFamily="18" charset="0"/>
                            <a:ea typeface="Cambria Math" panose="02040503050406030204" pitchFamily="18" charset="0"/>
                          </a:rPr>
                        </m:ctrlPr>
                      </m:sSubPr>
                      <m:e>
                        <m:r>
                          <a:rPr lang="fr-FR" sz="800" i="1">
                            <a:latin typeface="Cambria Math" panose="02040503050406030204" pitchFamily="18" charset="0"/>
                          </a:rPr>
                          <m:t>𝐿𝐺𝐷</m:t>
                        </m:r>
                      </m:e>
                      <m:sub>
                        <m:r>
                          <a:rPr lang="fr-FR" sz="800" i="1">
                            <a:latin typeface="Cambria Math" panose="02040503050406030204" pitchFamily="18" charset="0"/>
                          </a:rPr>
                          <m:t>𝑑𝑒𝑓𝑎𝑢𝑙𝑡</m:t>
                        </m:r>
                      </m:sub>
                    </m:sSub>
                  </m:oMath>
                </a14:m>
                <a:r>
                  <a:rPr lang="fr-FR" sz="800" dirty="0">
                    <a:latin typeface="Verdana" panose="020B0604030504040204" pitchFamily="34" charset="0"/>
                  </a:rPr>
                  <a:t>: LGD </a:t>
                </a:r>
                <a:r>
                  <a:rPr lang="fr-FR" sz="800" i="1" dirty="0">
                    <a:latin typeface="Verdana" panose="020B0604030504040204" pitchFamily="34" charset="0"/>
                  </a:rPr>
                  <a:t>in-default</a:t>
                </a:r>
                <a:r>
                  <a:rPr lang="fr-FR" sz="800" dirty="0">
                    <a:latin typeface="Verdana" panose="020B0604030504040204" pitchFamily="34" charset="0"/>
                  </a:rPr>
                  <a:t> qui représente le taux de perte attendu sur une exposition déjà en défaut</a:t>
                </a:r>
              </a:p>
            </p:txBody>
          </p:sp>
        </mc:Choice>
        <mc:Fallback xmlns="">
          <p:sp>
            <p:nvSpPr>
              <p:cNvPr id="23" name="ZoneTexte 22">
                <a:extLst>
                  <a:ext uri="{FF2B5EF4-FFF2-40B4-BE49-F238E27FC236}">
                    <a16:creationId xmlns:a16="http://schemas.microsoft.com/office/drawing/2014/main" id="{E7A7C6DC-3BBC-BC61-D802-C94644628EE0}"/>
                  </a:ext>
                </a:extLst>
              </p:cNvPr>
              <p:cNvSpPr txBox="1">
                <a:spLocks noRot="1" noChangeAspect="1" noMove="1" noResize="1" noEditPoints="1" noAdjustHandles="1" noChangeArrowheads="1" noChangeShapeType="1" noTextEdit="1"/>
              </p:cNvSpPr>
              <p:nvPr/>
            </p:nvSpPr>
            <p:spPr>
              <a:xfrm>
                <a:off x="3831110" y="4729807"/>
                <a:ext cx="7944398" cy="581025"/>
              </a:xfrm>
              <a:prstGeom prst="rect">
                <a:avLst/>
              </a:prstGeom>
              <a:blipFill>
                <a:blip r:embed="rId9"/>
                <a:stretch>
                  <a:fillRect/>
                </a:stretch>
              </a:blipFill>
            </p:spPr>
            <p:txBody>
              <a:bodyPr/>
              <a:lstStyle/>
              <a:p>
                <a:r>
                  <a:rPr lang="fr-FR">
                    <a:noFill/>
                  </a:rPr>
                  <a:t> </a:t>
                </a:r>
              </a:p>
            </p:txBody>
          </p:sp>
        </mc:Fallback>
      </mc:AlternateContent>
      <p:sp>
        <p:nvSpPr>
          <p:cNvPr id="24" name="ZoneTexte 23">
            <a:extLst>
              <a:ext uri="{FF2B5EF4-FFF2-40B4-BE49-F238E27FC236}">
                <a16:creationId xmlns:a16="http://schemas.microsoft.com/office/drawing/2014/main" id="{7C603A2C-C28B-3A43-D105-934B7734A6C8}"/>
              </a:ext>
            </a:extLst>
          </p:cNvPr>
          <p:cNvSpPr txBox="1"/>
          <p:nvPr/>
        </p:nvSpPr>
        <p:spPr>
          <a:xfrm>
            <a:off x="9365200" y="4331427"/>
            <a:ext cx="1797861" cy="825257"/>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Voir l’annexe pour plus de détails</a:t>
            </a:r>
          </a:p>
        </p:txBody>
      </p:sp>
    </p:spTree>
    <p:extLst>
      <p:ext uri="{BB962C8B-B14F-4D97-AF65-F5344CB8AC3E}">
        <p14:creationId xmlns:p14="http://schemas.microsoft.com/office/powerpoint/2010/main" val="104850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D98B4D80-4D6E-FB28-2D97-0126BABD5B12}"/>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E2825D44-7C13-75D1-EBBA-DD6ED3B42731}"/>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Zoom sur les 3 piliers</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E9586452-6975-8218-F767-03350A76CBF8}"/>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745D5CE2-EF9D-93D1-6646-C5CE395866F5}"/>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6" name="Google Shape;5802;p11">
            <a:extLst>
              <a:ext uri="{FF2B5EF4-FFF2-40B4-BE49-F238E27FC236}">
                <a16:creationId xmlns:a16="http://schemas.microsoft.com/office/drawing/2014/main" id="{148667F0-D430-3FB7-ABDB-E9ADAE822D3E}"/>
              </a:ext>
            </a:extLst>
          </p:cNvPr>
          <p:cNvSpPr/>
          <p:nvPr/>
        </p:nvSpPr>
        <p:spPr>
          <a:xfrm>
            <a:off x="4198373" y="4425185"/>
            <a:ext cx="537436" cy="306900"/>
          </a:xfrm>
          <a:prstGeom prst="rightArrow">
            <a:avLst>
              <a:gd name="adj1" fmla="val 50000"/>
              <a:gd name="adj2" fmla="val 50000"/>
            </a:avLst>
          </a:prstGeom>
          <a:solidFill>
            <a:schemeClr val="accent1"/>
          </a:solidFill>
          <a:ln w="12700" cap="flat" cmpd="sng">
            <a:solidFill>
              <a:srgbClr val="2E2E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 name="Google Shape;5806;p11">
            <a:extLst>
              <a:ext uri="{FF2B5EF4-FFF2-40B4-BE49-F238E27FC236}">
                <a16:creationId xmlns:a16="http://schemas.microsoft.com/office/drawing/2014/main" id="{1B84D6B6-2E73-B12C-D41B-ACF3135E6AB3}"/>
              </a:ext>
            </a:extLst>
          </p:cNvPr>
          <p:cNvSpPr txBox="1"/>
          <p:nvPr/>
        </p:nvSpPr>
        <p:spPr>
          <a:xfrm>
            <a:off x="171741" y="1544693"/>
            <a:ext cx="3976800" cy="167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Verdana"/>
              <a:buNone/>
            </a:pPr>
            <a:r>
              <a:rPr lang="fr-FR" sz="2000" b="1" i="0" u="none" strike="noStrike" cap="none" dirty="0">
                <a:solidFill>
                  <a:schemeClr val="dk1"/>
                </a:solidFill>
                <a:latin typeface="Verdana"/>
                <a:ea typeface="Verdana"/>
                <a:cs typeface="Verdana"/>
                <a:sym typeface="Verdana"/>
              </a:rPr>
              <a:t>Les objectifs de Bâle </a:t>
            </a:r>
            <a:r>
              <a:rPr lang="fr-FR" sz="2000" b="0" i="0" u="none" strike="noStrike" cap="none" dirty="0">
                <a:solidFill>
                  <a:schemeClr val="dk1"/>
                </a:solidFill>
                <a:latin typeface="Verdana"/>
                <a:ea typeface="Verdana"/>
                <a:cs typeface="Verdana"/>
                <a:sym typeface="Verdana"/>
              </a:rPr>
              <a:t>se traduisent par </a:t>
            </a:r>
            <a:r>
              <a:rPr lang="fr-FR" sz="2000" b="1" i="0" u="none" strike="noStrike" cap="none" dirty="0">
                <a:solidFill>
                  <a:schemeClr val="dk1"/>
                </a:solidFill>
                <a:latin typeface="Verdana"/>
                <a:ea typeface="Verdana"/>
                <a:cs typeface="Verdana"/>
                <a:sym typeface="Verdana"/>
              </a:rPr>
              <a:t>trois piliers</a:t>
            </a:r>
            <a:r>
              <a:rPr lang="fr-FR" sz="2000" b="0" i="0" u="none" strike="noStrike" cap="none" dirty="0">
                <a:solidFill>
                  <a:schemeClr val="dk1"/>
                </a:solidFill>
                <a:latin typeface="Verdana"/>
                <a:ea typeface="Verdana"/>
                <a:cs typeface="Verdana"/>
                <a:sym typeface="Verdana"/>
              </a:rPr>
              <a:t> fixant les exigences réglementaires.</a:t>
            </a:r>
            <a:endParaRPr sz="1400" b="0" i="0" u="none" strike="noStrike" cap="none" dirty="0">
              <a:solidFill>
                <a:srgbClr val="000000"/>
              </a:solidFill>
              <a:latin typeface="Arial"/>
              <a:ea typeface="Arial"/>
              <a:cs typeface="Arial"/>
              <a:sym typeface="Arial"/>
            </a:endParaRPr>
          </a:p>
        </p:txBody>
      </p:sp>
      <p:grpSp>
        <p:nvGrpSpPr>
          <p:cNvPr id="24" name="Google Shape;5812;p11">
            <a:extLst>
              <a:ext uri="{FF2B5EF4-FFF2-40B4-BE49-F238E27FC236}">
                <a16:creationId xmlns:a16="http://schemas.microsoft.com/office/drawing/2014/main" id="{94C26C9B-7683-792E-DF14-EEF5EE8149BA}"/>
              </a:ext>
            </a:extLst>
          </p:cNvPr>
          <p:cNvGrpSpPr/>
          <p:nvPr/>
        </p:nvGrpSpPr>
        <p:grpSpPr>
          <a:xfrm>
            <a:off x="257917" y="3248831"/>
            <a:ext cx="3818667" cy="2659608"/>
            <a:chOff x="-1" y="0"/>
            <a:chExt cx="3818667" cy="2659608"/>
          </a:xfrm>
        </p:grpSpPr>
        <p:sp>
          <p:nvSpPr>
            <p:cNvPr id="25" name="Google Shape;5813;p11">
              <a:extLst>
                <a:ext uri="{FF2B5EF4-FFF2-40B4-BE49-F238E27FC236}">
                  <a16:creationId xmlns:a16="http://schemas.microsoft.com/office/drawing/2014/main" id="{1F900E3F-BCB0-7691-3543-6052CEFAD895}"/>
                </a:ext>
              </a:extLst>
            </p:cNvPr>
            <p:cNvSpPr/>
            <p:nvPr/>
          </p:nvSpPr>
          <p:spPr>
            <a:xfrm rot="-5400000">
              <a:off x="289764" y="-289764"/>
              <a:ext cx="1329804" cy="1909333"/>
            </a:xfrm>
            <a:prstGeom prst="round1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5814;p11">
              <a:extLst>
                <a:ext uri="{FF2B5EF4-FFF2-40B4-BE49-F238E27FC236}">
                  <a16:creationId xmlns:a16="http://schemas.microsoft.com/office/drawing/2014/main" id="{23E5E06E-7581-F0E8-2F9B-309061FC62ED}"/>
                </a:ext>
              </a:extLst>
            </p:cNvPr>
            <p:cNvSpPr txBox="1"/>
            <p:nvPr/>
          </p:nvSpPr>
          <p:spPr>
            <a:xfrm>
              <a:off x="-1" y="1"/>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RENFORCER LA </a:t>
              </a:r>
              <a:r>
                <a:rPr lang="fr-FR" sz="1100" b="1" i="0" u="none" strike="noStrike" cap="none" dirty="0">
                  <a:solidFill>
                    <a:srgbClr val="FFFFFF"/>
                  </a:solidFill>
                  <a:latin typeface="Verdana"/>
                  <a:ea typeface="Verdana"/>
                  <a:cs typeface="Verdana"/>
                  <a:sym typeface="Verdana"/>
                </a:rPr>
                <a:t>SÉCURITÉ</a:t>
              </a:r>
              <a:r>
                <a:rPr lang="fr-FR" sz="1100" b="0" i="0" u="none" strike="noStrike" cap="none" dirty="0">
                  <a:solidFill>
                    <a:srgbClr val="FFFFFF"/>
                  </a:solidFill>
                  <a:latin typeface="Verdana"/>
                  <a:ea typeface="Verdana"/>
                  <a:cs typeface="Verdana"/>
                  <a:sym typeface="Verdana"/>
                </a:rPr>
                <a:t> ET LA </a:t>
              </a:r>
              <a:r>
                <a:rPr lang="fr-FR" sz="1100" b="1" i="0" u="none" strike="noStrike" cap="none" dirty="0">
                  <a:solidFill>
                    <a:srgbClr val="FFFFFF"/>
                  </a:solidFill>
                  <a:latin typeface="Verdana"/>
                  <a:ea typeface="Verdana"/>
                  <a:cs typeface="Verdana"/>
                  <a:sym typeface="Verdana"/>
                </a:rPr>
                <a:t>FIABILITÉ</a:t>
              </a:r>
              <a:r>
                <a:rPr lang="fr-FR" sz="1100" b="0" i="0" u="none" strike="noStrike" cap="none" dirty="0">
                  <a:solidFill>
                    <a:srgbClr val="FFFFFF"/>
                  </a:solidFill>
                  <a:latin typeface="Verdana"/>
                  <a:ea typeface="Verdana"/>
                  <a:cs typeface="Verdana"/>
                  <a:sym typeface="Verdana"/>
                </a:rPr>
                <a:t> DU SYSTÈME FINANCIER </a:t>
              </a:r>
              <a:endParaRPr sz="1100" b="0" i="0" u="none" strike="noStrike" cap="none" dirty="0">
                <a:solidFill>
                  <a:schemeClr val="lt1"/>
                </a:solidFill>
                <a:latin typeface="Arial"/>
                <a:ea typeface="Arial"/>
                <a:cs typeface="Arial"/>
                <a:sym typeface="Arial"/>
              </a:endParaRPr>
            </a:p>
          </p:txBody>
        </p:sp>
        <p:sp>
          <p:nvSpPr>
            <p:cNvPr id="27" name="Google Shape;5815;p11">
              <a:extLst>
                <a:ext uri="{FF2B5EF4-FFF2-40B4-BE49-F238E27FC236}">
                  <a16:creationId xmlns:a16="http://schemas.microsoft.com/office/drawing/2014/main" id="{3359433C-D4A4-0870-9AC9-8B7106FDF7A3}"/>
                </a:ext>
              </a:extLst>
            </p:cNvPr>
            <p:cNvSpPr/>
            <p:nvPr/>
          </p:nvSpPr>
          <p:spPr>
            <a:xfrm>
              <a:off x="1909333" y="0"/>
              <a:ext cx="1909333" cy="1329804"/>
            </a:xfrm>
            <a:prstGeom prst="round1Rect">
              <a:avLst>
                <a:gd name="adj" fmla="val 16667"/>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5816;p11">
              <a:extLst>
                <a:ext uri="{FF2B5EF4-FFF2-40B4-BE49-F238E27FC236}">
                  <a16:creationId xmlns:a16="http://schemas.microsoft.com/office/drawing/2014/main" id="{0BD2123E-6EAC-357F-F8AB-7352CB50E50D}"/>
                </a:ext>
              </a:extLst>
            </p:cNvPr>
            <p:cNvSpPr txBox="1"/>
            <p:nvPr/>
          </p:nvSpPr>
          <p:spPr>
            <a:xfrm>
              <a:off x="1909333" y="0"/>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dirty="0">
                  <a:solidFill>
                    <a:srgbClr val="FFFFFF"/>
                  </a:solidFill>
                  <a:latin typeface="Verdana"/>
                  <a:ea typeface="Verdana"/>
                  <a:cs typeface="Verdana"/>
                  <a:sym typeface="Verdana"/>
                </a:rPr>
                <a:t>É</a:t>
              </a:r>
              <a:r>
                <a:rPr lang="fr-FR" sz="1100" b="0" i="0" u="none" strike="noStrike" cap="none" dirty="0">
                  <a:solidFill>
                    <a:srgbClr val="FFFFFF"/>
                  </a:solidFill>
                  <a:latin typeface="Verdana"/>
                  <a:ea typeface="Verdana"/>
                  <a:cs typeface="Verdana"/>
                  <a:sym typeface="Verdana"/>
                </a:rPr>
                <a:t>TABLIR DES STANDARDS MINIMAUX EN TERMES DE CONTRÔLES </a:t>
              </a:r>
              <a:endParaRPr sz="1100" b="0" i="0" u="none" strike="noStrike" cap="none" dirty="0">
                <a:solidFill>
                  <a:schemeClr val="lt1"/>
                </a:solidFill>
                <a:latin typeface="Arial"/>
                <a:ea typeface="Arial"/>
                <a:cs typeface="Arial"/>
                <a:sym typeface="Arial"/>
              </a:endParaRPr>
            </a:p>
          </p:txBody>
        </p:sp>
        <p:sp>
          <p:nvSpPr>
            <p:cNvPr id="29" name="Google Shape;5817;p11">
              <a:extLst>
                <a:ext uri="{FF2B5EF4-FFF2-40B4-BE49-F238E27FC236}">
                  <a16:creationId xmlns:a16="http://schemas.microsoft.com/office/drawing/2014/main" id="{46107442-6F28-08C7-D38F-CD5E90B89802}"/>
                </a:ext>
              </a:extLst>
            </p:cNvPr>
            <p:cNvSpPr/>
            <p:nvPr/>
          </p:nvSpPr>
          <p:spPr>
            <a:xfrm rot="10800000">
              <a:off x="0" y="1329804"/>
              <a:ext cx="1909333" cy="1329804"/>
            </a:xfrm>
            <a:prstGeom prst="round1Rect">
              <a:avLst>
                <a:gd name="adj" fmla="val 16667"/>
              </a:avLst>
            </a:prstGeom>
            <a:solidFill>
              <a:srgbClr val="B48F4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5818;p11">
              <a:extLst>
                <a:ext uri="{FF2B5EF4-FFF2-40B4-BE49-F238E27FC236}">
                  <a16:creationId xmlns:a16="http://schemas.microsoft.com/office/drawing/2014/main" id="{120395D4-AF33-74A6-F697-FE0AA996BD62}"/>
                </a:ext>
              </a:extLst>
            </p:cNvPr>
            <p:cNvSpPr txBox="1"/>
            <p:nvPr/>
          </p:nvSpPr>
          <p:spPr>
            <a:xfrm>
              <a:off x="0" y="1662255"/>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DIFFUSER ET PROMOUVOIR DE MEILLEURES PRATIQUES BANCAIRES</a:t>
              </a:r>
              <a:endParaRPr sz="1100" b="0" i="0" u="none" strike="noStrike" cap="none" dirty="0">
                <a:solidFill>
                  <a:schemeClr val="lt1"/>
                </a:solidFill>
                <a:latin typeface="Arial"/>
                <a:ea typeface="Arial"/>
                <a:cs typeface="Arial"/>
                <a:sym typeface="Arial"/>
              </a:endParaRPr>
            </a:p>
          </p:txBody>
        </p:sp>
        <p:sp>
          <p:nvSpPr>
            <p:cNvPr id="31" name="Google Shape;5819;p11">
              <a:extLst>
                <a:ext uri="{FF2B5EF4-FFF2-40B4-BE49-F238E27FC236}">
                  <a16:creationId xmlns:a16="http://schemas.microsoft.com/office/drawing/2014/main" id="{FEA7FBC8-8CFF-DDE9-E579-253198FF96DD}"/>
                </a:ext>
              </a:extLst>
            </p:cNvPr>
            <p:cNvSpPr/>
            <p:nvPr/>
          </p:nvSpPr>
          <p:spPr>
            <a:xfrm rot="5400000">
              <a:off x="2199097" y="1040039"/>
              <a:ext cx="1329804" cy="1909333"/>
            </a:xfrm>
            <a:prstGeom prst="round1Rect">
              <a:avLst>
                <a:gd name="adj" fmla="val 16667"/>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5820;p11">
              <a:extLst>
                <a:ext uri="{FF2B5EF4-FFF2-40B4-BE49-F238E27FC236}">
                  <a16:creationId xmlns:a16="http://schemas.microsoft.com/office/drawing/2014/main" id="{90CCD14A-F6C5-1737-EC58-C0DE433CFAC6}"/>
                </a:ext>
              </a:extLst>
            </p:cNvPr>
            <p:cNvSpPr txBox="1"/>
            <p:nvPr/>
          </p:nvSpPr>
          <p:spPr>
            <a:xfrm>
              <a:off x="1909333" y="1662255"/>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S’ASSURER D’UNE COOPÉRATION INTERNATIONALE</a:t>
              </a:r>
              <a:endParaRPr sz="1100" b="0" i="0" u="none" strike="noStrike" cap="none" dirty="0">
                <a:solidFill>
                  <a:schemeClr val="lt1"/>
                </a:solidFill>
                <a:latin typeface="Arial"/>
                <a:ea typeface="Arial"/>
                <a:cs typeface="Arial"/>
                <a:sym typeface="Arial"/>
              </a:endParaRPr>
            </a:p>
          </p:txBody>
        </p:sp>
        <p:sp>
          <p:nvSpPr>
            <p:cNvPr id="1217" name="Google Shape;5821;p11">
              <a:extLst>
                <a:ext uri="{FF2B5EF4-FFF2-40B4-BE49-F238E27FC236}">
                  <a16:creationId xmlns:a16="http://schemas.microsoft.com/office/drawing/2014/main" id="{6A36E1B0-6F03-6F7F-84EC-F66915B93751}"/>
                </a:ext>
              </a:extLst>
            </p:cNvPr>
            <p:cNvSpPr/>
            <p:nvPr/>
          </p:nvSpPr>
          <p:spPr>
            <a:xfrm>
              <a:off x="1245967" y="997353"/>
              <a:ext cx="1326730" cy="664902"/>
            </a:xfrm>
            <a:prstGeom prst="roundRect">
              <a:avLst>
                <a:gd name="adj" fmla="val 16667"/>
              </a:avLst>
            </a:prstGeom>
            <a:solidFill>
              <a:srgbClr val="D9D3C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5822;p11">
              <a:extLst>
                <a:ext uri="{FF2B5EF4-FFF2-40B4-BE49-F238E27FC236}">
                  <a16:creationId xmlns:a16="http://schemas.microsoft.com/office/drawing/2014/main" id="{60D84EF6-5EFD-BEA9-B3F7-1C9145DAAE1C}"/>
                </a:ext>
              </a:extLst>
            </p:cNvPr>
            <p:cNvSpPr txBox="1"/>
            <p:nvPr/>
          </p:nvSpPr>
          <p:spPr>
            <a:xfrm>
              <a:off x="1278425" y="1029811"/>
              <a:ext cx="1261814" cy="59998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fr-FR" sz="1300" b="1" i="0" u="none" strike="noStrike" cap="none" dirty="0">
                  <a:solidFill>
                    <a:srgbClr val="C00000"/>
                  </a:solidFill>
                  <a:latin typeface="Verdana"/>
                  <a:ea typeface="Verdana"/>
                  <a:cs typeface="Verdana"/>
                  <a:sym typeface="Verdana"/>
                </a:rPr>
                <a:t>Le dispositif Bâlois</a:t>
              </a:r>
              <a:endParaRPr sz="1300" b="0" i="0" u="none" strike="noStrike" cap="none" dirty="0">
                <a:solidFill>
                  <a:srgbClr val="C00000"/>
                </a:solidFill>
                <a:latin typeface="Arial"/>
                <a:ea typeface="Arial"/>
                <a:cs typeface="Arial"/>
                <a:sym typeface="Arial"/>
              </a:endParaRPr>
            </a:p>
          </p:txBody>
        </p:sp>
      </p:grpSp>
      <p:grpSp>
        <p:nvGrpSpPr>
          <p:cNvPr id="1219" name="Groupe 1218">
            <a:extLst>
              <a:ext uri="{FF2B5EF4-FFF2-40B4-BE49-F238E27FC236}">
                <a16:creationId xmlns:a16="http://schemas.microsoft.com/office/drawing/2014/main" id="{C405769D-7FCB-C11A-8BBE-2E5ECCB71F1B}"/>
              </a:ext>
            </a:extLst>
          </p:cNvPr>
          <p:cNvGrpSpPr/>
          <p:nvPr/>
        </p:nvGrpSpPr>
        <p:grpSpPr>
          <a:xfrm>
            <a:off x="4731926" y="1209631"/>
            <a:ext cx="7190896" cy="5574913"/>
            <a:chOff x="4731091" y="754867"/>
            <a:chExt cx="7190896" cy="5574913"/>
          </a:xfrm>
        </p:grpSpPr>
        <p:sp>
          <p:nvSpPr>
            <p:cNvPr id="1220" name="Rectangle 1219">
              <a:extLst>
                <a:ext uri="{FF2B5EF4-FFF2-40B4-BE49-F238E27FC236}">
                  <a16:creationId xmlns:a16="http://schemas.microsoft.com/office/drawing/2014/main" id="{399390DD-1EA9-792C-2897-33AF078B6D46}"/>
                </a:ext>
              </a:extLst>
            </p:cNvPr>
            <p:cNvSpPr/>
            <p:nvPr/>
          </p:nvSpPr>
          <p:spPr>
            <a:xfrm>
              <a:off x="9824687" y="2296303"/>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Instauration de règles de</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transparence financière.</a:t>
              </a:r>
              <a:endParaRPr lang="fr-FR" sz="1000" b="0" i="0" u="none" strike="noStrike" cap="none" dirty="0">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900"/>
                <a:buFont typeface="Arial"/>
                <a:buNone/>
              </a:pPr>
              <a:endParaRPr lang="fr-FR" sz="1000" b="0" i="0" u="none" strike="noStrike" cap="none" dirty="0">
                <a:solidFill>
                  <a:schemeClr val="dk1"/>
                </a:solidFill>
                <a:latin typeface="Calibri"/>
                <a:ea typeface="Calibri"/>
                <a:cs typeface="Calibri"/>
                <a:sym typeface="Calibri"/>
              </a:endParaRPr>
            </a:p>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Uniformisation </a:t>
              </a:r>
              <a:r>
                <a:rPr lang="fr-FR" sz="1000" dirty="0">
                  <a:solidFill>
                    <a:schemeClr val="dk1"/>
                  </a:solidFill>
                  <a:latin typeface="Calibri"/>
                  <a:ea typeface="Calibri"/>
                  <a:cs typeface="Calibri"/>
                  <a:sym typeface="Calibri"/>
                </a:rPr>
                <a:t>d</a:t>
              </a:r>
              <a:r>
                <a:rPr lang="fr-FR" sz="1000" b="0" i="0" u="none" strike="noStrike" cap="none" dirty="0">
                  <a:solidFill>
                    <a:schemeClr val="dk1"/>
                  </a:solidFill>
                  <a:latin typeface="Calibri"/>
                  <a:ea typeface="Calibri"/>
                  <a:cs typeface="Calibri"/>
                  <a:sym typeface="Calibri"/>
                </a:rPr>
                <a:t>es pratiques</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bancaires de communication</a:t>
              </a:r>
            </a:p>
            <a:p>
              <a:pPr marL="285750" marR="0" lvl="0" indent="-171450" algn="just" rtl="0">
                <a:lnSpc>
                  <a:spcPct val="100000"/>
                </a:lnSpc>
                <a:spcBef>
                  <a:spcPts val="0"/>
                </a:spcBef>
                <a:spcAft>
                  <a:spcPts val="0"/>
                </a:spcAft>
                <a:buClr>
                  <a:srgbClr val="000000"/>
                </a:buClr>
                <a:buSzPts val="900"/>
                <a:buFont typeface="Arial"/>
                <a:buNone/>
              </a:pPr>
              <a:r>
                <a:rPr lang="fr-FR" sz="1000" dirty="0">
                  <a:solidFill>
                    <a:schemeClr val="dk1"/>
                  </a:solidFill>
                  <a:latin typeface="Calibri"/>
                  <a:ea typeface="Calibri"/>
                  <a:cs typeface="Calibri"/>
                  <a:sym typeface="Calibri"/>
                </a:rPr>
                <a:t>f</a:t>
              </a:r>
              <a:r>
                <a:rPr lang="fr-FR" sz="1000" b="0" i="0" u="none" strike="noStrike" cap="none" dirty="0">
                  <a:solidFill>
                    <a:schemeClr val="dk1"/>
                  </a:solidFill>
                  <a:latin typeface="Calibri"/>
                  <a:ea typeface="Calibri"/>
                  <a:cs typeface="Calibri"/>
                  <a:sym typeface="Calibri"/>
                </a:rPr>
                <a:t>inancière.</a:t>
              </a:r>
            </a:p>
            <a:p>
              <a:pPr marL="114300" marR="0" lvl="0" algn="just" rtl="0">
                <a:lnSpc>
                  <a:spcPct val="100000"/>
                </a:lnSpc>
                <a:spcBef>
                  <a:spcPts val="0"/>
                </a:spcBef>
                <a:spcAft>
                  <a:spcPts val="0"/>
                </a:spcAft>
                <a:buClr>
                  <a:srgbClr val="000000"/>
                </a:buClr>
                <a:buSzPts val="900"/>
              </a:pPr>
              <a:endParaRPr lang="fr-FR" sz="1000" dirty="0">
                <a:solidFill>
                  <a:schemeClr val="dk1"/>
                </a:solidFill>
                <a:latin typeface="Calibri"/>
                <a:ea typeface="Calibri"/>
                <a:cs typeface="Calibri"/>
                <a:sym typeface="Calibri"/>
              </a:endParaRPr>
            </a:p>
            <a:p>
              <a:pPr marL="114300" marR="0" lvl="0" algn="just" rtl="0">
                <a:lnSpc>
                  <a:spcPct val="100000"/>
                </a:lnSpc>
                <a:spcBef>
                  <a:spcPts val="0"/>
                </a:spcBef>
                <a:spcAft>
                  <a:spcPts val="0"/>
                </a:spcAft>
                <a:buClr>
                  <a:srgbClr val="000000"/>
                </a:buClr>
                <a:buSzPts val="900"/>
              </a:pPr>
              <a:r>
                <a:rPr lang="fr-FR" sz="1000" b="1" dirty="0">
                  <a:solidFill>
                    <a:schemeClr val="dk1"/>
                  </a:solidFill>
                  <a:latin typeface="Calibri"/>
                  <a:ea typeface="Calibri"/>
                  <a:cs typeface="Calibri"/>
                  <a:sym typeface="Calibri"/>
                </a:rPr>
                <a:t>Reporting ESG : </a:t>
              </a:r>
            </a:p>
            <a:p>
              <a:pPr marL="285750" marR="0" lvl="0" indent="-171450" rtl="0">
                <a:lnSpc>
                  <a:spcPct val="100000"/>
                </a:lnSpc>
                <a:spcBef>
                  <a:spcPts val="0"/>
                </a:spcBef>
                <a:spcAft>
                  <a:spcPts val="0"/>
                </a:spcAft>
                <a:buClr>
                  <a:srgbClr val="000000"/>
                </a:buClr>
                <a:buSzPts val="900"/>
                <a:buFont typeface="Arial" panose="020B0604020202020204" pitchFamily="34" charset="0"/>
                <a:buChar char="•"/>
              </a:pPr>
              <a:r>
                <a:rPr lang="fr-FR" sz="1000" dirty="0">
                  <a:solidFill>
                    <a:schemeClr val="dk1"/>
                  </a:solidFill>
                  <a:latin typeface="Calibri"/>
                  <a:ea typeface="Calibri"/>
                  <a:cs typeface="Calibri"/>
                  <a:sym typeface="Calibri"/>
                </a:rPr>
                <a:t>Publication de KPIs</a:t>
              </a:r>
              <a:r>
                <a:rPr lang="fr-FR" sz="1000" b="0" i="0" u="none" strike="noStrike" cap="none" dirty="0">
                  <a:solidFill>
                    <a:schemeClr val="dk1"/>
                  </a:solidFill>
                  <a:latin typeface="Calibri"/>
                  <a:ea typeface="Calibri"/>
                  <a:cs typeface="Calibri"/>
                  <a:sym typeface="Calibri"/>
                </a:rPr>
                <a:t> quantitatifs et qualitatifs sur les risques ESG (ex : </a:t>
              </a:r>
              <a:r>
                <a:rPr lang="fr-FR" sz="1000" dirty="0">
                  <a:solidFill>
                    <a:schemeClr val="dk1"/>
                  </a:solidFill>
                  <a:latin typeface="Calibri"/>
                  <a:ea typeface="Calibri"/>
                  <a:cs typeface="Calibri"/>
                  <a:sym typeface="Calibri"/>
                </a:rPr>
                <a:t>G</a:t>
              </a:r>
              <a:r>
                <a:rPr lang="fr-FR" sz="1000" b="0" i="0" u="none" strike="noStrike" cap="none" dirty="0">
                  <a:solidFill>
                    <a:schemeClr val="dk1"/>
                  </a:solidFill>
                  <a:latin typeface="Calibri"/>
                  <a:ea typeface="Calibri"/>
                  <a:cs typeface="Calibri"/>
                  <a:sym typeface="Calibri"/>
                </a:rPr>
                <a:t>reen </a:t>
              </a:r>
              <a:r>
                <a:rPr lang="fr-FR" sz="1000" dirty="0">
                  <a:solidFill>
                    <a:schemeClr val="dk1"/>
                  </a:solidFill>
                  <a:latin typeface="Calibri"/>
                  <a:ea typeface="Calibri"/>
                  <a:cs typeface="Calibri"/>
                  <a:sym typeface="Calibri"/>
                </a:rPr>
                <a:t>A</a:t>
              </a:r>
              <a:r>
                <a:rPr lang="fr-FR" sz="1000" b="0" i="0" u="none" strike="noStrike" cap="none" dirty="0">
                  <a:solidFill>
                    <a:schemeClr val="dk1"/>
                  </a:solidFill>
                  <a:latin typeface="Calibri"/>
                  <a:ea typeface="Calibri"/>
                  <a:cs typeface="Calibri"/>
                  <a:sym typeface="Calibri"/>
                </a:rPr>
                <a:t>sset </a:t>
              </a:r>
              <a:r>
                <a:rPr lang="fr-FR" sz="1000" dirty="0">
                  <a:solidFill>
                    <a:schemeClr val="dk1"/>
                  </a:solidFill>
                  <a:latin typeface="Calibri"/>
                  <a:ea typeface="Calibri"/>
                  <a:cs typeface="Calibri"/>
                  <a:sym typeface="Calibri"/>
                </a:rPr>
                <a:t>R</a:t>
              </a:r>
              <a:r>
                <a:rPr lang="fr-FR" sz="1000" b="0" i="0" u="none" strike="noStrike" cap="none" dirty="0">
                  <a:solidFill>
                    <a:schemeClr val="dk1"/>
                  </a:solidFill>
                  <a:latin typeface="Calibri"/>
                  <a:ea typeface="Calibri"/>
                  <a:cs typeface="Calibri"/>
                  <a:sym typeface="Calibri"/>
                </a:rPr>
                <a:t>atio).</a:t>
              </a:r>
              <a:endParaRPr lang="fr-FR" sz="1000" b="0" i="0" u="none" strike="noStrike" cap="none" dirty="0">
                <a:solidFill>
                  <a:srgbClr val="000000"/>
                </a:solidFill>
                <a:latin typeface="Arial"/>
                <a:ea typeface="Arial"/>
                <a:cs typeface="Arial"/>
                <a:sym typeface="Arial"/>
              </a:endParaRPr>
            </a:p>
            <a:p>
              <a:pPr algn="ctr"/>
              <a:endParaRPr lang="fr-FR" dirty="0"/>
            </a:p>
          </p:txBody>
        </p:sp>
        <p:sp>
          <p:nvSpPr>
            <p:cNvPr id="1221" name="Rectangle 1220">
              <a:extLst>
                <a:ext uri="{FF2B5EF4-FFF2-40B4-BE49-F238E27FC236}">
                  <a16:creationId xmlns:a16="http://schemas.microsoft.com/office/drawing/2014/main" id="{018C1616-1BE2-27F9-FB32-81027D2437AB}"/>
                </a:ext>
              </a:extLst>
            </p:cNvPr>
            <p:cNvSpPr/>
            <p:nvPr/>
          </p:nvSpPr>
          <p:spPr>
            <a:xfrm>
              <a:off x="7690927" y="2296305"/>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l" rtl="0">
                <a:lnSpc>
                  <a:spcPct val="100000"/>
                </a:lnSpc>
                <a:spcBef>
                  <a:spcPts val="0"/>
                </a:spcBef>
                <a:spcAft>
                  <a:spcPts val="0"/>
                </a:spcAft>
                <a:buClr>
                  <a:srgbClr val="000000"/>
                </a:buClr>
                <a:buSzPts val="1000"/>
                <a:buFont typeface="Arial"/>
                <a:buNone/>
              </a:pPr>
              <a:r>
                <a:rPr lang="fr-FR" sz="1000" b="1" dirty="0">
                  <a:solidFill>
                    <a:schemeClr val="dk1"/>
                  </a:solidFill>
                  <a:latin typeface="Calibri"/>
                  <a:ea typeface="Calibri"/>
                  <a:cs typeface="Calibri"/>
                  <a:sym typeface="Calibri"/>
                </a:rPr>
                <a:t>Les processus et outils d’évaluation </a:t>
              </a:r>
              <a:r>
                <a:rPr lang="fr-FR" sz="1000" b="1" i="0" strike="noStrike" cap="none" dirty="0">
                  <a:solidFill>
                    <a:schemeClr val="dk1"/>
                  </a:solidFill>
                  <a:latin typeface="Calibri"/>
                  <a:ea typeface="Calibri"/>
                  <a:cs typeface="Calibri"/>
                  <a:sym typeface="Calibri"/>
                </a:rPr>
                <a:t>: </a:t>
              </a:r>
              <a:endParaRPr lang="fr-FR" sz="10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SREP (</a:t>
              </a:r>
              <a:r>
                <a:rPr lang="fr-FR" sz="1000" dirty="0" err="1">
                  <a:solidFill>
                    <a:schemeClr val="dk1"/>
                  </a:solidFill>
                  <a:latin typeface="Calibri"/>
                  <a:ea typeface="Calibri"/>
                  <a:cs typeface="Calibri"/>
                  <a:sym typeface="Calibri"/>
                </a:rPr>
                <a:t>S</a:t>
              </a:r>
              <a:r>
                <a:rPr lang="fr-FR" sz="1000" b="0" i="0" u="none" strike="noStrike" cap="none" dirty="0" err="1">
                  <a:solidFill>
                    <a:schemeClr val="dk1"/>
                  </a:solidFill>
                  <a:latin typeface="Calibri"/>
                  <a:ea typeface="Calibri"/>
                  <a:cs typeface="Calibri"/>
                  <a:sym typeface="Calibri"/>
                </a:rPr>
                <a:t>upervisory</a:t>
              </a:r>
              <a:r>
                <a:rPr lang="fr-FR" sz="1000" b="0" i="0" u="none" strike="noStrike" cap="none" dirty="0">
                  <a:solidFill>
                    <a:schemeClr val="dk1"/>
                  </a:solidFill>
                  <a:latin typeface="Calibri"/>
                  <a:ea typeface="Calibri"/>
                  <a:cs typeface="Calibri"/>
                  <a:sym typeface="Calibri"/>
                </a:rPr>
                <a:t> </a:t>
              </a:r>
              <a:r>
                <a:rPr lang="fr-FR" sz="1000" dirty="0" err="1">
                  <a:solidFill>
                    <a:schemeClr val="dk1"/>
                  </a:solidFill>
                  <a:latin typeface="Calibri"/>
                  <a:ea typeface="Calibri"/>
                  <a:cs typeface="Calibri"/>
                  <a:sym typeface="Calibri"/>
                </a:rPr>
                <a:t>R</a:t>
              </a:r>
              <a:r>
                <a:rPr lang="fr-FR" sz="1000" b="0" i="0" u="none" strike="noStrike" cap="none" dirty="0" err="1">
                  <a:solidFill>
                    <a:schemeClr val="dk1"/>
                  </a:solidFill>
                  <a:latin typeface="Calibri"/>
                  <a:ea typeface="Calibri"/>
                  <a:cs typeface="Calibri"/>
                  <a:sym typeface="Calibri"/>
                </a:rPr>
                <a:t>eview</a:t>
              </a:r>
              <a:r>
                <a:rPr lang="fr-FR" sz="1000" b="0" i="0" u="none" strike="noStrike" cap="none" dirty="0">
                  <a:solidFill>
                    <a:schemeClr val="dk1"/>
                  </a:solidFill>
                  <a:latin typeface="Calibri"/>
                  <a:ea typeface="Calibri"/>
                  <a:cs typeface="Calibri"/>
                  <a:sym typeface="Calibri"/>
                </a:rPr>
                <a:t> and Evaluation </a:t>
              </a:r>
              <a:r>
                <a:rPr lang="fr-FR" sz="1000" dirty="0">
                  <a:solidFill>
                    <a:schemeClr val="dk1"/>
                  </a:solidFill>
                  <a:latin typeface="Calibri"/>
                  <a:ea typeface="Calibri"/>
                  <a:cs typeface="Calibri"/>
                  <a:sym typeface="Calibri"/>
                </a:rPr>
                <a:t>P</a:t>
              </a:r>
              <a:r>
                <a:rPr lang="fr-FR" sz="1000" b="0" i="0" u="none" strike="noStrike" cap="none" dirty="0">
                  <a:solidFill>
                    <a:schemeClr val="dk1"/>
                  </a:solidFill>
                  <a:latin typeface="Calibri"/>
                  <a:ea typeface="Calibri"/>
                  <a:cs typeface="Calibri"/>
                  <a:sym typeface="Calibri"/>
                </a:rPr>
                <a:t>rocess).</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RAF (Risk </a:t>
              </a:r>
              <a:r>
                <a:rPr lang="fr-FR" sz="1000" b="0" i="0" u="none" strike="noStrike" cap="none" dirty="0" err="1">
                  <a:solidFill>
                    <a:schemeClr val="dk1"/>
                  </a:solidFill>
                  <a:latin typeface="Calibri"/>
                  <a:ea typeface="Calibri"/>
                  <a:cs typeface="Calibri"/>
                  <a:sym typeface="Calibri"/>
                </a:rPr>
                <a:t>Appetite</a:t>
              </a:r>
              <a:r>
                <a:rPr lang="fr-FR" sz="1000" b="0" i="0" u="none" strike="noStrike" cap="none" dirty="0">
                  <a:solidFill>
                    <a:schemeClr val="dk1"/>
                  </a:solidFill>
                  <a:latin typeface="Calibri"/>
                  <a:ea typeface="Calibri"/>
                  <a:cs typeface="Calibri"/>
                  <a:sym typeface="Calibri"/>
                </a:rPr>
                <a:t> Framework) </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ICAAP (</a:t>
              </a:r>
              <a:r>
                <a:rPr lang="fr-FR" sz="1000" b="0" i="0" u="none" strike="noStrike" cap="none" dirty="0" err="1">
                  <a:solidFill>
                    <a:schemeClr val="dk1"/>
                  </a:solidFill>
                  <a:latin typeface="Calibri"/>
                  <a:ea typeface="Calibri"/>
                  <a:cs typeface="Calibri"/>
                  <a:sym typeface="Calibri"/>
                </a:rPr>
                <a:t>Internal</a:t>
              </a:r>
              <a:r>
                <a:rPr lang="fr-FR" sz="1000" b="0" i="0" u="none" strike="noStrike" cap="none" dirty="0">
                  <a:solidFill>
                    <a:schemeClr val="dk1"/>
                  </a:solidFill>
                  <a:latin typeface="Calibri"/>
                  <a:ea typeface="Calibri"/>
                  <a:cs typeface="Calibri"/>
                  <a:sym typeface="Calibri"/>
                </a:rPr>
                <a:t> Capital </a:t>
              </a:r>
              <a:r>
                <a:rPr lang="fr-FR" sz="1000" b="0" i="0" u="none" strike="noStrike" cap="none" dirty="0" err="1">
                  <a:solidFill>
                    <a:schemeClr val="dk1"/>
                  </a:solidFill>
                  <a:latin typeface="Calibri"/>
                  <a:ea typeface="Calibri"/>
                  <a:cs typeface="Calibri"/>
                  <a:sym typeface="Calibri"/>
                </a:rPr>
                <a:t>Adequacy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Assessment</a:t>
              </a:r>
              <a:r>
                <a:rPr lang="fr-FR" sz="1000" b="0" i="0" u="none" strike="noStrike" cap="none" dirty="0">
                  <a:solidFill>
                    <a:schemeClr val="dk1"/>
                  </a:solidFill>
                  <a:latin typeface="Calibri"/>
                  <a:ea typeface="Calibri"/>
                  <a:cs typeface="Calibri"/>
                  <a:sym typeface="Calibri"/>
                </a:rPr>
                <a:t> Process).</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ILAAP (</a:t>
              </a:r>
              <a:r>
                <a:rPr lang="fr-FR" sz="1000" b="0" i="0" u="none" strike="noStrike" cap="none" dirty="0" err="1">
                  <a:solidFill>
                    <a:schemeClr val="dk1"/>
                  </a:solidFill>
                  <a:latin typeface="Calibri"/>
                  <a:ea typeface="Calibri"/>
                  <a:cs typeface="Calibri"/>
                  <a:sym typeface="Calibri"/>
                </a:rPr>
                <a:t>Internal</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Liquidity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Adequacy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Assessment</a:t>
              </a:r>
              <a:r>
                <a:rPr lang="fr-FR" sz="1000" b="0" i="0" u="none" strike="noStrike" cap="none" dirty="0">
                  <a:solidFill>
                    <a:schemeClr val="dk1"/>
                  </a:solidFill>
                  <a:latin typeface="Calibri"/>
                  <a:ea typeface="Calibri"/>
                  <a:cs typeface="Calibri"/>
                  <a:sym typeface="Calibri"/>
                </a:rPr>
                <a:t> Process).</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Stress tests standards &amp; climatiques</a:t>
              </a: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err="1">
                  <a:solidFill>
                    <a:schemeClr val="dk1"/>
                  </a:solidFill>
                  <a:latin typeface="Calibri"/>
                  <a:ea typeface="Calibri"/>
                  <a:cs typeface="Calibri"/>
                  <a:sym typeface="Calibri"/>
                </a:rPr>
                <a:t>Backtesting</a:t>
              </a:r>
              <a:r>
                <a:rPr lang="fr-FR" sz="1000" b="0" i="0" u="none" strike="noStrike" cap="none" dirty="0">
                  <a:solidFill>
                    <a:schemeClr val="dk1"/>
                  </a:solidFill>
                  <a:latin typeface="Calibri"/>
                  <a:ea typeface="Calibri"/>
                  <a:cs typeface="Calibri"/>
                  <a:sym typeface="Calibri"/>
                </a:rPr>
                <a:t>.</a:t>
              </a: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a:buNone/>
              </a:pPr>
              <a:r>
                <a:rPr lang="fr-FR" sz="1000" b="1" i="0" strike="noStrike" cap="none" dirty="0">
                  <a:solidFill>
                    <a:schemeClr val="dk1"/>
                  </a:solidFill>
                  <a:latin typeface="Calibri"/>
                  <a:ea typeface="Calibri"/>
                  <a:cs typeface="Calibri"/>
                  <a:sym typeface="Calibri"/>
                </a:rPr>
                <a:t>La gouvernance et la supervision : </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Comités de gestion</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Conseil d’administration</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Audit interne.</a:t>
              </a:r>
            </a:p>
            <a:p>
              <a:pPr marL="285750" marR="0" lvl="0" indent="-171450" algn="l" rtl="0">
                <a:lnSpc>
                  <a:spcPct val="100000"/>
                </a:lnSpc>
                <a:spcBef>
                  <a:spcPts val="0"/>
                </a:spcBef>
                <a:spcAft>
                  <a:spcPts val="0"/>
                </a:spcAft>
                <a:buClr>
                  <a:srgbClr val="000000"/>
                </a:buClr>
                <a:buSzPts val="1000"/>
                <a:buFont typeface="Arial"/>
                <a:buNone/>
              </a:pPr>
              <a:endParaRPr lang="fr-FR" sz="1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just"/>
              <a:endParaRPr lang="fr-FR" dirty="0"/>
            </a:p>
          </p:txBody>
        </p:sp>
        <p:sp>
          <p:nvSpPr>
            <p:cNvPr id="1222" name="Rectangle 1221">
              <a:extLst>
                <a:ext uri="{FF2B5EF4-FFF2-40B4-BE49-F238E27FC236}">
                  <a16:creationId xmlns:a16="http://schemas.microsoft.com/office/drawing/2014/main" id="{BA119206-ECC7-E70F-DF7F-D3AFE27DAE6C}"/>
                </a:ext>
              </a:extLst>
            </p:cNvPr>
            <p:cNvSpPr/>
            <p:nvPr/>
          </p:nvSpPr>
          <p:spPr>
            <a:xfrm>
              <a:off x="4742181" y="2296305"/>
              <a:ext cx="2902227" cy="3796666"/>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tIns="46800" rIns="36000" bIns="46800" numCol="2" spcCol="180000" rtlCol="0" anchor="t"/>
            <a:lstStyle/>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solvabilité:</a:t>
              </a:r>
              <a:endParaRPr lang="fr-FR" sz="1000" b="1"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Composantes des fonds propres : Capital de catégorie 1 des actions ordinaires (CET1), Capital de niveau 1 additionnel (AT1) et Capital de niveau 2 (T2).</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P1R, </a:t>
              </a:r>
              <a:r>
                <a:rPr lang="fr-FR" sz="1000" b="0" i="0" u="none" strike="noStrike" cap="none" dirty="0">
                  <a:solidFill>
                    <a:schemeClr val="dk1"/>
                  </a:solidFill>
                  <a:latin typeface="Calibri"/>
                  <a:ea typeface="Calibri"/>
                  <a:cs typeface="Calibri"/>
                  <a:sym typeface="Calibri"/>
                </a:rPr>
                <a:t>coussins de fonds propres, concept de MDA (</a:t>
              </a:r>
              <a:r>
                <a:rPr lang="fr-FR" sz="1000" b="0" i="1" u="none" strike="noStrike" cap="none" dirty="0">
                  <a:solidFill>
                    <a:schemeClr val="dk1"/>
                  </a:solidFill>
                  <a:latin typeface="Calibri"/>
                  <a:ea typeface="Calibri"/>
                  <a:cs typeface="Calibri"/>
                  <a:sym typeface="Calibri"/>
                </a:rPr>
                <a:t>Maximum  </a:t>
              </a:r>
              <a:r>
                <a:rPr lang="fr-FR" sz="1000" b="0" i="1" u="none" strike="noStrike" cap="none" dirty="0" err="1">
                  <a:solidFill>
                    <a:schemeClr val="dk1"/>
                  </a:solidFill>
                  <a:latin typeface="Calibri"/>
                  <a:ea typeface="Calibri"/>
                  <a:cs typeface="Calibri"/>
                  <a:sym typeface="Calibri"/>
                </a:rPr>
                <a:t>Distributable</a:t>
              </a:r>
              <a:r>
                <a:rPr lang="fr-FR" sz="1000" b="0" i="1" u="none" strike="noStrike" cap="none" dirty="0">
                  <a:solidFill>
                    <a:schemeClr val="dk1"/>
                  </a:solidFill>
                  <a:latin typeface="Calibri"/>
                  <a:ea typeface="Calibri"/>
                  <a:cs typeface="Calibri"/>
                  <a:sym typeface="Calibri"/>
                </a:rPr>
                <a:t> </a:t>
              </a:r>
              <a:r>
                <a:rPr lang="fr-FR" sz="1000" b="0" i="1" u="none" strike="noStrike" cap="none" dirty="0" err="1">
                  <a:solidFill>
                    <a:schemeClr val="dk1"/>
                  </a:solidFill>
                  <a:latin typeface="Calibri"/>
                  <a:ea typeface="Calibri"/>
                  <a:cs typeface="Calibri"/>
                  <a:sym typeface="Calibri"/>
                </a:rPr>
                <a:t>Amount</a:t>
              </a:r>
              <a:r>
                <a:rPr lang="fr-FR" sz="1000" b="0" i="0" u="none" strike="noStrike" cap="none" dirty="0">
                  <a:solidFill>
                    <a:schemeClr val="dk1"/>
                  </a:solidFill>
                  <a:latin typeface="Calibri"/>
                  <a:ea typeface="Calibri"/>
                  <a:cs typeface="Calibri"/>
                  <a:sym typeface="Calibri"/>
                </a:rPr>
                <a:t>).</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de crédit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L’approche IRB : le système de notation interne, les facteurs de risque (PD, LGD, EAD).</a:t>
              </a:r>
            </a:p>
            <a:p>
              <a:pPr marL="285750" marR="0" lvl="0" indent="-171450" rtl="0">
                <a:lnSpc>
                  <a:spcPct val="100000"/>
                </a:lnSpc>
                <a:spcBef>
                  <a:spcPts val="0"/>
                </a:spcBef>
                <a:spcAft>
                  <a:spcPts val="0"/>
                </a:spcAft>
                <a:buClr>
                  <a:srgbClr val="000000"/>
                </a:buClr>
                <a:buSzPts val="800"/>
                <a:buFont typeface="Arial"/>
                <a:buNone/>
              </a:pPr>
              <a:endParaRPr lang="fr-FR" sz="1000" b="1" i="1" dirty="0">
                <a:solidFill>
                  <a:schemeClr val="dk1"/>
                </a:solidFill>
                <a:latin typeface="Calibri"/>
                <a:ea typeface="Calibri"/>
                <a:cs typeface="Calibri"/>
                <a:sym typeface="Calibri"/>
              </a:endParaRPr>
            </a:p>
            <a:p>
              <a:pPr marL="285750" marR="0" lvl="0" indent="-171450" rtl="0">
                <a:lnSpc>
                  <a:spcPct val="100000"/>
                </a:lnSpc>
                <a:spcBef>
                  <a:spcPts val="0"/>
                </a:spcBef>
                <a:spcAft>
                  <a:spcPts val="0"/>
                </a:spcAft>
                <a:buClr>
                  <a:srgbClr val="000000"/>
                </a:buClr>
                <a:buSzPts val="800"/>
                <a:buFont typeface="Arial"/>
                <a:buNone/>
              </a:pPr>
              <a:endParaRPr lang="fr-FR" sz="1000" b="1" i="1" u="none" strike="noStrike" cap="none" dirty="0">
                <a:solidFill>
                  <a:schemeClr val="dk1"/>
                </a:solidFill>
                <a:latin typeface="Calibri"/>
                <a:ea typeface="Calibri"/>
                <a:cs typeface="Calibri"/>
                <a:sym typeface="Calibri"/>
              </a:endParaRPr>
            </a:p>
            <a:p>
              <a:pPr marL="285750" lvl="0" indent="-171450">
                <a:buClr>
                  <a:srgbClr val="000000"/>
                </a:buClr>
                <a:buSzPts val="800"/>
              </a:pPr>
              <a:r>
                <a:rPr lang="fr-FR" sz="1000" b="1" dirty="0">
                  <a:solidFill>
                    <a:schemeClr val="dk1"/>
                  </a:solidFill>
                  <a:latin typeface="Calibri"/>
                  <a:ea typeface="Calibri"/>
                  <a:cs typeface="Calibri"/>
                  <a:sym typeface="Calibri"/>
                </a:rPr>
                <a:t>Risque de marché :</a:t>
              </a:r>
              <a:endParaRPr lang="fr-FR" sz="1000" dirty="0">
                <a:solidFill>
                  <a:srgbClr val="000000"/>
                </a:solidFill>
                <a:latin typeface="Arial"/>
                <a:ea typeface="Arial"/>
                <a:cs typeface="Arial"/>
                <a:sym typeface="Arial"/>
              </a:endParaRPr>
            </a:p>
            <a:p>
              <a:pPr marL="285750" lvl="0" indent="-171450">
                <a:buClr>
                  <a:srgbClr val="000000"/>
                </a:buClr>
                <a:buSzPts val="800"/>
              </a:pPr>
              <a:r>
                <a:rPr lang="fr-FR" sz="1000" dirty="0">
                  <a:solidFill>
                    <a:schemeClr val="dk1"/>
                  </a:solidFill>
                  <a:latin typeface="Calibri"/>
                  <a:ea typeface="Calibri"/>
                  <a:cs typeface="Calibri"/>
                  <a:sym typeface="Calibri"/>
                </a:rPr>
                <a:t>L’approche standard</a:t>
              </a:r>
              <a:r>
                <a:rPr lang="fr-FR" sz="1000" b="0" i="0" u="none" strike="noStrike" cap="none" dirty="0">
                  <a:solidFill>
                    <a:schemeClr val="dk1"/>
                  </a:solidFill>
                  <a:latin typeface="Calibri"/>
                  <a:ea typeface="Calibri"/>
                  <a:cs typeface="Calibri"/>
                  <a:sym typeface="Calibri"/>
                </a:rPr>
                <a:t>.</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Méthode du modèle</a:t>
              </a: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interne : le concept de valeur à risque.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FRTB (CRR2 et CRR3).</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opérationnel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de base.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modèle interne (AMA).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CRR3 : la nouvelle approche SMA.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levier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Les limites Grands Risques</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TLAC &amp; MREL</a:t>
              </a: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a:t>
              </a:r>
              <a:r>
                <a:rPr lang="fr-FR" sz="1000" b="1" i="0" u="none" strike="noStrike" cap="none" dirty="0" err="1">
                  <a:solidFill>
                    <a:schemeClr val="dk1"/>
                  </a:solidFill>
                  <a:latin typeface="Calibri"/>
                  <a:ea typeface="Calibri"/>
                  <a:cs typeface="Calibri"/>
                  <a:sym typeface="Calibri"/>
                </a:rPr>
                <a:t>Liquidity</a:t>
              </a:r>
              <a:r>
                <a:rPr lang="fr-FR" sz="1000" b="1" i="0" u="none" strike="noStrike" cap="none" dirty="0">
                  <a:solidFill>
                    <a:schemeClr val="dk1"/>
                  </a:solidFill>
                  <a:latin typeface="Calibri"/>
                  <a:ea typeface="Calibri"/>
                  <a:cs typeface="Calibri"/>
                  <a:sym typeface="Calibri"/>
                </a:rPr>
                <a:t> </a:t>
              </a:r>
              <a:r>
                <a:rPr lang="fr-FR" sz="1000" b="1" i="0" u="none" strike="noStrike" cap="none" dirty="0" err="1">
                  <a:solidFill>
                    <a:schemeClr val="dk1"/>
                  </a:solidFill>
                  <a:latin typeface="Calibri"/>
                  <a:ea typeface="Calibri"/>
                  <a:cs typeface="Calibri"/>
                  <a:sym typeface="Calibri"/>
                </a:rPr>
                <a:t>Coverage</a:t>
              </a:r>
              <a:r>
                <a:rPr lang="fr-FR" sz="1000" b="1" i="0" u="none" strike="noStrike" cap="none" dirty="0">
                  <a:solidFill>
                    <a:schemeClr val="dk1"/>
                  </a:solidFill>
                  <a:latin typeface="Calibri"/>
                  <a:ea typeface="Calibri"/>
                  <a:cs typeface="Calibri"/>
                  <a:sym typeface="Calibri"/>
                </a:rPr>
                <a:t> ratio (LCR).</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Net Stable </a:t>
              </a:r>
              <a:r>
                <a:rPr lang="fr-FR" sz="1000" b="1" i="0" u="none" strike="noStrike" cap="none" dirty="0" err="1">
                  <a:solidFill>
                    <a:schemeClr val="dk1"/>
                  </a:solidFill>
                  <a:latin typeface="Calibri"/>
                  <a:ea typeface="Calibri"/>
                  <a:cs typeface="Calibri"/>
                  <a:sym typeface="Calibri"/>
                </a:rPr>
                <a:t>Funding</a:t>
              </a:r>
              <a:r>
                <a:rPr lang="fr-FR" sz="1000" b="1" i="0" u="none" strike="noStrike" cap="none" dirty="0">
                  <a:solidFill>
                    <a:schemeClr val="dk1"/>
                  </a:solidFill>
                  <a:latin typeface="Calibri"/>
                  <a:ea typeface="Calibri"/>
                  <a:cs typeface="Calibri"/>
                  <a:sym typeface="Calibri"/>
                </a:rPr>
                <a:t> Ratio (NSFR).</a:t>
              </a:r>
              <a:endParaRPr lang="fr-FR" sz="900" b="0" i="0" u="none" strike="noStrike" cap="none" dirty="0">
                <a:solidFill>
                  <a:srgbClr val="000000"/>
                </a:solidFill>
                <a:latin typeface="Arial"/>
                <a:ea typeface="Arial"/>
                <a:cs typeface="Arial"/>
                <a:sym typeface="Arial"/>
              </a:endParaRPr>
            </a:p>
          </p:txBody>
        </p:sp>
        <p:sp>
          <p:nvSpPr>
            <p:cNvPr id="1223" name="Rectangle 1222">
              <a:extLst>
                <a:ext uri="{FF2B5EF4-FFF2-40B4-BE49-F238E27FC236}">
                  <a16:creationId xmlns:a16="http://schemas.microsoft.com/office/drawing/2014/main" id="{27DAD55F-15CD-36FD-AB50-C9BB091754FA}"/>
                </a:ext>
              </a:extLst>
            </p:cNvPr>
            <p:cNvSpPr/>
            <p:nvPr/>
          </p:nvSpPr>
          <p:spPr>
            <a:xfrm>
              <a:off x="4742181" y="754867"/>
              <a:ext cx="7179802" cy="655200"/>
            </a:xfrm>
            <a:prstGeom prst="rect">
              <a:avLst/>
            </a:prstGeom>
            <a:solidFill>
              <a:schemeClr val="accent6">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latin typeface="Verdana" panose="020B0604030504040204" pitchFamily="34" charset="0"/>
                  <a:ea typeface="Verdana" panose="020B0604030504040204" pitchFamily="34" charset="0"/>
                </a:rPr>
                <a:t>BÂLE </a:t>
              </a:r>
              <a:endParaRPr lang="fr-FR" b="1" dirty="0">
                <a:latin typeface="Verdana" panose="020B0604030504040204" pitchFamily="34" charset="0"/>
                <a:ea typeface="Verdana" panose="020B0604030504040204" pitchFamily="34" charset="0"/>
              </a:endParaRPr>
            </a:p>
          </p:txBody>
        </p:sp>
        <p:sp>
          <p:nvSpPr>
            <p:cNvPr id="1227" name="Google Shape;5809;p11">
              <a:extLst>
                <a:ext uri="{FF2B5EF4-FFF2-40B4-BE49-F238E27FC236}">
                  <a16:creationId xmlns:a16="http://schemas.microsoft.com/office/drawing/2014/main" id="{C390EA2B-6B7D-FBE9-FE2A-63F07EAEAAC4}"/>
                </a:ext>
              </a:extLst>
            </p:cNvPr>
            <p:cNvSpPr/>
            <p:nvPr/>
          </p:nvSpPr>
          <p:spPr>
            <a:xfrm>
              <a:off x="4731091" y="5993436"/>
              <a:ext cx="2927256"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Total fonds propres réglementaires</a:t>
              </a:r>
              <a:endParaRPr lang="fr-FR" sz="1100" b="0" i="0" u="none" strike="noStrike" cap="none" dirty="0">
                <a:solidFill>
                  <a:srgbClr val="000000"/>
                </a:solidFill>
                <a:latin typeface="Arial"/>
                <a:ea typeface="Arial"/>
                <a:cs typeface="Arial"/>
                <a:sym typeface="Arial"/>
              </a:endParaRPr>
            </a:p>
          </p:txBody>
        </p:sp>
        <p:sp>
          <p:nvSpPr>
            <p:cNvPr id="1228" name="Google Shape;5810;p11">
              <a:extLst>
                <a:ext uri="{FF2B5EF4-FFF2-40B4-BE49-F238E27FC236}">
                  <a16:creationId xmlns:a16="http://schemas.microsoft.com/office/drawing/2014/main" id="{38CD21EE-9E47-64AB-72A2-E56D56D16769}"/>
                </a:ext>
              </a:extLst>
            </p:cNvPr>
            <p:cNvSpPr/>
            <p:nvPr/>
          </p:nvSpPr>
          <p:spPr>
            <a:xfrm>
              <a:off x="7683720" y="5993436"/>
              <a:ext cx="2097298"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Add-on Fonds propres réglementaires (P2R &amp; P2G)</a:t>
              </a:r>
              <a:endParaRPr sz="1100" b="0" i="0" u="none" strike="noStrike" cap="none" dirty="0">
                <a:solidFill>
                  <a:srgbClr val="FFFFFF"/>
                </a:solidFill>
                <a:latin typeface="Calibri"/>
                <a:ea typeface="Calibri"/>
                <a:cs typeface="Calibri"/>
                <a:sym typeface="Calibri"/>
              </a:endParaRPr>
            </a:p>
          </p:txBody>
        </p:sp>
        <p:sp>
          <p:nvSpPr>
            <p:cNvPr id="1229" name="Google Shape;5811;p11">
              <a:extLst>
                <a:ext uri="{FF2B5EF4-FFF2-40B4-BE49-F238E27FC236}">
                  <a16:creationId xmlns:a16="http://schemas.microsoft.com/office/drawing/2014/main" id="{9C24DFAE-0F26-2657-63E6-1A7A3F054CA6}"/>
                </a:ext>
              </a:extLst>
            </p:cNvPr>
            <p:cNvSpPr/>
            <p:nvPr/>
          </p:nvSpPr>
          <p:spPr>
            <a:xfrm>
              <a:off x="9813600" y="5993436"/>
              <a:ext cx="2108383"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r>
                <a:rPr lang="fr-FR" sz="1100" b="0" i="0" u="none" strike="noStrike" cap="none" dirty="0">
                  <a:solidFill>
                    <a:srgbClr val="FFFFFF"/>
                  </a:solidFill>
                  <a:latin typeface="Calibri"/>
                  <a:ea typeface="Calibri"/>
                  <a:cs typeface="Calibri"/>
                  <a:sym typeface="Calibri"/>
                </a:rPr>
                <a:t>Renforcement de la communication financière</a:t>
              </a:r>
              <a:endParaRPr sz="1100" b="0" i="0" u="none" strike="noStrike" cap="none" dirty="0">
                <a:solidFill>
                  <a:srgbClr val="000000"/>
                </a:solidFill>
                <a:latin typeface="Arial"/>
                <a:ea typeface="Arial"/>
                <a:cs typeface="Arial"/>
                <a:sym typeface="Arial"/>
              </a:endParaRPr>
            </a:p>
          </p:txBody>
        </p:sp>
        <p:sp>
          <p:nvSpPr>
            <p:cNvPr id="1230" name="Google Shape;5811;p11">
              <a:extLst>
                <a:ext uri="{FF2B5EF4-FFF2-40B4-BE49-F238E27FC236}">
                  <a16:creationId xmlns:a16="http://schemas.microsoft.com/office/drawing/2014/main" id="{7008E543-D37D-4502-C732-453212EEDFB8}"/>
                </a:ext>
              </a:extLst>
            </p:cNvPr>
            <p:cNvSpPr/>
            <p:nvPr/>
          </p:nvSpPr>
          <p:spPr>
            <a:xfrm>
              <a:off x="4734974" y="1430532"/>
              <a:ext cx="292080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rgbClr val="FF0000"/>
                  </a:solidFill>
                  <a:latin typeface="Calibri"/>
                  <a:ea typeface="Calibri"/>
                  <a:cs typeface="Calibri"/>
                  <a:sym typeface="Calibri"/>
                </a:rPr>
                <a:t>PILIER 1</a:t>
              </a:r>
              <a:endParaRPr lang="fr-FR" sz="16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rgbClr val="FF0000"/>
                  </a:solidFill>
                  <a:latin typeface="Calibri"/>
                  <a:ea typeface="Calibri"/>
                  <a:cs typeface="Calibri"/>
                  <a:sym typeface="Calibri"/>
                </a:rPr>
                <a:t>Exigences minimales de fonds propres </a:t>
              </a:r>
              <a:endParaRPr lang="fr-FR" sz="1400" b="0" i="0" u="none" strike="noStrike" cap="none" dirty="0">
                <a:solidFill>
                  <a:srgbClr val="FF0000"/>
                </a:solidFill>
                <a:latin typeface="Arial"/>
                <a:ea typeface="Arial"/>
                <a:cs typeface="Arial"/>
                <a:sym typeface="Arial"/>
              </a:endParaRPr>
            </a:p>
          </p:txBody>
        </p:sp>
        <p:sp>
          <p:nvSpPr>
            <p:cNvPr id="1231" name="Google Shape;5811;p11">
              <a:extLst>
                <a:ext uri="{FF2B5EF4-FFF2-40B4-BE49-F238E27FC236}">
                  <a16:creationId xmlns:a16="http://schemas.microsoft.com/office/drawing/2014/main" id="{3C3357C2-B415-6B7B-A7FE-D1E2CACCF437}"/>
                </a:ext>
              </a:extLst>
            </p:cNvPr>
            <p:cNvSpPr/>
            <p:nvPr/>
          </p:nvSpPr>
          <p:spPr>
            <a:xfrm>
              <a:off x="7690925" y="1430532"/>
              <a:ext cx="2090093"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2</a:t>
              </a:r>
              <a:endParaRPr lang="fr-FR" sz="20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Surveillance de la gestion des fonds propres</a:t>
              </a:r>
              <a:endParaRPr lang="fr-FR" sz="1400" b="0" i="0" u="none" strike="noStrike" cap="none" dirty="0">
                <a:solidFill>
                  <a:schemeClr val="bg1"/>
                </a:solidFill>
                <a:latin typeface="Arial"/>
                <a:ea typeface="Arial"/>
                <a:cs typeface="Arial"/>
                <a:sym typeface="Arial"/>
              </a:endParaRPr>
            </a:p>
          </p:txBody>
        </p:sp>
        <p:sp>
          <p:nvSpPr>
            <p:cNvPr id="1232" name="Google Shape;5811;p11">
              <a:extLst>
                <a:ext uri="{FF2B5EF4-FFF2-40B4-BE49-F238E27FC236}">
                  <a16:creationId xmlns:a16="http://schemas.microsoft.com/office/drawing/2014/main" id="{0D2C9FA0-6DF2-5559-CDC5-FCE7C8EE826D}"/>
                </a:ext>
              </a:extLst>
            </p:cNvPr>
            <p:cNvSpPr/>
            <p:nvPr/>
          </p:nvSpPr>
          <p:spPr>
            <a:xfrm>
              <a:off x="9831895" y="1430532"/>
              <a:ext cx="208439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3</a:t>
              </a:r>
              <a:endParaRPr lang="fr-FR"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Discipline de march</a:t>
              </a:r>
              <a:r>
                <a:rPr lang="fr-FR" b="1" dirty="0">
                  <a:solidFill>
                    <a:schemeClr val="bg1"/>
                  </a:solidFill>
                  <a:latin typeface="Calibri"/>
                  <a:ea typeface="Calibri"/>
                  <a:cs typeface="Calibri"/>
                  <a:sym typeface="Calibri"/>
                </a:rPr>
                <a:t>é</a:t>
              </a:r>
              <a:endParaRPr lang="fr-FR" sz="1400" b="0" i="0" u="none" strike="noStrike" cap="none" dirty="0">
                <a:solidFill>
                  <a:schemeClr val="bg1"/>
                </a:solidFill>
                <a:latin typeface="Arial"/>
                <a:ea typeface="Arial"/>
                <a:cs typeface="Arial"/>
                <a:sym typeface="Arial"/>
              </a:endParaRPr>
            </a:p>
          </p:txBody>
        </p:sp>
      </p:grpSp>
    </p:spTree>
    <p:extLst>
      <p:ext uri="{BB962C8B-B14F-4D97-AF65-F5344CB8AC3E}">
        <p14:creationId xmlns:p14="http://schemas.microsoft.com/office/powerpoint/2010/main" val="887218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05B5048A-A66A-710C-CF81-9F2A034044F9}"/>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F091E040-EC43-0A6F-67BF-B7DCCEC08352}"/>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pic>
        <p:nvPicPr>
          <p:cNvPr id="24" name="Image 23">
            <a:extLst>
              <a:ext uri="{FF2B5EF4-FFF2-40B4-BE49-F238E27FC236}">
                <a16:creationId xmlns:a16="http://schemas.microsoft.com/office/drawing/2014/main" id="{3FBF2A55-C6A6-2060-A7DB-6301E1A64262}"/>
              </a:ext>
            </a:extLst>
          </p:cNvPr>
          <p:cNvPicPr>
            <a:picLocks noChangeAspect="1"/>
          </p:cNvPicPr>
          <p:nvPr/>
        </p:nvPicPr>
        <p:blipFill>
          <a:blip r:embed="rId3"/>
          <a:stretch>
            <a:fillRect/>
          </a:stretch>
        </p:blipFill>
        <p:spPr>
          <a:xfrm>
            <a:off x="5465300" y="1379185"/>
            <a:ext cx="6548032" cy="5054219"/>
          </a:xfrm>
          <a:prstGeom prst="rect">
            <a:avLst/>
          </a:prstGeom>
        </p:spPr>
      </p:pic>
      <p:sp>
        <p:nvSpPr>
          <p:cNvPr id="1630" name="Google Shape;1630;g3081203faef_0_2035">
            <a:extLst>
              <a:ext uri="{FF2B5EF4-FFF2-40B4-BE49-F238E27FC236}">
                <a16:creationId xmlns:a16="http://schemas.microsoft.com/office/drawing/2014/main" id="{0BD1CD0F-0B71-6275-ED5D-E0D709EBDE1D}"/>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Les différences entre les approches </a:t>
            </a:r>
            <a:r>
              <a:rPr lang="fr-FR" i="1" dirty="0"/>
              <a:t>Point-In-Time (</a:t>
            </a:r>
            <a:r>
              <a:rPr lang="fr-FR" dirty="0"/>
              <a:t>PIT) et </a:t>
            </a:r>
            <a:r>
              <a:rPr lang="fr-FR" i="1" dirty="0"/>
              <a:t>Through-The-Cycle (</a:t>
            </a:r>
            <a:r>
              <a:rPr lang="fr-FR" dirty="0"/>
              <a:t>TTC)</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4F084372-A397-02B8-CDA0-C1A60F4E6DB2}"/>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9" name="object 21">
            <a:extLst>
              <a:ext uri="{FF2B5EF4-FFF2-40B4-BE49-F238E27FC236}">
                <a16:creationId xmlns:a16="http://schemas.microsoft.com/office/drawing/2014/main" id="{89D85275-D9EC-DFD2-BF9C-659093DE5845}"/>
              </a:ext>
            </a:extLst>
          </p:cNvPr>
          <p:cNvSpPr txBox="1"/>
          <p:nvPr/>
        </p:nvSpPr>
        <p:spPr>
          <a:xfrm>
            <a:off x="279094" y="1366485"/>
            <a:ext cx="5016806" cy="3484287"/>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Les probabilités de défaut utilisées pour le calcul des fonds propres (</a:t>
            </a:r>
            <a:r>
              <a:rPr lang="fr-FR" altLang="fr-FR" sz="1050" dirty="0" err="1">
                <a:latin typeface="+mj-lt"/>
              </a:rPr>
              <a:t>framework</a:t>
            </a:r>
            <a:r>
              <a:rPr lang="fr-FR" altLang="fr-FR" sz="1050" dirty="0">
                <a:latin typeface="+mj-lt"/>
              </a:rPr>
              <a:t> bâlois) sont des </a:t>
            </a:r>
            <a:r>
              <a:rPr lang="fr-FR" altLang="fr-FR" sz="1050" b="1" dirty="0">
                <a:latin typeface="+mj-lt"/>
              </a:rPr>
              <a:t>PD TTC </a:t>
            </a:r>
            <a:r>
              <a:rPr lang="fr-FR" altLang="fr-FR" sz="1050" dirty="0">
                <a:latin typeface="+mj-lt"/>
              </a:rPr>
              <a:t>(</a:t>
            </a:r>
            <a:r>
              <a:rPr lang="fr-FR" altLang="fr-FR" sz="1050" b="1" dirty="0">
                <a:latin typeface="+mj-lt"/>
              </a:rPr>
              <a:t>ou LRA </a:t>
            </a:r>
            <a:r>
              <a:rPr lang="fr-FR" altLang="fr-FR" sz="1050" dirty="0">
                <a:latin typeface="+mj-lt"/>
              </a:rPr>
              <a:t>pour </a:t>
            </a:r>
            <a:r>
              <a:rPr lang="fr-FR" altLang="fr-FR" sz="1050" i="1" dirty="0">
                <a:latin typeface="+mj-lt"/>
              </a:rPr>
              <a:t>Long-Run </a:t>
            </a:r>
            <a:r>
              <a:rPr lang="fr-FR" altLang="fr-FR" sz="1050" i="1" dirty="0" err="1">
                <a:latin typeface="+mj-lt"/>
              </a:rPr>
              <a:t>Averag</a:t>
            </a:r>
            <a:r>
              <a:rPr lang="fr-FR" altLang="fr-FR" sz="1050" dirty="0" err="1">
                <a:latin typeface="+mj-lt"/>
              </a:rPr>
              <a:t>e</a:t>
            </a:r>
            <a:r>
              <a:rPr lang="fr-FR" altLang="fr-FR" sz="1050" b="1" dirty="0">
                <a:latin typeface="+mj-lt"/>
              </a:rPr>
              <a:t>) </a:t>
            </a:r>
            <a:r>
              <a:rPr lang="fr-FR" altLang="fr-FR" sz="1050" dirty="0">
                <a:latin typeface="+mj-lt"/>
              </a:rPr>
              <a:t>afin de lisser les exigences en capital sur l’ensemble du cycle économique. </a:t>
            </a:r>
          </a:p>
          <a:p>
            <a:pPr marL="180000" marR="83820" algn="just">
              <a:spcBef>
                <a:spcPts val="430"/>
              </a:spcBef>
            </a:pPr>
            <a:endParaRPr lang="fr-FR" altLang="fr-FR" sz="1050" dirty="0">
              <a:latin typeface="+mj-lt"/>
            </a:endParaRPr>
          </a:p>
          <a:p>
            <a:pPr marL="180000" marR="83820" algn="just">
              <a:spcBef>
                <a:spcPts val="430"/>
              </a:spcBef>
            </a:pPr>
            <a:r>
              <a:rPr lang="fr-FR" altLang="fr-FR" sz="1050" dirty="0">
                <a:latin typeface="+mj-lt"/>
              </a:rPr>
              <a:t>    </a:t>
            </a:r>
            <a:r>
              <a:rPr lang="fr-FR" altLang="fr-FR" sz="1050" b="1" dirty="0">
                <a:solidFill>
                  <a:schemeClr val="accent2"/>
                </a:solidFill>
                <a:latin typeface="+mj-lt"/>
              </a:rPr>
              <a:t>Objectifs : </a:t>
            </a:r>
            <a:r>
              <a:rPr lang="fr-FR" altLang="fr-FR" sz="1050" dirty="0">
                <a:latin typeface="+mj-lt"/>
              </a:rPr>
              <a:t>Stabiliser les exigences en capital au fil du cycle   économique afin de </a:t>
            </a:r>
            <a:r>
              <a:rPr lang="fr-FR" altLang="fr-FR" sz="1050" b="1" dirty="0">
                <a:latin typeface="+mj-lt"/>
              </a:rPr>
              <a:t>limiter les effets procycliques négatifs sur l’économie</a:t>
            </a:r>
            <a:r>
              <a:rPr lang="fr-FR" altLang="fr-FR" sz="1050" dirty="0">
                <a:latin typeface="+mj-lt"/>
              </a:rPr>
              <a:t> (éviter qu’une récession entraîne une hausse brutale des fonds propres requis) de manière à préserver la capacité des banques à financer l’économie en période de ralentissement économique.</a:t>
            </a:r>
          </a:p>
          <a:p>
            <a:pPr marL="180000" marR="83820" algn="just">
              <a:spcBef>
                <a:spcPts val="430"/>
              </a:spcBef>
            </a:pPr>
            <a:endParaRPr lang="fr-FR" altLang="fr-FR" sz="1050" dirty="0">
              <a:latin typeface="+mj-lt"/>
            </a:endParaRPr>
          </a:p>
          <a:p>
            <a:pPr marL="351450" marR="83820" indent="-171450" algn="just">
              <a:spcBef>
                <a:spcPts val="430"/>
              </a:spcBef>
              <a:buFont typeface="Wingdings" panose="05000000000000000000" pitchFamily="2" charset="2"/>
              <a:buChar char="§"/>
            </a:pPr>
            <a:r>
              <a:rPr lang="fr-FR" altLang="fr-FR" sz="1050" dirty="0">
                <a:latin typeface="+mj-lt"/>
              </a:rPr>
              <a:t>Les PD utilisées pour le calcul des ECL/provisions (</a:t>
            </a:r>
            <a:r>
              <a:rPr lang="fr-FR" altLang="fr-FR" sz="1050" dirty="0" err="1">
                <a:latin typeface="+mj-lt"/>
              </a:rPr>
              <a:t>framework</a:t>
            </a:r>
            <a:r>
              <a:rPr lang="fr-FR" altLang="fr-FR" sz="1050" dirty="0">
                <a:latin typeface="+mj-lt"/>
              </a:rPr>
              <a:t> IFRS 9) sont, quant à elles, des </a:t>
            </a:r>
            <a:r>
              <a:rPr lang="fr-FR" altLang="fr-FR" sz="1050" b="1" dirty="0">
                <a:latin typeface="+mj-lt"/>
              </a:rPr>
              <a:t>PD PIT </a:t>
            </a:r>
            <a:r>
              <a:rPr lang="fr-FR" altLang="fr-FR" sz="1050" dirty="0">
                <a:latin typeface="+mj-lt"/>
              </a:rPr>
              <a:t>afin de refléter la situation économique actuelle et les risques immédiats des emprunteurs.</a:t>
            </a:r>
          </a:p>
          <a:p>
            <a:pPr marL="180000" marR="83820" algn="just">
              <a:spcBef>
                <a:spcPts val="430"/>
              </a:spcBef>
            </a:pPr>
            <a:endParaRPr lang="fr-FR" altLang="fr-FR" sz="1050" dirty="0">
              <a:latin typeface="+mj-lt"/>
            </a:endParaRPr>
          </a:p>
          <a:p>
            <a:pPr marL="180000" marR="83820" algn="just">
              <a:spcBef>
                <a:spcPts val="430"/>
              </a:spcBef>
            </a:pPr>
            <a:r>
              <a:rPr lang="fr-FR" altLang="fr-FR" sz="1050" dirty="0">
                <a:latin typeface="+mj-lt"/>
              </a:rPr>
              <a:t>   </a:t>
            </a:r>
            <a:r>
              <a:rPr lang="fr-FR" altLang="fr-FR" sz="1050" b="1" dirty="0">
                <a:solidFill>
                  <a:schemeClr val="accent2"/>
                </a:solidFill>
                <a:latin typeface="+mj-lt"/>
              </a:rPr>
              <a:t>Objectifs : </a:t>
            </a:r>
            <a:r>
              <a:rPr lang="fr-FR" altLang="fr-FR" sz="1050" dirty="0">
                <a:latin typeface="+mj-lt"/>
              </a:rPr>
              <a:t>Refléter le plus fidèlement possible la réalité économique ainsi que les risques de crédit auxquels la banque est exposée à la date de l’exercice comptable</a:t>
            </a:r>
          </a:p>
          <a:p>
            <a:pPr marL="351450" marR="83820" indent="-171450" algn="just">
              <a:spcBef>
                <a:spcPts val="430"/>
              </a:spcBef>
              <a:buFont typeface="Wingdings" panose="05000000000000000000" pitchFamily="2" charset="2"/>
              <a:buChar char="§"/>
            </a:pPr>
            <a:endParaRPr lang="fr-FR" altLang="fr-FR" sz="1050" dirty="0">
              <a:latin typeface="+mj-lt"/>
            </a:endParaRPr>
          </a:p>
        </p:txBody>
      </p:sp>
      <p:pic>
        <p:nvPicPr>
          <p:cNvPr id="25" name="Google Shape;1514;g307f5a2730a_0_6235">
            <a:extLst>
              <a:ext uri="{FF2B5EF4-FFF2-40B4-BE49-F238E27FC236}">
                <a16:creationId xmlns:a16="http://schemas.microsoft.com/office/drawing/2014/main" id="{170F151A-35B2-78A8-902A-419C1EEE1658}"/>
              </a:ext>
            </a:extLst>
          </p:cNvPr>
          <p:cNvPicPr preferRelativeResize="0"/>
          <p:nvPr/>
        </p:nvPicPr>
        <p:blipFill rotWithShape="1">
          <a:blip r:embed="rId4">
            <a:alphaModFix/>
          </a:blip>
          <a:srcRect/>
          <a:stretch/>
        </p:blipFill>
        <p:spPr>
          <a:xfrm>
            <a:off x="433806" y="2333625"/>
            <a:ext cx="137693" cy="126400"/>
          </a:xfrm>
          <a:prstGeom prst="rect">
            <a:avLst/>
          </a:prstGeom>
          <a:noFill/>
          <a:ln>
            <a:noFill/>
          </a:ln>
        </p:spPr>
      </p:pic>
      <p:pic>
        <p:nvPicPr>
          <p:cNvPr id="26" name="Google Shape;1514;g307f5a2730a_0_6235">
            <a:extLst>
              <a:ext uri="{FF2B5EF4-FFF2-40B4-BE49-F238E27FC236}">
                <a16:creationId xmlns:a16="http://schemas.microsoft.com/office/drawing/2014/main" id="{29A690EB-B7C9-F8AA-7864-F6BDBF2347EB}"/>
              </a:ext>
            </a:extLst>
          </p:cNvPr>
          <p:cNvPicPr preferRelativeResize="0"/>
          <p:nvPr/>
        </p:nvPicPr>
        <p:blipFill rotWithShape="1">
          <a:blip r:embed="rId4">
            <a:alphaModFix/>
          </a:blip>
          <a:srcRect/>
          <a:stretch/>
        </p:blipFill>
        <p:spPr>
          <a:xfrm>
            <a:off x="433806" y="4133850"/>
            <a:ext cx="137693" cy="126400"/>
          </a:xfrm>
          <a:prstGeom prst="rect">
            <a:avLst/>
          </a:prstGeom>
          <a:noFill/>
          <a:ln>
            <a:noFill/>
          </a:ln>
        </p:spPr>
      </p:pic>
      <p:sp>
        <p:nvSpPr>
          <p:cNvPr id="27" name="Google Shape;6239;p132">
            <a:extLst>
              <a:ext uri="{FF2B5EF4-FFF2-40B4-BE49-F238E27FC236}">
                <a16:creationId xmlns:a16="http://schemas.microsoft.com/office/drawing/2014/main" id="{C7F51AFE-FB06-F5A6-4E86-10BB3886B9C8}"/>
              </a:ext>
            </a:extLst>
          </p:cNvPr>
          <p:cNvSpPr/>
          <p:nvPr/>
        </p:nvSpPr>
        <p:spPr>
          <a:xfrm>
            <a:off x="278788" y="4929474"/>
            <a:ext cx="5016806" cy="15039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28" name="ZoneTexte 27">
            <a:extLst>
              <a:ext uri="{FF2B5EF4-FFF2-40B4-BE49-F238E27FC236}">
                <a16:creationId xmlns:a16="http://schemas.microsoft.com/office/drawing/2014/main" id="{9B61E158-3ACB-D7E8-3DC3-1858E60D16E0}"/>
              </a:ext>
            </a:extLst>
          </p:cNvPr>
          <p:cNvSpPr txBox="1"/>
          <p:nvPr/>
        </p:nvSpPr>
        <p:spPr>
          <a:xfrm>
            <a:off x="278788" y="4950747"/>
            <a:ext cx="5016806" cy="1483399"/>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Point d’attention : </a:t>
            </a:r>
            <a:r>
              <a:rPr lang="fr-FR" sz="1050" dirty="0">
                <a:latin typeface="Verdana" panose="020B0604030504040204" pitchFamily="34" charset="0"/>
              </a:rPr>
              <a:t>Ce qui distingue les PD PIT des PD TTC n’est pas l’horizon du défaut, mais la période sur laquelle la probabilité a été estimée. </a:t>
            </a:r>
          </a:p>
          <a:p>
            <a:pPr algn="just">
              <a:spcBef>
                <a:spcPts val="600"/>
              </a:spcBef>
              <a:buClr>
                <a:schemeClr val="tx1"/>
              </a:buClr>
            </a:pPr>
            <a:r>
              <a:rPr lang="fr-FR" sz="1050" dirty="0">
                <a:latin typeface="Verdana" panose="020B0604030504040204" pitchFamily="34" charset="0"/>
              </a:rPr>
              <a:t>Par exemple, une PD à 12 mois calculée pour un trimestre donné sera qualifiée de PD PIT, tandis qu’une PD à 12 mois calculée sur une période d’au moins 5 ans sera considérée comme une PD TTC car elle reflète le risque de défaut moyen de la contrepartie sur une longue période.</a:t>
            </a:r>
          </a:p>
          <a:p>
            <a:pPr algn="just">
              <a:spcBef>
                <a:spcPts val="600"/>
              </a:spcBef>
              <a:buClr>
                <a:schemeClr val="tx1"/>
              </a:buClr>
            </a:pPr>
            <a:r>
              <a:rPr lang="fr-FR" sz="1050" dirty="0">
                <a:solidFill>
                  <a:srgbClr val="FF0000"/>
                </a:solidFill>
                <a:latin typeface="Verdana" panose="020B0604030504040204" pitchFamily="34" charset="0"/>
              </a:rPr>
              <a:t>  </a:t>
            </a:r>
            <a:r>
              <a:rPr lang="fr-FR" sz="1050" dirty="0">
                <a:latin typeface="Verdana" panose="020B0604030504040204" pitchFamily="34" charset="0"/>
              </a:rPr>
              <a:t> </a:t>
            </a:r>
          </a:p>
        </p:txBody>
      </p:sp>
    </p:spTree>
    <p:extLst>
      <p:ext uri="{BB962C8B-B14F-4D97-AF65-F5344CB8AC3E}">
        <p14:creationId xmlns:p14="http://schemas.microsoft.com/office/powerpoint/2010/main" val="1467422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54FEC271-C583-0734-B33E-C18C132A8F5E}"/>
            </a:ext>
          </a:extLst>
        </p:cNvPr>
        <p:cNvGrpSpPr/>
        <p:nvPr/>
      </p:nvGrpSpPr>
      <p:grpSpPr>
        <a:xfrm>
          <a:off x="0" y="0"/>
          <a:ext cx="0" cy="0"/>
          <a:chOff x="0" y="0"/>
          <a:chExt cx="0" cy="0"/>
        </a:xfrm>
      </p:grpSpPr>
      <p:sp>
        <p:nvSpPr>
          <p:cNvPr id="1630" name="Google Shape;1630;g3081203faef_0_2035">
            <a:extLst>
              <a:ext uri="{FF2B5EF4-FFF2-40B4-BE49-F238E27FC236}">
                <a16:creationId xmlns:a16="http://schemas.microsoft.com/office/drawing/2014/main" id="{47F48278-3209-8937-03D7-741BFA9746CF}"/>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Estimation d’une PD à 1 an sur l’historique</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B0DCA8E5-8845-0DA5-B008-78229A36D151}"/>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Google Shape;6285;p134">
            <a:extLst>
              <a:ext uri="{FF2B5EF4-FFF2-40B4-BE49-F238E27FC236}">
                <a16:creationId xmlns:a16="http://schemas.microsoft.com/office/drawing/2014/main" id="{33DA74C6-F341-E8E4-5A5B-F12036315382}"/>
              </a:ext>
            </a:extLst>
          </p:cNvPr>
          <p:cNvSpPr/>
          <p:nvPr/>
        </p:nvSpPr>
        <p:spPr>
          <a:xfrm>
            <a:off x="380326" y="1294260"/>
            <a:ext cx="3050269" cy="1407665"/>
          </a:xfrm>
          <a:prstGeom prst="rect">
            <a:avLst/>
          </a:prstGeom>
          <a:noFill/>
          <a:ln w="25400" cap="flat" cmpd="sng">
            <a:solidFill>
              <a:srgbClr val="D9C6A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rgbClr val="8D6A31"/>
                </a:solidFill>
                <a:latin typeface="Arial"/>
                <a:ea typeface="Arial"/>
                <a:cs typeface="Arial"/>
                <a:sym typeface="Arial"/>
              </a:rPr>
              <a:t>1</a:t>
            </a:r>
            <a:r>
              <a:rPr lang="fr-FR" sz="1100" b="1" i="0" u="sng" strike="noStrike" cap="none" baseline="30000" dirty="0">
                <a:solidFill>
                  <a:srgbClr val="8D6A31"/>
                </a:solidFill>
                <a:latin typeface="Arial"/>
                <a:ea typeface="Arial"/>
                <a:cs typeface="Arial"/>
                <a:sym typeface="Arial"/>
              </a:rPr>
              <a:t>ère</a:t>
            </a:r>
            <a:r>
              <a:rPr lang="fr-FR" sz="1100" b="1" i="0" u="sng" strike="noStrike" cap="none" dirty="0">
                <a:solidFill>
                  <a:srgbClr val="8D6A31"/>
                </a:solidFill>
                <a:latin typeface="Arial"/>
                <a:ea typeface="Arial"/>
                <a:cs typeface="Arial"/>
                <a:sym typeface="Arial"/>
              </a:rPr>
              <a:t> étape :</a:t>
            </a:r>
            <a:endParaRPr sz="1400" b="1" i="0" u="none" strike="noStrike" cap="none" dirty="0">
              <a:solidFill>
                <a:srgbClr val="8D6A31"/>
              </a:solidFill>
              <a:latin typeface="Arial"/>
              <a:ea typeface="Arial"/>
              <a:cs typeface="Arial"/>
              <a:sym typeface="Arial"/>
            </a:endParaRPr>
          </a:p>
        </p:txBody>
      </p:sp>
      <p:sp>
        <p:nvSpPr>
          <p:cNvPr id="3" name="Google Shape;6279;p134">
            <a:extLst>
              <a:ext uri="{FF2B5EF4-FFF2-40B4-BE49-F238E27FC236}">
                <a16:creationId xmlns:a16="http://schemas.microsoft.com/office/drawing/2014/main" id="{D79143A9-3850-9DA9-824B-B0F67D4576BD}"/>
              </a:ext>
            </a:extLst>
          </p:cNvPr>
          <p:cNvSpPr/>
          <p:nvPr/>
        </p:nvSpPr>
        <p:spPr>
          <a:xfrm rot="5400000">
            <a:off x="7083015" y="-2026734"/>
            <a:ext cx="1407665" cy="8049653"/>
          </a:xfrm>
          <a:prstGeom prst="round2SameRect">
            <a:avLst>
              <a:gd name="adj1" fmla="val 16667"/>
              <a:gd name="adj2" fmla="val 0"/>
            </a:avLst>
          </a:prstGeom>
          <a:solidFill>
            <a:schemeClr val="bg1">
              <a:alpha val="87843"/>
            </a:schemeClr>
          </a:solidFill>
          <a:ln w="25400" cap="flat" cmpd="sng">
            <a:solidFill>
              <a:srgbClr val="D9C6A6">
                <a:alpha val="8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1195A-08C5-7B41-F873-6C7FCA03DCC1}"/>
                  </a:ext>
                </a:extLst>
              </p:cNvPr>
              <p:cNvSpPr txBox="1"/>
              <p:nvPr/>
            </p:nvSpPr>
            <p:spPr>
              <a:xfrm>
                <a:off x="3894296" y="1322036"/>
                <a:ext cx="7785101" cy="1352111"/>
              </a:xfrm>
              <a:prstGeom prst="rect">
                <a:avLst/>
              </a:prstGeom>
            </p:spPr>
            <p:txBody>
              <a:bodyPr vert="horz" wrap="square" lIns="90000" tIns="45720" rIns="91440" bIns="45720" rtlCol="0">
                <a:noAutofit/>
              </a:bodyPr>
              <a:lstStyle/>
              <a:p>
                <a:pPr algn="just">
                  <a:spcBef>
                    <a:spcPts val="600"/>
                  </a:spcBef>
                  <a:buClr>
                    <a:schemeClr val="tx1"/>
                  </a:buClr>
                </a:pPr>
                <a:r>
                  <a:rPr lang="fr-FR" sz="900" dirty="0"/>
                  <a:t>Un modèle de score d’octroi est construit sur une cohorte mensuelle ou trimestrielle de clients sains à la date d’observation :</a:t>
                </a:r>
              </a:p>
              <a:p>
                <a:pPr algn="just">
                  <a:spcBef>
                    <a:spcPts val="600"/>
                  </a:spcBef>
                  <a:buClr>
                    <a:schemeClr val="tx1"/>
                  </a:buClr>
                </a:pPr>
                <a:endParaRPr lang="fr-FR" sz="900" dirty="0">
                  <a:latin typeface="Verdana" panose="020B0604030504040204" pitchFamily="34" charset="0"/>
                </a:endParaRPr>
              </a:p>
              <a:p>
                <a:pPr algn="just">
                  <a:spcBef>
                    <a:spcPts val="600"/>
                  </a:spcBef>
                  <a:buClr>
                    <a:schemeClr val="tx1"/>
                  </a:buClr>
                </a:pPr>
                <a:endParaRPr lang="fr-FR" sz="900" dirty="0">
                  <a:latin typeface="Verdana" panose="020B0604030504040204" pitchFamily="34" charset="0"/>
                </a:endParaRPr>
              </a:p>
              <a:p>
                <a:pPr algn="just">
                  <a:spcBef>
                    <a:spcPts val="600"/>
                  </a:spcBef>
                  <a:buClr>
                    <a:schemeClr val="tx1"/>
                  </a:buClr>
                </a:pPr>
                <a:endParaRPr lang="fr-FR" sz="900" dirty="0">
                  <a:latin typeface="Verdana" panose="020B0604030504040204" pitchFamily="34" charset="0"/>
                </a:endParaRPr>
              </a:p>
              <a:p>
                <a:pPr algn="just">
                  <a:spcBef>
                    <a:spcPts val="600"/>
                  </a:spcBef>
                  <a:buClr>
                    <a:schemeClr val="tx1"/>
                  </a:buClr>
                </a:pPr>
                <a:r>
                  <a:rPr lang="fr-FR" sz="900" dirty="0">
                    <a:latin typeface="Verdana" panose="020B0604030504040204" pitchFamily="34" charset="0"/>
                  </a:rPr>
                  <a:t>Par exemple, les caractéristiques des clients sains (</a:t>
                </a:r>
                <a14:m>
                  <m:oMath xmlns:m="http://schemas.openxmlformats.org/officeDocument/2006/math">
                    <m:sSub>
                      <m:sSubPr>
                        <m:ctrlPr>
                          <a:rPr lang="fr-FR" sz="900" b="0" i="1" smtClean="0">
                            <a:latin typeface="Cambria Math" panose="02040503050406030204" pitchFamily="18" charset="0"/>
                          </a:rPr>
                        </m:ctrlPr>
                      </m:sSubPr>
                      <m:e>
                        <m:r>
                          <a:rPr lang="fr-FR" sz="900" b="1" i="1" smtClean="0">
                            <a:latin typeface="Cambria Math" panose="02040503050406030204" pitchFamily="18" charset="0"/>
                          </a:rPr>
                          <m:t>𝑿</m:t>
                        </m:r>
                      </m:e>
                      <m:sub>
                        <m:r>
                          <a:rPr lang="fr-FR" sz="900" b="0" i="1" smtClean="0">
                            <a:latin typeface="Cambria Math" panose="02040503050406030204" pitchFamily="18" charset="0"/>
                          </a:rPr>
                          <m:t>𝑖</m:t>
                        </m:r>
                      </m:sub>
                    </m:sSub>
                    <m:r>
                      <a:rPr lang="fr-FR" sz="900" b="0" i="1" smtClean="0">
                        <a:latin typeface="Cambria Math" panose="02040503050406030204" pitchFamily="18" charset="0"/>
                      </a:rPr>
                      <m:t>)</m:t>
                    </m:r>
                  </m:oMath>
                </a14:m>
                <a:r>
                  <a:rPr lang="fr-FR" sz="900" dirty="0">
                    <a:latin typeface="Verdana" panose="020B0604030504040204" pitchFamily="34" charset="0"/>
                  </a:rPr>
                  <a:t> observées sur la cohorte de janvier 2024 sont utilisées pour prédire leur </a:t>
                </a:r>
              </a:p>
              <a:p>
                <a:pPr algn="just">
                  <a:spcBef>
                    <a:spcPts val="600"/>
                  </a:spcBef>
                  <a:buClr>
                    <a:schemeClr val="tx1"/>
                  </a:buClr>
                </a:pPr>
                <a:r>
                  <a:rPr lang="fr-FR" sz="900" dirty="0">
                    <a:latin typeface="Verdana" panose="020B0604030504040204" pitchFamily="34" charset="0"/>
                  </a:rPr>
                  <a:t>éventuel défaut au cours des 12 mois suivants</a:t>
                </a:r>
                <a:r>
                  <a:rPr lang="fr-FR" sz="1050" dirty="0">
                    <a:latin typeface="Verdana" panose="020B0604030504040204" pitchFamily="34" charset="0"/>
                  </a:rPr>
                  <a:t>.</a:t>
                </a:r>
              </a:p>
            </p:txBody>
          </p:sp>
        </mc:Choice>
        <mc:Fallback xmlns="">
          <p:sp>
            <p:nvSpPr>
              <p:cNvPr id="5" name="ZoneTexte 4">
                <a:extLst>
                  <a:ext uri="{FF2B5EF4-FFF2-40B4-BE49-F238E27FC236}">
                    <a16:creationId xmlns:a16="http://schemas.microsoft.com/office/drawing/2014/main" id="{7FE1195A-08C5-7B41-F873-6C7FCA03DCC1}"/>
                  </a:ext>
                </a:extLst>
              </p:cNvPr>
              <p:cNvSpPr txBox="1">
                <a:spLocks noRot="1" noChangeAspect="1" noMove="1" noResize="1" noEditPoints="1" noAdjustHandles="1" noChangeArrowheads="1" noChangeShapeType="1" noTextEdit="1"/>
              </p:cNvSpPr>
              <p:nvPr/>
            </p:nvSpPr>
            <p:spPr>
              <a:xfrm>
                <a:off x="3894296" y="1322036"/>
                <a:ext cx="7785101" cy="1352111"/>
              </a:xfrm>
              <a:prstGeom prst="rect">
                <a:avLst/>
              </a:prstGeom>
              <a:blipFill>
                <a:blip r:embed="rId3"/>
                <a:stretch>
                  <a:fillRect b="-45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351836C-84A8-AEAA-3A2C-85CA6B72C0F7}"/>
                  </a:ext>
                </a:extLst>
              </p:cNvPr>
              <p:cNvSpPr txBox="1"/>
              <p:nvPr/>
            </p:nvSpPr>
            <p:spPr>
              <a:xfrm>
                <a:off x="3762019" y="1652455"/>
                <a:ext cx="4755628" cy="4356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sz="1000" b="0" i="1" smtClean="0">
                          <a:latin typeface="Cambria Math" panose="02040503050406030204" pitchFamily="18" charset="0"/>
                          <a:ea typeface="Cambria Math" panose="02040503050406030204" pitchFamily="18" charset="0"/>
                        </a:rPr>
                        <m:t>𝑦</m:t>
                      </m:r>
                      <m:r>
                        <a:rPr lang="fr-FR" sz="1000" b="0" i="1" smtClean="0">
                          <a:latin typeface="Cambria Math" panose="02040503050406030204" pitchFamily="18" charset="0"/>
                          <a:ea typeface="Cambria Math" panose="02040503050406030204" pitchFamily="18" charset="0"/>
                        </a:rPr>
                        <m:t>=</m:t>
                      </m:r>
                      <m:d>
                        <m:dPr>
                          <m:begChr m:val="{"/>
                          <m:endChr m:val=""/>
                          <m:ctrlPr>
                            <a:rPr lang="fr-FR" sz="1000" i="1" smtClean="0">
                              <a:latin typeface="Cambria Math" panose="02040503050406030204" pitchFamily="18" charset="0"/>
                              <a:ea typeface="Cambria Math" panose="02040503050406030204" pitchFamily="18" charset="0"/>
                            </a:rPr>
                          </m:ctrlPr>
                        </m:dPr>
                        <m:e>
                          <m:eqArr>
                            <m:eqArrPr>
                              <m:ctrlPr>
                                <a:rPr lang="fr-FR" sz="1000" i="1" smtClean="0">
                                  <a:latin typeface="Cambria Math" panose="02040503050406030204" pitchFamily="18" charset="0"/>
                                  <a:ea typeface="Cambria Math" panose="02040503050406030204" pitchFamily="18" charset="0"/>
                                </a:rPr>
                              </m:ctrlPr>
                            </m:eqArrPr>
                            <m:e>
                              <m:r>
                                <a:rPr lang="fr-FR" sz="1000" b="0" i="1" smtClean="0">
                                  <a:latin typeface="Cambria Math" panose="02040503050406030204" pitchFamily="18" charset="0"/>
                                  <a:ea typeface="Cambria Math" panose="02040503050406030204" pitchFamily="18" charset="0"/>
                                </a:rPr>
                                <m:t>0</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𝑠𝑖</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𝑙𝑎</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𝑐𝑜𝑛𝑡𝑟𝑒𝑝𝑎𝑟𝑡𝑖𝑒</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𝑛𝑒</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𝑡𝑜𝑚𝑏𝑒</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𝑝𝑎𝑠</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𝑒𝑛</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𝑑</m:t>
                              </m:r>
                              <m:r>
                                <a:rPr lang="fr-FR" sz="1000" b="0" i="1" smtClean="0">
                                  <a:latin typeface="Cambria Math" panose="02040503050406030204" pitchFamily="18" charset="0"/>
                                  <a:ea typeface="Cambria Math" panose="02040503050406030204" pitchFamily="18" charset="0"/>
                                </a:rPr>
                                <m:t>é</m:t>
                              </m:r>
                              <m:r>
                                <a:rPr lang="fr-FR" sz="1000" b="0" i="1" smtClean="0">
                                  <a:latin typeface="Cambria Math" panose="02040503050406030204" pitchFamily="18" charset="0"/>
                                  <a:ea typeface="Cambria Math" panose="02040503050406030204" pitchFamily="18" charset="0"/>
                                </a:rPr>
                                <m:t>𝑓𝑎𝑢𝑡</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𝑑𝑎𝑛𝑠</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𝑙𝑒𝑠</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12</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𝑚𝑜𝑖𝑠</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𝑞𝑢𝑖</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𝑠𝑢𝑖𝑣𝑒𝑛𝑡</m:t>
                              </m:r>
                            </m:e>
                            <m:e>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1</m:t>
                              </m:r>
                              <m:r>
                                <a:rPr lang="fr-FR" sz="1000" b="0" i="1" smtClean="0">
                                  <a:latin typeface="Cambria Math" panose="02040503050406030204" pitchFamily="18" charset="0"/>
                                  <a:ea typeface="Cambria Math" panose="02040503050406030204" pitchFamily="18" charset="0"/>
                                </a:rPr>
                                <m:t> </m:t>
                              </m:r>
                              <m:r>
                                <a:rPr lang="fr-FR" sz="1000" b="0" i="1" smtClean="0">
                                  <a:latin typeface="Cambria Math" panose="02040503050406030204" pitchFamily="18" charset="0"/>
                                  <a:ea typeface="Cambria Math" panose="02040503050406030204" pitchFamily="18" charset="0"/>
                                </a:rPr>
                                <m:t>𝑠𝑖𝑛𝑜𝑛</m:t>
                              </m:r>
                              <m:r>
                                <a:rPr lang="fr-FR" sz="1000" b="0" i="1" smtClean="0">
                                  <a:latin typeface="Cambria Math" panose="02040503050406030204" pitchFamily="18" charset="0"/>
                                  <a:ea typeface="Cambria Math" panose="02040503050406030204" pitchFamily="18" charset="0"/>
                                </a:rPr>
                                <m:t>                                                                                                                                    </m:t>
                              </m:r>
                            </m:e>
                          </m:eqArr>
                        </m:e>
                      </m:d>
                    </m:oMath>
                  </m:oMathPara>
                </a14:m>
                <a:endParaRPr lang="fr-FR" sz="1000" dirty="0"/>
              </a:p>
            </p:txBody>
          </p:sp>
        </mc:Choice>
        <mc:Fallback xmlns="">
          <p:sp>
            <p:nvSpPr>
              <p:cNvPr id="6" name="ZoneTexte 5">
                <a:extLst>
                  <a:ext uri="{FF2B5EF4-FFF2-40B4-BE49-F238E27FC236}">
                    <a16:creationId xmlns:a16="http://schemas.microsoft.com/office/drawing/2014/main" id="{C351836C-84A8-AEAA-3A2C-85CA6B72C0F7}"/>
                  </a:ext>
                </a:extLst>
              </p:cNvPr>
              <p:cNvSpPr txBox="1">
                <a:spLocks noRot="1" noChangeAspect="1" noMove="1" noResize="1" noEditPoints="1" noAdjustHandles="1" noChangeArrowheads="1" noChangeShapeType="1" noTextEdit="1"/>
              </p:cNvSpPr>
              <p:nvPr/>
            </p:nvSpPr>
            <p:spPr>
              <a:xfrm>
                <a:off x="3762019" y="1652455"/>
                <a:ext cx="4755628" cy="435632"/>
              </a:xfrm>
              <a:prstGeom prst="rect">
                <a:avLst/>
              </a:prstGeom>
              <a:blipFill>
                <a:blip r:embed="rId4"/>
                <a:stretch>
                  <a:fillRect l="-6923" t="-175000" b="-251389"/>
                </a:stretch>
              </a:blipFill>
            </p:spPr>
            <p:txBody>
              <a:bodyPr/>
              <a:lstStyle/>
              <a:p>
                <a:r>
                  <a:rPr lang="fr-FR">
                    <a:noFill/>
                  </a:rPr>
                  <a:t> </a:t>
                </a:r>
              </a:p>
            </p:txBody>
          </p:sp>
        </mc:Fallback>
      </mc:AlternateContent>
      <p:sp>
        <p:nvSpPr>
          <p:cNvPr id="7" name="Google Shape;6235;p132">
            <a:extLst>
              <a:ext uri="{FF2B5EF4-FFF2-40B4-BE49-F238E27FC236}">
                <a16:creationId xmlns:a16="http://schemas.microsoft.com/office/drawing/2014/main" id="{751B1C5E-6DF8-DB67-6CEF-DED26F0E5536}"/>
              </a:ext>
            </a:extLst>
          </p:cNvPr>
          <p:cNvSpPr/>
          <p:nvPr/>
        </p:nvSpPr>
        <p:spPr>
          <a:xfrm flipV="1">
            <a:off x="8436696" y="1870271"/>
            <a:ext cx="426451" cy="54170"/>
          </a:xfrm>
          <a:prstGeom prst="rightArrow">
            <a:avLst>
              <a:gd name="adj1" fmla="val 50000"/>
              <a:gd name="adj2" fmla="val 50000"/>
            </a:avLst>
          </a:prstGeom>
          <a:solidFill>
            <a:schemeClr val="accent1"/>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58FDB3E7-7654-0FE2-5BE0-2FE827704A32}"/>
                  </a:ext>
                </a:extLst>
              </p:cNvPr>
              <p:cNvSpPr txBox="1"/>
              <p:nvPr/>
            </p:nvSpPr>
            <p:spPr>
              <a:xfrm>
                <a:off x="8782184" y="1641490"/>
                <a:ext cx="2700679" cy="4465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rPr>
                            <m:t>𝑝</m:t>
                          </m:r>
                        </m:e>
                        <m:sub>
                          <m:r>
                            <a:rPr lang="fr-FR" sz="1200" b="0" i="1" smtClean="0">
                              <a:latin typeface="Cambria Math" panose="02040503050406030204" pitchFamily="18" charset="0"/>
                              <a:ea typeface="Cambria Math" panose="02040503050406030204" pitchFamily="18" charset="0"/>
                            </a:rPr>
                            <m:t>𝑖</m:t>
                          </m:r>
                        </m:sub>
                      </m:sSub>
                      <m:r>
                        <a:rPr lang="fr-FR" sz="1200" b="0" i="1" smtClean="0">
                          <a:latin typeface="Cambria Math" panose="02040503050406030204" pitchFamily="18" charset="0"/>
                        </a:rPr>
                        <m:t>=</m:t>
                      </m:r>
                      <m:r>
                        <a:rPr lang="fr-FR" sz="1200" b="0" i="1" smtClean="0">
                          <a:latin typeface="Cambria Math" panose="02040503050406030204" pitchFamily="18" charset="0"/>
                        </a:rPr>
                        <m:t>𝑃</m:t>
                      </m:r>
                      <m:d>
                        <m:dPr>
                          <m:ctrlPr>
                            <a:rPr lang="fr-FR" sz="1200" b="0" i="1" smtClean="0">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r>
                            <a:rPr lang="fr-FR" sz="1200" i="1">
                              <a:latin typeface="Cambria Math" panose="02040503050406030204" pitchFamily="18" charset="0"/>
                            </a:rPr>
                            <m:t>=</m:t>
                          </m:r>
                          <m:r>
                            <a:rPr lang="fr-FR" sz="1200" i="1">
                              <a:latin typeface="Cambria Math" panose="02040503050406030204" pitchFamily="18" charset="0"/>
                            </a:rPr>
                            <m:t>1</m:t>
                          </m:r>
                        </m:e>
                        <m:e>
                          <m:sSub>
                            <m:sSubPr>
                              <m:ctrlPr>
                                <a:rPr lang="fr-FR" sz="1200" i="1">
                                  <a:latin typeface="Cambria Math" panose="02040503050406030204" pitchFamily="18" charset="0"/>
                                </a:rPr>
                              </m:ctrlPr>
                            </m:sSubPr>
                            <m:e>
                              <m:r>
                                <a:rPr lang="fr-FR" sz="1200" b="0" i="1" smtClean="0">
                                  <a:latin typeface="Cambria Math" panose="02040503050406030204" pitchFamily="18" charset="0"/>
                                </a:rPr>
                                <m:t>𝑋</m:t>
                              </m:r>
                            </m:e>
                            <m:sub>
                              <m:r>
                                <a:rPr lang="fr-FR" sz="1200" i="1">
                                  <a:latin typeface="Cambria Math" panose="02040503050406030204" pitchFamily="18" charset="0"/>
                                </a:rPr>
                                <m:t>𝑖</m:t>
                              </m:r>
                            </m:sub>
                          </m:sSub>
                          <m:r>
                            <a:rPr lang="fr-FR" sz="1200" i="1">
                              <a:latin typeface="Cambria Math" panose="02040503050406030204" pitchFamily="18" charset="0"/>
                            </a:rPr>
                            <m:t>=</m:t>
                          </m:r>
                          <m:sSub>
                            <m:sSubPr>
                              <m:ctrlPr>
                                <a:rPr lang="fr-FR" sz="1200" i="1">
                                  <a:latin typeface="Cambria Math" panose="02040503050406030204" pitchFamily="18" charset="0"/>
                                </a:rPr>
                              </m:ctrlPr>
                            </m:sSubPr>
                            <m:e>
                              <m:r>
                                <a:rPr lang="fr-FR" sz="1200" b="0" i="1" smtClean="0">
                                  <a:latin typeface="Cambria Math" panose="02040503050406030204" pitchFamily="18" charset="0"/>
                                </a:rPr>
                                <m:t>𝑥</m:t>
                              </m:r>
                            </m:e>
                            <m:sub>
                              <m:r>
                                <a:rPr lang="fr-FR" sz="1200" i="1">
                                  <a:latin typeface="Cambria Math" panose="02040503050406030204" pitchFamily="18" charset="0"/>
                                </a:rPr>
                                <m:t>𝑖</m:t>
                              </m:r>
                            </m:sub>
                          </m:sSub>
                        </m:e>
                      </m:d>
                      <m:r>
                        <a:rPr lang="fr-FR" sz="1200" b="0" i="1" smtClean="0">
                          <a:latin typeface="Cambria Math" panose="02040503050406030204" pitchFamily="18" charset="0"/>
                        </a:rPr>
                        <m:t>=</m:t>
                      </m:r>
                      <m:f>
                        <m:fPr>
                          <m:ctrlPr>
                            <a:rPr lang="fr-FR" sz="1200" b="0" i="1" smtClean="0">
                              <a:latin typeface="Cambria Math" panose="02040503050406030204" pitchFamily="18" charset="0"/>
                            </a:rPr>
                          </m:ctrlPr>
                        </m:fPr>
                        <m:num>
                          <m:r>
                            <a:rPr lang="fr-FR" sz="1200" b="0" i="1" smtClean="0">
                              <a:latin typeface="Cambria Math" panose="02040503050406030204" pitchFamily="18" charset="0"/>
                            </a:rPr>
                            <m:t>1</m:t>
                          </m:r>
                        </m:num>
                        <m:den>
                          <m:r>
                            <a:rPr lang="fr-FR" sz="1200" b="0" i="1" smtClean="0">
                              <a:latin typeface="Cambria Math" panose="02040503050406030204" pitchFamily="18" charset="0"/>
                            </a:rPr>
                            <m:t>1</m:t>
                          </m:r>
                          <m:r>
                            <a:rPr lang="fr-FR" sz="1200" b="0" i="1" smtClean="0">
                              <a:latin typeface="Cambria Math" panose="02040503050406030204" pitchFamily="18" charset="0"/>
                            </a:rPr>
                            <m:t>+</m:t>
                          </m:r>
                          <m:sSup>
                            <m:sSupPr>
                              <m:ctrlPr>
                                <a:rPr lang="fr-FR" sz="1200" b="0" i="1" smtClean="0">
                                  <a:latin typeface="Cambria Math" panose="02040503050406030204" pitchFamily="18" charset="0"/>
                                </a:rPr>
                              </m:ctrlPr>
                            </m:sSupPr>
                            <m:e>
                              <m:r>
                                <a:rPr lang="fr-FR" sz="1200" b="0" i="1" smtClean="0">
                                  <a:latin typeface="Cambria Math" panose="02040503050406030204" pitchFamily="18" charset="0"/>
                                </a:rPr>
                                <m:t>𝑒</m:t>
                              </m:r>
                            </m:e>
                            <m:sup>
                              <m:sSub>
                                <m:sSubPr>
                                  <m:ctrlPr>
                                    <a:rPr lang="fr-FR" sz="1200" b="0" i="1" smtClean="0">
                                      <a:latin typeface="Cambria Math" panose="02040503050406030204" pitchFamily="18" charset="0"/>
                                    </a:rPr>
                                  </m:ctrlPr>
                                </m:sSubPr>
                                <m:e>
                                  <m:r>
                                    <a:rPr lang="fr-FR" sz="1200" b="0" i="1" smtClean="0">
                                      <a:latin typeface="Cambria Math" panose="02040503050406030204" pitchFamily="18" charset="0"/>
                                    </a:rPr>
                                    <m:t>−</m:t>
                                  </m:r>
                                  <m:r>
                                    <a:rPr lang="fr-FR" sz="1200" b="0" i="1" smtClean="0">
                                      <a:latin typeface="Cambria Math" panose="02040503050406030204" pitchFamily="18" charset="0"/>
                                    </a:rPr>
                                    <m:t>𝑥</m:t>
                                  </m:r>
                                </m:e>
                                <m:sub>
                                  <m:r>
                                    <a:rPr lang="fr-FR" sz="1200" b="0" i="1" smtClean="0">
                                      <a:latin typeface="Cambria Math" panose="02040503050406030204" pitchFamily="18" charset="0"/>
                                    </a:rPr>
                                    <m:t>𝑖</m:t>
                                  </m:r>
                                </m:sub>
                              </m:sSub>
                              <m:r>
                                <m:rPr>
                                  <m:sty m:val="p"/>
                                </m:rPr>
                                <a:rPr lang="el-GR" sz="1200" b="0" i="1" smtClean="0">
                                  <a:latin typeface="Cambria Math" panose="02040503050406030204" pitchFamily="18" charset="0"/>
                                </a:rPr>
                                <m:t>β</m:t>
                              </m:r>
                            </m:sup>
                          </m:sSup>
                        </m:den>
                      </m:f>
                    </m:oMath>
                  </m:oMathPara>
                </a14:m>
                <a:endParaRPr lang="fr-FR" sz="1200" dirty="0"/>
              </a:p>
            </p:txBody>
          </p:sp>
        </mc:Choice>
        <mc:Fallback xmlns="">
          <p:sp>
            <p:nvSpPr>
              <p:cNvPr id="10" name="ZoneTexte 9">
                <a:extLst>
                  <a:ext uri="{FF2B5EF4-FFF2-40B4-BE49-F238E27FC236}">
                    <a16:creationId xmlns:a16="http://schemas.microsoft.com/office/drawing/2014/main" id="{58FDB3E7-7654-0FE2-5BE0-2FE827704A32}"/>
                  </a:ext>
                </a:extLst>
              </p:cNvPr>
              <p:cNvSpPr txBox="1">
                <a:spLocks noRot="1" noChangeAspect="1" noMove="1" noResize="1" noEditPoints="1" noAdjustHandles="1" noChangeArrowheads="1" noChangeShapeType="1" noTextEdit="1"/>
              </p:cNvSpPr>
              <p:nvPr/>
            </p:nvSpPr>
            <p:spPr>
              <a:xfrm>
                <a:off x="8782184" y="1641490"/>
                <a:ext cx="2700679" cy="446597"/>
              </a:xfrm>
              <a:prstGeom prst="rect">
                <a:avLst/>
              </a:prstGeom>
              <a:blipFill>
                <a:blip r:embed="rId5"/>
                <a:stretch>
                  <a:fillRect/>
                </a:stretch>
              </a:blipFill>
            </p:spPr>
            <p:txBody>
              <a:bodyPr/>
              <a:lstStyle/>
              <a:p>
                <a:r>
                  <a:rPr lang="fr-FR">
                    <a:noFill/>
                  </a:rPr>
                  <a:t> </a:t>
                </a:r>
              </a:p>
            </p:txBody>
          </p:sp>
        </mc:Fallback>
      </mc:AlternateContent>
      <p:sp>
        <p:nvSpPr>
          <p:cNvPr id="11" name="Google Shape;6286;p134">
            <a:extLst>
              <a:ext uri="{FF2B5EF4-FFF2-40B4-BE49-F238E27FC236}">
                <a16:creationId xmlns:a16="http://schemas.microsoft.com/office/drawing/2014/main" id="{2F3C7B99-F5E4-A1B4-62C9-5A33619B1941}"/>
              </a:ext>
            </a:extLst>
          </p:cNvPr>
          <p:cNvSpPr/>
          <p:nvPr/>
        </p:nvSpPr>
        <p:spPr>
          <a:xfrm>
            <a:off x="380325" y="2774917"/>
            <a:ext cx="3050269" cy="1308165"/>
          </a:xfrm>
          <a:prstGeom prst="rect">
            <a:avLst/>
          </a:prstGeom>
          <a:noFill/>
          <a:ln w="2540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chemeClr val="bg2"/>
                </a:solidFill>
                <a:latin typeface="Arial"/>
                <a:ea typeface="Arial"/>
                <a:cs typeface="Arial"/>
                <a:sym typeface="Arial"/>
              </a:rPr>
              <a:t>2</a:t>
            </a:r>
            <a:r>
              <a:rPr lang="fr-FR" sz="1100" b="1" i="0" u="sng" strike="noStrike" cap="none" baseline="30000" dirty="0">
                <a:solidFill>
                  <a:schemeClr val="bg2"/>
                </a:solidFill>
                <a:latin typeface="Arial"/>
                <a:ea typeface="Arial"/>
                <a:cs typeface="Arial"/>
                <a:sym typeface="Arial"/>
              </a:rPr>
              <a:t>ème</a:t>
            </a:r>
            <a:r>
              <a:rPr lang="fr-FR" sz="1100" b="1" i="0" u="sng" strike="noStrike" cap="none" dirty="0">
                <a:solidFill>
                  <a:schemeClr val="bg2"/>
                </a:solidFill>
                <a:latin typeface="Arial"/>
                <a:ea typeface="Arial"/>
                <a:cs typeface="Arial"/>
                <a:sym typeface="Arial"/>
              </a:rPr>
              <a:t> étape :</a:t>
            </a:r>
            <a:endParaRPr sz="1400" b="1" i="0" u="none" strike="noStrike" cap="none" dirty="0">
              <a:solidFill>
                <a:schemeClr val="bg2"/>
              </a:solidFill>
              <a:latin typeface="Arial"/>
              <a:ea typeface="Arial"/>
              <a:cs typeface="Arial"/>
              <a:sym typeface="Arial"/>
            </a:endParaRPr>
          </a:p>
        </p:txBody>
      </p:sp>
      <p:sp>
        <p:nvSpPr>
          <p:cNvPr id="12" name="Google Shape;6279;p134">
            <a:extLst>
              <a:ext uri="{FF2B5EF4-FFF2-40B4-BE49-F238E27FC236}">
                <a16:creationId xmlns:a16="http://schemas.microsoft.com/office/drawing/2014/main" id="{B844F8FA-C305-0ED5-44E1-551B73190BAF}"/>
              </a:ext>
            </a:extLst>
          </p:cNvPr>
          <p:cNvSpPr/>
          <p:nvPr/>
        </p:nvSpPr>
        <p:spPr>
          <a:xfrm rot="5400000">
            <a:off x="7132765" y="-595828"/>
            <a:ext cx="1308165" cy="8049653"/>
          </a:xfrm>
          <a:prstGeom prst="round2SameRect">
            <a:avLst>
              <a:gd name="adj1" fmla="val 16667"/>
              <a:gd name="adj2" fmla="val 0"/>
            </a:avLst>
          </a:prstGeom>
          <a:solidFill>
            <a:schemeClr val="bg1">
              <a:alpha val="87843"/>
            </a:schemeClr>
          </a:solidFill>
          <a:ln w="25400" cap="flat" cmpd="sng">
            <a:solidFill>
              <a:schemeClr val="bg2">
                <a:alpha val="8784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ZoneTexte 12">
            <a:extLst>
              <a:ext uri="{FF2B5EF4-FFF2-40B4-BE49-F238E27FC236}">
                <a16:creationId xmlns:a16="http://schemas.microsoft.com/office/drawing/2014/main" id="{2E89A2F2-843F-E3ED-8C4E-93F8369424D0}"/>
              </a:ext>
            </a:extLst>
          </p:cNvPr>
          <p:cNvSpPr txBox="1"/>
          <p:nvPr/>
        </p:nvSpPr>
        <p:spPr>
          <a:xfrm>
            <a:off x="3756643" y="2862650"/>
            <a:ext cx="7735268" cy="1146002"/>
          </a:xfrm>
          <a:prstGeom prst="rect">
            <a:avLst/>
          </a:prstGeom>
        </p:spPr>
        <p:txBody>
          <a:bodyPr vert="horz" wrap="square" lIns="90000" tIns="45720" rIns="91440" bIns="45720" rtlCol="0">
            <a:noAutofit/>
          </a:bodyPr>
          <a:lstStyle/>
          <a:p>
            <a:pPr algn="just">
              <a:spcBef>
                <a:spcPts val="600"/>
              </a:spcBef>
              <a:buClr>
                <a:schemeClr val="tx1"/>
              </a:buClr>
            </a:pPr>
            <a:r>
              <a:rPr lang="fr-FR" sz="1000" dirty="0">
                <a:latin typeface="Verdana" panose="020B0604030504040204" pitchFamily="34" charset="0"/>
              </a:rPr>
              <a:t>Les probabilités de défaut estimées pour chaque client sont traduites en notes de score (allant par exemple de 0 à 1000). Ces notes sont ensuite utilisées pour la segmentation des scores de risque.</a:t>
            </a:r>
          </a:p>
          <a:p>
            <a:pPr algn="just">
              <a:spcBef>
                <a:spcPts val="600"/>
              </a:spcBef>
              <a:buClr>
                <a:schemeClr val="tx1"/>
              </a:buClr>
            </a:pPr>
            <a:endParaRPr lang="fr-FR" sz="1000" dirty="0">
              <a:latin typeface="Verdana" panose="020B0604030504040204" pitchFamily="34" charset="0"/>
            </a:endParaRPr>
          </a:p>
          <a:p>
            <a:pPr algn="just">
              <a:spcBef>
                <a:spcPts val="600"/>
              </a:spcBef>
              <a:buClr>
                <a:schemeClr val="tx1"/>
              </a:buClr>
            </a:pPr>
            <a:r>
              <a:rPr lang="fr-FR" sz="1000" b="1" dirty="0">
                <a:latin typeface="Verdana" panose="020B0604030504040204" pitchFamily="34" charset="0"/>
              </a:rPr>
              <a:t>Segmentation : </a:t>
            </a:r>
            <a:r>
              <a:rPr lang="fr-FR" sz="1000" dirty="0">
                <a:latin typeface="Verdana" panose="020B0604030504040204" pitchFamily="34" charset="0"/>
              </a:rPr>
              <a:t>Cela consiste à affecter les contreparties à différentes classes de risque prédéfinies (CHR), tout en veillant à maximiser l'hétérogénéité entre ces dernières.</a:t>
            </a:r>
          </a:p>
          <a:p>
            <a:pPr algn="just">
              <a:spcBef>
                <a:spcPts val="600"/>
              </a:spcBef>
              <a:buClr>
                <a:schemeClr val="tx1"/>
              </a:buClr>
            </a:pPr>
            <a:endParaRPr lang="fr-FR" sz="1000" dirty="0">
              <a:latin typeface="Verdana" panose="020B0604030504040204" pitchFamily="34" charset="0"/>
            </a:endParaRPr>
          </a:p>
          <a:p>
            <a:pPr algn="just">
              <a:spcBef>
                <a:spcPts val="600"/>
              </a:spcBef>
              <a:buClr>
                <a:schemeClr val="tx1"/>
              </a:buClr>
            </a:pPr>
            <a:endParaRPr lang="fr-FR" sz="1000" dirty="0">
              <a:latin typeface="Verdana" panose="020B0604030504040204" pitchFamily="34" charset="0"/>
            </a:endParaRPr>
          </a:p>
        </p:txBody>
      </p:sp>
      <p:sp>
        <p:nvSpPr>
          <p:cNvPr id="14" name="Google Shape;6287;p134">
            <a:extLst>
              <a:ext uri="{FF2B5EF4-FFF2-40B4-BE49-F238E27FC236}">
                <a16:creationId xmlns:a16="http://schemas.microsoft.com/office/drawing/2014/main" id="{1E0E56D1-A8F9-3BFF-2B6E-7E9CE6724EF5}"/>
              </a:ext>
            </a:extLst>
          </p:cNvPr>
          <p:cNvSpPr/>
          <p:nvPr/>
        </p:nvSpPr>
        <p:spPr>
          <a:xfrm>
            <a:off x="380325" y="4156074"/>
            <a:ext cx="3050269" cy="1323172"/>
          </a:xfrm>
          <a:prstGeom prst="rect">
            <a:avLst/>
          </a:prstGeom>
          <a:noFill/>
          <a:ln w="254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100" b="1" i="0" u="sng" strike="noStrike" cap="none" dirty="0">
                <a:solidFill>
                  <a:schemeClr val="accent3"/>
                </a:solidFill>
                <a:latin typeface="Arial"/>
                <a:ea typeface="Arial"/>
                <a:cs typeface="Arial"/>
                <a:sym typeface="Arial"/>
              </a:rPr>
              <a:t>3</a:t>
            </a:r>
            <a:r>
              <a:rPr lang="fr-FR" sz="1100" b="1" i="0" u="sng" strike="noStrike" cap="none" baseline="30000" dirty="0">
                <a:solidFill>
                  <a:schemeClr val="accent3"/>
                </a:solidFill>
                <a:latin typeface="Arial"/>
                <a:ea typeface="Arial"/>
                <a:cs typeface="Arial"/>
                <a:sym typeface="Arial"/>
              </a:rPr>
              <a:t>ème</a:t>
            </a:r>
            <a:r>
              <a:rPr lang="fr-FR" sz="1100" b="1" i="0" u="sng" strike="noStrike" cap="none" dirty="0">
                <a:solidFill>
                  <a:schemeClr val="accent3"/>
                </a:solidFill>
                <a:latin typeface="Arial"/>
                <a:ea typeface="Arial"/>
                <a:cs typeface="Arial"/>
                <a:sym typeface="Arial"/>
              </a:rPr>
              <a:t> étape :</a:t>
            </a:r>
            <a:endParaRPr sz="1400" b="1" i="0" u="none" strike="noStrike" cap="none" dirty="0">
              <a:solidFill>
                <a:schemeClr val="accent3"/>
              </a:solidFill>
              <a:latin typeface="Arial"/>
              <a:ea typeface="Arial"/>
              <a:cs typeface="Arial"/>
              <a:sym typeface="Arial"/>
            </a:endParaRPr>
          </a:p>
        </p:txBody>
      </p:sp>
      <p:sp>
        <p:nvSpPr>
          <p:cNvPr id="15" name="Google Shape;6279;p134">
            <a:extLst>
              <a:ext uri="{FF2B5EF4-FFF2-40B4-BE49-F238E27FC236}">
                <a16:creationId xmlns:a16="http://schemas.microsoft.com/office/drawing/2014/main" id="{7997B357-DCB7-2D79-76DB-DB618F6644C1}"/>
              </a:ext>
            </a:extLst>
          </p:cNvPr>
          <p:cNvSpPr/>
          <p:nvPr/>
        </p:nvSpPr>
        <p:spPr>
          <a:xfrm rot="5400000">
            <a:off x="7127387" y="800337"/>
            <a:ext cx="1308165" cy="8049653"/>
          </a:xfrm>
          <a:prstGeom prst="round2SameRect">
            <a:avLst>
              <a:gd name="adj1" fmla="val 16667"/>
              <a:gd name="adj2" fmla="val 0"/>
            </a:avLst>
          </a:prstGeom>
          <a:solidFill>
            <a:schemeClr val="bg1">
              <a:alpha val="87843"/>
            </a:schemeClr>
          </a:solidFill>
          <a:ln w="25400" cap="flat" cmpd="sng">
            <a:solidFill>
              <a:schemeClr val="accent3">
                <a:alpha val="87843"/>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fr-FR" dirty="0"/>
          </a:p>
        </p:txBody>
      </p:sp>
      <p:sp>
        <p:nvSpPr>
          <p:cNvPr id="17" name="ZoneTexte 16">
            <a:extLst>
              <a:ext uri="{FF2B5EF4-FFF2-40B4-BE49-F238E27FC236}">
                <a16:creationId xmlns:a16="http://schemas.microsoft.com/office/drawing/2014/main" id="{D5B4248C-A5C8-2BBE-EC3E-6E06CA038A8A}"/>
              </a:ext>
            </a:extLst>
          </p:cNvPr>
          <p:cNvSpPr txBox="1"/>
          <p:nvPr/>
        </p:nvSpPr>
        <p:spPr>
          <a:xfrm>
            <a:off x="3756643" y="4243806"/>
            <a:ext cx="7735268" cy="1146002"/>
          </a:xfrm>
          <a:prstGeom prst="rect">
            <a:avLst/>
          </a:prstGeom>
        </p:spPr>
        <p:txBody>
          <a:bodyPr vert="horz" wrap="square" lIns="90000" tIns="45720" rIns="91440" bIns="45720" rtlCol="0">
            <a:noAutofit/>
          </a:bodyPr>
          <a:lstStyle/>
          <a:p>
            <a:pPr algn="just">
              <a:spcBef>
                <a:spcPts val="600"/>
              </a:spcBef>
              <a:buClr>
                <a:schemeClr val="tx1"/>
              </a:buClr>
            </a:pPr>
            <a:r>
              <a:rPr lang="fr-FR" sz="1000" dirty="0">
                <a:latin typeface="Verdana" panose="020B0604030504040204" pitchFamily="34" charset="0"/>
              </a:rPr>
              <a:t>Les probabilités de défaut PIT sont obtenues en calculant le taux de défaut à 1 an au sein de la CHR à laquelle le client appartient.</a:t>
            </a:r>
          </a:p>
          <a:p>
            <a:pPr algn="just">
              <a:spcBef>
                <a:spcPts val="600"/>
              </a:spcBef>
              <a:buClr>
                <a:schemeClr val="tx1"/>
              </a:buClr>
            </a:pPr>
            <a:r>
              <a:rPr lang="fr-FR" sz="1000" dirty="0">
                <a:latin typeface="Verdana" panose="020B0604030504040204" pitchFamily="34" charset="0"/>
              </a:rPr>
              <a:t>On passe ainsi d’une vision orientée contrepartie (étape 1) à une vision portefeuille puisque tous les clients appartenant à la même CHR auront la même PD PIT à 1 an.</a:t>
            </a:r>
          </a:p>
          <a:p>
            <a:pPr algn="just">
              <a:spcBef>
                <a:spcPts val="600"/>
              </a:spcBef>
              <a:buClr>
                <a:schemeClr val="tx1"/>
              </a:buClr>
            </a:pPr>
            <a:r>
              <a:rPr lang="fr-FR" sz="1000" dirty="0">
                <a:latin typeface="Verdana" panose="020B0604030504040204" pitchFamily="34" charset="0"/>
              </a:rPr>
              <a:t>Les scores de risque des clients emprunteurs sont actualisés chaque mois à partir d’un modèle de </a:t>
            </a:r>
            <a:r>
              <a:rPr lang="fr-FR" sz="1000" dirty="0" err="1">
                <a:latin typeface="Verdana" panose="020B0604030504040204" pitchFamily="34" charset="0"/>
              </a:rPr>
              <a:t>scoring</a:t>
            </a:r>
            <a:r>
              <a:rPr lang="fr-FR" sz="1000" dirty="0">
                <a:latin typeface="Verdana" panose="020B0604030504040204" pitchFamily="34" charset="0"/>
              </a:rPr>
              <a:t> préétabli et il en va de même des probabilités de défaut PIT.</a:t>
            </a:r>
          </a:p>
        </p:txBody>
      </p:sp>
      <p:sp>
        <p:nvSpPr>
          <p:cNvPr id="18" name="ZoneTexte 17">
            <a:extLst>
              <a:ext uri="{FF2B5EF4-FFF2-40B4-BE49-F238E27FC236}">
                <a16:creationId xmlns:a16="http://schemas.microsoft.com/office/drawing/2014/main" id="{B731CFAD-48DF-9766-7ADA-3B3850872E23}"/>
              </a:ext>
            </a:extLst>
          </p:cNvPr>
          <p:cNvSpPr txBox="1"/>
          <p:nvPr/>
        </p:nvSpPr>
        <p:spPr>
          <a:xfrm>
            <a:off x="380324" y="5829902"/>
            <a:ext cx="11811675" cy="825257"/>
          </a:xfrm>
          <a:prstGeom prst="rect">
            <a:avLst/>
          </a:prstGeom>
        </p:spPr>
        <p:txBody>
          <a:bodyPr vert="horz" wrap="square" lIns="90000" tIns="45720" rIns="91440" bIns="45720" rtlCol="0">
            <a:noAutofit/>
          </a:bodyPr>
          <a:lstStyle/>
          <a:p>
            <a:pPr algn="just">
              <a:spcBef>
                <a:spcPts val="600"/>
              </a:spcBef>
              <a:buClr>
                <a:schemeClr val="tx1"/>
              </a:buClr>
            </a:pPr>
            <a:r>
              <a:rPr lang="fr-FR" sz="1100" dirty="0">
                <a:solidFill>
                  <a:srgbClr val="FF0000"/>
                </a:solidFill>
                <a:latin typeface="Verdana" panose="020B0604030504040204" pitchFamily="34" charset="0"/>
              </a:rPr>
              <a:t>Voir l’annexe pour une présentation des méthodes de segmentation des scores de risque, i.e. l’affectation des contreparties à des CHR.</a:t>
            </a:r>
          </a:p>
        </p:txBody>
      </p:sp>
    </p:spTree>
    <p:extLst>
      <p:ext uri="{BB962C8B-B14F-4D97-AF65-F5344CB8AC3E}">
        <p14:creationId xmlns:p14="http://schemas.microsoft.com/office/powerpoint/2010/main" val="2603492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39CAF771-F508-EF2B-BF86-40114A8E335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ACA1D0B-19CE-5677-9449-2A14E47EEC6D}"/>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89FB013F-1DDD-B6A6-9744-A8733FF27174}"/>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ESTIMATION DES PD PIT ET PD TTC (OU LRA) à 1 AN </a:t>
            </a:r>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54DF50FA-B43F-91E4-96D3-DDE7369E17BA}"/>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4" name="ZoneTexte 3">
            <a:extLst>
              <a:ext uri="{FF2B5EF4-FFF2-40B4-BE49-F238E27FC236}">
                <a16:creationId xmlns:a16="http://schemas.microsoft.com/office/drawing/2014/main" id="{7BAE9595-B9E0-77CA-3A0F-9244C9FBA1C1}"/>
              </a:ext>
            </a:extLst>
          </p:cNvPr>
          <p:cNvSpPr txBox="1"/>
          <p:nvPr/>
        </p:nvSpPr>
        <p:spPr>
          <a:xfrm>
            <a:off x="280268" y="1360481"/>
            <a:ext cx="6196732" cy="276999"/>
          </a:xfrm>
          <a:prstGeom prst="rect">
            <a:avLst/>
          </a:prstGeom>
          <a:noFill/>
        </p:spPr>
        <p:txBody>
          <a:bodyPr wrap="square">
            <a:spAutoFit/>
          </a:bodyPr>
          <a:lstStyle/>
          <a:p>
            <a:r>
              <a:rPr lang="fr-FR" sz="1200" b="1" dirty="0"/>
              <a:t>Exemple de grille unique de notation (échelle maître)</a:t>
            </a:r>
          </a:p>
        </p:txBody>
      </p:sp>
      <p:graphicFrame>
        <p:nvGraphicFramePr>
          <p:cNvPr id="9" name="Tableau 8">
            <a:extLst>
              <a:ext uri="{FF2B5EF4-FFF2-40B4-BE49-F238E27FC236}">
                <a16:creationId xmlns:a16="http://schemas.microsoft.com/office/drawing/2014/main" id="{6655CFE5-CA7B-6E36-0ECC-33E1DE30DB11}"/>
              </a:ext>
            </a:extLst>
          </p:cNvPr>
          <p:cNvGraphicFramePr>
            <a:graphicFrameLocks noGrp="1"/>
          </p:cNvGraphicFramePr>
          <p:nvPr>
            <p:extLst>
              <p:ext uri="{D42A27DB-BD31-4B8C-83A1-F6EECF244321}">
                <p14:modId xmlns:p14="http://schemas.microsoft.com/office/powerpoint/2010/main" val="3914997369"/>
              </p:ext>
            </p:extLst>
          </p:nvPr>
        </p:nvGraphicFramePr>
        <p:xfrm>
          <a:off x="280267" y="1715428"/>
          <a:ext cx="4915847" cy="2018374"/>
        </p:xfrm>
        <a:graphic>
          <a:graphicData uri="http://schemas.openxmlformats.org/drawingml/2006/table">
            <a:tbl>
              <a:tblPr/>
              <a:tblGrid>
                <a:gridCol w="660713">
                  <a:extLst>
                    <a:ext uri="{9D8B030D-6E8A-4147-A177-3AD203B41FA5}">
                      <a16:colId xmlns:a16="http://schemas.microsoft.com/office/drawing/2014/main" val="471020149"/>
                    </a:ext>
                  </a:extLst>
                </a:gridCol>
                <a:gridCol w="1307062">
                  <a:extLst>
                    <a:ext uri="{9D8B030D-6E8A-4147-A177-3AD203B41FA5}">
                      <a16:colId xmlns:a16="http://schemas.microsoft.com/office/drawing/2014/main" val="1624135430"/>
                    </a:ext>
                  </a:extLst>
                </a:gridCol>
                <a:gridCol w="1364516">
                  <a:extLst>
                    <a:ext uri="{9D8B030D-6E8A-4147-A177-3AD203B41FA5}">
                      <a16:colId xmlns:a16="http://schemas.microsoft.com/office/drawing/2014/main" val="2081077003"/>
                    </a:ext>
                  </a:extLst>
                </a:gridCol>
                <a:gridCol w="1583556">
                  <a:extLst>
                    <a:ext uri="{9D8B030D-6E8A-4147-A177-3AD203B41FA5}">
                      <a16:colId xmlns:a16="http://schemas.microsoft.com/office/drawing/2014/main" val="3838195848"/>
                    </a:ext>
                  </a:extLst>
                </a:gridCol>
              </a:tblGrid>
              <a:tr h="209831">
                <a:tc>
                  <a:txBody>
                    <a:bodyPr/>
                    <a:lstStyle/>
                    <a:p>
                      <a:pPr algn="ctr" fontAlgn="ctr"/>
                      <a:r>
                        <a:rPr lang="fr-FR" sz="1100" b="0" i="0" u="none" strike="noStrike" dirty="0">
                          <a:solidFill>
                            <a:srgbClr val="000000"/>
                          </a:solidFill>
                          <a:effectLst/>
                          <a:latin typeface="Times New Roman" panose="02020603050405020304" pitchFamily="18" charset="0"/>
                        </a:rPr>
                        <a:t>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Borne inférieure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Borne supérieure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Centre de la 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5865923"/>
                  </a:ext>
                </a:extLst>
              </a:tr>
              <a:tr h="199839">
                <a:tc>
                  <a:txBody>
                    <a:bodyPr/>
                    <a:lstStyle/>
                    <a:p>
                      <a:pPr algn="ctr" fontAlgn="ctr"/>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8497B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0,50%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0,25%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1649238"/>
                  </a:ext>
                </a:extLst>
              </a:tr>
              <a:tr h="199839">
                <a:tc>
                  <a:txBody>
                    <a:bodyPr/>
                    <a:lstStyle/>
                    <a:p>
                      <a:pPr algn="ctr" fontAlgn="b"/>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a:noFill/>
                    </a:lnT>
                    <a:lnB>
                      <a:noFill/>
                    </a:lnB>
                    <a:solidFill>
                      <a:srgbClr val="00B0F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0,80%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0,65%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99763079"/>
                  </a:ext>
                </a:extLst>
              </a:tr>
              <a:tr h="199839">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00B05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1,10%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130319550"/>
                  </a:ext>
                </a:extLst>
              </a:tr>
              <a:tr h="199839">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92D050"/>
                    </a:solidFill>
                  </a:tcPr>
                </a:tc>
                <a:tc>
                  <a:txBody>
                    <a:bodyPr/>
                    <a:lstStyle/>
                    <a:p>
                      <a:pPr algn="ctr" fontAlgn="ctr"/>
                      <a:r>
                        <a:rPr lang="fr-FR" sz="1100" b="0" i="0" u="none" strike="noStrike">
                          <a:solidFill>
                            <a:srgbClr val="000000"/>
                          </a:solidFill>
                          <a:effectLst/>
                          <a:latin typeface="Times New Roman" panose="02020603050405020304" pitchFamily="18" charset="0"/>
                        </a:rPr>
                        <a:t>1,40%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42259067"/>
                  </a:ext>
                </a:extLst>
              </a:tr>
              <a:tr h="199839">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CE4D6"/>
                    </a:solidFill>
                  </a:tcPr>
                </a:tc>
                <a:tc>
                  <a:txBody>
                    <a:bodyPr/>
                    <a:lstStyle/>
                    <a:p>
                      <a:pPr algn="ctr" fontAlgn="ctr"/>
                      <a:r>
                        <a:rPr lang="fr-FR" sz="1100" b="0" i="0" u="none" strike="noStrike">
                          <a:solidFill>
                            <a:srgbClr val="000000"/>
                          </a:solidFill>
                          <a:effectLst/>
                          <a:latin typeface="Times New Roman" panose="02020603050405020304" pitchFamily="18" charset="0"/>
                        </a:rPr>
                        <a:t>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3,25%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2,63%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153668734"/>
                  </a:ext>
                </a:extLst>
              </a:tr>
              <a:tr h="199839">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FFF00"/>
                    </a:solidFill>
                  </a:tcPr>
                </a:tc>
                <a:tc>
                  <a:txBody>
                    <a:bodyPr/>
                    <a:lstStyle/>
                    <a:p>
                      <a:pPr algn="ctr" fontAlgn="ctr"/>
                      <a:r>
                        <a:rPr lang="fr-FR" sz="1100" b="0" i="0" u="none" strike="noStrike">
                          <a:solidFill>
                            <a:srgbClr val="000000"/>
                          </a:solidFill>
                          <a:effectLst/>
                          <a:latin typeface="Times New Roman" panose="02020603050405020304" pitchFamily="18" charset="0"/>
                        </a:rPr>
                        <a:t>3,25%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4,85%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28834397"/>
                  </a:ext>
                </a:extLst>
              </a:tr>
              <a:tr h="199839">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FFC000"/>
                    </a:solidFill>
                  </a:tcPr>
                </a:tc>
                <a:tc>
                  <a:txBody>
                    <a:bodyPr/>
                    <a:lstStyle/>
                    <a:p>
                      <a:pPr algn="ctr" fontAlgn="ctr"/>
                      <a:r>
                        <a:rPr lang="fr-FR" sz="1100" b="0" i="0" u="none" strike="noStrike">
                          <a:solidFill>
                            <a:srgbClr val="000000"/>
                          </a:solidFill>
                          <a:effectLst/>
                          <a:latin typeface="Times New Roman" panose="02020603050405020304" pitchFamily="18" charset="0"/>
                        </a:rPr>
                        <a:t>4,85%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6,18%</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483453782"/>
                  </a:ext>
                </a:extLst>
              </a:tr>
              <a:tr h="199839">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B483D9"/>
                    </a:solidFill>
                  </a:tcPr>
                </a:tc>
                <a:tc>
                  <a:txBody>
                    <a:bodyPr/>
                    <a:lstStyle/>
                    <a:p>
                      <a:pPr algn="ctr" fontAlgn="ctr"/>
                      <a:r>
                        <a:rPr lang="fr-FR" sz="1100" b="0" i="0" u="none" strike="noStrike">
                          <a:solidFill>
                            <a:srgbClr val="000000"/>
                          </a:solidFill>
                          <a:effectLst/>
                          <a:latin typeface="Times New Roman" panose="02020603050405020304" pitchFamily="18" charset="0"/>
                        </a:rPr>
                        <a:t>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9,75%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123207429"/>
                  </a:ext>
                </a:extLst>
              </a:tr>
              <a:tr h="209831">
                <a:tc>
                  <a:txBody>
                    <a:bodyPr/>
                    <a:lstStyle/>
                    <a:p>
                      <a:pPr algn="ctr" fontAlgn="b"/>
                      <a:r>
                        <a:rPr lang="fr-FR" sz="1100" b="0" i="0" u="none" strike="noStrike">
                          <a:solidFill>
                            <a:srgbClr val="000000"/>
                          </a:solidFill>
                          <a:effectLst/>
                          <a:latin typeface="Times New Roman" panose="02020603050405020304" pitchFamily="18" charset="0"/>
                        </a:rPr>
                        <a:t>E+</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100" b="0" i="0" u="none" strike="noStrike" dirty="0">
                          <a:solidFill>
                            <a:srgbClr val="000000"/>
                          </a:solidFill>
                          <a:effectLst/>
                          <a:latin typeface="Times New Roman" panose="02020603050405020304" pitchFamily="18" charset="0"/>
                        </a:rPr>
                        <a:t>12,00%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56,00%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8493171"/>
                  </a:ext>
                </a:extLst>
              </a:tr>
            </a:tbl>
          </a:graphicData>
        </a:graphic>
      </p:graphicFrame>
      <p:graphicFrame>
        <p:nvGraphicFramePr>
          <p:cNvPr id="16" name="Tableau 15">
            <a:extLst>
              <a:ext uri="{FF2B5EF4-FFF2-40B4-BE49-F238E27FC236}">
                <a16:creationId xmlns:a16="http://schemas.microsoft.com/office/drawing/2014/main" id="{332A9852-741C-C147-60A5-94AB5FB8F072}"/>
              </a:ext>
            </a:extLst>
          </p:cNvPr>
          <p:cNvGraphicFramePr>
            <a:graphicFrameLocks noGrp="1"/>
          </p:cNvGraphicFramePr>
          <p:nvPr>
            <p:extLst>
              <p:ext uri="{D42A27DB-BD31-4B8C-83A1-F6EECF244321}">
                <p14:modId xmlns:p14="http://schemas.microsoft.com/office/powerpoint/2010/main" val="2551357451"/>
              </p:ext>
            </p:extLst>
          </p:nvPr>
        </p:nvGraphicFramePr>
        <p:xfrm>
          <a:off x="5499100" y="1715428"/>
          <a:ext cx="6301014" cy="2037422"/>
        </p:xfrm>
        <a:graphic>
          <a:graphicData uri="http://schemas.openxmlformats.org/drawingml/2006/table">
            <a:tbl>
              <a:tblPr/>
              <a:tblGrid>
                <a:gridCol w="443287">
                  <a:extLst>
                    <a:ext uri="{9D8B030D-6E8A-4147-A177-3AD203B41FA5}">
                      <a16:colId xmlns:a16="http://schemas.microsoft.com/office/drawing/2014/main" val="2134851821"/>
                    </a:ext>
                  </a:extLst>
                </a:gridCol>
                <a:gridCol w="978398">
                  <a:extLst>
                    <a:ext uri="{9D8B030D-6E8A-4147-A177-3AD203B41FA5}">
                      <a16:colId xmlns:a16="http://schemas.microsoft.com/office/drawing/2014/main" val="421906552"/>
                    </a:ext>
                  </a:extLst>
                </a:gridCol>
                <a:gridCol w="1025894">
                  <a:extLst>
                    <a:ext uri="{9D8B030D-6E8A-4147-A177-3AD203B41FA5}">
                      <a16:colId xmlns:a16="http://schemas.microsoft.com/office/drawing/2014/main" val="422359029"/>
                    </a:ext>
                  </a:extLst>
                </a:gridCol>
                <a:gridCol w="1814313">
                  <a:extLst>
                    <a:ext uri="{9D8B030D-6E8A-4147-A177-3AD203B41FA5}">
                      <a16:colId xmlns:a16="http://schemas.microsoft.com/office/drawing/2014/main" val="3690771312"/>
                    </a:ext>
                  </a:extLst>
                </a:gridCol>
                <a:gridCol w="2039122">
                  <a:extLst>
                    <a:ext uri="{9D8B030D-6E8A-4147-A177-3AD203B41FA5}">
                      <a16:colId xmlns:a16="http://schemas.microsoft.com/office/drawing/2014/main" val="2657095574"/>
                    </a:ext>
                  </a:extLst>
                </a:gridCol>
              </a:tblGrid>
              <a:tr h="211811">
                <a:tc>
                  <a:txBody>
                    <a:bodyPr/>
                    <a:lstStyle/>
                    <a:p>
                      <a:pPr algn="ctr" fontAlgn="ctr"/>
                      <a:r>
                        <a:rPr lang="fr-FR" sz="1100" b="0" i="0" u="none" strike="noStrike" dirty="0">
                          <a:solidFill>
                            <a:srgbClr val="000000"/>
                          </a:solidFill>
                          <a:effectLst/>
                          <a:latin typeface="Times New Roman" panose="02020603050405020304" pitchFamily="18" charset="0"/>
                        </a:rPr>
                        <a:t>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Score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Répartition</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Taux de défaut de référence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Taux de défaut au sein de la CHR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8200692"/>
                  </a:ext>
                </a:extLst>
              </a:tr>
              <a:tr h="201725">
                <a:tc>
                  <a:txBody>
                    <a:bodyPr/>
                    <a:lstStyle/>
                    <a:p>
                      <a:pPr algn="ctr" fontAlgn="ctr"/>
                      <a:r>
                        <a:rPr lang="fr-FR" sz="1100" b="0" i="0" u="none" strike="noStrike" dirty="0">
                          <a:solidFill>
                            <a:srgbClr val="000000"/>
                          </a:solidFill>
                          <a:effectLst/>
                          <a:latin typeface="Times New Roman" panose="02020603050405020304" pitchFamily="18" charset="0"/>
                        </a:rPr>
                        <a:t>A+</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8497B0"/>
                    </a:solidFill>
                  </a:tcPr>
                </a:tc>
                <a:tc>
                  <a:txBody>
                    <a:bodyPr/>
                    <a:lstStyle/>
                    <a:p>
                      <a:pPr algn="ctr" fontAlgn="ctr"/>
                      <a:r>
                        <a:rPr lang="fr-FR" sz="1100" b="0" i="0" u="none" strike="noStrike">
                          <a:solidFill>
                            <a:srgbClr val="000000"/>
                          </a:solidFill>
                          <a:effectLst/>
                          <a:latin typeface="Times New Roman" panose="02020603050405020304" pitchFamily="18" charset="0"/>
                        </a:rPr>
                        <a:t>[0 ; 100[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10,9%</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0,25%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0,4%</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243802975"/>
                  </a:ext>
                </a:extLst>
              </a:tr>
              <a:tr h="201725">
                <a:tc>
                  <a:txBody>
                    <a:bodyPr/>
                    <a:lstStyle/>
                    <a:p>
                      <a:pPr algn="ctr" fontAlgn="b"/>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a:noFill/>
                    </a:lnT>
                    <a:lnB>
                      <a:noFill/>
                    </a:lnB>
                    <a:solidFill>
                      <a:srgbClr val="00B0F0"/>
                    </a:solidFill>
                  </a:tcPr>
                </a:tc>
                <a:tc>
                  <a:txBody>
                    <a:bodyPr/>
                    <a:lstStyle/>
                    <a:p>
                      <a:pPr algn="ctr" fontAlgn="ctr"/>
                      <a:r>
                        <a:rPr lang="fr-FR" sz="1100" b="0" i="0" u="none" strike="noStrike" dirty="0">
                          <a:solidFill>
                            <a:srgbClr val="000000"/>
                          </a:solidFill>
                          <a:effectLst/>
                          <a:latin typeface="Times New Roman" panose="02020603050405020304" pitchFamily="18" charset="0"/>
                        </a:rPr>
                        <a:t>[100 ; 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23,0%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0,65%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694699573"/>
                  </a:ext>
                </a:extLst>
              </a:tr>
              <a:tr h="201725">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00B050"/>
                    </a:solidFill>
                  </a:tcPr>
                </a:tc>
                <a:tc>
                  <a:txBody>
                    <a:bodyPr/>
                    <a:lstStyle/>
                    <a:p>
                      <a:pPr algn="ctr" fontAlgn="ctr"/>
                      <a:r>
                        <a:rPr lang="fr-FR" sz="1100" b="0" i="0" u="none" strike="noStrike">
                          <a:solidFill>
                            <a:srgbClr val="000000"/>
                          </a:solidFill>
                          <a:effectLst/>
                          <a:latin typeface="Times New Roman" panose="02020603050405020304" pitchFamily="18" charset="0"/>
                        </a:rPr>
                        <a:t>[200 ; 300[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17,3%</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1,10%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1,2%</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409847641"/>
                  </a:ext>
                </a:extLst>
              </a:tr>
              <a:tr h="201725">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92D050"/>
                    </a:solidFill>
                  </a:tcPr>
                </a:tc>
                <a:tc>
                  <a:txBody>
                    <a:bodyPr/>
                    <a:lstStyle/>
                    <a:p>
                      <a:pPr algn="ctr" fontAlgn="ctr"/>
                      <a:r>
                        <a:rPr lang="fr-FR" sz="1100" b="0" i="0" u="none" strike="noStrike" dirty="0">
                          <a:solidFill>
                            <a:srgbClr val="000000"/>
                          </a:solidFill>
                          <a:effectLst/>
                          <a:latin typeface="Times New Roman" panose="02020603050405020304" pitchFamily="18" charset="0"/>
                        </a:rPr>
                        <a:t>[300 ; 450[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15,1%</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649896339"/>
                  </a:ext>
                </a:extLst>
              </a:tr>
              <a:tr h="201725">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CE4D6"/>
                    </a:solidFill>
                  </a:tcPr>
                </a:tc>
                <a:tc>
                  <a:txBody>
                    <a:bodyPr/>
                    <a:lstStyle/>
                    <a:p>
                      <a:pPr algn="ctr" fontAlgn="ctr"/>
                      <a:r>
                        <a:rPr lang="fr-FR" sz="1100" b="0" i="0" u="none" strike="noStrike">
                          <a:solidFill>
                            <a:srgbClr val="000000"/>
                          </a:solidFill>
                          <a:effectLst/>
                          <a:latin typeface="Times New Roman" panose="02020603050405020304" pitchFamily="18" charset="0"/>
                        </a:rPr>
                        <a:t>[450 ; 580[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13,6%</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2,63%</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285332564"/>
                  </a:ext>
                </a:extLst>
              </a:tr>
              <a:tr h="201725">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FFF00"/>
                    </a:solidFill>
                  </a:tcPr>
                </a:tc>
                <a:tc>
                  <a:txBody>
                    <a:bodyPr/>
                    <a:lstStyle/>
                    <a:p>
                      <a:pPr algn="ctr" fontAlgn="ctr"/>
                      <a:r>
                        <a:rPr lang="fr-FR" sz="1100" b="0" i="0" u="none" strike="noStrike">
                          <a:solidFill>
                            <a:srgbClr val="000000"/>
                          </a:solidFill>
                          <a:effectLst/>
                          <a:latin typeface="Times New Roman" panose="02020603050405020304" pitchFamily="18" charset="0"/>
                        </a:rPr>
                        <a:t>[580 ; 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10,1%</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4,05%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771272942"/>
                  </a:ext>
                </a:extLst>
              </a:tr>
              <a:tr h="201725">
                <a:tc>
                  <a:txBody>
                    <a:bodyPr/>
                    <a:lstStyle/>
                    <a:p>
                      <a:pPr algn="ctr" fontAlgn="b"/>
                      <a:r>
                        <a:rPr lang="fr-FR" sz="1100" b="0" i="0" u="none" strike="noStrike" dirty="0">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FFC000"/>
                    </a:solidFill>
                  </a:tcPr>
                </a:tc>
                <a:tc>
                  <a:txBody>
                    <a:bodyPr/>
                    <a:lstStyle/>
                    <a:p>
                      <a:pPr algn="ctr" fontAlgn="ctr"/>
                      <a:r>
                        <a:rPr lang="fr-FR" sz="1100" b="0" i="0" u="none" strike="noStrike">
                          <a:solidFill>
                            <a:srgbClr val="000000"/>
                          </a:solidFill>
                          <a:effectLst/>
                          <a:latin typeface="Times New Roman" panose="02020603050405020304" pitchFamily="18" charset="0"/>
                        </a:rPr>
                        <a:t>[750 ; 800[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6,18%</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6,2%</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5928846"/>
                  </a:ext>
                </a:extLst>
              </a:tr>
              <a:tr h="201725">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B483D9"/>
                    </a:solidFill>
                  </a:tcPr>
                </a:tc>
                <a:tc>
                  <a:txBody>
                    <a:bodyPr/>
                    <a:lstStyle/>
                    <a:p>
                      <a:pPr algn="ctr" fontAlgn="ctr"/>
                      <a:r>
                        <a:rPr lang="fr-FR" sz="1100" b="0" i="0" u="none" strike="noStrike">
                          <a:solidFill>
                            <a:srgbClr val="000000"/>
                          </a:solidFill>
                          <a:effectLst/>
                          <a:latin typeface="Times New Roman" panose="02020603050405020304" pitchFamily="18" charset="0"/>
                        </a:rPr>
                        <a:t>[800 ; 900[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9,75%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9,1%</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37964355"/>
                  </a:ext>
                </a:extLst>
              </a:tr>
              <a:tr h="211811">
                <a:tc>
                  <a:txBody>
                    <a:bodyPr/>
                    <a:lstStyle/>
                    <a:p>
                      <a:pPr algn="ctr" fontAlgn="b"/>
                      <a:r>
                        <a:rPr lang="fr-FR" sz="1100" b="0" i="0" u="none" strike="noStrike" dirty="0">
                          <a:solidFill>
                            <a:srgbClr val="000000"/>
                          </a:solidFill>
                          <a:effectLst/>
                          <a:latin typeface="Times New Roman" panose="02020603050405020304" pitchFamily="18" charset="0"/>
                        </a:rPr>
                        <a:t>E+</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100" b="0" i="0" u="none" strike="noStrike" dirty="0">
                          <a:solidFill>
                            <a:srgbClr val="000000"/>
                          </a:solidFill>
                          <a:effectLst/>
                          <a:latin typeface="Times New Roman" panose="02020603050405020304" pitchFamily="18" charset="0"/>
                        </a:rPr>
                        <a:t>[900 ; 1000[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56,00%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18,0%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80680838"/>
                  </a:ext>
                </a:extLst>
              </a:tr>
            </a:tbl>
          </a:graphicData>
        </a:graphic>
      </p:graphicFrame>
      <p:sp>
        <p:nvSpPr>
          <p:cNvPr id="19" name="ZoneTexte 18">
            <a:extLst>
              <a:ext uri="{FF2B5EF4-FFF2-40B4-BE49-F238E27FC236}">
                <a16:creationId xmlns:a16="http://schemas.microsoft.com/office/drawing/2014/main" id="{8FA79203-C93B-CC40-4A6B-284B68AC48E2}"/>
              </a:ext>
            </a:extLst>
          </p:cNvPr>
          <p:cNvSpPr txBox="1"/>
          <p:nvPr/>
        </p:nvSpPr>
        <p:spPr>
          <a:xfrm>
            <a:off x="6145885" y="1354420"/>
            <a:ext cx="5765847" cy="276999"/>
          </a:xfrm>
          <a:prstGeom prst="rect">
            <a:avLst/>
          </a:prstGeom>
          <a:noFill/>
        </p:spPr>
        <p:txBody>
          <a:bodyPr wrap="square">
            <a:spAutoFit/>
          </a:bodyPr>
          <a:lstStyle/>
          <a:p>
            <a:r>
              <a:rPr lang="fr-FR" sz="1200" b="1" dirty="0"/>
              <a:t>Répartition des effectifs dans les CHR après segmentation</a:t>
            </a:r>
          </a:p>
        </p:txBody>
      </p:sp>
      <p:sp>
        <p:nvSpPr>
          <p:cNvPr id="20" name="Flèche : courbe vers la droite 19">
            <a:extLst>
              <a:ext uri="{FF2B5EF4-FFF2-40B4-BE49-F238E27FC236}">
                <a16:creationId xmlns:a16="http://schemas.microsoft.com/office/drawing/2014/main" id="{AD1FE332-0DB0-425D-F451-AA439E7115E3}"/>
              </a:ext>
            </a:extLst>
          </p:cNvPr>
          <p:cNvSpPr/>
          <p:nvPr/>
        </p:nvSpPr>
        <p:spPr>
          <a:xfrm rot="16200000">
            <a:off x="5156335" y="3093898"/>
            <a:ext cx="520700" cy="19945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mj-lt"/>
            </a:endParaRPr>
          </a:p>
        </p:txBody>
      </p:sp>
      <p:sp>
        <p:nvSpPr>
          <p:cNvPr id="22" name="ZoneTexte 21">
            <a:extLst>
              <a:ext uri="{FF2B5EF4-FFF2-40B4-BE49-F238E27FC236}">
                <a16:creationId xmlns:a16="http://schemas.microsoft.com/office/drawing/2014/main" id="{FF32BC7C-7968-998E-16B1-A28864AAEA70}"/>
              </a:ext>
            </a:extLst>
          </p:cNvPr>
          <p:cNvSpPr txBox="1"/>
          <p:nvPr/>
        </p:nvSpPr>
        <p:spPr>
          <a:xfrm>
            <a:off x="3633842" y="4445820"/>
            <a:ext cx="3771900" cy="52070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Segmentation d’un score de risque</a:t>
            </a:r>
          </a:p>
        </p:txBody>
      </p:sp>
      <p:sp>
        <p:nvSpPr>
          <p:cNvPr id="24" name="Google Shape;6353;p138">
            <a:extLst>
              <a:ext uri="{FF2B5EF4-FFF2-40B4-BE49-F238E27FC236}">
                <a16:creationId xmlns:a16="http://schemas.microsoft.com/office/drawing/2014/main" id="{BE2814B2-9BBA-EDAD-8F0B-9BCC37BFE6CD}"/>
              </a:ext>
            </a:extLst>
          </p:cNvPr>
          <p:cNvSpPr/>
          <p:nvPr/>
        </p:nvSpPr>
        <p:spPr>
          <a:xfrm>
            <a:off x="280267" y="4888788"/>
            <a:ext cx="4584882" cy="181681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26" name="ZoneTexte 25">
            <a:extLst>
              <a:ext uri="{FF2B5EF4-FFF2-40B4-BE49-F238E27FC236}">
                <a16:creationId xmlns:a16="http://schemas.microsoft.com/office/drawing/2014/main" id="{72FDD240-9BA8-FDE5-6344-7799F61F8912}"/>
              </a:ext>
            </a:extLst>
          </p:cNvPr>
          <p:cNvSpPr txBox="1"/>
          <p:nvPr/>
        </p:nvSpPr>
        <p:spPr>
          <a:xfrm>
            <a:off x="280267" y="4928529"/>
            <a:ext cx="4584882" cy="1777069"/>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PIT théorique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r>
              <a:rPr lang="fr-FR" sz="1100" b="1" dirty="0">
                <a:latin typeface="Verdana" panose="020B0604030504040204" pitchFamily="34" charset="0"/>
              </a:rPr>
              <a:t>PD TTC théorique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400" b="1"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57C3AB38-1FA2-2C6A-6A73-67092350E7CC}"/>
                  </a:ext>
                </a:extLst>
              </p:cNvPr>
              <p:cNvSpPr txBox="1"/>
              <p:nvPr/>
            </p:nvSpPr>
            <p:spPr>
              <a:xfrm>
                <a:off x="525615" y="5226763"/>
                <a:ext cx="389382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smtClean="0">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i="1">
                              <a:latin typeface="Cambria Math" panose="02040503050406030204" pitchFamily="18" charset="0"/>
                            </a:rPr>
                            <m:t>𝑃𝐼𝑇</m:t>
                          </m:r>
                        </m:sup>
                      </m:sSubSup>
                      <m:r>
                        <a:rPr lang="fr-FR" sz="1400" i="1">
                          <a:latin typeface="Cambria Math" panose="02040503050406030204" pitchFamily="18" charset="0"/>
                        </a:rPr>
                        <m:t>(</m:t>
                      </m:r>
                      <m:r>
                        <a:rPr lang="fr-FR" sz="1400" i="1">
                          <a:latin typeface="Cambria Math" panose="02040503050406030204" pitchFamily="18" charset="0"/>
                        </a:rPr>
                        <m:t>𝑧</m:t>
                      </m:r>
                      <m:r>
                        <a:rPr lang="fr-FR" sz="1400" i="1">
                          <a:latin typeface="Cambria Math" panose="02040503050406030204" pitchFamily="18" charset="0"/>
                        </a:rPr>
                        <m:t>)</m:t>
                      </m:r>
                      <m:r>
                        <a:rPr lang="fr-FR" sz="1400" b="1"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endChr m:val="|"/>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 </m:t>
                          </m:r>
                        </m:e>
                      </m:d>
                      <m:r>
                        <a:rPr lang="fr-FR" sz="1400" i="1">
                          <a:latin typeface="Cambria Math" panose="02040503050406030204" pitchFamily="18" charset="0"/>
                          <a:ea typeface="Cambria Math" panose="02040503050406030204" pitchFamily="18" charset="0"/>
                        </a:rPr>
                        <m:t> </m:t>
                      </m:r>
                      <m:r>
                        <a:rPr lang="fr-FR" sz="1400" i="1">
                          <a:latin typeface="Cambria Math" panose="02040503050406030204" pitchFamily="18" charset="0"/>
                          <a:ea typeface="Cambria Math" panose="02040503050406030204" pitchFamily="18" charset="0"/>
                        </a:rPr>
                        <m:t>𝑍</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𝑧</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𝑃</m:t>
                      </m:r>
                      <m:d>
                        <m:dPr>
                          <m:endChr m:val="|"/>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=1 </m:t>
                          </m:r>
                        </m:e>
                      </m:d>
                      <m:r>
                        <a:rPr lang="fr-FR" sz="1400" i="1">
                          <a:latin typeface="Cambria Math" panose="02040503050406030204" pitchFamily="18" charset="0"/>
                          <a:ea typeface="Cambria Math" panose="02040503050406030204" pitchFamily="18" charset="0"/>
                        </a:rPr>
                        <m:t> </m:t>
                      </m:r>
                      <m:r>
                        <a:rPr lang="fr-FR" sz="1400" i="1">
                          <a:latin typeface="Cambria Math" panose="02040503050406030204" pitchFamily="18" charset="0"/>
                          <a:ea typeface="Cambria Math" panose="02040503050406030204" pitchFamily="18" charset="0"/>
                        </a:rPr>
                        <m:t>𝑍</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𝑧</m:t>
                      </m:r>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Verdana" panose="020B0604030504040204" pitchFamily="34" charset="0"/>
                </a:endParaRPr>
              </a:p>
            </p:txBody>
          </p:sp>
        </mc:Choice>
        <mc:Fallback xmlns="">
          <p:sp>
            <p:nvSpPr>
              <p:cNvPr id="27" name="ZoneTexte 26">
                <a:extLst>
                  <a:ext uri="{FF2B5EF4-FFF2-40B4-BE49-F238E27FC236}">
                    <a16:creationId xmlns:a16="http://schemas.microsoft.com/office/drawing/2014/main" id="{57C3AB38-1FA2-2C6A-6A73-67092350E7CC}"/>
                  </a:ext>
                </a:extLst>
              </p:cNvPr>
              <p:cNvSpPr txBox="1">
                <a:spLocks noRot="1" noChangeAspect="1" noMove="1" noResize="1" noEditPoints="1" noAdjustHandles="1" noChangeArrowheads="1" noChangeShapeType="1" noTextEdit="1"/>
              </p:cNvSpPr>
              <p:nvPr/>
            </p:nvSpPr>
            <p:spPr>
              <a:xfrm>
                <a:off x="525615" y="5226763"/>
                <a:ext cx="3893820" cy="75159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749FC2A1-13D4-D9C6-4740-E6C394D4ED20}"/>
                  </a:ext>
                </a:extLst>
              </p:cNvPr>
              <p:cNvSpPr txBox="1"/>
              <p:nvPr/>
            </p:nvSpPr>
            <p:spPr>
              <a:xfrm>
                <a:off x="65074" y="5978353"/>
                <a:ext cx="469670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smtClean="0">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b="0" i="1" smtClean="0">
                              <a:latin typeface="Cambria Math" panose="02040503050406030204" pitchFamily="18" charset="0"/>
                            </a:rPr>
                            <m:t>𝑇𝑇𝐶</m:t>
                          </m:r>
                        </m:sup>
                      </m:sSubSup>
                      <m:r>
                        <a:rPr lang="fr-FR" sz="1400" b="0" i="1" smtClean="0">
                          <a:latin typeface="Cambria Math" panose="02040503050406030204" pitchFamily="18" charset="0"/>
                        </a:rPr>
                        <m:t>=</m:t>
                      </m:r>
                      <m:sSub>
                        <m:sSubPr>
                          <m:ctrlPr>
                            <a:rPr lang="fr-FR" sz="1400" b="0" i="1" smtClean="0">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e>
                        <m:sub>
                          <m:r>
                            <a:rPr lang="fr-FR" sz="1400" b="0" i="1" smtClean="0">
                              <a:latin typeface="Cambria Math" panose="02040503050406030204" pitchFamily="18" charset="0"/>
                              <a:ea typeface="Cambria Math" panose="02040503050406030204" pitchFamily="18" charset="0"/>
                            </a:rPr>
                            <m:t>𝑍</m:t>
                          </m:r>
                        </m:sub>
                      </m:sSub>
                      <m:d>
                        <m:dPr>
                          <m:begChr m:val="["/>
                          <m:endChr m:val="]"/>
                          <m:ctrlPr>
                            <a:rPr lang="fr-FR" sz="1400" b="0" i="1" smtClean="0">
                              <a:latin typeface="Cambria Math" panose="02040503050406030204" pitchFamily="18" charset="0"/>
                              <a:ea typeface="Cambria Math" panose="02040503050406030204" pitchFamily="18" charset="0"/>
                            </a:rPr>
                          </m:ctrlPr>
                        </m:dPr>
                        <m:e>
                          <m:sSubSup>
                            <m:sSubSupPr>
                              <m:ctrlPr>
                                <a:rPr lang="fr-FR" sz="1400" i="1">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i="1">
                                  <a:latin typeface="Cambria Math" panose="02040503050406030204" pitchFamily="18" charset="0"/>
                                </a:rPr>
                                <m:t>𝑃𝐼𝑇</m:t>
                              </m:r>
                            </m:sup>
                          </m:sSubSup>
                          <m:r>
                            <a:rPr lang="fr-FR" sz="1400" i="1">
                              <a:latin typeface="Cambria Math" panose="02040503050406030204" pitchFamily="18" charset="0"/>
                            </a:rPr>
                            <m:t>(</m:t>
                          </m:r>
                          <m:r>
                            <a:rPr lang="fr-FR" sz="1400" i="1">
                              <a:latin typeface="Cambria Math" panose="02040503050406030204" pitchFamily="18" charset="0"/>
                            </a:rPr>
                            <m:t>𝑧</m:t>
                          </m:r>
                          <m:r>
                            <a:rPr lang="fr-FR" sz="1400" b="0" i="1" smtClean="0">
                              <a:latin typeface="Cambria Math" panose="02040503050406030204" pitchFamily="18" charset="0"/>
                            </a:rPr>
                            <m:t>)</m:t>
                          </m:r>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𝑦</m:t>
                              </m:r>
                            </m:e>
                            <m:sub>
                              <m:r>
                                <a:rPr lang="fr-FR" sz="1400" b="0" i="1" smtClean="0">
                                  <a:latin typeface="Cambria Math" panose="02040503050406030204" pitchFamily="18" charset="0"/>
                                  <a:ea typeface="Cambria Math" panose="02040503050406030204" pitchFamily="18" charset="0"/>
                                </a:rPr>
                                <m:t>𝑖</m:t>
                              </m:r>
                            </m:sub>
                          </m:sSub>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𝑃</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=1</m:t>
                      </m:r>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Verdana" panose="020B0604030504040204" pitchFamily="34" charset="0"/>
                </a:endParaRPr>
              </a:p>
            </p:txBody>
          </p:sp>
        </mc:Choice>
        <mc:Fallback xmlns="">
          <p:sp>
            <p:nvSpPr>
              <p:cNvPr id="28" name="ZoneTexte 27">
                <a:extLst>
                  <a:ext uri="{FF2B5EF4-FFF2-40B4-BE49-F238E27FC236}">
                    <a16:creationId xmlns:a16="http://schemas.microsoft.com/office/drawing/2014/main" id="{749FC2A1-13D4-D9C6-4740-E6C394D4ED20}"/>
                  </a:ext>
                </a:extLst>
              </p:cNvPr>
              <p:cNvSpPr txBox="1">
                <a:spLocks noRot="1" noChangeAspect="1" noMove="1" noResize="1" noEditPoints="1" noAdjustHandles="1" noChangeArrowheads="1" noChangeShapeType="1" noTextEdit="1"/>
              </p:cNvSpPr>
              <p:nvPr/>
            </p:nvSpPr>
            <p:spPr>
              <a:xfrm>
                <a:off x="65074" y="5978353"/>
                <a:ext cx="4696700" cy="75159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EF95BB6E-84E1-F1A5-AED7-EB9363E8C43D}"/>
                  </a:ext>
                </a:extLst>
              </p:cNvPr>
              <p:cNvSpPr txBox="1"/>
              <p:nvPr/>
            </p:nvSpPr>
            <p:spPr>
              <a:xfrm>
                <a:off x="-38301" y="6413530"/>
                <a:ext cx="4324350" cy="807913"/>
              </a:xfrm>
              <a:prstGeom prst="rect">
                <a:avLst/>
              </a:prstGeom>
              <a:noFill/>
            </p:spPr>
            <p:txBody>
              <a:bodyPr wrap="square">
                <a:spAutoFit/>
              </a:bodyPr>
              <a:lstStyle/>
              <a:p>
                <a:pPr algn="r" rtl="0">
                  <a:buNone/>
                </a:pPr>
                <a14:m>
                  <m:oMath xmlns:m="http://schemas.openxmlformats.org/officeDocument/2006/math">
                    <m:r>
                      <a:rPr lang="fr-FR" sz="1050" b="0" i="1" u="none" strike="noStrike" dirty="0" smtClean="0">
                        <a:solidFill>
                          <a:srgbClr val="000000"/>
                        </a:solidFill>
                        <a:effectLst/>
                        <a:latin typeface="Cambria Math" panose="02040503050406030204" pitchFamily="18" charset="0"/>
                      </a:rPr>
                      <m:t>𝑍</m:t>
                    </m:r>
                  </m:oMath>
                </a14:m>
                <a:r>
                  <a:rPr lang="fr-FR" sz="1050" b="0" i="0" u="none" strike="noStrike" dirty="0">
                    <a:solidFill>
                      <a:srgbClr val="000000"/>
                    </a:solidFill>
                    <a:effectLst/>
                    <a:latin typeface="Verdana" panose="020B0604030504040204" pitchFamily="34" charset="0"/>
                  </a:rPr>
                  <a:t> : facteur représentant la conjoncture économique en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𝑡</m:t>
                    </m:r>
                  </m:oMath>
                </a14:m>
                <a:endParaRPr lang="fr-FR" sz="1050" b="0" dirty="0">
                  <a:effectLst/>
                </a:endParaRPr>
              </a:p>
              <a:p>
                <a:pPr>
                  <a:buNone/>
                </a:pPr>
                <a:br>
                  <a:rPr lang="fr-FR" dirty="0"/>
                </a:br>
                <a:endParaRPr lang="fr-FR" dirty="0"/>
              </a:p>
            </p:txBody>
          </p:sp>
        </mc:Choice>
        <mc:Fallback xmlns="">
          <p:sp>
            <p:nvSpPr>
              <p:cNvPr id="30" name="ZoneTexte 29">
                <a:extLst>
                  <a:ext uri="{FF2B5EF4-FFF2-40B4-BE49-F238E27FC236}">
                    <a16:creationId xmlns:a16="http://schemas.microsoft.com/office/drawing/2014/main" id="{EF95BB6E-84E1-F1A5-AED7-EB9363E8C43D}"/>
                  </a:ext>
                </a:extLst>
              </p:cNvPr>
              <p:cNvSpPr txBox="1">
                <a:spLocks noRot="1" noChangeAspect="1" noMove="1" noResize="1" noEditPoints="1" noAdjustHandles="1" noChangeArrowheads="1" noChangeShapeType="1" noTextEdit="1"/>
              </p:cNvSpPr>
              <p:nvPr/>
            </p:nvSpPr>
            <p:spPr>
              <a:xfrm>
                <a:off x="-38301" y="6413530"/>
                <a:ext cx="4324350" cy="807913"/>
              </a:xfrm>
              <a:prstGeom prst="rect">
                <a:avLst/>
              </a:prstGeom>
              <a:blipFill>
                <a:blip r:embed="rId5"/>
                <a:stretch>
                  <a:fillRect/>
                </a:stretch>
              </a:blipFill>
            </p:spPr>
            <p:txBody>
              <a:bodyPr/>
              <a:lstStyle/>
              <a:p>
                <a:r>
                  <a:rPr lang="fr-FR">
                    <a:noFill/>
                  </a:rPr>
                  <a:t> </a:t>
                </a:r>
              </a:p>
            </p:txBody>
          </p:sp>
        </mc:Fallback>
      </mc:AlternateContent>
      <p:sp>
        <p:nvSpPr>
          <p:cNvPr id="31" name="Google Shape;6235;p132">
            <a:extLst>
              <a:ext uri="{FF2B5EF4-FFF2-40B4-BE49-F238E27FC236}">
                <a16:creationId xmlns:a16="http://schemas.microsoft.com/office/drawing/2014/main" id="{9BBF24C7-53E5-A0AC-C4F1-AE8E2CB690D6}"/>
              </a:ext>
            </a:extLst>
          </p:cNvPr>
          <p:cNvSpPr/>
          <p:nvPr/>
        </p:nvSpPr>
        <p:spPr>
          <a:xfrm>
            <a:off x="4952930" y="5668781"/>
            <a:ext cx="1524070" cy="56454"/>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600" name="ZoneTexte 1599">
            <a:extLst>
              <a:ext uri="{FF2B5EF4-FFF2-40B4-BE49-F238E27FC236}">
                <a16:creationId xmlns:a16="http://schemas.microsoft.com/office/drawing/2014/main" id="{72F2EF20-9C15-D035-11C7-E93EF12E4809}"/>
              </a:ext>
            </a:extLst>
          </p:cNvPr>
          <p:cNvSpPr txBox="1"/>
          <p:nvPr/>
        </p:nvSpPr>
        <p:spPr>
          <a:xfrm>
            <a:off x="6503358" y="4908657"/>
            <a:ext cx="4584882" cy="1777069"/>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PIT estimée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r>
              <a:rPr lang="fr-FR" sz="1100" b="1" dirty="0">
                <a:latin typeface="Verdana" panose="020B0604030504040204" pitchFamily="34" charset="0"/>
              </a:rPr>
              <a:t>PD TTC estimée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400" b="1" dirty="0">
              <a:latin typeface="Verdana" panose="020B0604030504040204" pitchFamily="34" charset="0"/>
            </a:endParaRPr>
          </a:p>
        </p:txBody>
      </p:sp>
      <p:sp>
        <p:nvSpPr>
          <p:cNvPr id="1601" name="Google Shape;6353;p138">
            <a:extLst>
              <a:ext uri="{FF2B5EF4-FFF2-40B4-BE49-F238E27FC236}">
                <a16:creationId xmlns:a16="http://schemas.microsoft.com/office/drawing/2014/main" id="{E2AB39E5-3C7F-C08A-B153-AA4E2A56C2D1}"/>
              </a:ext>
            </a:extLst>
          </p:cNvPr>
          <p:cNvSpPr/>
          <p:nvPr/>
        </p:nvSpPr>
        <p:spPr>
          <a:xfrm>
            <a:off x="6503358" y="4888787"/>
            <a:ext cx="5568448" cy="181681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603" name="ZoneTexte 1602">
                <a:extLst>
                  <a:ext uri="{FF2B5EF4-FFF2-40B4-BE49-F238E27FC236}">
                    <a16:creationId xmlns:a16="http://schemas.microsoft.com/office/drawing/2014/main" id="{03912BF0-FF1B-2E87-E63E-EA825336B734}"/>
                  </a:ext>
                </a:extLst>
              </p:cNvPr>
              <p:cNvSpPr txBox="1"/>
              <p:nvPr/>
            </p:nvSpPr>
            <p:spPr>
              <a:xfrm>
                <a:off x="6198670" y="5258292"/>
                <a:ext cx="389382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𝑃𝐼𝑇</m:t>
                          </m:r>
                        </m:sup>
                      </m:sSubSup>
                      <m:d>
                        <m:dPr>
                          <m:ctrlPr>
                            <a:rPr lang="fr-FR" sz="1400" i="1">
                              <a:latin typeface="Cambria Math" panose="02040503050406030204" pitchFamily="18" charset="0"/>
                            </a:rPr>
                          </m:ctrlPr>
                        </m:dPr>
                        <m:e>
                          <m:r>
                            <a:rPr lang="fr-FR" sz="1400" i="1">
                              <a:latin typeface="Cambria Math" panose="02040503050406030204" pitchFamily="18" charset="0"/>
                            </a:rPr>
                            <m:t>𝑡</m:t>
                          </m:r>
                        </m:e>
                      </m:d>
                      <m:r>
                        <a:rPr lang="fr-FR" sz="1400" i="1">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𝑇𝑎𝑢𝑥</m:t>
                          </m:r>
                          <m:r>
                            <a:rPr lang="fr-FR" sz="1400" i="1">
                              <a:latin typeface="Cambria Math" panose="02040503050406030204" pitchFamily="18" charset="0"/>
                            </a:rPr>
                            <m:t> </m:t>
                          </m:r>
                          <m:r>
                            <a:rPr lang="fr-FR" sz="1400" i="1">
                              <a:latin typeface="Cambria Math" panose="02040503050406030204" pitchFamily="18" charset="0"/>
                            </a:rPr>
                            <m:t>𝑑𝑒</m:t>
                          </m:r>
                          <m:r>
                            <a:rPr lang="fr-FR" sz="1400" i="1">
                              <a:latin typeface="Cambria Math" panose="02040503050406030204" pitchFamily="18" charset="0"/>
                            </a:rPr>
                            <m:t> </m:t>
                          </m:r>
                          <m:r>
                            <a:rPr lang="fr-FR" sz="1400" i="1">
                              <a:latin typeface="Cambria Math" panose="02040503050406030204" pitchFamily="18" charset="0"/>
                            </a:rPr>
                            <m:t>𝑑</m:t>
                          </m:r>
                          <m:r>
                            <a:rPr lang="fr-FR" sz="1400" i="1">
                              <a:latin typeface="Cambria Math" panose="02040503050406030204" pitchFamily="18" charset="0"/>
                            </a:rPr>
                            <m:t>é</m:t>
                          </m:r>
                          <m:r>
                            <a:rPr lang="fr-FR" sz="1400" i="1">
                              <a:latin typeface="Cambria Math" panose="02040503050406030204" pitchFamily="18" charset="0"/>
                            </a:rPr>
                            <m:t>𝑓𝑎𝑢𝑡</m:t>
                          </m:r>
                        </m:e>
                        <m:sub>
                          <m:r>
                            <a:rPr lang="fr-FR" sz="1400" i="1">
                              <a:latin typeface="Cambria Math" panose="02040503050406030204" pitchFamily="18" charset="0"/>
                            </a:rPr>
                            <m:t>𝑡</m:t>
                          </m:r>
                        </m:sub>
                        <m:sup>
                          <m:r>
                            <a:rPr lang="fr-FR" sz="1400" i="1">
                              <a:latin typeface="Cambria Math" panose="02040503050406030204" pitchFamily="18" charset="0"/>
                            </a:rPr>
                            <m:t>𝐴</m:t>
                          </m:r>
                          <m:r>
                            <a:rPr lang="fr-FR" sz="1400" i="1">
                              <a:latin typeface="Cambria Math" panose="02040503050406030204" pitchFamily="18" charset="0"/>
                            </a:rPr>
                            <m:t>+</m:t>
                          </m:r>
                        </m:sup>
                      </m:sSubSup>
                    </m:oMath>
                  </m:oMathPara>
                </a14:m>
                <a:endParaRPr lang="fr-FR" sz="1400" dirty="0">
                  <a:latin typeface="Verdana" panose="020B0604030504040204" pitchFamily="34" charset="0"/>
                </a:endParaRPr>
              </a:p>
            </p:txBody>
          </p:sp>
        </mc:Choice>
        <mc:Fallback xmlns="">
          <p:sp>
            <p:nvSpPr>
              <p:cNvPr id="1603" name="ZoneTexte 1602">
                <a:extLst>
                  <a:ext uri="{FF2B5EF4-FFF2-40B4-BE49-F238E27FC236}">
                    <a16:creationId xmlns:a16="http://schemas.microsoft.com/office/drawing/2014/main" id="{03912BF0-FF1B-2E87-E63E-EA825336B734}"/>
                  </a:ext>
                </a:extLst>
              </p:cNvPr>
              <p:cNvSpPr txBox="1">
                <a:spLocks noRot="1" noChangeAspect="1" noMove="1" noResize="1" noEditPoints="1" noAdjustHandles="1" noChangeArrowheads="1" noChangeShapeType="1" noTextEdit="1"/>
              </p:cNvSpPr>
              <p:nvPr/>
            </p:nvSpPr>
            <p:spPr>
              <a:xfrm>
                <a:off x="6198670" y="5258292"/>
                <a:ext cx="3893820" cy="751590"/>
              </a:xfrm>
              <a:prstGeom prst="rect">
                <a:avLst/>
              </a:prstGeom>
              <a:blipFill>
                <a:blip r:embed="rId6"/>
                <a:stretch>
                  <a:fillRect t="-8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04" name="ZoneTexte 1603">
                <a:extLst>
                  <a:ext uri="{FF2B5EF4-FFF2-40B4-BE49-F238E27FC236}">
                    <a16:creationId xmlns:a16="http://schemas.microsoft.com/office/drawing/2014/main" id="{AB7BF87F-3F94-B37F-2C24-42762A0D5933}"/>
                  </a:ext>
                </a:extLst>
              </p:cNvPr>
              <p:cNvSpPr txBox="1"/>
              <p:nvPr/>
            </p:nvSpPr>
            <p:spPr>
              <a:xfrm>
                <a:off x="5584858" y="5804363"/>
                <a:ext cx="469670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𝑇𝑇𝐶</m:t>
                          </m:r>
                        </m:sup>
                      </m:sSubSup>
                      <m:r>
                        <a:rPr lang="fr-FR" sz="1400" i="1">
                          <a:latin typeface="Cambria Math" panose="02040503050406030204" pitchFamily="18" charset="0"/>
                        </a:rPr>
                        <m:t>=</m:t>
                      </m:r>
                      <m:f>
                        <m:fPr>
                          <m:ctrlPr>
                            <a:rPr lang="fr-FR" sz="1400" i="1">
                              <a:latin typeface="Cambria Math" panose="02040503050406030204" pitchFamily="18" charset="0"/>
                            </a:rPr>
                          </m:ctrlPr>
                        </m:fPr>
                        <m:num>
                          <m:r>
                            <a:rPr lang="fr-FR" sz="1400" i="1">
                              <a:latin typeface="Cambria Math" panose="02040503050406030204" pitchFamily="18" charset="0"/>
                            </a:rPr>
                            <m:t>1</m:t>
                          </m:r>
                        </m:num>
                        <m:den>
                          <m:r>
                            <a:rPr lang="fr-FR" sz="1400" i="1">
                              <a:latin typeface="Cambria Math" panose="02040503050406030204" pitchFamily="18" charset="0"/>
                            </a:rPr>
                            <m:t>𝑇</m:t>
                          </m:r>
                        </m:den>
                      </m:f>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=1</m:t>
                          </m:r>
                        </m:sub>
                        <m:sup>
                          <m:r>
                            <a:rPr lang="fr-FR" sz="1400" i="1">
                              <a:latin typeface="Cambria Math" panose="02040503050406030204" pitchFamily="18" charset="0"/>
                            </a:rPr>
                            <m:t>𝑇</m:t>
                          </m:r>
                        </m:sup>
                        <m:e>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𝑃𝐼𝑇</m:t>
                              </m:r>
                            </m:sup>
                          </m:sSubSup>
                          <m:d>
                            <m:dPr>
                              <m:ctrlPr>
                                <a:rPr lang="fr-FR" sz="1400" i="1">
                                  <a:latin typeface="Cambria Math" panose="02040503050406030204" pitchFamily="18" charset="0"/>
                                </a:rPr>
                              </m:ctrlPr>
                            </m:dPr>
                            <m:e>
                              <m:r>
                                <a:rPr lang="fr-FR" sz="1400" i="1">
                                  <a:latin typeface="Cambria Math" panose="02040503050406030204" pitchFamily="18" charset="0"/>
                                </a:rPr>
                                <m:t>𝑡</m:t>
                              </m:r>
                            </m:e>
                          </m:d>
                        </m:e>
                      </m:nary>
                    </m:oMath>
                  </m:oMathPara>
                </a14:m>
                <a:endParaRPr lang="fr-FR" sz="1400" dirty="0">
                  <a:latin typeface="Verdana" panose="020B0604030504040204" pitchFamily="34" charset="0"/>
                </a:endParaRPr>
              </a:p>
            </p:txBody>
          </p:sp>
        </mc:Choice>
        <mc:Fallback xmlns="">
          <p:sp>
            <p:nvSpPr>
              <p:cNvPr id="1604" name="ZoneTexte 1603">
                <a:extLst>
                  <a:ext uri="{FF2B5EF4-FFF2-40B4-BE49-F238E27FC236}">
                    <a16:creationId xmlns:a16="http://schemas.microsoft.com/office/drawing/2014/main" id="{AB7BF87F-3F94-B37F-2C24-42762A0D5933}"/>
                  </a:ext>
                </a:extLst>
              </p:cNvPr>
              <p:cNvSpPr txBox="1">
                <a:spLocks noRot="1" noChangeAspect="1" noMove="1" noResize="1" noEditPoints="1" noAdjustHandles="1" noChangeArrowheads="1" noChangeShapeType="1" noTextEdit="1"/>
              </p:cNvSpPr>
              <p:nvPr/>
            </p:nvSpPr>
            <p:spPr>
              <a:xfrm>
                <a:off x="5584858" y="5804363"/>
                <a:ext cx="4696700" cy="751590"/>
              </a:xfrm>
              <a:prstGeom prst="rect">
                <a:avLst/>
              </a:prstGeom>
              <a:blipFill>
                <a:blip r:embed="rId7"/>
                <a:stretch>
                  <a:fillRect/>
                </a:stretch>
              </a:blipFill>
            </p:spPr>
            <p:txBody>
              <a:bodyPr/>
              <a:lstStyle/>
              <a:p>
                <a:r>
                  <a:rPr lang="fr-FR">
                    <a:noFill/>
                  </a:rPr>
                  <a:t> </a:t>
                </a:r>
              </a:p>
            </p:txBody>
          </p:sp>
        </mc:Fallback>
      </mc:AlternateContent>
      <p:sp>
        <p:nvSpPr>
          <p:cNvPr id="1605" name="ZoneTexte 1604">
            <a:extLst>
              <a:ext uri="{FF2B5EF4-FFF2-40B4-BE49-F238E27FC236}">
                <a16:creationId xmlns:a16="http://schemas.microsoft.com/office/drawing/2014/main" id="{202B5DE7-EB83-318E-9F0A-7C69A4F4E06B}"/>
              </a:ext>
            </a:extLst>
          </p:cNvPr>
          <p:cNvSpPr txBox="1"/>
          <p:nvPr/>
        </p:nvSpPr>
        <p:spPr>
          <a:xfrm>
            <a:off x="9117402" y="5887160"/>
            <a:ext cx="4165312" cy="443574"/>
          </a:xfrm>
          <a:prstGeom prst="rect">
            <a:avLst/>
          </a:prstGeom>
        </p:spPr>
        <p:txBody>
          <a:bodyPr vert="horz" wrap="square" lIns="90000" tIns="45720" rIns="91440" bIns="45720" rtlCol="0">
            <a:noAutofit/>
          </a:bodyPr>
          <a:lstStyle/>
          <a:p>
            <a:pPr algn="just">
              <a:spcBef>
                <a:spcPts val="600"/>
              </a:spcBef>
              <a:buClr>
                <a:schemeClr val="tx1"/>
              </a:buClr>
            </a:pPr>
            <a:r>
              <a:rPr lang="fr-FR" sz="1000" i="1" dirty="0">
                <a:latin typeface="Verdana" panose="020B0604030504040204" pitchFamily="34" charset="0"/>
              </a:rPr>
              <a:t>T &gt;= 5 </a:t>
            </a:r>
            <a:r>
              <a:rPr lang="fr-FR" sz="1000" dirty="0">
                <a:latin typeface="Verdana" panose="020B0604030504040204" pitchFamily="34" charset="0"/>
              </a:rPr>
              <a:t>ans pour le </a:t>
            </a:r>
            <a:r>
              <a:rPr lang="fr-FR" sz="1000" i="1" dirty="0">
                <a:latin typeface="Verdana" panose="020B0604030504040204" pitchFamily="34" charset="0"/>
              </a:rPr>
              <a:t>Retail</a:t>
            </a:r>
            <a:r>
              <a:rPr lang="fr-FR" sz="1000" dirty="0">
                <a:latin typeface="Verdana" panose="020B0604030504040204" pitchFamily="34" charset="0"/>
              </a:rPr>
              <a:t> </a:t>
            </a:r>
          </a:p>
          <a:p>
            <a:pPr algn="just">
              <a:spcBef>
                <a:spcPts val="600"/>
              </a:spcBef>
              <a:buClr>
                <a:schemeClr val="tx1"/>
              </a:buClr>
            </a:pPr>
            <a:r>
              <a:rPr lang="fr-FR" sz="1000" dirty="0">
                <a:latin typeface="Verdana" panose="020B0604030504040204" pitchFamily="34" charset="0"/>
              </a:rPr>
              <a:t>et </a:t>
            </a:r>
            <a:r>
              <a:rPr lang="fr-FR" sz="1000" i="1" dirty="0">
                <a:latin typeface="Verdana" panose="020B0604030504040204" pitchFamily="34" charset="0"/>
              </a:rPr>
              <a:t>T &gt;= 7 </a:t>
            </a:r>
            <a:r>
              <a:rPr lang="fr-FR" sz="1000" dirty="0">
                <a:latin typeface="Verdana" panose="020B0604030504040204" pitchFamily="34" charset="0"/>
              </a:rPr>
              <a:t>ans pour les clients </a:t>
            </a:r>
            <a:r>
              <a:rPr lang="fr-FR" sz="1000" i="1" dirty="0">
                <a:latin typeface="Verdana" panose="020B0604030504040204" pitchFamily="34" charset="0"/>
              </a:rPr>
              <a:t>Corporate</a:t>
            </a:r>
            <a:r>
              <a:rPr lang="fr-FR" sz="1000" dirty="0">
                <a:latin typeface="Verdana" panose="020B0604030504040204" pitchFamily="34" charset="0"/>
              </a:rPr>
              <a:t> </a:t>
            </a:r>
          </a:p>
        </p:txBody>
      </p:sp>
      <mc:AlternateContent xmlns:mc="http://schemas.openxmlformats.org/markup-compatibility/2006" xmlns:a14="http://schemas.microsoft.com/office/drawing/2010/main">
        <mc:Choice Requires="a14">
          <p:sp>
            <p:nvSpPr>
              <p:cNvPr id="1606" name="ZoneTexte 1605">
                <a:extLst>
                  <a:ext uri="{FF2B5EF4-FFF2-40B4-BE49-F238E27FC236}">
                    <a16:creationId xmlns:a16="http://schemas.microsoft.com/office/drawing/2014/main" id="{0E015993-463C-990E-D8C7-28C2E18A3A7F}"/>
                  </a:ext>
                </a:extLst>
              </p:cNvPr>
              <p:cNvSpPr txBox="1"/>
              <p:nvPr/>
            </p:nvSpPr>
            <p:spPr>
              <a:xfrm>
                <a:off x="6198670" y="6413530"/>
                <a:ext cx="4324350" cy="530915"/>
              </a:xfrm>
              <a:prstGeom prst="rect">
                <a:avLst/>
              </a:prstGeom>
              <a:noFill/>
            </p:spPr>
            <p:txBody>
              <a:bodyPr wrap="square">
                <a:spAutoFit/>
              </a:bodyPr>
              <a:lstStyle/>
              <a:p>
                <a:pPr algn="r" rtl="0">
                  <a:buNone/>
                </a:pPr>
                <a:r>
                  <a:rPr lang="fr-FR" sz="1050" b="0" i="0" u="none" strike="noStrike" dirty="0">
                    <a:solidFill>
                      <a:srgbClr val="000000"/>
                    </a:solidFill>
                    <a:effectLst/>
                    <a:latin typeface="Verdana" panose="020B0604030504040204" pitchFamily="34" charset="0"/>
                  </a:rPr>
                  <a:t>Hypothèse : la contrepartie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𝑖</m:t>
                    </m:r>
                  </m:oMath>
                </a14:m>
                <a:r>
                  <a:rPr lang="fr-FR" sz="1050" b="0" i="0" u="none" strike="noStrike" dirty="0">
                    <a:solidFill>
                      <a:srgbClr val="000000"/>
                    </a:solidFill>
                    <a:effectLst/>
                    <a:latin typeface="Verdana" panose="020B0604030504040204" pitchFamily="34" charset="0"/>
                  </a:rPr>
                  <a:t> appartient à la CHR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𝐴</m:t>
                    </m:r>
                    <m:r>
                      <a:rPr lang="fr-FR" sz="1050" b="0" i="1" u="none" strike="noStrike" dirty="0" smtClean="0">
                        <a:solidFill>
                          <a:srgbClr val="000000"/>
                        </a:solidFill>
                        <a:effectLst/>
                        <a:latin typeface="Cambria Math" panose="02040503050406030204" pitchFamily="18" charset="0"/>
                      </a:rPr>
                      <m:t>+</m:t>
                    </m:r>
                  </m:oMath>
                </a14:m>
                <a:r>
                  <a:rPr lang="fr-FR" sz="1050" b="0" i="0" u="none" strike="noStrike" dirty="0">
                    <a:solidFill>
                      <a:srgbClr val="000000"/>
                    </a:solidFill>
                    <a:effectLst/>
                    <a:latin typeface="Verdana" panose="020B0604030504040204" pitchFamily="34" charset="0"/>
                  </a:rPr>
                  <a:t> en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𝑡</m:t>
                    </m:r>
                  </m:oMath>
                </a14:m>
                <a:br>
                  <a:rPr lang="fr-FR" dirty="0"/>
                </a:br>
                <a:endParaRPr lang="fr-FR" dirty="0"/>
              </a:p>
            </p:txBody>
          </p:sp>
        </mc:Choice>
        <mc:Fallback xmlns="">
          <p:sp>
            <p:nvSpPr>
              <p:cNvPr id="1606" name="ZoneTexte 1605">
                <a:extLst>
                  <a:ext uri="{FF2B5EF4-FFF2-40B4-BE49-F238E27FC236}">
                    <a16:creationId xmlns:a16="http://schemas.microsoft.com/office/drawing/2014/main" id="{0E015993-463C-990E-D8C7-28C2E18A3A7F}"/>
                  </a:ext>
                </a:extLst>
              </p:cNvPr>
              <p:cNvSpPr txBox="1">
                <a:spLocks noRot="1" noChangeAspect="1" noMove="1" noResize="1" noEditPoints="1" noAdjustHandles="1" noChangeArrowheads="1" noChangeShapeType="1" noTextEdit="1"/>
              </p:cNvSpPr>
              <p:nvPr/>
            </p:nvSpPr>
            <p:spPr>
              <a:xfrm>
                <a:off x="6198670" y="6413530"/>
                <a:ext cx="4324350" cy="530915"/>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81282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212A0393-E06B-6E2F-D18D-E65A09C44506}"/>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F33CDAD-3450-8B50-9E9D-D1CF0BB4823B}"/>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68FE35E1-9E35-612F-3B49-25A88660E6E6}"/>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Pd lifetime et Structure par termes  </a:t>
            </a: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D33D6DCB-0801-D739-EED5-FF5B281D074A}"/>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object 21">
            <a:extLst>
              <a:ext uri="{FF2B5EF4-FFF2-40B4-BE49-F238E27FC236}">
                <a16:creationId xmlns:a16="http://schemas.microsoft.com/office/drawing/2014/main" id="{BEE5B39B-E2C0-AE85-5D4D-AF7ED78058A4}"/>
              </a:ext>
            </a:extLst>
          </p:cNvPr>
          <p:cNvSpPr txBox="1"/>
          <p:nvPr/>
        </p:nvSpPr>
        <p:spPr>
          <a:xfrm>
            <a:off x="134733" y="1206512"/>
            <a:ext cx="11776998" cy="1655581"/>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Une exposition passe en Stage 2 lorsqu’il y a eu une </a:t>
            </a:r>
            <a:r>
              <a:rPr lang="fr-FR" altLang="fr-FR" sz="1050" b="1" dirty="0">
                <a:latin typeface="+mj-lt"/>
              </a:rPr>
              <a:t>augmentation significative du risque de crédit (SICR)</a:t>
            </a:r>
            <a:r>
              <a:rPr lang="fr-FR" altLang="fr-FR" sz="1050" dirty="0">
                <a:latin typeface="+mj-lt"/>
              </a:rPr>
              <a:t>.</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Dans ce cas, la norme IFRS 9 impose de calculer les provisions sur la durée de vie résiduelle de l’instrument (</a:t>
            </a:r>
            <a:r>
              <a:rPr lang="fr-FR" altLang="fr-FR" sz="1050" i="1" dirty="0">
                <a:latin typeface="+mj-lt"/>
              </a:rPr>
              <a:t>lifetime </a:t>
            </a:r>
            <a:r>
              <a:rPr lang="fr-FR" altLang="fr-FR" sz="1050" i="1" dirty="0" err="1">
                <a:latin typeface="+mj-lt"/>
              </a:rPr>
              <a:t>expected</a:t>
            </a:r>
            <a:r>
              <a:rPr lang="fr-FR" altLang="fr-FR" sz="1050" i="1" dirty="0">
                <a:latin typeface="+mj-lt"/>
              </a:rPr>
              <a:t> </a:t>
            </a:r>
            <a:r>
              <a:rPr lang="fr-FR" altLang="fr-FR" sz="1050" i="1" dirty="0" err="1">
                <a:latin typeface="+mj-lt"/>
              </a:rPr>
              <a:t>credit</a:t>
            </a:r>
            <a:r>
              <a:rPr lang="fr-FR" altLang="fr-FR" sz="1050" i="1" dirty="0">
                <a:latin typeface="+mj-lt"/>
              </a:rPr>
              <a:t> </a:t>
            </a:r>
            <a:r>
              <a:rPr lang="fr-FR" altLang="fr-FR" sz="1050" i="1" dirty="0" err="1">
                <a:latin typeface="+mj-lt"/>
              </a:rPr>
              <a:t>losses</a:t>
            </a:r>
            <a:r>
              <a:rPr lang="fr-FR" altLang="fr-FR" sz="1050" dirty="0">
                <a:latin typeface="+mj-lt"/>
              </a:rPr>
              <a:t>), et non plus seulement sur 12 mois comme en Stage 1 :</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endParaRPr lang="fr-FR" altLang="fr-FR" sz="1050" dirty="0">
              <a:latin typeface="+mj-lt"/>
            </a:endParaRPr>
          </a:p>
          <a:p>
            <a:pPr marL="180000" marR="83820" algn="just">
              <a:spcBef>
                <a:spcPts val="430"/>
              </a:spcBef>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t>Pour certains crédits, tels que des crédits immobiliers, le risque de perte peut s’étaler sur plusieurs décennies.</a:t>
            </a:r>
            <a:endParaRPr lang="fr-FR" altLang="fr-FR" sz="90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11051147-42B7-B3FF-2155-4E7BE8478BD2}"/>
                  </a:ext>
                </a:extLst>
              </p:cNvPr>
              <p:cNvSpPr txBox="1"/>
              <p:nvPr/>
            </p:nvSpPr>
            <p:spPr>
              <a:xfrm>
                <a:off x="2590800" y="1909866"/>
                <a:ext cx="6096000" cy="698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𝐸𝐶𝐿</m:t>
                      </m:r>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brk m:alnAt="23"/>
                            </m:rPr>
                            <a:rPr lang="fr-FR" sz="1400" b="0" i="1" smtClean="0">
                              <a:latin typeface="Cambria Math" panose="02040503050406030204" pitchFamily="18" charset="0"/>
                            </a:rPr>
                            <m:t>𝑡</m:t>
                          </m:r>
                          <m:r>
                            <a:rPr lang="fr-FR" sz="1400" b="0" i="1" smtClean="0">
                              <a:latin typeface="Cambria Math" panose="02040503050406030204" pitchFamily="18" charset="0"/>
                            </a:rPr>
                            <m:t>=</m:t>
                          </m:r>
                          <m:r>
                            <a:rPr lang="fr-FR" sz="1400" b="0" i="1" smtClean="0">
                              <a:latin typeface="Cambria Math" panose="02040503050406030204" pitchFamily="18" charset="0"/>
                            </a:rPr>
                            <m:t>0</m:t>
                          </m:r>
                        </m:sub>
                        <m:sup>
                          <m:r>
                            <a:rPr lang="fr-FR" sz="1400" b="0" i="1" smtClean="0">
                              <a:latin typeface="Cambria Math" panose="02040503050406030204" pitchFamily="18" charset="0"/>
                            </a:rPr>
                            <m:t>𝑀</m:t>
                          </m:r>
                        </m:sup>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𝐷𝐹</m:t>
                              </m:r>
                            </m:e>
                            <m:sub>
                              <m:r>
                                <a:rPr lang="fr-FR" sz="1400" b="0" i="1" smtClean="0">
                                  <a:latin typeface="Cambria Math" panose="02040503050406030204" pitchFamily="18" charset="0"/>
                                  <a:ea typeface="Cambria Math" panose="02040503050406030204" pitchFamily="18" charset="0"/>
                                </a:rPr>
                                <m:t>𝑡</m:t>
                              </m:r>
                            </m:sub>
                          </m:sSub>
                        </m:e>
                      </m:nary>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𝐸𝐴𝐷</m:t>
                          </m:r>
                        </m:e>
                        <m:sub>
                          <m:r>
                            <a:rPr lang="fr-FR" sz="1400" i="1">
                              <a:latin typeface="Cambria Math" panose="02040503050406030204" pitchFamily="18" charset="0"/>
                              <a:ea typeface="Cambria Math" panose="02040503050406030204" pitchFamily="18" charset="0"/>
                            </a:rPr>
                            <m:t>𝑡</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𝐿𝐺</m:t>
                          </m:r>
                          <m:r>
                            <a:rPr lang="fr-FR" sz="1400" i="1">
                              <a:latin typeface="Cambria Math" panose="02040503050406030204" pitchFamily="18" charset="0"/>
                              <a:ea typeface="Cambria Math" panose="02040503050406030204" pitchFamily="18" charset="0"/>
                            </a:rPr>
                            <m:t>𝐷</m:t>
                          </m:r>
                        </m:e>
                        <m:sub>
                          <m:r>
                            <a:rPr lang="fr-FR" sz="1400" i="1">
                              <a:latin typeface="Cambria Math" panose="02040503050406030204" pitchFamily="18" charset="0"/>
                              <a:ea typeface="Cambria Math" panose="02040503050406030204" pitchFamily="18" charset="0"/>
                            </a:rPr>
                            <m:t>𝑡</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𝑃</m:t>
                          </m:r>
                          <m:r>
                            <a:rPr lang="fr-FR" sz="1400" i="1">
                              <a:latin typeface="Cambria Math" panose="02040503050406030204" pitchFamily="18" charset="0"/>
                              <a:ea typeface="Cambria Math" panose="02040503050406030204" pitchFamily="18" charset="0"/>
                            </a:rPr>
                            <m:t>𝐷</m:t>
                          </m:r>
                        </m:e>
                        <m:sub>
                          <m:d>
                            <m:dPr>
                              <m:begChr m:val="]"/>
                              <m:endChr m:val="]"/>
                              <m:ctrlPr>
                                <a:rPr lang="fr-FR" sz="1400" i="1" smtClean="0">
                                  <a:latin typeface="Cambria Math" panose="02040503050406030204" pitchFamily="18" charset="0"/>
                                  <a:ea typeface="Cambria Math" panose="02040503050406030204" pitchFamily="18" charset="0"/>
                                </a:rPr>
                              </m:ctrlPr>
                            </m:dPr>
                            <m:e>
                              <m:r>
                                <a:rPr lang="fr-FR" sz="1400" b="0" i="1" smtClean="0">
                                  <a:latin typeface="Cambria Math" panose="02040503050406030204" pitchFamily="18" charset="0"/>
                                  <a:ea typeface="Cambria Math" panose="02040503050406030204" pitchFamily="18" charset="0"/>
                                </a:rPr>
                                <m:t>𝑡</m:t>
                              </m:r>
                              <m:r>
                                <a:rPr lang="fr-FR" sz="1400" b="0" i="1" smtClean="0">
                                  <a:latin typeface="Cambria Math" panose="02040503050406030204" pitchFamily="18" charset="0"/>
                                  <a:ea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𝑡</m:t>
                              </m:r>
                              <m:r>
                                <a:rPr lang="fr-FR" sz="1400" b="0" i="1" smtClean="0">
                                  <a:latin typeface="Cambria Math" panose="02040503050406030204" pitchFamily="18" charset="0"/>
                                  <a:ea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1</m:t>
                              </m:r>
                            </m:e>
                          </m:d>
                        </m:sub>
                      </m:sSub>
                    </m:oMath>
                  </m:oMathPara>
                </a14:m>
                <a:endParaRPr lang="fr-FR" sz="1400" dirty="0"/>
              </a:p>
            </p:txBody>
          </p:sp>
        </mc:Choice>
        <mc:Fallback xmlns="">
          <p:sp>
            <p:nvSpPr>
              <p:cNvPr id="4" name="ZoneTexte 3">
                <a:extLst>
                  <a:ext uri="{FF2B5EF4-FFF2-40B4-BE49-F238E27FC236}">
                    <a16:creationId xmlns:a16="http://schemas.microsoft.com/office/drawing/2014/main" id="{11051147-42B7-B3FF-2155-4E7BE8478BD2}"/>
                  </a:ext>
                </a:extLst>
              </p:cNvPr>
              <p:cNvSpPr txBox="1">
                <a:spLocks noRot="1" noChangeAspect="1" noMove="1" noResize="1" noEditPoints="1" noAdjustHandles="1" noChangeArrowheads="1" noChangeShapeType="1" noTextEdit="1"/>
              </p:cNvSpPr>
              <p:nvPr/>
            </p:nvSpPr>
            <p:spPr>
              <a:xfrm>
                <a:off x="2590800" y="1909866"/>
                <a:ext cx="6096000" cy="698333"/>
              </a:xfrm>
              <a:prstGeom prst="rect">
                <a:avLst/>
              </a:prstGeom>
              <a:blipFill>
                <a:blip r:embed="rId3"/>
                <a:stretch>
                  <a:fillRect/>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82FA3D14-4552-73CD-7994-2478C5BFA893}"/>
              </a:ext>
            </a:extLst>
          </p:cNvPr>
          <p:cNvSpPr txBox="1"/>
          <p:nvPr/>
        </p:nvSpPr>
        <p:spPr>
          <a:xfrm>
            <a:off x="4076700" y="1937193"/>
            <a:ext cx="3124200" cy="660146"/>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pic>
        <p:nvPicPr>
          <p:cNvPr id="9" name="Image 8">
            <a:extLst>
              <a:ext uri="{FF2B5EF4-FFF2-40B4-BE49-F238E27FC236}">
                <a16:creationId xmlns:a16="http://schemas.microsoft.com/office/drawing/2014/main" id="{A13D3566-A47E-2108-82B6-CB6A33155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657" y="3098800"/>
            <a:ext cx="8082643" cy="3606800"/>
          </a:xfrm>
          <a:prstGeom prst="rect">
            <a:avLst/>
          </a:prstGeom>
        </p:spPr>
      </p:pic>
      <p:sp>
        <p:nvSpPr>
          <p:cNvPr id="11" name="ZoneTexte 10">
            <a:extLst>
              <a:ext uri="{FF2B5EF4-FFF2-40B4-BE49-F238E27FC236}">
                <a16:creationId xmlns:a16="http://schemas.microsoft.com/office/drawing/2014/main" id="{FF9E878E-7E5A-BC6F-D1A4-E42E56F28449}"/>
              </a:ext>
            </a:extLst>
          </p:cNvPr>
          <p:cNvSpPr txBox="1"/>
          <p:nvPr/>
        </p:nvSpPr>
        <p:spPr>
          <a:xfrm>
            <a:off x="3715657" y="3027205"/>
            <a:ext cx="8196074" cy="3678395"/>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3" name="Google Shape;6353;p138">
            <a:extLst>
              <a:ext uri="{FF2B5EF4-FFF2-40B4-BE49-F238E27FC236}">
                <a16:creationId xmlns:a16="http://schemas.microsoft.com/office/drawing/2014/main" id="{362396E0-0AFC-2EE3-891D-3F212033BAAC}"/>
              </a:ext>
            </a:extLst>
          </p:cNvPr>
          <p:cNvSpPr/>
          <p:nvPr/>
        </p:nvSpPr>
        <p:spPr>
          <a:xfrm>
            <a:off x="135124" y="3027203"/>
            <a:ext cx="3467102" cy="367839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284B626A-799A-49E7-9F48-88360D0201F1}"/>
                  </a:ext>
                </a:extLst>
              </p:cNvPr>
              <p:cNvSpPr txBox="1"/>
              <p:nvPr/>
            </p:nvSpPr>
            <p:spPr>
              <a:xfrm>
                <a:off x="135124" y="3098800"/>
                <a:ext cx="3467102" cy="3521616"/>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cumulée à horizon </a:t>
                </a:r>
                <a14:m>
                  <m:oMath xmlns:m="http://schemas.openxmlformats.org/officeDocument/2006/math">
                    <m:r>
                      <a:rPr lang="fr-FR" sz="1100" b="1" i="1" dirty="0" smtClean="0">
                        <a:latin typeface="Cambria Math" panose="02040503050406030204" pitchFamily="18" charset="0"/>
                      </a:rPr>
                      <m:t>𝑻</m:t>
                    </m:r>
                  </m:oMath>
                </a14:m>
                <a:r>
                  <a:rPr lang="fr-FR" sz="1100" b="1" dirty="0">
                    <a:latin typeface="Verdana" panose="020B0604030504040204" pitchFamily="34" charset="0"/>
                  </a:rPr>
                  <a:t>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14:m>
                  <m:oMath xmlns:m="http://schemas.openxmlformats.org/officeDocument/2006/math">
                    <m:r>
                      <a:rPr lang="fr-FR" sz="1100" i="1">
                        <a:latin typeface="Cambria Math" panose="02040503050406030204" pitchFamily="18" charset="0"/>
                        <a:ea typeface="Cambria Math" panose="02040503050406030204" pitchFamily="18" charset="0"/>
                      </a:rPr>
                      <m:t>𝑆</m:t>
                    </m:r>
                    <m:d>
                      <m:dPr>
                        <m:ctrlPr>
                          <a:rPr lang="fr-FR" sz="1100" i="1">
                            <a:latin typeface="Cambria Math" panose="02040503050406030204" pitchFamily="18" charset="0"/>
                            <a:ea typeface="Cambria Math" panose="02040503050406030204" pitchFamily="18" charset="0"/>
                          </a:rPr>
                        </m:ctrlPr>
                      </m:dPr>
                      <m:e>
                        <m:r>
                          <a:rPr lang="fr-FR" sz="1100" i="1">
                            <a:latin typeface="Cambria Math" panose="02040503050406030204" pitchFamily="18" charset="0"/>
                            <a:ea typeface="Cambria Math" panose="02040503050406030204" pitchFamily="18" charset="0"/>
                          </a:rPr>
                          <m:t>𝑇</m:t>
                        </m:r>
                      </m:e>
                    </m:d>
                    <m:r>
                      <a:rPr lang="fr-FR" sz="1100" b="0" i="1" smtClean="0">
                        <a:latin typeface="Cambria Math" panose="02040503050406030204" pitchFamily="18" charset="0"/>
                        <a:ea typeface="Cambria Math" panose="02040503050406030204" pitchFamily="18" charset="0"/>
                      </a:rPr>
                      <m:t> : </m:t>
                    </m:r>
                  </m:oMath>
                </a14:m>
                <a:r>
                  <a:rPr lang="fr-FR" sz="1100" dirty="0"/>
                  <a:t>probabilité de survie, c’est-à-dire la probabilité qu’un emprunteur n’ait pas fait défaut avant ou à l’horizon </a:t>
                </a:r>
                <a14:m>
                  <m:oMath xmlns:m="http://schemas.openxmlformats.org/officeDocument/2006/math">
                    <m:r>
                      <a:rPr lang="fr-FR" sz="1100" i="1" dirty="0" smtClean="0">
                        <a:latin typeface="Cambria Math" panose="02040503050406030204" pitchFamily="18" charset="0"/>
                      </a:rPr>
                      <m:t>𝑇</m:t>
                    </m:r>
                  </m:oMath>
                </a14:m>
                <a:r>
                  <a:rPr lang="fr-FR" sz="1100" dirty="0"/>
                  <a:t>.</a:t>
                </a:r>
              </a:p>
              <a:p>
                <a:pPr algn="just">
                  <a:spcBef>
                    <a:spcPts val="600"/>
                  </a:spcBef>
                  <a:buClr>
                    <a:schemeClr val="tx1"/>
                  </a:buClr>
                </a:pPr>
                <a:r>
                  <a:rPr lang="fr-FR" sz="1100" b="1" dirty="0"/>
                  <a:t>Structure par terme = </a:t>
                </a:r>
                <a:r>
                  <a:rPr lang="fr-FR" sz="1100" dirty="0"/>
                  <a:t>ensemble des PD cumulées sur différents horizons (1 an, 2 ans, 5 ans, 10 ans, etc.).</a:t>
                </a:r>
              </a:p>
              <a:p>
                <a:pPr algn="just">
                  <a:spcBef>
                    <a:spcPts val="600"/>
                  </a:spcBef>
                  <a:buClr>
                    <a:schemeClr val="tx1"/>
                  </a:buClr>
                </a:pPr>
                <a:endParaRPr lang="fr-FR" sz="1100" dirty="0">
                  <a:latin typeface="Verdana" panose="020B0604030504040204" pitchFamily="34" charset="0"/>
                </a:endParaRPr>
              </a:p>
              <a:p>
                <a:pPr algn="just">
                  <a:spcBef>
                    <a:spcPts val="600"/>
                  </a:spcBef>
                  <a:buClr>
                    <a:schemeClr val="tx1"/>
                  </a:buClr>
                </a:pPr>
                <a:endParaRPr lang="fr-FR" sz="1100" dirty="0">
                  <a:latin typeface="Verdana" panose="020B0604030504040204" pitchFamily="34" charset="0"/>
                </a:endParaRPr>
              </a:p>
              <a:p>
                <a:pPr algn="just">
                  <a:spcBef>
                    <a:spcPts val="600"/>
                  </a:spcBef>
                  <a:buClr>
                    <a:schemeClr val="tx1"/>
                  </a:buClr>
                </a:pPr>
                <a:endParaRPr lang="fr-FR" sz="1100" dirty="0">
                  <a:latin typeface="Verdana" panose="020B0604030504040204" pitchFamily="34" charset="0"/>
                </a:endParaRPr>
              </a:p>
              <a:p>
                <a:pPr algn="just">
                  <a:spcBef>
                    <a:spcPts val="600"/>
                  </a:spcBef>
                  <a:buClr>
                    <a:schemeClr val="tx1"/>
                  </a:buClr>
                </a:pPr>
                <a:endParaRPr lang="fr-FR" sz="1100" dirty="0">
                  <a:latin typeface="Verdana" panose="020B0604030504040204" pitchFamily="34" charset="0"/>
                </a:endParaRPr>
              </a:p>
              <a:p>
                <a:pPr algn="just">
                  <a:spcBef>
                    <a:spcPts val="600"/>
                  </a:spcBef>
                  <a:buClr>
                    <a:schemeClr val="tx1"/>
                  </a:buClr>
                </a:pPr>
                <a:endParaRPr lang="fr-FR" sz="1100" dirty="0">
                  <a:latin typeface="Verdana" panose="020B0604030504040204" pitchFamily="34" charset="0"/>
                </a:endParaRPr>
              </a:p>
              <a:p>
                <a:pPr algn="just">
                  <a:spcBef>
                    <a:spcPts val="600"/>
                  </a:spcBef>
                  <a:buClr>
                    <a:schemeClr val="tx1"/>
                  </a:buClr>
                </a:pPr>
                <a:r>
                  <a:rPr lang="fr-FR" sz="1100" dirty="0">
                    <a:solidFill>
                      <a:srgbClr val="FF0000"/>
                    </a:solidFill>
                    <a:latin typeface="Verdana" panose="020B0604030504040204" pitchFamily="34" charset="0"/>
                  </a:rPr>
                  <a:t>Les méthodes d’estimation des PD Lifetime sont présentées dans la partie 2.</a:t>
                </a:r>
              </a:p>
              <a:p>
                <a:pPr algn="just">
                  <a:spcBef>
                    <a:spcPts val="600"/>
                  </a:spcBef>
                  <a:buClr>
                    <a:schemeClr val="tx1"/>
                  </a:buClr>
                </a:pPr>
                <a:endParaRPr lang="fr-FR" sz="1400" b="1" dirty="0">
                  <a:latin typeface="Verdana" panose="020B0604030504040204" pitchFamily="34" charset="0"/>
                </a:endParaRPr>
              </a:p>
              <a:p>
                <a:pPr algn="just">
                  <a:spcBef>
                    <a:spcPts val="600"/>
                  </a:spcBef>
                  <a:buClr>
                    <a:schemeClr val="tx1"/>
                  </a:buClr>
                </a:pPr>
                <a:r>
                  <a:rPr lang="fr-FR" sz="1400" b="1" dirty="0">
                    <a:latin typeface="Verdana" panose="020B0604030504040204" pitchFamily="34" charset="0"/>
                  </a:rPr>
                  <a:t> </a:t>
                </a:r>
              </a:p>
            </p:txBody>
          </p:sp>
        </mc:Choice>
        <mc:Fallback xmlns="">
          <p:sp>
            <p:nvSpPr>
              <p:cNvPr id="14" name="ZoneTexte 13">
                <a:extLst>
                  <a:ext uri="{FF2B5EF4-FFF2-40B4-BE49-F238E27FC236}">
                    <a16:creationId xmlns:a16="http://schemas.microsoft.com/office/drawing/2014/main" id="{284B626A-799A-49E7-9F48-88360D0201F1}"/>
                  </a:ext>
                </a:extLst>
              </p:cNvPr>
              <p:cNvSpPr txBox="1">
                <a:spLocks noRot="1" noChangeAspect="1" noMove="1" noResize="1" noEditPoints="1" noAdjustHandles="1" noChangeArrowheads="1" noChangeShapeType="1" noTextEdit="1"/>
              </p:cNvSpPr>
              <p:nvPr/>
            </p:nvSpPr>
            <p:spPr>
              <a:xfrm>
                <a:off x="135124" y="3098800"/>
                <a:ext cx="3467102" cy="3521616"/>
              </a:xfrm>
              <a:prstGeom prst="rect">
                <a:avLst/>
              </a:prstGeom>
              <a:blipFill>
                <a:blip r:embed="rId5"/>
                <a:stretch>
                  <a:fillRect t="-173" b="-155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C6004B7E-53A3-1900-1DB3-9D88E684D374}"/>
                  </a:ext>
                </a:extLst>
              </p:cNvPr>
              <p:cNvSpPr txBox="1"/>
              <p:nvPr/>
            </p:nvSpPr>
            <p:spPr>
              <a:xfrm>
                <a:off x="-1218332" y="3259626"/>
                <a:ext cx="6096000"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𝐶𝑃𝐷</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𝑇</m:t>
                          </m:r>
                        </m:e>
                      </m:d>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nary>
                        <m:naryPr>
                          <m:chr m:val="∏"/>
                          <m:ctrlPr>
                            <a:rPr lang="fr-FR" sz="1200" b="0" i="1" smtClean="0">
                              <a:latin typeface="Cambria Math" panose="02040503050406030204" pitchFamily="18" charset="0"/>
                            </a:rPr>
                          </m:ctrlPr>
                        </m:naryPr>
                        <m:sub>
                          <m:r>
                            <m:rPr>
                              <m:brk m:alnAt="23"/>
                            </m:rPr>
                            <a:rPr lang="fr-FR" sz="1200" b="0" i="1" smtClean="0">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sub>
                        <m:sup>
                          <m:r>
                            <a:rPr lang="fr-FR" sz="1200" b="0" i="1" smtClean="0">
                              <a:latin typeface="Cambria Math" panose="02040503050406030204" pitchFamily="18" charset="0"/>
                            </a:rPr>
                            <m:t>𝑇</m:t>
                          </m:r>
                        </m:sup>
                        <m:e>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e>
                      </m:nary>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𝑃𝐷</m:t>
                          </m:r>
                        </m:e>
                        <m:sub>
                          <m:d>
                            <m:dPr>
                              <m:begChr m:val="]"/>
                              <m:endChr m:val="]"/>
                              <m:ctrlPr>
                                <a:rPr lang="fr-FR" sz="1200" i="1">
                                  <a:latin typeface="Cambria Math" panose="02040503050406030204" pitchFamily="18" charset="0"/>
                                  <a:ea typeface="Cambria Math" panose="02040503050406030204" pitchFamily="18" charset="0"/>
                                </a:rPr>
                              </m:ctrlPr>
                            </m:dPr>
                            <m:e>
                              <m:r>
                                <a:rPr lang="fr-FR" sz="1200" i="1">
                                  <a:latin typeface="Cambria Math" panose="02040503050406030204" pitchFamily="18" charset="0"/>
                                  <a:ea typeface="Cambria Math" panose="02040503050406030204" pitchFamily="18" charset="0"/>
                                </a:rPr>
                                <m:t>𝑡</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e>
                          </m:d>
                        </m:sub>
                      </m:sSub>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1</m:t>
                      </m:r>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𝑆</m:t>
                      </m:r>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𝑇</m:t>
                      </m:r>
                      <m:r>
                        <a:rPr lang="fr-FR" sz="1200" b="0" i="1" smtClean="0">
                          <a:latin typeface="Cambria Math" panose="02040503050406030204" pitchFamily="18" charset="0"/>
                          <a:ea typeface="Cambria Math" panose="02040503050406030204" pitchFamily="18" charset="0"/>
                        </a:rPr>
                        <m:t>) </m:t>
                      </m:r>
                    </m:oMath>
                  </m:oMathPara>
                </a14:m>
                <a:endParaRPr lang="fr-FR" sz="1200" dirty="0"/>
              </a:p>
            </p:txBody>
          </p:sp>
        </mc:Choice>
        <mc:Fallback xmlns="">
          <p:sp>
            <p:nvSpPr>
              <p:cNvPr id="15" name="ZoneTexte 14">
                <a:extLst>
                  <a:ext uri="{FF2B5EF4-FFF2-40B4-BE49-F238E27FC236}">
                    <a16:creationId xmlns:a16="http://schemas.microsoft.com/office/drawing/2014/main" id="{C6004B7E-53A3-1900-1DB3-9D88E684D374}"/>
                  </a:ext>
                </a:extLst>
              </p:cNvPr>
              <p:cNvSpPr txBox="1">
                <a:spLocks noRot="1" noChangeAspect="1" noMove="1" noResize="1" noEditPoints="1" noAdjustHandles="1" noChangeArrowheads="1" noChangeShapeType="1" noTextEdit="1"/>
              </p:cNvSpPr>
              <p:nvPr/>
            </p:nvSpPr>
            <p:spPr>
              <a:xfrm>
                <a:off x="-1218332" y="3259626"/>
                <a:ext cx="6096000" cy="61164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9448B87F-2E31-31BC-5E33-31F2221F2505}"/>
                  </a:ext>
                </a:extLst>
              </p:cNvPr>
              <p:cNvSpPr txBox="1"/>
              <p:nvPr/>
            </p:nvSpPr>
            <p:spPr>
              <a:xfrm>
                <a:off x="-1579374" y="5294055"/>
                <a:ext cx="6096000" cy="8834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𝑃𝐷</m:t>
                          </m:r>
                        </m:e>
                        <m:sub>
                          <m:d>
                            <m:dPr>
                              <m:begChr m:val="]"/>
                              <m:endChr m:val="]"/>
                              <m:ctrlPr>
                                <a:rPr lang="fr-FR" sz="1200" i="1">
                                  <a:latin typeface="Cambria Math" panose="02040503050406030204" pitchFamily="18" charset="0"/>
                                  <a:ea typeface="Cambria Math" panose="02040503050406030204" pitchFamily="18" charset="0"/>
                                </a:rPr>
                              </m:ctrlPr>
                            </m:dPr>
                            <m:e>
                              <m:r>
                                <a:rPr lang="fr-FR" sz="1200" i="1">
                                  <a:latin typeface="Cambria Math" panose="02040503050406030204" pitchFamily="18" charset="0"/>
                                  <a:ea typeface="Cambria Math" panose="02040503050406030204" pitchFamily="18" charset="0"/>
                                </a:rPr>
                                <m:t>𝑡</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𝑡</m:t>
                              </m:r>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e>
                          </m:d>
                        </m:sub>
                      </m:sSub>
                      <m:r>
                        <a:rPr lang="fr-FR" sz="1200" b="0" i="1" smtClean="0">
                          <a:latin typeface="Cambria Math" panose="02040503050406030204" pitchFamily="18" charset="0"/>
                        </a:rPr>
                        <m:t>=</m:t>
                      </m:r>
                      <m:r>
                        <a:rPr lang="fr-FR" sz="1200" b="0" i="1" smtClean="0">
                          <a:latin typeface="Cambria Math" panose="02040503050406030204" pitchFamily="18" charset="0"/>
                        </a:rPr>
                        <m:t>𝑃</m:t>
                      </m:r>
                      <m:d>
                        <m:dPr>
                          <m:endChr m:val="|"/>
                          <m:ctrlPr>
                            <a:rPr lang="fr-FR" sz="1200" b="0" i="1" smtClean="0">
                              <a:latin typeface="Cambria Math" panose="02040503050406030204" pitchFamily="18" charset="0"/>
                            </a:rPr>
                          </m:ctrlPr>
                        </m:dPr>
                        <m:e>
                          <m:r>
                            <a:rPr lang="fr-FR" sz="1200" b="0" i="1" smtClean="0">
                              <a:latin typeface="Cambria Math" panose="02040503050406030204" pitchFamily="18" charset="0"/>
                            </a:rPr>
                            <m:t>𝑡</m:t>
                          </m:r>
                          <m:r>
                            <a:rPr lang="fr-FR" sz="1200" b="0" i="1" smtClean="0">
                              <a:latin typeface="Cambria Math" panose="02040503050406030204" pitchFamily="18" charset="0"/>
                            </a:rPr>
                            <m:t>&lt;</m:t>
                          </m:r>
                          <m:r>
                            <a:rPr lang="fr-FR" sz="1200" b="0" i="1" smtClean="0">
                              <a:latin typeface="Cambria Math" panose="02040503050406030204" pitchFamily="18" charset="0"/>
                            </a:rPr>
                            <m:t>𝜏</m:t>
                          </m:r>
                          <m:r>
                            <a:rPr lang="fr-FR" sz="1200" b="0" i="1" smtClean="0">
                              <a:latin typeface="Cambria Math" panose="02040503050406030204" pitchFamily="18" charset="0"/>
                            </a:rPr>
                            <m:t>≤</m:t>
                          </m:r>
                          <m:r>
                            <a:rPr lang="fr-FR" sz="1200" b="0" i="1" smtClean="0">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 </m:t>
                          </m:r>
                        </m:e>
                      </m:d>
                      <m:r>
                        <a:rPr lang="fr-FR" sz="1200" b="0" i="1" smtClean="0">
                          <a:latin typeface="Cambria Math" panose="02040503050406030204" pitchFamily="18" charset="0"/>
                        </a:rPr>
                        <m:t> </m:t>
                      </m:r>
                      <m:r>
                        <a:rPr lang="fr-FR" sz="1200" b="0" i="1" smtClean="0">
                          <a:latin typeface="Cambria Math" panose="02040503050406030204" pitchFamily="18" charset="0"/>
                        </a:rPr>
                        <m:t>𝜏</m:t>
                      </m:r>
                      <m:r>
                        <a:rPr lang="fr-FR" sz="1200" b="0" i="1" smtClean="0">
                          <a:latin typeface="Cambria Math" panose="02040503050406030204" pitchFamily="18" charset="0"/>
                        </a:rPr>
                        <m:t>&gt;</m:t>
                      </m:r>
                      <m:r>
                        <a:rPr lang="fr-FR" sz="1200" b="0" i="1" smtClean="0">
                          <a:latin typeface="Cambria Math" panose="02040503050406030204" pitchFamily="18" charset="0"/>
                        </a:rPr>
                        <m:t>𝑡</m:t>
                      </m:r>
                      <m:r>
                        <a:rPr lang="fr-FR" sz="1200" b="0" i="1" smtClean="0">
                          <a:latin typeface="Cambria Math" panose="02040503050406030204" pitchFamily="18" charset="0"/>
                        </a:rPr>
                        <m:t>) </m:t>
                      </m:r>
                    </m:oMath>
                  </m:oMathPara>
                </a14:m>
                <a:endParaRPr lang="fr-FR" sz="1200" dirty="0"/>
              </a:p>
              <a:p>
                <a:r>
                  <a:rPr lang="fr-FR" sz="1200" dirty="0"/>
                  <a:t>                                            </a:t>
                </a:r>
                <a14:m>
                  <m:oMath xmlns:m="http://schemas.openxmlformats.org/officeDocument/2006/math">
                    <m:r>
                      <a:rPr lang="fr-FR" sz="1200" b="0" i="1" smtClean="0">
                        <a:latin typeface="Cambria Math" panose="02040503050406030204" pitchFamily="18" charset="0"/>
                      </a:rPr>
                      <m:t>=</m:t>
                    </m:r>
                    <m:f>
                      <m:fPr>
                        <m:ctrlPr>
                          <a:rPr lang="fr-FR" sz="1200" b="0" i="1" smtClean="0">
                            <a:latin typeface="Cambria Math" panose="02040503050406030204" pitchFamily="18" charset="0"/>
                          </a:rPr>
                        </m:ctrlPr>
                      </m:fPr>
                      <m:num>
                        <m:r>
                          <a:rPr lang="fr-FR" sz="1200" b="0" i="1" smtClean="0">
                            <a:latin typeface="Cambria Math" panose="02040503050406030204" pitchFamily="18" charset="0"/>
                          </a:rPr>
                          <m:t>𝑃</m:t>
                        </m:r>
                        <m:r>
                          <a:rPr lang="fr-FR" sz="1200" b="0" i="1" smtClean="0">
                            <a:latin typeface="Cambria Math" panose="02040503050406030204" pitchFamily="18" charset="0"/>
                          </a:rPr>
                          <m:t>(</m:t>
                        </m:r>
                        <m:r>
                          <a:rPr lang="fr-FR" sz="1200" b="0" i="1" smtClean="0">
                            <a:latin typeface="Cambria Math" panose="02040503050406030204" pitchFamily="18" charset="0"/>
                          </a:rPr>
                          <m:t>𝑡</m:t>
                        </m:r>
                        <m:r>
                          <a:rPr lang="fr-FR" sz="1200" b="0" i="1" smtClean="0">
                            <a:latin typeface="Cambria Math" panose="02040503050406030204" pitchFamily="18" charset="0"/>
                          </a:rPr>
                          <m:t>&lt;</m:t>
                        </m:r>
                        <m:r>
                          <a:rPr lang="fr-FR" sz="1200" b="0" i="1" smtClean="0">
                            <a:latin typeface="Cambria Math" panose="02040503050406030204" pitchFamily="18" charset="0"/>
                          </a:rPr>
                          <m:t>𝜏</m:t>
                        </m:r>
                        <m:r>
                          <a:rPr lang="fr-FR" sz="1200" b="0" i="1" smtClean="0">
                            <a:latin typeface="Cambria Math" panose="02040503050406030204" pitchFamily="18" charset="0"/>
                          </a:rPr>
                          <m:t>&lt;</m:t>
                        </m:r>
                        <m:r>
                          <a:rPr lang="fr-FR" sz="1200" b="0" i="1" smtClean="0">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num>
                      <m:den>
                        <m:r>
                          <a:rPr lang="fr-FR" sz="1200" i="1">
                            <a:latin typeface="Cambria Math" panose="02040503050406030204" pitchFamily="18" charset="0"/>
                          </a:rPr>
                          <m:t>𝑃</m:t>
                        </m:r>
                        <m:r>
                          <a:rPr lang="fr-FR" sz="1200" i="1">
                            <a:latin typeface="Cambria Math" panose="02040503050406030204" pitchFamily="18" charset="0"/>
                          </a:rPr>
                          <m:t>(</m:t>
                        </m:r>
                        <m:r>
                          <a:rPr lang="fr-FR" sz="1200" i="1">
                            <a:latin typeface="Cambria Math" panose="02040503050406030204" pitchFamily="18" charset="0"/>
                          </a:rPr>
                          <m:t>𝜏</m:t>
                        </m:r>
                        <m:r>
                          <a:rPr lang="fr-FR" sz="1200" i="1">
                            <a:latin typeface="Cambria Math" panose="02040503050406030204" pitchFamily="18" charset="0"/>
                          </a:rPr>
                          <m:t>&gt;</m:t>
                        </m:r>
                        <m:r>
                          <a:rPr lang="fr-FR" sz="1200" i="1">
                            <a:latin typeface="Cambria Math" panose="02040503050406030204" pitchFamily="18" charset="0"/>
                          </a:rPr>
                          <m:t>𝑡</m:t>
                        </m:r>
                        <m:r>
                          <a:rPr lang="fr-FR" sz="1200" i="1">
                            <a:latin typeface="Cambria Math" panose="02040503050406030204" pitchFamily="18" charset="0"/>
                          </a:rPr>
                          <m:t>)</m:t>
                        </m:r>
                      </m:den>
                    </m:f>
                    <m:r>
                      <a:rPr lang="fr-FR" sz="1200" b="0" i="1" smtClean="0">
                        <a:latin typeface="Cambria Math" panose="02040503050406030204" pitchFamily="18" charset="0"/>
                      </a:rPr>
                      <m:t>=</m:t>
                    </m:r>
                    <m:f>
                      <m:fPr>
                        <m:ctrlPr>
                          <a:rPr lang="fr-FR" sz="1200" i="1">
                            <a:latin typeface="Cambria Math" panose="02040503050406030204" pitchFamily="18" charset="0"/>
                          </a:rPr>
                        </m:ctrlPr>
                      </m:fPr>
                      <m:num>
                        <m:r>
                          <a:rPr lang="fr-FR" sz="1200" i="1">
                            <a:latin typeface="Cambria Math" panose="02040503050406030204" pitchFamily="18" charset="0"/>
                          </a:rPr>
                          <m:t>𝑃</m:t>
                        </m:r>
                        <m:d>
                          <m:dPr>
                            <m:ctrlPr>
                              <a:rPr lang="fr-FR" sz="1200" i="1">
                                <a:latin typeface="Cambria Math" panose="02040503050406030204" pitchFamily="18" charset="0"/>
                              </a:rPr>
                            </m:ctrlPr>
                          </m:dPr>
                          <m:e>
                            <m:r>
                              <a:rPr lang="fr-FR" sz="1200" b="0" i="1" smtClean="0">
                                <a:latin typeface="Cambria Math" panose="02040503050406030204" pitchFamily="18" charset="0"/>
                              </a:rPr>
                              <m:t>𝜏</m:t>
                            </m:r>
                            <m:r>
                              <a:rPr lang="fr-FR" sz="1200" b="0" i="1" smtClean="0">
                                <a:latin typeface="Cambria Math" panose="02040503050406030204" pitchFamily="18" charset="0"/>
                              </a:rPr>
                              <m:t>&gt;</m:t>
                            </m:r>
                            <m:r>
                              <a:rPr lang="fr-FR" sz="1200" b="0" i="1" smtClean="0">
                                <a:latin typeface="Cambria Math" panose="02040503050406030204" pitchFamily="18" charset="0"/>
                              </a:rPr>
                              <m:t>𝑡</m:t>
                            </m:r>
                          </m:e>
                        </m:d>
                        <m:r>
                          <a:rPr lang="fr-FR" sz="1200" b="0" i="1" smtClean="0">
                            <a:latin typeface="Cambria Math" panose="02040503050406030204" pitchFamily="18" charset="0"/>
                          </a:rPr>
                          <m:t>−</m:t>
                        </m:r>
                        <m:r>
                          <a:rPr lang="fr-FR" sz="1200" i="1">
                            <a:latin typeface="Cambria Math" panose="02040503050406030204" pitchFamily="18" charset="0"/>
                          </a:rPr>
                          <m:t>𝑃</m:t>
                        </m:r>
                        <m:d>
                          <m:dPr>
                            <m:ctrlPr>
                              <a:rPr lang="fr-FR" sz="1200" i="1">
                                <a:latin typeface="Cambria Math" panose="02040503050406030204" pitchFamily="18" charset="0"/>
                              </a:rPr>
                            </m:ctrlPr>
                          </m:dPr>
                          <m:e>
                            <m:r>
                              <a:rPr lang="fr-FR" sz="1200" b="0" i="1" smtClean="0">
                                <a:latin typeface="Cambria Math" panose="02040503050406030204" pitchFamily="18" charset="0"/>
                              </a:rPr>
                              <m:t>𝜏</m:t>
                            </m:r>
                            <m:r>
                              <a:rPr lang="fr-FR" sz="1200" i="1">
                                <a:latin typeface="Cambria Math" panose="02040503050406030204" pitchFamily="18" charset="0"/>
                              </a:rPr>
                              <m:t>&gt;</m:t>
                            </m:r>
                            <m:r>
                              <a:rPr lang="fr-FR" sz="1200" b="0" i="1" smtClean="0">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e>
                        </m:d>
                      </m:num>
                      <m:den>
                        <m:r>
                          <a:rPr lang="fr-FR" sz="1200" i="1">
                            <a:latin typeface="Cambria Math" panose="02040503050406030204" pitchFamily="18" charset="0"/>
                          </a:rPr>
                          <m:t>𝑃</m:t>
                        </m:r>
                        <m:r>
                          <a:rPr lang="fr-FR" sz="1200" i="1">
                            <a:latin typeface="Cambria Math" panose="02040503050406030204" pitchFamily="18" charset="0"/>
                          </a:rPr>
                          <m:t>(</m:t>
                        </m:r>
                        <m:r>
                          <a:rPr lang="fr-FR" sz="1200" i="1">
                            <a:latin typeface="Cambria Math" panose="02040503050406030204" pitchFamily="18" charset="0"/>
                          </a:rPr>
                          <m:t>𝜏</m:t>
                        </m:r>
                        <m:r>
                          <a:rPr lang="fr-FR" sz="1200" i="1">
                            <a:latin typeface="Cambria Math" panose="02040503050406030204" pitchFamily="18" charset="0"/>
                          </a:rPr>
                          <m:t>&gt;</m:t>
                        </m:r>
                        <m:r>
                          <a:rPr lang="fr-FR" sz="1200" i="1">
                            <a:latin typeface="Cambria Math" panose="02040503050406030204" pitchFamily="18" charset="0"/>
                          </a:rPr>
                          <m:t>𝑡</m:t>
                        </m:r>
                        <m:r>
                          <a:rPr lang="fr-FR" sz="1200" i="1">
                            <a:latin typeface="Cambria Math" panose="02040503050406030204" pitchFamily="18" charset="0"/>
                          </a:rPr>
                          <m:t>)</m:t>
                        </m:r>
                      </m:den>
                    </m:f>
                  </m:oMath>
                </a14:m>
                <a:endParaRPr lang="fr-FR" sz="1200" i="1" dirty="0">
                  <a:latin typeface="Cambria Math" panose="02040503050406030204" pitchFamily="18" charset="0"/>
                </a:endParaRPr>
              </a:p>
              <a:p>
                <a:r>
                  <a:rPr lang="fr-FR" sz="1200" i="1" dirty="0">
                    <a:latin typeface="Cambria Math" panose="02040503050406030204" pitchFamily="18" charset="0"/>
                  </a:rPr>
                  <a:t>                                                                        </a:t>
                </a:r>
                <a14:m>
                  <m:oMath xmlns:m="http://schemas.openxmlformats.org/officeDocument/2006/math">
                    <m:r>
                      <a:rPr lang="fr-FR" sz="1200" b="0" i="1" smtClean="0">
                        <a:latin typeface="Cambria Math" panose="02040503050406030204" pitchFamily="18" charset="0"/>
                      </a:rPr>
                      <m:t>=</m:t>
                    </m:r>
                    <m:f>
                      <m:fPr>
                        <m:ctrlPr>
                          <a:rPr lang="fr-FR" sz="1200" b="0" i="1" smtClean="0">
                            <a:latin typeface="Cambria Math" panose="02040503050406030204" pitchFamily="18" charset="0"/>
                          </a:rPr>
                        </m:ctrlPr>
                      </m:fPr>
                      <m:num>
                        <m:r>
                          <a:rPr lang="fr-FR" sz="1200" b="0" i="1" smtClean="0">
                            <a:latin typeface="Cambria Math" panose="02040503050406030204" pitchFamily="18" charset="0"/>
                          </a:rPr>
                          <m:t>𝑆</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𝑡</m:t>
                            </m:r>
                          </m:e>
                        </m:d>
                        <m:r>
                          <a:rPr lang="fr-FR" sz="1200" b="0" i="1" smtClean="0">
                            <a:latin typeface="Cambria Math" panose="02040503050406030204" pitchFamily="18" charset="0"/>
                          </a:rPr>
                          <m:t>−</m:t>
                        </m:r>
                        <m:r>
                          <a:rPr lang="fr-FR" sz="1200" b="0" i="1" smtClean="0">
                            <a:latin typeface="Cambria Math" panose="02040503050406030204" pitchFamily="18" charset="0"/>
                          </a:rPr>
                          <m:t>𝑆</m:t>
                        </m:r>
                        <m:r>
                          <a:rPr lang="fr-FR" sz="1200" b="0" i="1" smtClean="0">
                            <a:latin typeface="Cambria Math" panose="02040503050406030204" pitchFamily="18" charset="0"/>
                          </a:rPr>
                          <m:t>(</m:t>
                        </m:r>
                        <m:r>
                          <a:rPr lang="fr-FR" sz="1200" b="0" i="1" smtClean="0">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num>
                      <m:den>
                        <m:r>
                          <a:rPr lang="fr-FR" sz="1200" i="1">
                            <a:latin typeface="Cambria Math" panose="02040503050406030204" pitchFamily="18" charset="0"/>
                          </a:rPr>
                          <m:t>𝑆</m:t>
                        </m:r>
                        <m:d>
                          <m:dPr>
                            <m:ctrlPr>
                              <a:rPr lang="fr-FR" sz="1200" i="1">
                                <a:latin typeface="Cambria Math" panose="02040503050406030204" pitchFamily="18" charset="0"/>
                              </a:rPr>
                            </m:ctrlPr>
                          </m:dPr>
                          <m:e>
                            <m:r>
                              <a:rPr lang="fr-FR" sz="1200" i="1">
                                <a:latin typeface="Cambria Math" panose="02040503050406030204" pitchFamily="18" charset="0"/>
                              </a:rPr>
                              <m:t>𝑡</m:t>
                            </m:r>
                          </m:e>
                        </m:d>
                      </m:den>
                    </m:f>
                    <m:r>
                      <a:rPr lang="fr-FR" sz="1200" b="0" i="1" smtClean="0">
                        <a:latin typeface="Cambria Math" panose="02040503050406030204" pitchFamily="18" charset="0"/>
                      </a:rPr>
                      <m:t>=</m:t>
                    </m:r>
                    <m:f>
                      <m:fPr>
                        <m:ctrlPr>
                          <a:rPr lang="fr-FR" sz="1200" i="1" smtClean="0">
                            <a:latin typeface="Cambria Math" panose="02040503050406030204" pitchFamily="18" charset="0"/>
                          </a:rPr>
                        </m:ctrlPr>
                      </m:fPr>
                      <m:num>
                        <m:r>
                          <a:rPr lang="fr-FR" sz="1200" b="0" i="1" smtClean="0">
                            <a:latin typeface="Cambria Math" panose="02040503050406030204" pitchFamily="18" charset="0"/>
                          </a:rPr>
                          <m:t>𝐶𝑃𝐷</m:t>
                        </m:r>
                        <m:d>
                          <m:dPr>
                            <m:ctrlPr>
                              <a:rPr lang="fr-FR" sz="1200" i="1">
                                <a:latin typeface="Cambria Math" panose="02040503050406030204" pitchFamily="18" charset="0"/>
                              </a:rPr>
                            </m:ctrlPr>
                          </m:dPr>
                          <m:e>
                            <m:r>
                              <a:rPr lang="fr-FR" sz="1200" i="1">
                                <a:latin typeface="Cambria Math" panose="02040503050406030204" pitchFamily="18" charset="0"/>
                              </a:rPr>
                              <m:t>𝑡</m:t>
                            </m:r>
                            <m:r>
                              <a:rPr lang="fr-FR" sz="1200" b="0" i="1" smtClean="0">
                                <a:latin typeface="Cambria Math" panose="02040503050406030204" pitchFamily="18" charset="0"/>
                              </a:rPr>
                              <m:t>+</m:t>
                            </m:r>
                            <m:r>
                              <a:rPr lang="fr-FR" sz="1200" b="0" i="1" smtClean="0">
                                <a:latin typeface="Cambria Math" panose="02040503050406030204" pitchFamily="18" charset="0"/>
                              </a:rPr>
                              <m:t>1</m:t>
                            </m:r>
                          </m:e>
                        </m:d>
                        <m:r>
                          <a:rPr lang="fr-FR" sz="1200" i="1">
                            <a:latin typeface="Cambria Math" panose="02040503050406030204" pitchFamily="18" charset="0"/>
                          </a:rPr>
                          <m:t>−</m:t>
                        </m:r>
                        <m:r>
                          <a:rPr lang="fr-FR" sz="1200" b="0" i="1" smtClean="0">
                            <a:latin typeface="Cambria Math" panose="02040503050406030204" pitchFamily="18" charset="0"/>
                          </a:rPr>
                          <m:t>𝐶𝑃𝐷</m:t>
                        </m:r>
                        <m:r>
                          <a:rPr lang="fr-FR" sz="1200" i="1">
                            <a:latin typeface="Cambria Math" panose="02040503050406030204" pitchFamily="18" charset="0"/>
                          </a:rPr>
                          <m:t>(</m:t>
                        </m:r>
                        <m:r>
                          <a:rPr lang="fr-FR" sz="1200" i="1">
                            <a:latin typeface="Cambria Math" panose="02040503050406030204" pitchFamily="18" charset="0"/>
                          </a:rPr>
                          <m:t>𝑡</m:t>
                        </m:r>
                        <m:r>
                          <a:rPr lang="fr-FR" sz="1200" i="1">
                            <a:latin typeface="Cambria Math" panose="02040503050406030204" pitchFamily="18" charset="0"/>
                          </a:rPr>
                          <m:t>)</m:t>
                        </m:r>
                      </m:num>
                      <m:den>
                        <m:r>
                          <a:rPr lang="fr-FR" sz="1200" b="0" i="1" smtClean="0">
                            <a:latin typeface="Cambria Math" panose="02040503050406030204" pitchFamily="18" charset="0"/>
                          </a:rPr>
                          <m:t>1</m:t>
                        </m:r>
                        <m:r>
                          <a:rPr lang="fr-FR" sz="1200" b="0" i="1" smtClean="0">
                            <a:latin typeface="Cambria Math" panose="02040503050406030204" pitchFamily="18" charset="0"/>
                          </a:rPr>
                          <m:t>−</m:t>
                        </m:r>
                        <m:r>
                          <a:rPr lang="fr-FR" sz="1200" i="1">
                            <a:latin typeface="Cambria Math" panose="02040503050406030204" pitchFamily="18" charset="0"/>
                          </a:rPr>
                          <m:t>𝐶𝑃𝐷</m:t>
                        </m:r>
                        <m:r>
                          <a:rPr lang="fr-FR" sz="1200" i="1">
                            <a:latin typeface="Cambria Math" panose="02040503050406030204" pitchFamily="18" charset="0"/>
                          </a:rPr>
                          <m:t>(</m:t>
                        </m:r>
                        <m:r>
                          <a:rPr lang="fr-FR" sz="1200" i="1">
                            <a:latin typeface="Cambria Math" panose="02040503050406030204" pitchFamily="18" charset="0"/>
                          </a:rPr>
                          <m:t>𝑡</m:t>
                        </m:r>
                        <m:r>
                          <a:rPr lang="fr-FR" sz="1200" i="1">
                            <a:latin typeface="Cambria Math" panose="02040503050406030204" pitchFamily="18" charset="0"/>
                          </a:rPr>
                          <m:t>)</m:t>
                        </m:r>
                      </m:den>
                    </m:f>
                  </m:oMath>
                </a14:m>
                <a:endParaRPr lang="fr-FR" sz="1200" i="1" dirty="0">
                  <a:latin typeface="Cambria Math" panose="02040503050406030204" pitchFamily="18" charset="0"/>
                </a:endParaRPr>
              </a:p>
            </p:txBody>
          </p:sp>
        </mc:Choice>
        <mc:Fallback xmlns="">
          <p:sp>
            <p:nvSpPr>
              <p:cNvPr id="16" name="ZoneTexte 15">
                <a:extLst>
                  <a:ext uri="{FF2B5EF4-FFF2-40B4-BE49-F238E27FC236}">
                    <a16:creationId xmlns:a16="http://schemas.microsoft.com/office/drawing/2014/main" id="{9448B87F-2E31-31BC-5E33-31F2221F2505}"/>
                  </a:ext>
                </a:extLst>
              </p:cNvPr>
              <p:cNvSpPr txBox="1">
                <a:spLocks noRot="1" noChangeAspect="1" noMove="1" noResize="1" noEditPoints="1" noAdjustHandles="1" noChangeArrowheads="1" noChangeShapeType="1" noTextEdit="1"/>
              </p:cNvSpPr>
              <p:nvPr/>
            </p:nvSpPr>
            <p:spPr>
              <a:xfrm>
                <a:off x="-1579374" y="5294055"/>
                <a:ext cx="6096000" cy="883447"/>
              </a:xfrm>
              <a:prstGeom prst="rect">
                <a:avLst/>
              </a:prstGeom>
              <a:blipFill>
                <a:blip r:embed="rId7"/>
                <a:stretch>
                  <a:fillRect b="-1379"/>
                </a:stretch>
              </a:blipFill>
            </p:spPr>
            <p:txBody>
              <a:bodyPr/>
              <a:lstStyle/>
              <a:p>
                <a:r>
                  <a:rPr lang="fr-FR">
                    <a:noFill/>
                  </a:rPr>
                  <a:t> </a:t>
                </a:r>
              </a:p>
            </p:txBody>
          </p:sp>
        </mc:Fallback>
      </mc:AlternateContent>
      <p:sp>
        <p:nvSpPr>
          <p:cNvPr id="17" name="ZoneTexte 16">
            <a:extLst>
              <a:ext uri="{FF2B5EF4-FFF2-40B4-BE49-F238E27FC236}">
                <a16:creationId xmlns:a16="http://schemas.microsoft.com/office/drawing/2014/main" id="{50296AE4-86C6-8415-EEE1-113005F2A603}"/>
              </a:ext>
            </a:extLst>
          </p:cNvPr>
          <p:cNvSpPr txBox="1"/>
          <p:nvPr/>
        </p:nvSpPr>
        <p:spPr>
          <a:xfrm>
            <a:off x="3602226" y="2876492"/>
            <a:ext cx="914400" cy="914400"/>
          </a:xfrm>
          <a:prstGeom prst="rect">
            <a:avLst/>
          </a:prstGeom>
        </p:spPr>
        <p:txBody>
          <a:bodyPr vert="horz" wrap="non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8" name="ZoneTexte 17">
            <a:extLst>
              <a:ext uri="{FF2B5EF4-FFF2-40B4-BE49-F238E27FC236}">
                <a16:creationId xmlns:a16="http://schemas.microsoft.com/office/drawing/2014/main" id="{BB5FA11A-B059-9B2F-EE4B-4250651C9593}"/>
              </a:ext>
            </a:extLst>
          </p:cNvPr>
          <p:cNvSpPr txBox="1"/>
          <p:nvPr/>
        </p:nvSpPr>
        <p:spPr>
          <a:xfrm>
            <a:off x="4076700" y="4429125"/>
            <a:ext cx="4171950" cy="1314450"/>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9" name="ZoneTexte 18">
            <a:extLst>
              <a:ext uri="{FF2B5EF4-FFF2-40B4-BE49-F238E27FC236}">
                <a16:creationId xmlns:a16="http://schemas.microsoft.com/office/drawing/2014/main" id="{D47C648E-D928-9302-8330-60AD54AC4EB0}"/>
              </a:ext>
            </a:extLst>
          </p:cNvPr>
          <p:cNvSpPr txBox="1"/>
          <p:nvPr/>
        </p:nvSpPr>
        <p:spPr>
          <a:xfrm>
            <a:off x="248164" y="5020764"/>
            <a:ext cx="3354062" cy="1136648"/>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0" name="ZoneTexte 19">
            <a:extLst>
              <a:ext uri="{FF2B5EF4-FFF2-40B4-BE49-F238E27FC236}">
                <a16:creationId xmlns:a16="http://schemas.microsoft.com/office/drawing/2014/main" id="{7CA1AF2E-3B9D-10FC-9FDE-2AE1D7DAFB5C}"/>
              </a:ext>
            </a:extLst>
          </p:cNvPr>
          <p:cNvSpPr txBox="1"/>
          <p:nvPr/>
        </p:nvSpPr>
        <p:spPr>
          <a:xfrm>
            <a:off x="134733" y="4989012"/>
            <a:ext cx="3354062" cy="445780"/>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marginale (ou conditionnelle) en t :</a:t>
            </a:r>
            <a:endParaRPr lang="fr-FR" sz="11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603302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1228D66F-268C-32FF-8095-755185DF2EE4}"/>
            </a:ext>
          </a:extLst>
        </p:cNvPr>
        <p:cNvGrpSpPr/>
        <p:nvPr/>
      </p:nvGrpSpPr>
      <p:grpSpPr>
        <a:xfrm>
          <a:off x="0" y="0"/>
          <a:ext cx="0" cy="0"/>
          <a:chOff x="0" y="0"/>
          <a:chExt cx="0" cy="0"/>
        </a:xfrm>
      </p:grpSpPr>
      <p:pic>
        <p:nvPicPr>
          <p:cNvPr id="15" name="Image 14">
            <a:extLst>
              <a:ext uri="{FF2B5EF4-FFF2-40B4-BE49-F238E27FC236}">
                <a16:creationId xmlns:a16="http://schemas.microsoft.com/office/drawing/2014/main" id="{370EBA68-ACB1-E97C-CD61-E8075D79727D}"/>
              </a:ext>
            </a:extLst>
          </p:cNvPr>
          <p:cNvPicPr>
            <a:picLocks noChangeAspect="1"/>
          </p:cNvPicPr>
          <p:nvPr/>
        </p:nvPicPr>
        <p:blipFill>
          <a:blip r:embed="rId3"/>
          <a:stretch>
            <a:fillRect/>
          </a:stretch>
        </p:blipFill>
        <p:spPr>
          <a:xfrm>
            <a:off x="5860785" y="2724390"/>
            <a:ext cx="5864904" cy="4010858"/>
          </a:xfrm>
          <a:prstGeom prst="rect">
            <a:avLst/>
          </a:prstGeom>
        </p:spPr>
      </p:pic>
      <p:sp>
        <p:nvSpPr>
          <p:cNvPr id="25" name="Rectangle 24">
            <a:extLst>
              <a:ext uri="{FF2B5EF4-FFF2-40B4-BE49-F238E27FC236}">
                <a16:creationId xmlns:a16="http://schemas.microsoft.com/office/drawing/2014/main" id="{6FF5C941-A6D1-6652-5C79-56EDD2EC6C8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6E6355B5-F53A-3D2F-2649-1EAC04970F90}"/>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altLang="fr-FR" dirty="0"/>
              <a:t>augmentation significative du risque de crédit (SICR)</a:t>
            </a:r>
            <a:endParaRPr dirty="0"/>
          </a:p>
        </p:txBody>
      </p:sp>
      <p:sp>
        <p:nvSpPr>
          <p:cNvPr id="1631" name="Google Shape;1631;g3081203faef_0_2035">
            <a:extLst>
              <a:ext uri="{FF2B5EF4-FFF2-40B4-BE49-F238E27FC236}">
                <a16:creationId xmlns:a16="http://schemas.microsoft.com/office/drawing/2014/main" id="{AEF177CB-F852-2EB0-E031-3105B0E2B0F7}"/>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mc:AlternateContent xmlns:mc="http://schemas.openxmlformats.org/markup-compatibility/2006" xmlns:a14="http://schemas.microsoft.com/office/drawing/2010/main">
        <mc:Choice Requires="a14">
          <p:sp>
            <p:nvSpPr>
              <p:cNvPr id="2" name="object 21">
                <a:extLst>
                  <a:ext uri="{FF2B5EF4-FFF2-40B4-BE49-F238E27FC236}">
                    <a16:creationId xmlns:a16="http://schemas.microsoft.com/office/drawing/2014/main" id="{2B9A711E-350E-9BD1-0985-285CC40DC038}"/>
                  </a:ext>
                </a:extLst>
              </p:cNvPr>
              <p:cNvSpPr txBox="1"/>
              <p:nvPr/>
            </p:nvSpPr>
            <p:spPr>
              <a:xfrm>
                <a:off x="89768" y="1264783"/>
                <a:ext cx="11821964" cy="1281120"/>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Le SICR conditionne le passage Stage 1 → Stage 2 et le calcul des ECL sur la durée de vie (</a:t>
                </a:r>
                <a:r>
                  <a:rPr lang="fr-FR" altLang="fr-FR" sz="1050" i="1" dirty="0">
                    <a:latin typeface="+mj-lt"/>
                  </a:rPr>
                  <a:t>lifetime</a:t>
                </a:r>
                <a:r>
                  <a:rPr lang="fr-FR" altLang="fr-FR" sz="1050" dirty="0">
                    <a:latin typeface="+mj-lt"/>
                  </a:rPr>
                  <a:t>).</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b="1" dirty="0">
                    <a:latin typeface="+mj-lt"/>
                  </a:rPr>
                  <a:t>Trois types d’éléments peuvent entraîner le passage d’un contrat du Stage 1 au Stage 2 :</a:t>
                </a:r>
              </a:p>
              <a:p>
                <a:pPr marL="180000" marR="83820" algn="just">
                  <a:spcBef>
                    <a:spcPts val="430"/>
                  </a:spcBef>
                </a:pPr>
                <a:r>
                  <a:rPr lang="fr-FR" altLang="fr-FR" sz="1050" dirty="0">
                    <a:latin typeface="+mj-lt"/>
                  </a:rPr>
                  <a:t>      </a:t>
                </a:r>
                <a14:m>
                  <m:oMath xmlns:m="http://schemas.openxmlformats.org/officeDocument/2006/math">
                    <m:r>
                      <a:rPr lang="fr-FR" altLang="fr-FR" sz="1050" i="1" dirty="0" smtClean="0">
                        <a:latin typeface="Cambria Math" panose="02040503050406030204" pitchFamily="18" charset="0"/>
                      </a:rPr>
                      <m:t>(</m:t>
                    </m:r>
                    <m:r>
                      <a:rPr lang="fr-FR" altLang="fr-FR" sz="1050" i="1" dirty="0" smtClean="0">
                        <a:latin typeface="Cambria Math" panose="02040503050406030204" pitchFamily="18" charset="0"/>
                      </a:rPr>
                      <m:t>𝑖</m:t>
                    </m:r>
                    <m:r>
                      <a:rPr lang="fr-FR" altLang="fr-FR" sz="1050" i="1" dirty="0" smtClean="0">
                        <a:latin typeface="Cambria Math" panose="02040503050406030204" pitchFamily="18" charset="0"/>
                      </a:rPr>
                      <m:t>)</m:t>
                    </m:r>
                  </m:oMath>
                </a14:m>
                <a:r>
                  <a:rPr lang="fr-FR" altLang="fr-FR" sz="1050" dirty="0">
                    <a:latin typeface="+mj-lt"/>
                  </a:rPr>
                  <a:t> Une augmentation significative de la PD lifetime réévaluée à la date de reporting, par rapport à la PD lifetime estimée à l’octroi.</a:t>
                </a:r>
              </a:p>
              <a:p>
                <a:pPr marL="180000" marR="83820" algn="just">
                  <a:spcBef>
                    <a:spcPts val="430"/>
                  </a:spcBef>
                </a:pPr>
                <a:r>
                  <a:rPr lang="fr-FR" altLang="fr-FR" sz="1050" dirty="0">
                    <a:latin typeface="+mj-lt"/>
                  </a:rPr>
                  <a:t>      </a:t>
                </a:r>
                <a14:m>
                  <m:oMath xmlns:m="http://schemas.openxmlformats.org/officeDocument/2006/math">
                    <m:r>
                      <a:rPr lang="fr-FR" altLang="fr-FR" sz="1050" i="1" dirty="0" smtClean="0">
                        <a:latin typeface="Cambria Math" panose="02040503050406030204" pitchFamily="18" charset="0"/>
                      </a:rPr>
                      <m:t>(</m:t>
                    </m:r>
                    <m:r>
                      <a:rPr lang="fr-FR" altLang="fr-FR" sz="1050" i="1" dirty="0" smtClean="0">
                        <a:latin typeface="Cambria Math" panose="02040503050406030204" pitchFamily="18" charset="0"/>
                      </a:rPr>
                      <m:t>𝑖𝑖</m:t>
                    </m:r>
                    <m:r>
                      <a:rPr lang="fr-FR" altLang="fr-FR" sz="1050" i="1" dirty="0" smtClean="0">
                        <a:latin typeface="Cambria Math" panose="02040503050406030204" pitchFamily="18" charset="0"/>
                      </a:rPr>
                      <m:t>) </m:t>
                    </m:r>
                  </m:oMath>
                </a14:m>
                <a:r>
                  <a:rPr lang="fr-FR" altLang="fr-FR" sz="1050" dirty="0">
                    <a:latin typeface="+mj-lt"/>
                  </a:rPr>
                  <a:t>Un retard de paiement de plus de 30 jours (backstop IFRS 9).</a:t>
                </a:r>
              </a:p>
              <a:p>
                <a:pPr marL="180000" marR="83820" algn="just">
                  <a:spcBef>
                    <a:spcPts val="430"/>
                  </a:spcBef>
                </a:pPr>
                <a:r>
                  <a:rPr lang="fr-FR" altLang="fr-FR" sz="1050" dirty="0">
                    <a:latin typeface="+mj-lt"/>
                  </a:rPr>
                  <a:t>      </a:t>
                </a:r>
                <a14:m>
                  <m:oMath xmlns:m="http://schemas.openxmlformats.org/officeDocument/2006/math">
                    <m:r>
                      <a:rPr lang="fr-FR" altLang="fr-FR" sz="1050" i="1" dirty="0" smtClean="0">
                        <a:latin typeface="Cambria Math" panose="02040503050406030204" pitchFamily="18" charset="0"/>
                      </a:rPr>
                      <m:t>(</m:t>
                    </m:r>
                    <m:r>
                      <a:rPr lang="fr-FR" altLang="fr-FR" sz="1050" i="1" dirty="0" smtClean="0">
                        <a:latin typeface="Cambria Math" panose="02040503050406030204" pitchFamily="18" charset="0"/>
                      </a:rPr>
                      <m:t>𝑖𝑖𝑖</m:t>
                    </m:r>
                    <m:r>
                      <a:rPr lang="fr-FR" altLang="fr-FR" sz="1050" i="1" dirty="0" smtClean="0">
                        <a:latin typeface="Cambria Math" panose="02040503050406030204" pitchFamily="18" charset="0"/>
                      </a:rPr>
                      <m:t>) </m:t>
                    </m:r>
                  </m:oMath>
                </a14:m>
                <a:r>
                  <a:rPr lang="fr-FR" altLang="fr-FR" sz="1050" dirty="0">
                    <a:latin typeface="+mj-lt"/>
                  </a:rPr>
                  <a:t>L’inscription du contrat sur la </a:t>
                </a:r>
                <a:r>
                  <a:rPr lang="fr-FR" altLang="fr-FR" sz="1050" dirty="0" err="1">
                    <a:latin typeface="+mj-lt"/>
                  </a:rPr>
                  <a:t>watchlist</a:t>
                </a:r>
                <a:r>
                  <a:rPr lang="fr-FR" altLang="fr-FR" sz="1050" dirty="0">
                    <a:latin typeface="+mj-lt"/>
                  </a:rPr>
                  <a:t> interne.</a:t>
                </a:r>
              </a:p>
            </p:txBody>
          </p:sp>
        </mc:Choice>
        <mc:Fallback xmlns="">
          <p:sp>
            <p:nvSpPr>
              <p:cNvPr id="2" name="object 21">
                <a:extLst>
                  <a:ext uri="{FF2B5EF4-FFF2-40B4-BE49-F238E27FC236}">
                    <a16:creationId xmlns:a16="http://schemas.microsoft.com/office/drawing/2014/main" id="{2B9A711E-350E-9BD1-0985-285CC40DC038}"/>
                  </a:ext>
                </a:extLst>
              </p:cNvPr>
              <p:cNvSpPr txBox="1">
                <a:spLocks noRot="1" noChangeAspect="1" noMove="1" noResize="1" noEditPoints="1" noAdjustHandles="1" noChangeArrowheads="1" noChangeShapeType="1" noTextEdit="1"/>
              </p:cNvSpPr>
              <p:nvPr/>
            </p:nvSpPr>
            <p:spPr>
              <a:xfrm>
                <a:off x="89768" y="1264783"/>
                <a:ext cx="11821964" cy="1281120"/>
              </a:xfrm>
              <a:prstGeom prst="rect">
                <a:avLst/>
              </a:prstGeom>
              <a:blipFill>
                <a:blip r:embed="rId4"/>
                <a:stretch>
                  <a:fillRect b="-52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FC8DAE99-93BF-1EF6-D38E-B75F670691DF}"/>
                  </a:ext>
                </a:extLst>
              </p:cNvPr>
              <p:cNvSpPr txBox="1"/>
              <p:nvPr/>
            </p:nvSpPr>
            <p:spPr>
              <a:xfrm>
                <a:off x="143478" y="2656114"/>
                <a:ext cx="5422032" cy="1826986"/>
              </a:xfrm>
              <a:prstGeom prst="rect">
                <a:avLst/>
              </a:prstGeom>
            </p:spPr>
            <p:txBody>
              <a:bodyPr vert="horz" wrap="square" lIns="90000" tIns="45720" rIns="91440" bIns="45720" rtlCol="0">
                <a:noAutofit/>
              </a:bodyPr>
              <a:lstStyle/>
              <a:p>
                <a:pPr algn="just">
                  <a:spcBef>
                    <a:spcPts val="600"/>
                  </a:spcBef>
                  <a:buClr>
                    <a:schemeClr val="tx1"/>
                  </a:buClr>
                </a:pPr>
                <a:r>
                  <a:rPr lang="fr-FR" altLang="fr-FR" sz="1050" dirty="0">
                    <a:solidFill>
                      <a:schemeClr val="accent2"/>
                    </a:solidFill>
                  </a:rPr>
                  <a:t>Exemples d’événements déclenchant le placement du contrat en </a:t>
                </a:r>
                <a:r>
                  <a:rPr lang="fr-FR" altLang="fr-FR" sz="1050" dirty="0" err="1">
                    <a:solidFill>
                      <a:schemeClr val="accent2"/>
                    </a:solidFill>
                  </a:rPr>
                  <a:t>watchlist</a:t>
                </a:r>
                <a:r>
                  <a:rPr lang="fr-FR" altLang="fr-FR" sz="1050" dirty="0">
                    <a:solidFill>
                      <a:schemeClr val="accent2"/>
                    </a:solidFill>
                  </a:rPr>
                  <a:t> :</a:t>
                </a:r>
              </a:p>
              <a:p>
                <a:pPr marL="171450" indent="-171450" algn="just">
                  <a:spcBef>
                    <a:spcPts val="600"/>
                  </a:spcBef>
                  <a:buClr>
                    <a:schemeClr val="tx1"/>
                  </a:buClr>
                  <a:buFont typeface="Wingdings" panose="05000000000000000000" pitchFamily="2" charset="2"/>
                  <a:buChar char="§"/>
                </a:pPr>
                <a:r>
                  <a:rPr lang="fr-FR" altLang="fr-FR" sz="1050" dirty="0"/>
                  <a:t>Dégradation significative d’indicateurs financiers tel que le ratio de liquidité</a:t>
                </a:r>
              </a:p>
              <a:p>
                <a:pPr marL="171450" indent="-171450" algn="just">
                  <a:spcBef>
                    <a:spcPts val="600"/>
                  </a:spcBef>
                  <a:buClr>
                    <a:schemeClr val="tx1"/>
                  </a:buClr>
                  <a:buFont typeface="Wingdings" panose="05000000000000000000" pitchFamily="2" charset="2"/>
                  <a:buChar char="§"/>
                </a:pPr>
                <a:r>
                  <a:rPr lang="fr-FR" altLang="fr-FR" sz="1050" dirty="0"/>
                  <a:t>Renégociation de crédit / restructuration pour risque (</a:t>
                </a:r>
                <a:r>
                  <a:rPr lang="fr-FR" sz="1050" i="1" dirty="0"/>
                  <a:t>Forbearance</a:t>
                </a:r>
                <a:r>
                  <a:rPr lang="fr-FR" sz="1050" dirty="0"/>
                  <a:t>)</a:t>
                </a:r>
              </a:p>
              <a:p>
                <a:pPr marL="171450" indent="-171450" algn="just">
                  <a:spcBef>
                    <a:spcPts val="600"/>
                  </a:spcBef>
                  <a:buClr>
                    <a:schemeClr val="tx1"/>
                  </a:buClr>
                  <a:buFont typeface="Wingdings" panose="05000000000000000000" pitchFamily="2" charset="2"/>
                  <a:buChar char="§"/>
                </a:pPr>
                <a:r>
                  <a:rPr lang="fr-FR" sz="1050" dirty="0"/>
                  <a:t>Détérioration externe (rating agence, signaux de marché, risque sectoriel, risque climatique/ESG).</a:t>
                </a:r>
              </a:p>
              <a:p>
                <a:pPr algn="just">
                  <a:spcBef>
                    <a:spcPts val="600"/>
                  </a:spcBef>
                  <a:buClr>
                    <a:schemeClr val="tx1"/>
                  </a:buClr>
                </a:pPr>
                <a:endParaRPr lang="fr-FR" altLang="fr-FR" sz="1050" dirty="0"/>
              </a:p>
              <a:p>
                <a:pPr algn="just">
                  <a:spcBef>
                    <a:spcPts val="600"/>
                  </a:spcBef>
                  <a:buClr>
                    <a:schemeClr val="tx1"/>
                  </a:buClr>
                </a:pPr>
                <a:endParaRPr lang="fr-FR" altLang="fr-FR" sz="1050" dirty="0"/>
              </a:p>
              <a:p>
                <a:pPr algn="just">
                  <a:spcBef>
                    <a:spcPts val="600"/>
                  </a:spcBef>
                  <a:buClr>
                    <a:schemeClr val="tx1"/>
                  </a:buClr>
                </a:pPr>
                <a14:m>
                  <m:oMath xmlns:m="http://schemas.openxmlformats.org/officeDocument/2006/math">
                    <m:d>
                      <m:dPr>
                        <m:ctrlPr>
                          <a:rPr lang="fr-FR" sz="1050" b="0" i="1" smtClean="0">
                            <a:latin typeface="Cambria Math" panose="02040503050406030204" pitchFamily="18" charset="0"/>
                          </a:rPr>
                        </m:ctrlPr>
                      </m:dPr>
                      <m:e>
                        <m:r>
                          <a:rPr lang="fr-FR" sz="1050" b="0" i="1" smtClean="0">
                            <a:latin typeface="Cambria Math" panose="02040503050406030204" pitchFamily="18" charset="0"/>
                          </a:rPr>
                          <m:t>𝑖</m:t>
                        </m:r>
                      </m:e>
                    </m:d>
                    <m:r>
                      <a:rPr lang="fr-FR" sz="1050" b="0" i="1" smtClean="0">
                        <a:latin typeface="Cambria Math" panose="02040503050406030204" pitchFamily="18" charset="0"/>
                      </a:rPr>
                      <m:t>  </m:t>
                    </m:r>
                  </m:oMath>
                </a14:m>
                <a:r>
                  <a:rPr lang="fr-FR" sz="1050" b="1" dirty="0"/>
                  <a:t>Critère relatif :                                 </a:t>
                </a:r>
              </a:p>
              <a:p>
                <a:pPr algn="just">
                  <a:spcBef>
                    <a:spcPts val="600"/>
                  </a:spcBef>
                  <a:buClr>
                    <a:schemeClr val="tx1"/>
                  </a:buClr>
                </a:pPr>
                <a:endParaRPr lang="fr-FR" sz="1050" dirty="0"/>
              </a:p>
              <a:p>
                <a:pPr algn="just">
                  <a:spcBef>
                    <a:spcPts val="600"/>
                  </a:spcBef>
                  <a:buClr>
                    <a:schemeClr val="tx1"/>
                  </a:buClr>
                </a:pPr>
                <a:r>
                  <a:rPr lang="fr-FR" sz="1050" u="sng" dirty="0"/>
                  <a:t>Pratique de la place </a:t>
                </a:r>
                <a:r>
                  <a:rPr lang="fr-FR" sz="1050" dirty="0"/>
                  <a:t>: </a:t>
                </a:r>
                <a14:m>
                  <m:oMath xmlns:m="http://schemas.openxmlformats.org/officeDocument/2006/math">
                    <m:r>
                      <a:rPr lang="fr-FR" altLang="fr-FR" sz="1050" i="1">
                        <a:latin typeface="Cambria Math" panose="02040503050406030204" pitchFamily="18" charset="0"/>
                      </a:rPr>
                      <m:t>𝛽</m:t>
                    </m:r>
                    <m:r>
                      <a:rPr lang="fr-FR" altLang="fr-FR" sz="1050" b="0" i="1" smtClean="0">
                        <a:latin typeface="Cambria Math" panose="02040503050406030204" pitchFamily="18" charset="0"/>
                      </a:rPr>
                      <m:t>=3</m:t>
                    </m:r>
                  </m:oMath>
                </a14:m>
                <a:r>
                  <a:rPr lang="fr-FR" sz="1050" dirty="0"/>
                  <a:t> → passage en Stage 2 dès que la PD lifetime a triplé par rapport à l’origine</a:t>
                </a:r>
              </a:p>
              <a:p>
                <a:pPr algn="just">
                  <a:spcBef>
                    <a:spcPts val="600"/>
                  </a:spcBef>
                  <a:buClr>
                    <a:schemeClr val="tx1"/>
                  </a:buClr>
                </a:pPr>
                <a:r>
                  <a:rPr lang="fr-FR" sz="1050" u="sng" dirty="0"/>
                  <a:t>Inconvénient </a:t>
                </a:r>
                <a:r>
                  <a:rPr lang="fr-FR" sz="1050" dirty="0"/>
                  <a:t>: pour des PD très faibles (ex : CHR </a:t>
                </a:r>
                <a14:m>
                  <m:oMath xmlns:m="http://schemas.openxmlformats.org/officeDocument/2006/math">
                    <m:r>
                      <a:rPr lang="fr-FR" sz="1050" b="0" i="1" smtClean="0">
                        <a:latin typeface="Cambria Math" panose="02040503050406030204" pitchFamily="18" charset="0"/>
                      </a:rPr>
                      <m:t>𝐴</m:t>
                    </m:r>
                    <m:r>
                      <a:rPr lang="fr-FR" sz="1050" b="0" i="1" smtClean="0">
                        <a:latin typeface="Cambria Math" panose="02040503050406030204" pitchFamily="18" charset="0"/>
                      </a:rPr>
                      <m:t>+</m:t>
                    </m:r>
                  </m:oMath>
                </a14:m>
                <a:r>
                  <a:rPr lang="fr-FR" sz="1050" dirty="0"/>
                  <a:t>), un triplement reste négligeable en absolu.</a:t>
                </a:r>
              </a:p>
              <a:p>
                <a:pPr algn="just">
                  <a:spcBef>
                    <a:spcPts val="600"/>
                  </a:spcBef>
                  <a:buClr>
                    <a:schemeClr val="tx1"/>
                  </a:buClr>
                </a:pPr>
                <a14:m>
                  <m:oMath xmlns:m="http://schemas.openxmlformats.org/officeDocument/2006/math">
                    <m:d>
                      <m:dPr>
                        <m:ctrlPr>
                          <a:rPr lang="fr-FR" sz="1050" i="1">
                            <a:latin typeface="Cambria Math" panose="02040503050406030204" pitchFamily="18" charset="0"/>
                          </a:rPr>
                        </m:ctrlPr>
                      </m:dPr>
                      <m:e>
                        <m:r>
                          <a:rPr lang="fr-FR" sz="1050" b="0" i="1" smtClean="0">
                            <a:latin typeface="Cambria Math" panose="02040503050406030204" pitchFamily="18" charset="0"/>
                          </a:rPr>
                          <m:t>𝑖</m:t>
                        </m:r>
                        <m:r>
                          <a:rPr lang="fr-FR" sz="1050" i="1">
                            <a:latin typeface="Cambria Math" panose="02040503050406030204" pitchFamily="18" charset="0"/>
                          </a:rPr>
                          <m:t>𝑖</m:t>
                        </m:r>
                      </m:e>
                    </m:d>
                    <m:r>
                      <a:rPr lang="fr-FR" sz="1050" i="1">
                        <a:latin typeface="Cambria Math" panose="02040503050406030204" pitchFamily="18" charset="0"/>
                      </a:rPr>
                      <m:t>  </m:t>
                    </m:r>
                  </m:oMath>
                </a14:m>
                <a:r>
                  <a:rPr lang="fr-FR" sz="1050" b="1" dirty="0"/>
                  <a:t>Critère absolu :</a:t>
                </a:r>
              </a:p>
              <a:p>
                <a:pPr algn="just">
                  <a:spcBef>
                    <a:spcPts val="600"/>
                  </a:spcBef>
                  <a:buClr>
                    <a:schemeClr val="tx1"/>
                  </a:buClr>
                </a:pPr>
                <a:r>
                  <a:rPr lang="fr-FR" sz="1050" u="sng" dirty="0"/>
                  <a:t>Inconvénient </a:t>
                </a:r>
                <a:r>
                  <a:rPr lang="fr-FR" sz="1050" dirty="0"/>
                  <a:t>: peut ignorer des dégradations importantes si la PD &lt; au seuil.</a:t>
                </a:r>
              </a:p>
              <a:p>
                <a:pPr algn="just">
                  <a:spcBef>
                    <a:spcPts val="600"/>
                  </a:spcBef>
                  <a:buClr>
                    <a:schemeClr val="tx1"/>
                  </a:buClr>
                </a:pPr>
                <a14:m>
                  <m:oMath xmlns:m="http://schemas.openxmlformats.org/officeDocument/2006/math">
                    <m:d>
                      <m:dPr>
                        <m:ctrlPr>
                          <a:rPr lang="fr-FR" sz="1050" i="1" smtClean="0">
                            <a:latin typeface="Cambria Math" panose="02040503050406030204" pitchFamily="18" charset="0"/>
                          </a:rPr>
                        </m:ctrlPr>
                      </m:dPr>
                      <m:e>
                        <m:r>
                          <a:rPr lang="fr-FR" sz="1050" i="1">
                            <a:latin typeface="Cambria Math" panose="02040503050406030204" pitchFamily="18" charset="0"/>
                          </a:rPr>
                          <m:t>𝑖</m:t>
                        </m:r>
                        <m:r>
                          <a:rPr lang="fr-FR" sz="1050" b="0" i="1" smtClean="0">
                            <a:latin typeface="Cambria Math" panose="02040503050406030204" pitchFamily="18" charset="0"/>
                          </a:rPr>
                          <m:t>𝑖</m:t>
                        </m:r>
                        <m:r>
                          <a:rPr lang="fr-FR" sz="1050" i="1">
                            <a:latin typeface="Cambria Math" panose="02040503050406030204" pitchFamily="18" charset="0"/>
                          </a:rPr>
                          <m:t>𝑖</m:t>
                        </m:r>
                      </m:e>
                    </m:d>
                    <m:r>
                      <a:rPr lang="fr-FR" sz="1050" i="1">
                        <a:latin typeface="Cambria Math" panose="02040503050406030204" pitchFamily="18" charset="0"/>
                      </a:rPr>
                      <m:t>  </m:t>
                    </m:r>
                  </m:oMath>
                </a14:m>
                <a:r>
                  <a:rPr lang="fr-FR" sz="1050" b="1" dirty="0"/>
                  <a:t>Critère mixte :</a:t>
                </a:r>
              </a:p>
              <a:p>
                <a:pPr algn="just">
                  <a:spcBef>
                    <a:spcPts val="600"/>
                  </a:spcBef>
                  <a:buClr>
                    <a:schemeClr val="tx1"/>
                  </a:buClr>
                </a:pPr>
                <a:r>
                  <a:rPr lang="fr-FR" altLang="fr-FR" sz="1050" dirty="0"/>
                  <a:t>Utilisé pour équilibrer les portefeuilles avec des niveaux de risque hétérogènes.</a:t>
                </a:r>
              </a:p>
              <a:p>
                <a:pPr algn="just">
                  <a:spcBef>
                    <a:spcPts val="600"/>
                  </a:spcBef>
                  <a:buClr>
                    <a:schemeClr val="tx1"/>
                  </a:buClr>
                </a:pPr>
                <a:endParaRPr lang="fr-FR" altLang="fr-FR" sz="1050" dirty="0"/>
              </a:p>
            </p:txBody>
          </p:sp>
        </mc:Choice>
        <mc:Fallback xmlns="">
          <p:sp>
            <p:nvSpPr>
              <p:cNvPr id="6" name="ZoneTexte 5">
                <a:extLst>
                  <a:ext uri="{FF2B5EF4-FFF2-40B4-BE49-F238E27FC236}">
                    <a16:creationId xmlns:a16="http://schemas.microsoft.com/office/drawing/2014/main" id="{FC8DAE99-93BF-1EF6-D38E-B75F670691DF}"/>
                  </a:ext>
                </a:extLst>
              </p:cNvPr>
              <p:cNvSpPr txBox="1">
                <a:spLocks noRot="1" noChangeAspect="1" noMove="1" noResize="1" noEditPoints="1" noAdjustHandles="1" noChangeArrowheads="1" noChangeShapeType="1" noTextEdit="1"/>
              </p:cNvSpPr>
              <p:nvPr/>
            </p:nvSpPr>
            <p:spPr>
              <a:xfrm>
                <a:off x="143478" y="2656114"/>
                <a:ext cx="5422032" cy="1826986"/>
              </a:xfrm>
              <a:prstGeom prst="rect">
                <a:avLst/>
              </a:prstGeom>
              <a:blipFill>
                <a:blip r:embed="rId5"/>
                <a:stretch>
                  <a:fillRect b="-119398"/>
                </a:stretch>
              </a:blipFill>
            </p:spPr>
            <p:txBody>
              <a:bodyPr/>
              <a:lstStyle/>
              <a:p>
                <a:r>
                  <a:rPr lang="fr-FR">
                    <a:noFill/>
                  </a:rPr>
                  <a:t> </a:t>
                </a:r>
              </a:p>
            </p:txBody>
          </p:sp>
        </mc:Fallback>
      </mc:AlternateContent>
      <p:sp>
        <p:nvSpPr>
          <p:cNvPr id="7" name="ZoneTexte 6">
            <a:extLst>
              <a:ext uri="{FF2B5EF4-FFF2-40B4-BE49-F238E27FC236}">
                <a16:creationId xmlns:a16="http://schemas.microsoft.com/office/drawing/2014/main" id="{85526A6A-19CE-CC87-EB4B-0D83E7183FE8}"/>
              </a:ext>
            </a:extLst>
          </p:cNvPr>
          <p:cNvSpPr txBox="1"/>
          <p:nvPr/>
        </p:nvSpPr>
        <p:spPr>
          <a:xfrm>
            <a:off x="5702300" y="2656114"/>
            <a:ext cx="6209432" cy="4049486"/>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8" name="Google Shape;6353;p138">
            <a:extLst>
              <a:ext uri="{FF2B5EF4-FFF2-40B4-BE49-F238E27FC236}">
                <a16:creationId xmlns:a16="http://schemas.microsoft.com/office/drawing/2014/main" id="{A322CFD8-CD71-0B49-DFB8-04129D1BE396}"/>
              </a:ext>
            </a:extLst>
          </p:cNvPr>
          <p:cNvSpPr/>
          <p:nvPr/>
        </p:nvSpPr>
        <p:spPr>
          <a:xfrm>
            <a:off x="96117" y="2656114"/>
            <a:ext cx="5422032" cy="404948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58FBF1BB-6293-55A5-7CD0-1D56436DD5A7}"/>
                  </a:ext>
                </a:extLst>
              </p:cNvPr>
              <p:cNvSpPr txBox="1"/>
              <p:nvPr/>
            </p:nvSpPr>
            <p:spPr>
              <a:xfrm>
                <a:off x="1400628" y="4144010"/>
                <a:ext cx="1767840" cy="67818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f>
                        <m:fPr>
                          <m:ctrlPr>
                            <a:rPr lang="fr-FR" altLang="fr-FR" sz="1050" i="1">
                              <a:latin typeface="Cambria Math" panose="02040503050406030204" pitchFamily="18" charset="0"/>
                            </a:rPr>
                          </m:ctrlPr>
                        </m:fPr>
                        <m:num>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a:rPr lang="fr-FR" altLang="fr-FR" sz="1050" i="1">
                                  <a:latin typeface="Cambria Math" panose="02040503050406030204" pitchFamily="18" charset="0"/>
                                </a:rPr>
                                <m:t>𝑟𝑒𝑝𝑜𝑟𝑡𝑖𝑛𝑔</m:t>
                              </m:r>
                            </m:sub>
                            <m:sup>
                              <m:r>
                                <a:rPr lang="fr-FR" altLang="fr-FR" sz="1050" i="1">
                                  <a:latin typeface="Cambria Math" panose="02040503050406030204" pitchFamily="18" charset="0"/>
                                </a:rPr>
                                <m:t>𝐿𝑖𝑓𝑒𝑡𝑖𝑚𝑒</m:t>
                              </m:r>
                            </m:sup>
                          </m:sSubSup>
                        </m:num>
                        <m:den>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b="0" i="1" smtClean="0">
                                  <a:latin typeface="Cambria Math" panose="02040503050406030204" pitchFamily="18" charset="0"/>
                                </a:rPr>
                                <m:t>r</m:t>
                              </m:r>
                              <m:r>
                                <a:rPr lang="fr-FR" altLang="fr-FR" sz="1050" b="0" i="1" smtClean="0">
                                  <a:latin typeface="Cambria Math" panose="02040503050406030204" pitchFamily="18" charset="0"/>
                                </a:rPr>
                                <m:t>é</m:t>
                              </m:r>
                              <m:r>
                                <m:rPr>
                                  <m:sty m:val="p"/>
                                </m:rPr>
                                <a:rPr lang="fr-FR" altLang="fr-FR" sz="1050" b="0" i="1" smtClean="0">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den>
                      </m:f>
                      <m:r>
                        <a:rPr lang="fr-FR" altLang="fr-FR" sz="1050" i="1">
                          <a:latin typeface="Cambria Math" panose="02040503050406030204" pitchFamily="18" charset="0"/>
                        </a:rPr>
                        <m:t>&gt;</m:t>
                      </m:r>
                      <m:r>
                        <a:rPr lang="fr-FR" altLang="fr-FR" sz="1050" i="1">
                          <a:latin typeface="Cambria Math" panose="02040503050406030204" pitchFamily="18" charset="0"/>
                        </a:rPr>
                        <m:t>𝛽</m:t>
                      </m:r>
                    </m:oMath>
                  </m:oMathPara>
                </a14:m>
                <a:endParaRPr lang="fr-FR" sz="1050" dirty="0" err="1">
                  <a:latin typeface="Verdana" panose="020B0604030504040204" pitchFamily="34" charset="0"/>
                </a:endParaRPr>
              </a:p>
            </p:txBody>
          </p:sp>
        </mc:Choice>
        <mc:Fallback>
          <p:sp>
            <p:nvSpPr>
              <p:cNvPr id="9" name="ZoneTexte 8">
                <a:extLst>
                  <a:ext uri="{FF2B5EF4-FFF2-40B4-BE49-F238E27FC236}">
                    <a16:creationId xmlns:a16="http://schemas.microsoft.com/office/drawing/2014/main" id="{58FBF1BB-6293-55A5-7CD0-1D56436DD5A7}"/>
                  </a:ext>
                </a:extLst>
              </p:cNvPr>
              <p:cNvSpPr txBox="1">
                <a:spLocks noRot="1" noChangeAspect="1" noMove="1" noResize="1" noEditPoints="1" noAdjustHandles="1" noChangeArrowheads="1" noChangeShapeType="1" noTextEdit="1"/>
              </p:cNvSpPr>
              <p:nvPr/>
            </p:nvSpPr>
            <p:spPr>
              <a:xfrm>
                <a:off x="1400628" y="4144010"/>
                <a:ext cx="1767840" cy="678180"/>
              </a:xfrm>
              <a:prstGeom prst="rect">
                <a:avLst/>
              </a:prstGeom>
              <a:blipFill>
                <a:blip r:embed="rId6"/>
                <a:stretch>
                  <a:fillRect/>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8EBBA001-B382-360E-A9BC-76434130AA38}"/>
              </a:ext>
            </a:extLst>
          </p:cNvPr>
          <p:cNvSpPr txBox="1"/>
          <p:nvPr/>
        </p:nvSpPr>
        <p:spPr>
          <a:xfrm>
            <a:off x="143478" y="3879403"/>
            <a:ext cx="5008448" cy="603697"/>
          </a:xfrm>
          <a:prstGeom prst="rect">
            <a:avLst/>
          </a:prstGeom>
        </p:spPr>
        <p:txBody>
          <a:bodyPr vert="horz" wrap="square" lIns="90000" tIns="45720" rIns="91440" bIns="45720" rtlCol="0">
            <a:noAutofit/>
          </a:bodyPr>
          <a:lstStyle/>
          <a:p>
            <a:pPr algn="just">
              <a:spcBef>
                <a:spcPts val="600"/>
              </a:spcBef>
              <a:buClr>
                <a:schemeClr val="tx1"/>
              </a:buClr>
            </a:pPr>
            <a:r>
              <a:rPr lang="fr-FR" altLang="fr-FR" sz="1050" dirty="0">
                <a:solidFill>
                  <a:schemeClr val="accent2"/>
                </a:solidFill>
              </a:rPr>
              <a:t>Comment mesurer la dégradation de la PD lifetime depuis l’origine ?</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5AF04C8F-B1D3-78C0-B8B6-394483C5D4A9}"/>
                  </a:ext>
                </a:extLst>
              </p:cNvPr>
              <p:cNvSpPr txBox="1"/>
              <p:nvPr/>
            </p:nvSpPr>
            <p:spPr>
              <a:xfrm>
                <a:off x="1476828" y="5468370"/>
                <a:ext cx="1767840" cy="67818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smtClean="0">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a:rPr lang="fr-FR" altLang="fr-FR" sz="1050" i="1">
                              <a:latin typeface="Cambria Math" panose="02040503050406030204" pitchFamily="18" charset="0"/>
                            </a:rPr>
                            <m:t>𝑟𝑒𝑝𝑜𝑟𝑡𝑖𝑛𝑔</m:t>
                          </m:r>
                        </m:sub>
                        <m:sup>
                          <m:r>
                            <a:rPr lang="fr-FR" altLang="fr-FR" sz="1050" i="1">
                              <a:latin typeface="Cambria Math" panose="02040503050406030204" pitchFamily="18" charset="0"/>
                            </a:rPr>
                            <m:t>𝐿𝑖𝑓𝑒𝑡𝑖𝑚𝑒</m:t>
                          </m:r>
                        </m:sup>
                      </m:sSubSup>
                      <m:r>
                        <a:rPr lang="fr-FR" altLang="fr-FR" sz="1050" i="1">
                          <a:latin typeface="Cambria Math" panose="02040503050406030204" pitchFamily="18" charset="0"/>
                        </a:rPr>
                        <m:t>&gt;</m:t>
                      </m:r>
                      <m:r>
                        <a:rPr lang="fr-FR" altLang="fr-FR" sz="1050" b="0" i="1" smtClean="0">
                          <a:latin typeface="Cambria Math" panose="02040503050406030204" pitchFamily="18" charset="0"/>
                        </a:rPr>
                        <m:t>𝛼</m:t>
                      </m:r>
                    </m:oMath>
                  </m:oMathPara>
                </a14:m>
                <a:endParaRPr lang="fr-FR" sz="1050" dirty="0" err="1">
                  <a:latin typeface="Verdana" panose="020B0604030504040204" pitchFamily="34" charset="0"/>
                </a:endParaRPr>
              </a:p>
            </p:txBody>
          </p:sp>
        </mc:Choice>
        <mc:Fallback xmlns="">
          <p:sp>
            <p:nvSpPr>
              <p:cNvPr id="11" name="ZoneTexte 10">
                <a:extLst>
                  <a:ext uri="{FF2B5EF4-FFF2-40B4-BE49-F238E27FC236}">
                    <a16:creationId xmlns:a16="http://schemas.microsoft.com/office/drawing/2014/main" id="{5AF04C8F-B1D3-78C0-B8B6-394483C5D4A9}"/>
                  </a:ext>
                </a:extLst>
              </p:cNvPr>
              <p:cNvSpPr txBox="1">
                <a:spLocks noRot="1" noChangeAspect="1" noMove="1" noResize="1" noEditPoints="1" noAdjustHandles="1" noChangeArrowheads="1" noChangeShapeType="1" noTextEdit="1"/>
              </p:cNvSpPr>
              <p:nvPr/>
            </p:nvSpPr>
            <p:spPr>
              <a:xfrm>
                <a:off x="1476828" y="5468370"/>
                <a:ext cx="1767840" cy="67818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43048378-0CC4-F39C-75E1-2A96DF02F840}"/>
                  </a:ext>
                </a:extLst>
              </p:cNvPr>
              <p:cNvSpPr txBox="1"/>
              <p:nvPr/>
            </p:nvSpPr>
            <p:spPr>
              <a:xfrm>
                <a:off x="1054968" y="5967855"/>
                <a:ext cx="3495222" cy="67818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smtClean="0">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a:rPr lang="fr-FR" altLang="fr-FR" sz="1050" i="1">
                              <a:latin typeface="Cambria Math" panose="02040503050406030204" pitchFamily="18" charset="0"/>
                            </a:rPr>
                            <m:t>𝑟𝑒𝑝𝑜𝑟𝑡𝑖𝑛𝑔</m:t>
                          </m:r>
                        </m:sub>
                        <m:sup>
                          <m:r>
                            <a:rPr lang="fr-FR" altLang="fr-FR" sz="1050" i="1">
                              <a:latin typeface="Cambria Math" panose="02040503050406030204" pitchFamily="18" charset="0"/>
                            </a:rPr>
                            <m:t>𝐿𝑖𝑓𝑒𝑡𝑖𝑚𝑒</m:t>
                          </m:r>
                        </m:sup>
                      </m:sSubSup>
                      <m:r>
                        <a:rPr lang="fr-FR" altLang="fr-FR" sz="1050" i="1">
                          <a:latin typeface="Cambria Math" panose="02040503050406030204" pitchFamily="18" charset="0"/>
                        </a:rPr>
                        <m:t>&gt;</m:t>
                      </m:r>
                      <m:r>
                        <a:rPr lang="fr-FR" altLang="fr-FR" sz="1050" i="1">
                          <a:latin typeface="Cambria Math" panose="02040503050406030204" pitchFamily="18" charset="0"/>
                        </a:rPr>
                        <m:t>𝛽</m:t>
                      </m:r>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i="1">
                              <a:latin typeface="Cambria Math" panose="02040503050406030204" pitchFamily="18" charset="0"/>
                            </a:rPr>
                            <m:t>r</m:t>
                          </m:r>
                          <m:r>
                            <a:rPr lang="fr-FR" altLang="fr-FR" sz="1050" i="1">
                              <a:latin typeface="Cambria Math" panose="02040503050406030204" pitchFamily="18" charset="0"/>
                            </a:rPr>
                            <m:t>é</m:t>
                          </m:r>
                          <m:r>
                            <m:rPr>
                              <m:sty m:val="p"/>
                            </m:rPr>
                            <a:rPr lang="fr-FR" altLang="fr-FR" sz="1050" i="1">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r>
                        <a:rPr lang="fr-FR" altLang="fr-FR" sz="1050" b="0" i="1" smtClean="0">
                          <a:latin typeface="Cambria Math" panose="02040503050406030204" pitchFamily="18" charset="0"/>
                        </a:rPr>
                        <m:t>+</m:t>
                      </m:r>
                      <m:r>
                        <a:rPr lang="fr-FR" altLang="fr-FR" sz="1050" b="0" i="1" smtClean="0">
                          <a:latin typeface="Cambria Math" panose="02040503050406030204" pitchFamily="18" charset="0"/>
                        </a:rPr>
                        <m:t>𝛼</m:t>
                      </m:r>
                    </m:oMath>
                  </m:oMathPara>
                </a14:m>
                <a:endParaRPr lang="fr-FR" sz="1050" dirty="0" err="1">
                  <a:latin typeface="Verdana" panose="020B0604030504040204" pitchFamily="34" charset="0"/>
                </a:endParaRPr>
              </a:p>
            </p:txBody>
          </p:sp>
        </mc:Choice>
        <mc:Fallback>
          <p:sp>
            <p:nvSpPr>
              <p:cNvPr id="12" name="ZoneTexte 11">
                <a:extLst>
                  <a:ext uri="{FF2B5EF4-FFF2-40B4-BE49-F238E27FC236}">
                    <a16:creationId xmlns:a16="http://schemas.microsoft.com/office/drawing/2014/main" id="{43048378-0CC4-F39C-75E1-2A96DF02F840}"/>
                  </a:ext>
                </a:extLst>
              </p:cNvPr>
              <p:cNvSpPr txBox="1">
                <a:spLocks noRot="1" noChangeAspect="1" noMove="1" noResize="1" noEditPoints="1" noAdjustHandles="1" noChangeArrowheads="1" noChangeShapeType="1" noTextEdit="1"/>
              </p:cNvSpPr>
              <p:nvPr/>
            </p:nvSpPr>
            <p:spPr>
              <a:xfrm>
                <a:off x="1054968" y="5967855"/>
                <a:ext cx="3495222" cy="678180"/>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634191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37F2AD16-CF68-8320-CAF6-2E80BB63A40E}"/>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E9D0F93B-353B-B342-9D3E-E1AA3390DF5A}"/>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ED510997-159F-D991-4BED-8B94A1FFAEEC}"/>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Lifetime Annualized PD (LAPD) et </a:t>
            </a:r>
            <a:r>
              <a:rPr lang="fr-FR" altLang="fr-FR" dirty="0"/>
              <a:t>SICR</a:t>
            </a:r>
            <a:endParaRPr dirty="0"/>
          </a:p>
        </p:txBody>
      </p:sp>
      <p:sp>
        <p:nvSpPr>
          <p:cNvPr id="1631" name="Google Shape;1631;g3081203faef_0_2035">
            <a:extLst>
              <a:ext uri="{FF2B5EF4-FFF2-40B4-BE49-F238E27FC236}">
                <a16:creationId xmlns:a16="http://schemas.microsoft.com/office/drawing/2014/main" id="{75E3B62A-EFC5-F0E0-888B-16236BEAF9B3}"/>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object 21">
            <a:extLst>
              <a:ext uri="{FF2B5EF4-FFF2-40B4-BE49-F238E27FC236}">
                <a16:creationId xmlns:a16="http://schemas.microsoft.com/office/drawing/2014/main" id="{8A491133-BD39-9BD2-28B8-1D8890D9481B}"/>
              </a:ext>
            </a:extLst>
          </p:cNvPr>
          <p:cNvSpPr txBox="1"/>
          <p:nvPr/>
        </p:nvSpPr>
        <p:spPr>
          <a:xfrm>
            <a:off x="89768" y="1264783"/>
            <a:ext cx="11821964" cy="1493999"/>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La PD lifetime brute est une probabilité cumulée sur tout l’horizon résiduel (ex. 10, 20, 30 ans).</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Comparer deux PD lifetime brutes à des maturités différentes pose problème :</a:t>
            </a:r>
          </a:p>
          <a:p>
            <a:pPr marL="180000" marR="83820" algn="just">
              <a:spcBef>
                <a:spcPts val="430"/>
              </a:spcBef>
            </a:pPr>
            <a:r>
              <a:rPr lang="fr-FR" altLang="fr-FR" sz="1050" dirty="0">
                <a:latin typeface="+mj-lt"/>
              </a:rPr>
              <a:t>      - Plus l’horizon est long, plus la PD lifetime est mécaniquement élevée.</a:t>
            </a:r>
          </a:p>
          <a:p>
            <a:pPr marL="180000" marR="83820" algn="just">
              <a:spcBef>
                <a:spcPts val="430"/>
              </a:spcBef>
            </a:pPr>
            <a:r>
              <a:rPr lang="fr-FR" altLang="fr-FR" sz="1050" dirty="0">
                <a:latin typeface="+mj-lt"/>
              </a:rPr>
              <a:t>      - Donc, difficile de comparer directement l’octroi vs reporting si les horizons ne sont pas les mêmes.</a:t>
            </a:r>
          </a:p>
          <a:p>
            <a:pPr marL="180000" marR="83820" algn="just">
              <a:spcBef>
                <a:spcPts val="430"/>
              </a:spcBef>
            </a:pPr>
            <a:endParaRPr lang="fr-FR" altLang="fr-FR" sz="1050" dirty="0">
              <a:latin typeface="+mj-lt"/>
            </a:endParaRPr>
          </a:p>
          <a:p>
            <a:pPr marL="351450" marR="83820" indent="-171450" algn="just">
              <a:spcBef>
                <a:spcPts val="430"/>
              </a:spcBef>
              <a:buFont typeface="Wingdings" panose="05000000000000000000" pitchFamily="2" charset="2"/>
              <a:buChar char="§"/>
            </a:pPr>
            <a:r>
              <a:rPr lang="fr-FR" altLang="fr-FR" sz="1050" b="1" dirty="0">
                <a:latin typeface="+mj-lt"/>
              </a:rPr>
              <a:t>Solution : </a:t>
            </a:r>
            <a:r>
              <a:rPr lang="fr-FR" altLang="fr-FR" sz="1050" dirty="0">
                <a:latin typeface="+mj-lt"/>
              </a:rPr>
              <a:t>ramener la PD lifetime à un taux annuel moyen de défaut (LAPD).</a:t>
            </a:r>
          </a:p>
        </p:txBody>
      </p:sp>
      <p:sp>
        <p:nvSpPr>
          <p:cNvPr id="3" name="ZoneTexte 2">
            <a:extLst>
              <a:ext uri="{FF2B5EF4-FFF2-40B4-BE49-F238E27FC236}">
                <a16:creationId xmlns:a16="http://schemas.microsoft.com/office/drawing/2014/main" id="{22F6EC9E-7B6A-A741-A6FB-3CEC2829EB0C}"/>
              </a:ext>
            </a:extLst>
          </p:cNvPr>
          <p:cNvSpPr txBox="1"/>
          <p:nvPr/>
        </p:nvSpPr>
        <p:spPr>
          <a:xfrm>
            <a:off x="5702300" y="2870199"/>
            <a:ext cx="6209432" cy="3921123"/>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F4CACF2C-1CEA-DF68-1F34-96754A28AA60}"/>
                  </a:ext>
                </a:extLst>
              </p:cNvPr>
              <p:cNvSpPr txBox="1"/>
              <p:nvPr/>
            </p:nvSpPr>
            <p:spPr>
              <a:xfrm>
                <a:off x="5702300" y="2870200"/>
                <a:ext cx="6209432" cy="3921124"/>
              </a:xfrm>
              <a:prstGeom prst="rect">
                <a:avLst/>
              </a:prstGeom>
            </p:spPr>
            <p:txBody>
              <a:bodyPr vert="horz" wrap="square" lIns="90000" tIns="45720" rIns="91440" bIns="45720" rtlCol="0">
                <a:noAutofit/>
              </a:bodyPr>
              <a:lstStyle/>
              <a:p>
                <a:pPr algn="just">
                  <a:spcBef>
                    <a:spcPts val="600"/>
                  </a:spcBef>
                  <a:buClr>
                    <a:schemeClr val="tx1"/>
                  </a:buClr>
                </a:pPr>
                <a:r>
                  <a:rPr lang="fr-FR" sz="1050" b="1" dirty="0">
                    <a:latin typeface="Verdana" panose="020B0604030504040204" pitchFamily="34" charset="0"/>
                  </a:rPr>
                  <a:t>Application numérique :</a:t>
                </a:r>
              </a:p>
              <a:p>
                <a:pPr algn="just">
                  <a:spcBef>
                    <a:spcPts val="600"/>
                  </a:spcBef>
                  <a:buClr>
                    <a:schemeClr val="tx1"/>
                  </a:buClr>
                </a:pPr>
                <a:endParaRPr lang="fr-FR" sz="1050" b="1" dirty="0">
                  <a:latin typeface="Verdana" panose="020B0604030504040204" pitchFamily="34" charset="0"/>
                </a:endParaRPr>
              </a:p>
              <a:p>
                <a:pPr marL="171450" indent="-171450" algn="just">
                  <a:spcBef>
                    <a:spcPts val="600"/>
                  </a:spcBef>
                  <a:buClr>
                    <a:schemeClr val="tx1"/>
                  </a:buClr>
                  <a:buFont typeface="Wingdings" panose="05000000000000000000" pitchFamily="2" charset="2"/>
                  <a:buChar char="§"/>
                </a:pPr>
                <a:r>
                  <a:rPr lang="fr-FR" sz="1050" dirty="0">
                    <a:latin typeface="Verdana" panose="020B0604030504040204" pitchFamily="34" charset="0"/>
                  </a:rPr>
                  <a:t>Prêt de maturité initiale : </a:t>
                </a:r>
                <a14:m>
                  <m:oMath xmlns:m="http://schemas.openxmlformats.org/officeDocument/2006/math">
                    <m:sSub>
                      <m:sSubPr>
                        <m:ctrlPr>
                          <a:rPr lang="fr-FR" sz="1050" b="0" i="1" smtClean="0">
                            <a:latin typeface="Cambria Math" panose="02040503050406030204" pitchFamily="18" charset="0"/>
                          </a:rPr>
                        </m:ctrlPr>
                      </m:sSubPr>
                      <m:e>
                        <m:r>
                          <a:rPr lang="fr-FR" sz="1050" b="0" i="1" smtClean="0">
                            <a:latin typeface="Cambria Math" panose="02040503050406030204" pitchFamily="18" charset="0"/>
                          </a:rPr>
                          <m:t>𝑀</m:t>
                        </m:r>
                      </m:e>
                      <m:sub>
                        <m:r>
                          <a:rPr lang="fr-FR" sz="1050" b="0" i="1" smtClean="0">
                            <a:latin typeface="Cambria Math" panose="02040503050406030204" pitchFamily="18" charset="0"/>
                          </a:rPr>
                          <m:t>𝑖𝑛𝑖𝑡</m:t>
                        </m:r>
                      </m:sub>
                    </m:sSub>
                    <m:r>
                      <a:rPr lang="fr-FR" sz="1050" b="0" i="1" smtClean="0">
                        <a:latin typeface="Cambria Math" panose="02040503050406030204" pitchFamily="18" charset="0"/>
                      </a:rPr>
                      <m:t>=5</m:t>
                    </m:r>
                  </m:oMath>
                </a14:m>
                <a:r>
                  <a:rPr lang="fr-FR" sz="1050" dirty="0">
                    <a:latin typeface="Verdana" panose="020B0604030504040204" pitchFamily="34" charset="0"/>
                  </a:rPr>
                  <a:t> ans</a:t>
                </a:r>
              </a:p>
              <a:p>
                <a:pPr marL="171450" indent="-171450" algn="just">
                  <a:spcBef>
                    <a:spcPts val="600"/>
                  </a:spcBef>
                  <a:buClr>
                    <a:schemeClr val="tx1"/>
                  </a:buClr>
                  <a:buFont typeface="Wingdings" panose="05000000000000000000" pitchFamily="2" charset="2"/>
                  <a:buChar char="§"/>
                </a:pPr>
                <a:r>
                  <a:rPr lang="fr-FR" sz="1050" dirty="0"/>
                  <a:t>À la date de reporting (2 ans plus tard) : il reste une maturité résiduelle de : </a:t>
                </a:r>
                <a14:m>
                  <m:oMath xmlns:m="http://schemas.openxmlformats.org/officeDocument/2006/math">
                    <m:r>
                      <a:rPr lang="fr-FR" sz="1050" b="0" i="1" smtClean="0">
                        <a:latin typeface="Cambria Math" panose="02040503050406030204" pitchFamily="18" charset="0"/>
                      </a:rPr>
                      <m:t>𝑀</m:t>
                    </m:r>
                    <m:r>
                      <a:rPr lang="fr-FR" sz="1050" i="1">
                        <a:latin typeface="Cambria Math" panose="02040503050406030204" pitchFamily="18" charset="0"/>
                      </a:rPr>
                      <m:t>=</m:t>
                    </m:r>
                    <m:r>
                      <a:rPr lang="fr-FR" sz="1050" b="0" i="1" smtClean="0">
                        <a:latin typeface="Cambria Math" panose="02040503050406030204" pitchFamily="18" charset="0"/>
                      </a:rPr>
                      <m:t>3</m:t>
                    </m:r>
                  </m:oMath>
                </a14:m>
                <a:r>
                  <a:rPr lang="fr-FR" sz="1050" dirty="0">
                    <a:latin typeface="Verdana" panose="020B0604030504040204" pitchFamily="34" charset="0"/>
                  </a:rPr>
                  <a:t> ans</a:t>
                </a:r>
              </a:p>
              <a:p>
                <a:pPr marL="171450" indent="-171450" algn="just">
                  <a:spcBef>
                    <a:spcPts val="600"/>
                  </a:spcBef>
                  <a:buClr>
                    <a:schemeClr val="tx1"/>
                  </a:buClr>
                  <a:buFont typeface="Wingdings" panose="05000000000000000000" pitchFamily="2" charset="2"/>
                  <a:buChar char="§"/>
                </a:pPr>
                <a:r>
                  <a:rPr lang="fr-FR" sz="1050" dirty="0">
                    <a:latin typeface="Verdana" panose="020B0604030504040204" pitchFamily="34" charset="0"/>
                  </a:rPr>
                  <a:t>Les PD lifetime brutes (cumulées) sont supposées être estimées à partir d’un modèle de migration tenant compte du </a:t>
                </a:r>
                <a:r>
                  <a:rPr lang="fr-FR" sz="1050" dirty="0" err="1">
                    <a:latin typeface="Verdana" panose="020B0604030504040204" pitchFamily="34" charset="0"/>
                  </a:rPr>
                  <a:t>FwL</a:t>
                </a:r>
                <a:r>
                  <a:rPr lang="fr-FR" sz="1050" dirty="0">
                    <a:latin typeface="Verdana" panose="020B0604030504040204" pitchFamily="34" charset="0"/>
                  </a:rPr>
                  <a:t> (ex. : </a:t>
                </a:r>
                <a:r>
                  <a:rPr lang="fr-FR" sz="1050" dirty="0" err="1">
                    <a:latin typeface="Verdana" panose="020B0604030504040204" pitchFamily="34" charset="0"/>
                  </a:rPr>
                  <a:t>CreditMetrics</a:t>
                </a:r>
                <a:r>
                  <a:rPr lang="fr-FR" sz="1050" dirty="0">
                    <a:latin typeface="Verdana" panose="020B0604030504040204" pitchFamily="34" charset="0"/>
                  </a:rPr>
                  <a:t> </a:t>
                </a:r>
                <a:r>
                  <a:rPr lang="fr-FR" sz="1050" dirty="0">
                    <a:latin typeface="Verdana" panose="020B0604030504040204" pitchFamily="34" charset="0"/>
                    <a:sym typeface="Wingdings" panose="05000000000000000000" pitchFamily="2" charset="2"/>
                  </a:rPr>
                  <a:t></a:t>
                </a:r>
                <a:r>
                  <a:rPr lang="fr-FR" sz="1050" dirty="0">
                    <a:latin typeface="Verdana" panose="020B0604030504040204" pitchFamily="34" charset="0"/>
                  </a:rPr>
                  <a:t> voir partie 2).</a:t>
                </a:r>
              </a:p>
              <a:p>
                <a:pPr marL="171450" indent="-171450" algn="just">
                  <a:spcBef>
                    <a:spcPts val="600"/>
                  </a:spcBef>
                  <a:buClr>
                    <a:schemeClr val="tx1"/>
                  </a:buClr>
                  <a:buFont typeface="Wingdings" panose="05000000000000000000" pitchFamily="2" charset="2"/>
                  <a:buChar char="§"/>
                </a:pPr>
                <a:r>
                  <a:rPr lang="fr-FR" sz="1050" b="1" dirty="0"/>
                  <a:t>À l’octroi</a:t>
                </a:r>
                <a:r>
                  <a:rPr lang="fr-FR" sz="1050" dirty="0"/>
                  <a:t> : estimation de la PD lifetime brute sur 5 ans : </a:t>
                </a:r>
                <a14:m>
                  <m:oMath xmlns:m="http://schemas.openxmlformats.org/officeDocument/2006/math">
                    <m:r>
                      <a:rPr lang="fr-FR" sz="1050" i="1">
                        <a:latin typeface="Cambria Math" panose="02040503050406030204" pitchFamily="18" charset="0"/>
                      </a:rPr>
                      <m:t>𝐶𝑃𝐷</m:t>
                    </m:r>
                    <m:d>
                      <m:dPr>
                        <m:ctrlPr>
                          <a:rPr lang="fr-FR" sz="1050" i="1">
                            <a:latin typeface="Cambria Math" panose="02040503050406030204" pitchFamily="18" charset="0"/>
                          </a:rPr>
                        </m:ctrlPr>
                      </m:dPr>
                      <m:e>
                        <m:sSub>
                          <m:sSubPr>
                            <m:ctrlPr>
                              <a:rPr lang="fr-FR" sz="1050" i="1" dirty="0">
                                <a:latin typeface="Cambria Math" panose="02040503050406030204" pitchFamily="18" charset="0"/>
                              </a:rPr>
                            </m:ctrlPr>
                          </m:sSubPr>
                          <m:e>
                            <m:r>
                              <a:rPr lang="fr-FR" sz="1050" i="1" dirty="0">
                                <a:latin typeface="Cambria Math" panose="02040503050406030204" pitchFamily="18" charset="0"/>
                              </a:rPr>
                              <m:t>𝑀</m:t>
                            </m:r>
                          </m:e>
                          <m:sub>
                            <m:r>
                              <a:rPr lang="fr-FR" sz="1050" i="1" dirty="0">
                                <a:latin typeface="Cambria Math" panose="02040503050406030204" pitchFamily="18" charset="0"/>
                              </a:rPr>
                              <m:t>𝑖𝑛𝑖𝑡</m:t>
                            </m:r>
                          </m:sub>
                        </m:sSub>
                      </m:e>
                    </m:d>
                    <m:r>
                      <a:rPr lang="fr-FR" sz="1050" i="1">
                        <a:latin typeface="Cambria Math" panose="02040503050406030204" pitchFamily="18" charset="0"/>
                      </a:rPr>
                      <m:t>=</m:t>
                    </m:r>
                    <m:r>
                      <a:rPr lang="fr-FR" sz="1050" b="0" i="1" smtClean="0">
                        <a:latin typeface="Cambria Math" panose="02040503050406030204" pitchFamily="18" charset="0"/>
                      </a:rPr>
                      <m:t>10%=0,1</m:t>
                    </m:r>
                    <m:r>
                      <a:rPr lang="fr-FR" sz="1050" b="0" i="1" smtClean="0">
                        <a:latin typeface="Cambria Math" panose="02040503050406030204" pitchFamily="18" charset="0"/>
                      </a:rPr>
                      <m:t>5</m:t>
                    </m:r>
                    <m:r>
                      <a:rPr lang="fr-FR" sz="1050" b="0" i="1" smtClean="0">
                        <a:latin typeface="Cambria Math" panose="02040503050406030204" pitchFamily="18" charset="0"/>
                      </a:rPr>
                      <m:t>.</m:t>
                    </m:r>
                  </m:oMath>
                </a14:m>
                <a:endParaRPr lang="fr-FR" sz="1050" dirty="0"/>
              </a:p>
              <a:p>
                <a:pPr marL="171450" indent="-171450" algn="just">
                  <a:spcBef>
                    <a:spcPts val="600"/>
                  </a:spcBef>
                  <a:buClr>
                    <a:schemeClr val="tx1"/>
                  </a:buClr>
                  <a:buFont typeface="Wingdings" panose="05000000000000000000" pitchFamily="2" charset="2"/>
                  <a:buChar char="§"/>
                </a:pPr>
                <a:r>
                  <a:rPr lang="fr-FR" sz="1050" b="1" dirty="0"/>
                  <a:t>À la date de reporting</a:t>
                </a:r>
                <a:r>
                  <a:rPr lang="fr-FR" sz="1050" dirty="0"/>
                  <a:t> : </a:t>
                </a:r>
                <a14:m>
                  <m:oMath xmlns:m="http://schemas.openxmlformats.org/officeDocument/2006/math">
                    <m:r>
                      <a:rPr lang="fr-FR" sz="1050" i="1">
                        <a:latin typeface="Cambria Math" panose="02040503050406030204" pitchFamily="18" charset="0"/>
                      </a:rPr>
                      <m:t>𝐶𝑃𝐷</m:t>
                    </m:r>
                    <m:d>
                      <m:dPr>
                        <m:ctrlPr>
                          <a:rPr lang="fr-FR" sz="1050" i="1">
                            <a:latin typeface="Cambria Math" panose="02040503050406030204" pitchFamily="18" charset="0"/>
                          </a:rPr>
                        </m:ctrlPr>
                      </m:dPr>
                      <m:e>
                        <m:r>
                          <a:rPr lang="fr-FR" sz="1050" b="0" i="1" dirty="0" smtClean="0">
                            <a:latin typeface="Cambria Math" panose="02040503050406030204" pitchFamily="18" charset="0"/>
                          </a:rPr>
                          <m:t>𝑀</m:t>
                        </m:r>
                      </m:e>
                    </m:d>
                    <m:r>
                      <a:rPr lang="fr-FR" sz="1050" i="1">
                        <a:latin typeface="Cambria Math" panose="02040503050406030204" pitchFamily="18" charset="0"/>
                      </a:rPr>
                      <m:t>=12%=0,12.</m:t>
                    </m:r>
                  </m:oMath>
                </a14:m>
                <a:endParaRPr lang="fr-FR" sz="1050" dirty="0"/>
              </a:p>
              <a:p>
                <a:pPr marL="171450" indent="-171450" algn="just">
                  <a:spcBef>
                    <a:spcPts val="600"/>
                  </a:spcBef>
                  <a:buClr>
                    <a:schemeClr val="tx1"/>
                  </a:buClr>
                  <a:buFont typeface="Wingdings" panose="05000000000000000000" pitchFamily="2" charset="2"/>
                  <a:buChar char="§"/>
                </a:pPr>
                <a:r>
                  <a:rPr lang="fr-FR" sz="1050" dirty="0"/>
                  <a:t>Calcul de la </a:t>
                </a:r>
                <a:r>
                  <a:rPr lang="fr-FR" sz="1050" b="1" dirty="0"/>
                  <a:t>PD lifetime annualisée </a:t>
                </a:r>
                <a:r>
                  <a:rPr lang="fr-FR" sz="1050" b="1" dirty="0">
                    <a:latin typeface="Verdana" panose="020B0604030504040204" pitchFamily="34" charset="0"/>
                  </a:rPr>
                  <a:t>à la date de reporting</a:t>
                </a:r>
                <a:r>
                  <a:rPr lang="fr-FR" sz="1050" dirty="0">
                    <a:latin typeface="Verdana" panose="020B0604030504040204" pitchFamily="34" charset="0"/>
                  </a:rPr>
                  <a:t> </a:t>
                </a:r>
                <a:r>
                  <a:rPr lang="fr-FR" sz="1050" b="1" dirty="0"/>
                  <a:t>: </a:t>
                </a:r>
              </a:p>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a:rPr lang="fr-FR" altLang="fr-FR" sz="1050" i="1">
                              <a:latin typeface="Cambria Math" panose="02040503050406030204" pitchFamily="18" charset="0"/>
                            </a:rPr>
                            <m:t>𝑟𝑒𝑝𝑜𝑟𝑡𝑖𝑛𝑔</m:t>
                          </m:r>
                        </m:sub>
                        <m:sup>
                          <m:r>
                            <a:rPr lang="fr-FR" altLang="fr-FR" sz="1050" i="1">
                              <a:latin typeface="Cambria Math" panose="02040503050406030204" pitchFamily="18" charset="0"/>
                            </a:rPr>
                            <m:t>𝐿𝑖𝑓𝑒𝑡𝑖𝑚𝑒</m:t>
                          </m:r>
                        </m:sup>
                      </m:sSubSup>
                      <m:r>
                        <a:rPr lang="fr-FR" sz="1050" i="1">
                          <a:latin typeface="Cambria Math" panose="02040503050406030204" pitchFamily="18" charset="0"/>
                        </a:rPr>
                        <m:t>=1−</m:t>
                      </m:r>
                      <m:sSup>
                        <m:sSupPr>
                          <m:ctrlPr>
                            <a:rPr lang="fr-FR" sz="1050" i="1">
                              <a:latin typeface="Cambria Math" panose="02040503050406030204" pitchFamily="18" charset="0"/>
                            </a:rPr>
                          </m:ctrlPr>
                        </m:sSupPr>
                        <m:e>
                          <m:d>
                            <m:dPr>
                              <m:ctrlPr>
                                <a:rPr lang="fr-FR" sz="1050" i="1">
                                  <a:latin typeface="Cambria Math" panose="02040503050406030204" pitchFamily="18" charset="0"/>
                                </a:rPr>
                              </m:ctrlPr>
                            </m:dPr>
                            <m:e>
                              <m:r>
                                <a:rPr lang="fr-FR" sz="1050" i="1">
                                  <a:latin typeface="Cambria Math" panose="02040503050406030204" pitchFamily="18" charset="0"/>
                                </a:rPr>
                                <m:t>1−0,12</m:t>
                              </m:r>
                            </m:e>
                          </m:d>
                        </m:e>
                        <m:sup>
                          <m:f>
                            <m:fPr>
                              <m:ctrlPr>
                                <a:rPr lang="fr-FR" sz="1050" i="1">
                                  <a:latin typeface="Cambria Math" panose="02040503050406030204" pitchFamily="18" charset="0"/>
                                </a:rPr>
                              </m:ctrlPr>
                            </m:fPr>
                            <m:num>
                              <m:r>
                                <a:rPr lang="fr-FR" sz="1050" i="1">
                                  <a:latin typeface="Cambria Math" panose="02040503050406030204" pitchFamily="18" charset="0"/>
                                </a:rPr>
                                <m:t>1</m:t>
                              </m:r>
                            </m:num>
                            <m:den>
                              <m:r>
                                <a:rPr lang="fr-FR" sz="1050" i="1">
                                  <a:latin typeface="Cambria Math" panose="02040503050406030204" pitchFamily="18" charset="0"/>
                                </a:rPr>
                                <m:t>3</m:t>
                              </m:r>
                            </m:den>
                          </m:f>
                        </m:sup>
                      </m:sSup>
                      <m:r>
                        <a:rPr lang="fr-FR" sz="1050" i="1">
                          <a:latin typeface="Cambria Math" panose="02040503050406030204" pitchFamily="18" charset="0"/>
                        </a:rPr>
                        <m:t>=</m:t>
                      </m:r>
                      <m:r>
                        <m:rPr>
                          <m:nor/>
                        </m:rPr>
                        <a:rPr lang="fr-FR" sz="1050">
                          <a:latin typeface="Cambria Math" panose="02040503050406030204" pitchFamily="18" charset="0"/>
                        </a:rPr>
                        <m:t>4,17</m:t>
                      </m:r>
                      <m:r>
                        <m:rPr>
                          <m:nor/>
                        </m:rPr>
                        <a:rPr lang="fr-FR" sz="1050"/>
                        <m:t>% </m:t>
                      </m:r>
                      <m:r>
                        <m:rPr>
                          <m:nor/>
                        </m:rPr>
                        <a:rPr lang="fr-FR" sz="1050"/>
                        <m:t>par</m:t>
                      </m:r>
                      <m:r>
                        <m:rPr>
                          <m:nor/>
                        </m:rPr>
                        <a:rPr lang="fr-FR" sz="1050"/>
                        <m:t> </m:t>
                      </m:r>
                      <m:r>
                        <m:rPr>
                          <m:nor/>
                        </m:rPr>
                        <a:rPr lang="fr-FR" sz="1050"/>
                        <m:t>an</m:t>
                      </m:r>
                    </m:oMath>
                  </m:oMathPara>
                </a14:m>
                <a:endParaRPr lang="fr-FR" sz="1050" dirty="0"/>
              </a:p>
              <a:p>
                <a:pPr marL="171450" indent="-171450" algn="just">
                  <a:spcBef>
                    <a:spcPts val="600"/>
                  </a:spcBef>
                  <a:buClr>
                    <a:schemeClr val="tx1"/>
                  </a:buClr>
                  <a:buFont typeface="Wingdings" panose="05000000000000000000" pitchFamily="2" charset="2"/>
                  <a:buChar char="§"/>
                </a:pPr>
                <a:r>
                  <a:rPr lang="fr-FR" sz="1050" dirty="0"/>
                  <a:t>Calcul de la </a:t>
                </a:r>
                <a:r>
                  <a:rPr lang="fr-FR" sz="1050" b="1" dirty="0"/>
                  <a:t>PD lifetime résiduelle annualisée : </a:t>
                </a:r>
              </a:p>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i="1">
                              <a:latin typeface="Cambria Math" panose="02040503050406030204" pitchFamily="18" charset="0"/>
                            </a:rPr>
                            <m:t>r</m:t>
                          </m:r>
                          <m:r>
                            <a:rPr lang="fr-FR" altLang="fr-FR" sz="1050" i="1">
                              <a:latin typeface="Cambria Math" panose="02040503050406030204" pitchFamily="18" charset="0"/>
                            </a:rPr>
                            <m:t>é</m:t>
                          </m:r>
                          <m:r>
                            <m:rPr>
                              <m:sty m:val="p"/>
                            </m:rPr>
                            <a:rPr lang="fr-FR" altLang="fr-FR" sz="1050" i="1">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r>
                        <a:rPr lang="fr-FR" altLang="fr-FR" sz="1050" i="1">
                          <a:latin typeface="Cambria Math" panose="02040503050406030204" pitchFamily="18" charset="0"/>
                        </a:rPr>
                        <m:t>=1−</m:t>
                      </m:r>
                      <m:sSup>
                        <m:sSupPr>
                          <m:ctrlPr>
                            <a:rPr lang="fr-FR" altLang="fr-FR" sz="1050" i="1">
                              <a:latin typeface="Cambria Math" panose="02040503050406030204" pitchFamily="18" charset="0"/>
                            </a:rPr>
                          </m:ctrlPr>
                        </m:sSupPr>
                        <m:e>
                          <m:d>
                            <m:dPr>
                              <m:begChr m:val="["/>
                              <m:endChr m:val="]"/>
                              <m:ctrlPr>
                                <a:rPr lang="fr-FR" altLang="fr-FR" sz="1050" i="1">
                                  <a:latin typeface="Cambria Math" panose="02040503050406030204" pitchFamily="18" charset="0"/>
                                </a:rPr>
                              </m:ctrlPr>
                            </m:dPr>
                            <m:e>
                              <m:f>
                                <m:fPr>
                                  <m:ctrlPr>
                                    <a:rPr lang="fr-FR" altLang="fr-FR" sz="1050" i="1">
                                      <a:latin typeface="Cambria Math" panose="02040503050406030204" pitchFamily="18" charset="0"/>
                                    </a:rPr>
                                  </m:ctrlPr>
                                </m:fPr>
                                <m:num>
                                  <m:r>
                                    <a:rPr lang="fr-FR" altLang="fr-FR" sz="1050" i="1">
                                      <a:latin typeface="Cambria Math" panose="02040503050406030204" pitchFamily="18" charset="0"/>
                                    </a:rPr>
                                    <m:t>1−</m:t>
                                  </m:r>
                                  <m:r>
                                    <a:rPr lang="fr-FR" sz="1050" i="1">
                                      <a:latin typeface="Cambria Math" panose="02040503050406030204" pitchFamily="18" charset="0"/>
                                    </a:rPr>
                                    <m:t>0,1</m:t>
                                  </m:r>
                                  <m:r>
                                    <a:rPr lang="fr-FR" sz="1050" b="0" i="1" smtClean="0">
                                      <a:latin typeface="Cambria Math" panose="02040503050406030204" pitchFamily="18" charset="0"/>
                                    </a:rPr>
                                    <m:t>5</m:t>
                                  </m:r>
                                </m:num>
                                <m:den>
                                  <m:r>
                                    <a:rPr lang="fr-FR" altLang="fr-FR" sz="1050" i="1">
                                      <a:latin typeface="Cambria Math" panose="02040503050406030204" pitchFamily="18" charset="0"/>
                                    </a:rPr>
                                    <m:t>1−</m:t>
                                  </m:r>
                                  <m:r>
                                    <a:rPr lang="fr-FR" sz="1050" i="1">
                                      <a:latin typeface="Cambria Math" panose="02040503050406030204" pitchFamily="18" charset="0"/>
                                    </a:rPr>
                                    <m:t>0,12</m:t>
                                  </m:r>
                                </m:den>
                              </m:f>
                            </m:e>
                          </m:d>
                        </m:e>
                        <m:sup>
                          <m:f>
                            <m:fPr>
                              <m:ctrlPr>
                                <a:rPr lang="fr-FR" altLang="fr-FR" sz="1050" i="1">
                                  <a:latin typeface="Cambria Math" panose="02040503050406030204" pitchFamily="18" charset="0"/>
                                </a:rPr>
                              </m:ctrlPr>
                            </m:fPr>
                            <m:num>
                              <m:r>
                                <a:rPr lang="fr-FR" altLang="fr-FR" sz="1050" i="1">
                                  <a:latin typeface="Cambria Math" panose="02040503050406030204" pitchFamily="18" charset="0"/>
                                </a:rPr>
                                <m:t>1</m:t>
                              </m:r>
                            </m:num>
                            <m:den>
                              <m:r>
                                <a:rPr lang="fr-FR" sz="1050" b="0" i="1" smtClean="0">
                                  <a:latin typeface="Cambria Math" panose="02040503050406030204" pitchFamily="18" charset="0"/>
                                </a:rPr>
                                <m:t>5</m:t>
                              </m:r>
                              <m:r>
                                <a:rPr lang="fr-FR" sz="1050" i="1">
                                  <a:latin typeface="Cambria Math" panose="02040503050406030204" pitchFamily="18" charset="0"/>
                                </a:rPr>
                                <m:t>−</m:t>
                              </m:r>
                              <m:r>
                                <a:rPr lang="fr-FR" sz="1050" b="0" i="1" smtClean="0">
                                  <a:latin typeface="Cambria Math" panose="02040503050406030204" pitchFamily="18" charset="0"/>
                                </a:rPr>
                                <m:t>3</m:t>
                              </m:r>
                            </m:den>
                          </m:f>
                        </m:sup>
                      </m:sSup>
                      <m:r>
                        <a:rPr lang="fr-FR" sz="1050" i="1" smtClean="0">
                          <a:latin typeface="Cambria Math" panose="02040503050406030204" pitchFamily="18" charset="0"/>
                        </a:rPr>
                        <m:t>=</m:t>
                      </m:r>
                      <m:r>
                        <m:rPr>
                          <m:nor/>
                        </m:rPr>
                        <a:rPr lang="fr-FR" sz="1050" b="0" i="0" smtClean="0">
                          <a:latin typeface="Cambria Math" panose="02040503050406030204" pitchFamily="18" charset="0"/>
                        </a:rPr>
                        <m:t>1</m:t>
                      </m:r>
                      <m:r>
                        <m:rPr>
                          <m:nor/>
                        </m:rPr>
                        <a:rPr lang="fr-FR" sz="1050" b="0" i="0" smtClean="0">
                          <a:latin typeface="Cambria Math" panose="02040503050406030204" pitchFamily="18" charset="0"/>
                        </a:rPr>
                        <m:t>,</m:t>
                      </m:r>
                      <m:r>
                        <m:rPr>
                          <m:nor/>
                        </m:rPr>
                        <a:rPr lang="fr-FR" sz="1050" b="0" i="0" smtClean="0">
                          <a:latin typeface="Cambria Math" panose="02040503050406030204" pitchFamily="18" charset="0"/>
                        </a:rPr>
                        <m:t>72</m:t>
                      </m:r>
                      <m:r>
                        <m:rPr>
                          <m:nor/>
                        </m:rPr>
                        <a:rPr lang="fr-FR" sz="1050"/>
                        <m:t>% </m:t>
                      </m:r>
                      <m:r>
                        <m:rPr>
                          <m:nor/>
                        </m:rPr>
                        <a:rPr lang="fr-FR" sz="1050"/>
                        <m:t>par</m:t>
                      </m:r>
                      <m:r>
                        <m:rPr>
                          <m:nor/>
                        </m:rPr>
                        <a:rPr lang="fr-FR" sz="1050"/>
                        <m:t> </m:t>
                      </m:r>
                      <m:r>
                        <m:rPr>
                          <m:nor/>
                        </m:rPr>
                        <a:rPr lang="fr-FR" sz="1050"/>
                        <m:t>an</m:t>
                      </m:r>
                    </m:oMath>
                  </m:oMathPara>
                </a14:m>
                <a:endParaRPr lang="fr-FR" sz="1050" dirty="0"/>
              </a:p>
              <a:p>
                <a:pPr marL="171450" indent="-171450" algn="just">
                  <a:spcBef>
                    <a:spcPts val="600"/>
                  </a:spcBef>
                  <a:buClr>
                    <a:schemeClr val="tx1"/>
                  </a:buClr>
                  <a:buFont typeface="Wingdings" panose="05000000000000000000" pitchFamily="2" charset="2"/>
                  <a:buChar char="§"/>
                </a:pPr>
                <a:r>
                  <a:rPr lang="fr-FR" sz="1050" b="1" dirty="0"/>
                  <a:t>Test SICR avec ratio relatif : </a:t>
                </a:r>
                <a14:m>
                  <m:oMath xmlns:m="http://schemas.openxmlformats.org/officeDocument/2006/math">
                    <m:f>
                      <m:fPr>
                        <m:ctrlPr>
                          <a:rPr lang="fr-FR" altLang="fr-FR" sz="1050" i="1">
                            <a:latin typeface="Cambria Math" panose="02040503050406030204" pitchFamily="18" charset="0"/>
                          </a:rPr>
                        </m:ctrlPr>
                      </m:fPr>
                      <m:num>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a:rPr lang="fr-FR" altLang="fr-FR" sz="1050" i="1">
                                <a:latin typeface="Cambria Math" panose="02040503050406030204" pitchFamily="18" charset="0"/>
                              </a:rPr>
                              <m:t>𝑟𝑒𝑝𝑜𝑟𝑡𝑖𝑛𝑔</m:t>
                            </m:r>
                          </m:sub>
                          <m:sup>
                            <m:r>
                              <a:rPr lang="fr-FR" altLang="fr-FR" sz="1050" i="1">
                                <a:latin typeface="Cambria Math" panose="02040503050406030204" pitchFamily="18" charset="0"/>
                              </a:rPr>
                              <m:t>𝐿𝑖𝑓𝑒𝑡𝑖𝑚𝑒</m:t>
                            </m:r>
                          </m:sup>
                        </m:sSubSup>
                      </m:num>
                      <m:den>
                        <m:sSubSup>
                          <m:sSubSupPr>
                            <m:ctrlPr>
                              <a:rPr lang="fr-FR" altLang="fr-FR" sz="1050" i="1">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b="0" i="1" smtClean="0">
                                <a:latin typeface="Cambria Math" panose="02040503050406030204" pitchFamily="18" charset="0"/>
                              </a:rPr>
                              <m:t>r</m:t>
                            </m:r>
                            <m:r>
                              <a:rPr lang="fr-FR" altLang="fr-FR" sz="1050" b="0" i="1" smtClean="0">
                                <a:latin typeface="Cambria Math" panose="02040503050406030204" pitchFamily="18" charset="0"/>
                              </a:rPr>
                              <m:t>é</m:t>
                            </m:r>
                            <m:r>
                              <m:rPr>
                                <m:sty m:val="p"/>
                              </m:rPr>
                              <a:rPr lang="fr-FR" altLang="fr-FR" sz="1050" b="0" i="1" smtClean="0">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den>
                    </m:f>
                    <m:r>
                      <a:rPr lang="fr-FR" altLang="fr-FR" sz="1050" b="0" i="1" smtClean="0">
                        <a:latin typeface="Cambria Math" panose="02040503050406030204" pitchFamily="18" charset="0"/>
                      </a:rPr>
                      <m:t>=2</m:t>
                    </m:r>
                    <m:r>
                      <a:rPr lang="fr-FR" altLang="fr-FR" sz="1050" b="0" i="1" smtClean="0">
                        <a:latin typeface="Cambria Math" panose="02040503050406030204" pitchFamily="18" charset="0"/>
                      </a:rPr>
                      <m:t>,42</m:t>
                    </m:r>
                  </m:oMath>
                </a14:m>
                <a:endParaRPr lang="fr-FR" sz="1050" b="1" dirty="0"/>
              </a:p>
              <a:p>
                <a:pPr algn="just">
                  <a:spcBef>
                    <a:spcPts val="600"/>
                  </a:spcBef>
                  <a:buClr>
                    <a:schemeClr val="tx1"/>
                  </a:buClr>
                </a:pPr>
                <a:r>
                  <a:rPr lang="fr-FR" sz="1050" dirty="0"/>
                  <a:t>    Si seuil : </a:t>
                </a:r>
                <a14:m>
                  <m:oMath xmlns:m="http://schemas.openxmlformats.org/officeDocument/2006/math">
                    <m:r>
                      <a:rPr lang="fr-FR" altLang="fr-FR" sz="1050" i="1">
                        <a:latin typeface="Cambria Math" panose="02040503050406030204" pitchFamily="18" charset="0"/>
                      </a:rPr>
                      <m:t>𝛽</m:t>
                    </m:r>
                    <m:r>
                      <a:rPr lang="fr-FR" altLang="fr-FR" sz="1050" i="1">
                        <a:latin typeface="Cambria Math" panose="02040503050406030204" pitchFamily="18" charset="0"/>
                      </a:rPr>
                      <m:t>=3 </m:t>
                    </m:r>
                  </m:oMath>
                </a14:m>
                <a:r>
                  <a:rPr lang="el-GR" sz="1050" dirty="0"/>
                  <a:t>→ </a:t>
                </a:r>
                <a:r>
                  <a:rPr lang="fr-FR" sz="1050" dirty="0"/>
                  <a:t>pas de SICR.</a:t>
                </a:r>
              </a:p>
            </p:txBody>
          </p:sp>
        </mc:Choice>
        <mc:Fallback>
          <p:sp>
            <p:nvSpPr>
              <p:cNvPr id="4" name="ZoneTexte 3">
                <a:extLst>
                  <a:ext uri="{FF2B5EF4-FFF2-40B4-BE49-F238E27FC236}">
                    <a16:creationId xmlns:a16="http://schemas.microsoft.com/office/drawing/2014/main" id="{F4CACF2C-1CEA-DF68-1F34-96754A28AA60}"/>
                  </a:ext>
                </a:extLst>
              </p:cNvPr>
              <p:cNvSpPr txBox="1">
                <a:spLocks noRot="1" noChangeAspect="1" noMove="1" noResize="1" noEditPoints="1" noAdjustHandles="1" noChangeArrowheads="1" noChangeShapeType="1" noTextEdit="1"/>
              </p:cNvSpPr>
              <p:nvPr/>
            </p:nvSpPr>
            <p:spPr>
              <a:xfrm>
                <a:off x="5702300" y="2870200"/>
                <a:ext cx="6209432" cy="3921124"/>
              </a:xfrm>
              <a:prstGeom prst="rect">
                <a:avLst/>
              </a:prstGeom>
              <a:blipFill>
                <a:blip r:embed="rId3"/>
                <a:stretch>
                  <a:fillRect/>
                </a:stretch>
              </a:blipFill>
            </p:spPr>
            <p:txBody>
              <a:bodyPr/>
              <a:lstStyle/>
              <a:p>
                <a:r>
                  <a:rPr lang="fr-FR">
                    <a:noFill/>
                  </a:rPr>
                  <a:t> </a:t>
                </a:r>
              </a:p>
            </p:txBody>
          </p:sp>
        </mc:Fallback>
      </mc:AlternateContent>
      <p:sp>
        <p:nvSpPr>
          <p:cNvPr id="5" name="Google Shape;6353;p138">
            <a:extLst>
              <a:ext uri="{FF2B5EF4-FFF2-40B4-BE49-F238E27FC236}">
                <a16:creationId xmlns:a16="http://schemas.microsoft.com/office/drawing/2014/main" id="{839C8916-1C2C-177E-9434-7C10A11D84E5}"/>
              </a:ext>
            </a:extLst>
          </p:cNvPr>
          <p:cNvSpPr/>
          <p:nvPr/>
        </p:nvSpPr>
        <p:spPr>
          <a:xfrm>
            <a:off x="96117" y="2870199"/>
            <a:ext cx="5422032" cy="392112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A8763654-8F1E-0274-A0C8-55D3738B9E72}"/>
                  </a:ext>
                </a:extLst>
              </p:cNvPr>
              <p:cNvSpPr txBox="1"/>
              <p:nvPr/>
            </p:nvSpPr>
            <p:spPr>
              <a:xfrm>
                <a:off x="89768" y="2870200"/>
                <a:ext cx="5422032" cy="3987800"/>
              </a:xfrm>
              <a:prstGeom prst="rect">
                <a:avLst/>
              </a:prstGeom>
            </p:spPr>
            <p:txBody>
              <a:bodyPr vert="horz" wrap="square" lIns="90000" tIns="45720" rIns="91440" bIns="45720" rtlCol="0">
                <a:noAutofit/>
              </a:bodyPr>
              <a:lstStyle/>
              <a:p>
                <a:pPr algn="just">
                  <a:spcBef>
                    <a:spcPts val="600"/>
                  </a:spcBef>
                  <a:buClr>
                    <a:schemeClr val="tx1"/>
                  </a:buClr>
                </a:pPr>
                <a:r>
                  <a:rPr lang="fr-FR" sz="1050" b="1" dirty="0">
                    <a:latin typeface="Verdana" panose="020B0604030504040204" pitchFamily="34" charset="0"/>
                  </a:rPr>
                  <a:t>Hypothèse d’homogénéité dans le temps </a:t>
                </a:r>
                <a:r>
                  <a:rPr lang="fr-FR" sz="1050" dirty="0">
                    <a:latin typeface="Verdana" panose="020B0604030504040204" pitchFamily="34" charset="0"/>
                  </a:rPr>
                  <a:t>: Les probabilités de défaut conditionnelles (marginales) sont constantes dans le temps (hypothèse forte).</a:t>
                </a:r>
              </a:p>
              <a:p>
                <a:pPr algn="just">
                  <a:spcBef>
                    <a:spcPts val="600"/>
                  </a:spcBef>
                  <a:buClr>
                    <a:schemeClr val="tx1"/>
                  </a:buClr>
                </a:pPr>
                <a:r>
                  <a:rPr lang="fr-FR" sz="1050" dirty="0">
                    <a:latin typeface="Verdana" panose="020B0604030504040204" pitchFamily="34" charset="0"/>
                  </a:rPr>
                  <a:t>La fonction de survie à horizon 2 ans vaut donc :</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b="1" dirty="0">
                    <a:latin typeface="Verdana" panose="020B0604030504040204" pitchFamily="34" charset="0"/>
                  </a:rPr>
                  <a:t>Survie à </a:t>
                </a:r>
                <a14:m>
                  <m:oMath xmlns:m="http://schemas.openxmlformats.org/officeDocument/2006/math">
                    <m:r>
                      <a:rPr lang="fr-FR" sz="1050" b="1" i="1" dirty="0" smtClean="0">
                        <a:latin typeface="Cambria Math" panose="02040503050406030204" pitchFamily="18" charset="0"/>
                      </a:rPr>
                      <m:t>𝑴</m:t>
                    </m:r>
                  </m:oMath>
                </a14:m>
                <a:r>
                  <a:rPr lang="fr-FR" sz="1050" b="1" dirty="0">
                    <a:latin typeface="Verdana" panose="020B0604030504040204" pitchFamily="34" charset="0"/>
                  </a:rPr>
                  <a:t> ans (maturité du contrat depuis la date de reporting ) :</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dirty="0">
                    <a:latin typeface="Verdana" panose="020B0604030504040204" pitchFamily="34" charset="0"/>
                  </a:rPr>
                  <a:t>En renversant l’égalité ci-dessus, nous en déduisons l’expression d’une </a:t>
                </a:r>
                <a:r>
                  <a:rPr lang="fr-FR" sz="1050" b="1" dirty="0">
                    <a:latin typeface="Verdana" panose="020B0604030504040204" pitchFamily="34" charset="0"/>
                  </a:rPr>
                  <a:t>PD lifetime annualisée à la date de reporting</a:t>
                </a:r>
                <a:r>
                  <a:rPr lang="fr-FR" sz="1050" dirty="0">
                    <a:latin typeface="Verdana" panose="020B0604030504040204" pitchFamily="34" charset="0"/>
                  </a:rPr>
                  <a:t> :</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b="1" dirty="0">
                    <a:latin typeface="Verdana" panose="020B0604030504040204" pitchFamily="34" charset="0"/>
                  </a:rPr>
                  <a:t>PD lifetime résiduelle (depuis l’origine) annualisée </a:t>
                </a:r>
                <a:r>
                  <a:rPr lang="fr-FR" sz="1050" dirty="0">
                    <a:latin typeface="Verdana" panose="020B0604030504040204" pitchFamily="34" charset="0"/>
                  </a:rPr>
                  <a:t>:</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b="1" dirty="0">
                    <a:solidFill>
                      <a:srgbClr val="FF0000"/>
                    </a:solidFill>
                    <a:latin typeface="Verdana" panose="020B0604030504040204" pitchFamily="34" charset="0"/>
                  </a:rPr>
                  <a:t>Important : </a:t>
                </a:r>
                <a:r>
                  <a:rPr lang="fr-FR" sz="1050" dirty="0">
                    <a:latin typeface="Verdana" panose="020B0604030504040204" pitchFamily="34" charset="0"/>
                  </a:rPr>
                  <a:t>Les </a:t>
                </a:r>
                <a:r>
                  <a:rPr lang="fr-FR" altLang="fr-FR" sz="1050" dirty="0"/>
                  <a:t>PD lifetime brutes (cumulées) doivent intégrer une dimension </a:t>
                </a:r>
                <a:r>
                  <a:rPr lang="fr-FR" altLang="fr-FR" sz="1050" i="1" dirty="0"/>
                  <a:t>Forward-</a:t>
                </a:r>
                <a:r>
                  <a:rPr lang="fr-FR" altLang="fr-FR" sz="1050" i="1" dirty="0" err="1"/>
                  <a:t>Looking</a:t>
                </a:r>
                <a:r>
                  <a:rPr lang="fr-FR" altLang="fr-FR" sz="1050" dirty="0"/>
                  <a:t> (</a:t>
                </a:r>
                <a:r>
                  <a:rPr lang="fr-FR" altLang="fr-FR" sz="1050" dirty="0" err="1"/>
                  <a:t>FwL</a:t>
                </a:r>
                <a:r>
                  <a:rPr lang="fr-FR" altLang="fr-FR" sz="1050" dirty="0"/>
                  <a:t>) !</a:t>
                </a:r>
                <a:endParaRPr lang="fr-FR" sz="1050" dirty="0">
                  <a:latin typeface="Verdana" panose="020B0604030504040204" pitchFamily="34" charset="0"/>
                </a:endParaRPr>
              </a:p>
              <a:p>
                <a:pPr algn="just">
                  <a:spcBef>
                    <a:spcPts val="600"/>
                  </a:spcBef>
                  <a:buClr>
                    <a:schemeClr val="tx1"/>
                  </a:buClr>
                </a:pPr>
                <a:r>
                  <a:rPr lang="fr-FR" sz="1050" dirty="0">
                    <a:latin typeface="Verdana" panose="020B0604030504040204" pitchFamily="34" charset="0"/>
                  </a:rPr>
                  <a:t>                                                                        </a:t>
                </a:r>
              </a:p>
              <a:p>
                <a:pPr algn="just">
                  <a:spcBef>
                    <a:spcPts val="600"/>
                  </a:spcBef>
                  <a:buClr>
                    <a:schemeClr val="tx1"/>
                  </a:buClr>
                </a:pPr>
                <a:endParaRPr lang="fr-FR" sz="1050" dirty="0">
                  <a:latin typeface="Verdana" panose="020B0604030504040204" pitchFamily="34" charset="0"/>
                </a:endParaRPr>
              </a:p>
            </p:txBody>
          </p:sp>
        </mc:Choice>
        <mc:Fallback>
          <p:sp>
            <p:nvSpPr>
              <p:cNvPr id="6" name="ZoneTexte 5">
                <a:extLst>
                  <a:ext uri="{FF2B5EF4-FFF2-40B4-BE49-F238E27FC236}">
                    <a16:creationId xmlns:a16="http://schemas.microsoft.com/office/drawing/2014/main" id="{A8763654-8F1E-0274-A0C8-55D3738B9E72}"/>
                  </a:ext>
                </a:extLst>
              </p:cNvPr>
              <p:cNvSpPr txBox="1">
                <a:spLocks noRot="1" noChangeAspect="1" noMove="1" noResize="1" noEditPoints="1" noAdjustHandles="1" noChangeArrowheads="1" noChangeShapeType="1" noTextEdit="1"/>
              </p:cNvSpPr>
              <p:nvPr/>
            </p:nvSpPr>
            <p:spPr>
              <a:xfrm>
                <a:off x="89768" y="2870200"/>
                <a:ext cx="5422032" cy="398780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85172F55-0B55-A09B-9FEE-4C5FA0FB6102}"/>
                  </a:ext>
                </a:extLst>
              </p:cNvPr>
              <p:cNvSpPr txBox="1"/>
              <p:nvPr/>
            </p:nvSpPr>
            <p:spPr>
              <a:xfrm>
                <a:off x="-141081" y="4368551"/>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050" b="0" i="1" smtClean="0">
                          <a:latin typeface="Cambria Math" panose="02040503050406030204" pitchFamily="18" charset="0"/>
                        </a:rPr>
                        <m:t>𝑆</m:t>
                      </m:r>
                      <m:d>
                        <m:dPr>
                          <m:ctrlPr>
                            <a:rPr lang="fr-FR" sz="1050" i="1" smtClean="0">
                              <a:latin typeface="Cambria Math" panose="02040503050406030204" pitchFamily="18" charset="0"/>
                            </a:rPr>
                          </m:ctrlPr>
                        </m:dPr>
                        <m:e>
                          <m:r>
                            <m:rPr>
                              <m:sty m:val="p"/>
                            </m:rPr>
                            <a:rPr lang="fr-FR" sz="1050" i="1" dirty="0" smtClean="0">
                              <a:latin typeface="Cambria Math" panose="02040503050406030204" pitchFamily="18" charset="0"/>
                            </a:rPr>
                            <m:t>M</m:t>
                          </m:r>
                        </m:e>
                      </m:d>
                      <m:r>
                        <a:rPr lang="fr-FR" sz="1050" b="0" i="1" smtClean="0">
                          <a:latin typeface="Cambria Math" panose="02040503050406030204" pitchFamily="18" charset="0"/>
                        </a:rPr>
                        <m:t>=</m:t>
                      </m:r>
                      <m:sSup>
                        <m:sSupPr>
                          <m:ctrlPr>
                            <a:rPr lang="fr-FR" sz="1050" i="1" smtClean="0">
                              <a:latin typeface="Cambria Math" panose="02040503050406030204" pitchFamily="18" charset="0"/>
                            </a:rPr>
                          </m:ctrlPr>
                        </m:sSupPr>
                        <m:e>
                          <m:d>
                            <m:dPr>
                              <m:ctrlPr>
                                <a:rPr lang="fr-FR" sz="1050" i="1">
                                  <a:latin typeface="Cambria Math" panose="02040503050406030204" pitchFamily="18" charset="0"/>
                                </a:rPr>
                              </m:ctrlPr>
                            </m:dPr>
                            <m:e>
                              <m:r>
                                <a:rPr lang="fr-FR" sz="1050" b="0" i="1">
                                  <a:latin typeface="Cambria Math" panose="02040503050406030204" pitchFamily="18" charset="0"/>
                                </a:rPr>
                                <m:t>1−</m:t>
                              </m:r>
                              <m:r>
                                <a:rPr lang="fr-FR" sz="1050" b="0" i="1">
                                  <a:latin typeface="Cambria Math" panose="02040503050406030204" pitchFamily="18" charset="0"/>
                                </a:rPr>
                                <m:t>𝑃</m:t>
                              </m:r>
                              <m:sSub>
                                <m:sSubPr>
                                  <m:ctrlPr>
                                    <a:rPr lang="fr-FR" sz="1050" i="1">
                                      <a:latin typeface="Cambria Math" panose="02040503050406030204" pitchFamily="18" charset="0"/>
                                    </a:rPr>
                                  </m:ctrlPr>
                                </m:sSubPr>
                                <m:e>
                                  <m:r>
                                    <a:rPr lang="fr-FR" sz="1050" b="0" i="1">
                                      <a:latin typeface="Cambria Math" panose="02040503050406030204" pitchFamily="18" charset="0"/>
                                    </a:rPr>
                                    <m:t>𝐷</m:t>
                                  </m:r>
                                </m:e>
                                <m:sub>
                                  <m:r>
                                    <a:rPr lang="fr-FR" sz="1050" b="0" i="1">
                                      <a:latin typeface="Cambria Math" panose="02040503050406030204" pitchFamily="18" charset="0"/>
                                    </a:rPr>
                                    <m:t>1</m:t>
                                  </m:r>
                                  <m:r>
                                    <a:rPr lang="fr-FR" sz="1050" b="0" i="1">
                                      <a:latin typeface="Cambria Math" panose="02040503050406030204" pitchFamily="18" charset="0"/>
                                    </a:rPr>
                                    <m:t>𝑎𝑛</m:t>
                                  </m:r>
                                </m:sub>
                              </m:sSub>
                            </m:e>
                          </m:d>
                        </m:e>
                        <m:sup>
                          <m:r>
                            <m:rPr>
                              <m:sty m:val="p"/>
                            </m:rPr>
                            <a:rPr lang="fr-FR" sz="1050" i="1" dirty="0" smtClean="0">
                              <a:latin typeface="Cambria Math" panose="02040503050406030204" pitchFamily="18" charset="0"/>
                            </a:rPr>
                            <m:t>M</m:t>
                          </m:r>
                        </m:sup>
                      </m:sSup>
                      <m:r>
                        <a:rPr lang="fr-FR" sz="1050" b="0" i="1" smtClean="0">
                          <a:latin typeface="Cambria Math" panose="02040503050406030204" pitchFamily="18" charset="0"/>
                        </a:rPr>
                        <m:t>                          </m:t>
                      </m:r>
                      <m:r>
                        <a:rPr lang="fr-FR" sz="1050" b="0" i="1">
                          <a:latin typeface="Cambria Math" panose="02040503050406030204" pitchFamily="18" charset="0"/>
                        </a:rPr>
                        <m:t>𝐶𝑃𝐷</m:t>
                      </m:r>
                      <m:d>
                        <m:dPr>
                          <m:ctrlPr>
                            <a:rPr lang="fr-FR" sz="1050" i="1">
                              <a:latin typeface="Cambria Math" panose="02040503050406030204" pitchFamily="18" charset="0"/>
                            </a:rPr>
                          </m:ctrlPr>
                        </m:dPr>
                        <m:e>
                          <m:r>
                            <m:rPr>
                              <m:sty m:val="p"/>
                            </m:rPr>
                            <a:rPr lang="fr-FR" sz="1050" i="1" dirty="0" smtClean="0">
                              <a:latin typeface="Cambria Math" panose="02040503050406030204" pitchFamily="18" charset="0"/>
                            </a:rPr>
                            <m:t>M</m:t>
                          </m:r>
                        </m:e>
                      </m:d>
                      <m:r>
                        <a:rPr lang="fr-FR" sz="1050" b="0" i="1" smtClean="0">
                          <a:latin typeface="Cambria Math" panose="02040503050406030204" pitchFamily="18" charset="0"/>
                        </a:rPr>
                        <m:t>=1−</m:t>
                      </m:r>
                      <m:sSup>
                        <m:sSupPr>
                          <m:ctrlPr>
                            <a:rPr lang="fr-FR" sz="1050" i="1">
                              <a:latin typeface="Cambria Math" panose="02040503050406030204" pitchFamily="18" charset="0"/>
                            </a:rPr>
                          </m:ctrlPr>
                        </m:sSupPr>
                        <m:e>
                          <m:d>
                            <m:dPr>
                              <m:ctrlPr>
                                <a:rPr lang="fr-FR" sz="1050" i="1">
                                  <a:latin typeface="Cambria Math" panose="02040503050406030204" pitchFamily="18" charset="0"/>
                                </a:rPr>
                              </m:ctrlPr>
                            </m:dPr>
                            <m:e>
                              <m:r>
                                <a:rPr lang="fr-FR" sz="1050" b="0" i="1">
                                  <a:latin typeface="Cambria Math" panose="02040503050406030204" pitchFamily="18" charset="0"/>
                                </a:rPr>
                                <m:t>1−</m:t>
                              </m:r>
                              <m:r>
                                <a:rPr lang="fr-FR" sz="1050" b="0" i="1">
                                  <a:latin typeface="Cambria Math" panose="02040503050406030204" pitchFamily="18" charset="0"/>
                                </a:rPr>
                                <m:t>𝑃</m:t>
                              </m:r>
                              <m:sSub>
                                <m:sSubPr>
                                  <m:ctrlPr>
                                    <a:rPr lang="fr-FR" sz="1050" i="1">
                                      <a:latin typeface="Cambria Math" panose="02040503050406030204" pitchFamily="18" charset="0"/>
                                    </a:rPr>
                                  </m:ctrlPr>
                                </m:sSubPr>
                                <m:e>
                                  <m:r>
                                    <a:rPr lang="fr-FR" sz="1050" b="0" i="1">
                                      <a:latin typeface="Cambria Math" panose="02040503050406030204" pitchFamily="18" charset="0"/>
                                    </a:rPr>
                                    <m:t>𝐷</m:t>
                                  </m:r>
                                </m:e>
                                <m:sub>
                                  <m:r>
                                    <a:rPr lang="fr-FR" sz="1050" b="0" i="1">
                                      <a:latin typeface="Cambria Math" panose="02040503050406030204" pitchFamily="18" charset="0"/>
                                    </a:rPr>
                                    <m:t>1</m:t>
                                  </m:r>
                                  <m:r>
                                    <a:rPr lang="fr-FR" sz="1050" b="0" i="1">
                                      <a:latin typeface="Cambria Math" panose="02040503050406030204" pitchFamily="18" charset="0"/>
                                    </a:rPr>
                                    <m:t>𝑎𝑛</m:t>
                                  </m:r>
                                </m:sub>
                              </m:sSub>
                            </m:e>
                          </m:d>
                        </m:e>
                        <m:sup>
                          <m:r>
                            <m:rPr>
                              <m:sty m:val="p"/>
                            </m:rPr>
                            <a:rPr lang="fr-FR" sz="1050" i="1" dirty="0" smtClean="0">
                              <a:latin typeface="Cambria Math" panose="02040503050406030204" pitchFamily="18" charset="0"/>
                            </a:rPr>
                            <m:t>M</m:t>
                          </m:r>
                        </m:sup>
                      </m:sSup>
                    </m:oMath>
                  </m:oMathPara>
                </a14:m>
                <a:endParaRPr lang="fr-FR" sz="1050" dirty="0">
                  <a:latin typeface="Verdana" panose="020B0604030504040204" pitchFamily="34" charset="0"/>
                </a:endParaRPr>
              </a:p>
            </p:txBody>
          </p:sp>
        </mc:Choice>
        <mc:Fallback>
          <p:sp>
            <p:nvSpPr>
              <p:cNvPr id="7" name="ZoneTexte 6">
                <a:extLst>
                  <a:ext uri="{FF2B5EF4-FFF2-40B4-BE49-F238E27FC236}">
                    <a16:creationId xmlns:a16="http://schemas.microsoft.com/office/drawing/2014/main" id="{85172F55-0B55-A09B-9FEE-4C5FA0FB6102}"/>
                  </a:ext>
                </a:extLst>
              </p:cNvPr>
              <p:cNvSpPr txBox="1">
                <a:spLocks noRot="1" noChangeAspect="1" noMove="1" noResize="1" noEditPoints="1" noAdjustHandles="1" noChangeArrowheads="1" noChangeShapeType="1" noTextEdit="1"/>
              </p:cNvSpPr>
              <p:nvPr/>
            </p:nvSpPr>
            <p:spPr>
              <a:xfrm>
                <a:off x="-141081" y="4368551"/>
                <a:ext cx="5280745" cy="55245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C5715323-BAC1-6E02-06E7-56AF95ACF39C}"/>
                  </a:ext>
                </a:extLst>
              </p:cNvPr>
              <p:cNvSpPr txBox="1"/>
              <p:nvPr/>
            </p:nvSpPr>
            <p:spPr>
              <a:xfrm>
                <a:off x="280268" y="3727733"/>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b="0" i="1" smtClean="0">
                        <a:latin typeface="Cambria Math" panose="02040503050406030204" pitchFamily="18" charset="0"/>
                      </a:rPr>
                      <m:t>𝑆</m:t>
                    </m:r>
                    <m:d>
                      <m:dPr>
                        <m:ctrlPr>
                          <a:rPr lang="fr-FR" sz="1050" b="0" i="1" smtClean="0">
                            <a:latin typeface="Cambria Math" panose="02040503050406030204" pitchFamily="18" charset="0"/>
                          </a:rPr>
                        </m:ctrlPr>
                      </m:dPr>
                      <m:e>
                        <m:r>
                          <a:rPr lang="fr-FR" sz="1050" b="0" i="1" smtClean="0">
                            <a:latin typeface="Cambria Math" panose="02040503050406030204" pitchFamily="18" charset="0"/>
                          </a:rPr>
                          <m:t>2</m:t>
                        </m:r>
                      </m:e>
                    </m:d>
                    <m:r>
                      <a:rPr lang="fr-FR" sz="1050" b="0" i="1" smtClean="0">
                        <a:latin typeface="Cambria Math" panose="02040503050406030204" pitchFamily="18" charset="0"/>
                      </a:rPr>
                      <m:t>=</m:t>
                    </m:r>
                    <m:d>
                      <m:dPr>
                        <m:ctrlPr>
                          <a:rPr lang="fr-FR" sz="1050" b="0" i="1" smtClean="0">
                            <a:latin typeface="Cambria Math" panose="02040503050406030204" pitchFamily="18" charset="0"/>
                          </a:rPr>
                        </m:ctrlPr>
                      </m:dPr>
                      <m:e>
                        <m:r>
                          <a:rPr lang="fr-FR" sz="1050" b="0" i="1" smtClean="0">
                            <a:latin typeface="Cambria Math" panose="02040503050406030204" pitchFamily="18" charset="0"/>
                          </a:rPr>
                          <m:t>1−</m:t>
                        </m:r>
                        <m:r>
                          <a:rPr lang="fr-FR" sz="1050" b="0" i="1" smtClean="0">
                            <a:latin typeface="Cambria Math" panose="02040503050406030204" pitchFamily="18" charset="0"/>
                          </a:rPr>
                          <m:t>𝑃</m:t>
                        </m:r>
                        <m:sSub>
                          <m:sSubPr>
                            <m:ctrlPr>
                              <a:rPr lang="fr-FR" sz="1050" b="0" i="1" smtClean="0">
                                <a:latin typeface="Cambria Math" panose="02040503050406030204" pitchFamily="18" charset="0"/>
                              </a:rPr>
                            </m:ctrlPr>
                          </m:sSubPr>
                          <m:e>
                            <m:r>
                              <a:rPr lang="fr-FR" sz="1050" b="0" i="1" smtClean="0">
                                <a:latin typeface="Cambria Math" panose="02040503050406030204" pitchFamily="18" charset="0"/>
                              </a:rPr>
                              <m:t>𝐷</m:t>
                            </m:r>
                          </m:e>
                          <m:sub>
                            <m:r>
                              <a:rPr lang="fr-FR" sz="1050" b="0" i="1" smtClean="0">
                                <a:latin typeface="Cambria Math" panose="02040503050406030204" pitchFamily="18" charset="0"/>
                              </a:rPr>
                              <m:t>1</m:t>
                            </m:r>
                            <m:r>
                              <a:rPr lang="fr-FR" sz="1050" b="0" i="1" smtClean="0">
                                <a:latin typeface="Cambria Math" panose="02040503050406030204" pitchFamily="18" charset="0"/>
                              </a:rPr>
                              <m:t>𝑎𝑛</m:t>
                            </m:r>
                          </m:sub>
                        </m:sSub>
                      </m:e>
                    </m:d>
                    <m:d>
                      <m:dPr>
                        <m:ctrlPr>
                          <a:rPr lang="fr-FR" sz="1050" i="1">
                            <a:latin typeface="Cambria Math" panose="02040503050406030204" pitchFamily="18" charset="0"/>
                          </a:rPr>
                        </m:ctrlPr>
                      </m:dPr>
                      <m:e>
                        <m:r>
                          <a:rPr lang="fr-FR" sz="1050" i="1">
                            <a:latin typeface="Cambria Math" panose="02040503050406030204" pitchFamily="18" charset="0"/>
                          </a:rPr>
                          <m:t>1−</m:t>
                        </m:r>
                        <m:r>
                          <a:rPr lang="fr-FR" sz="1050" i="1">
                            <a:latin typeface="Cambria Math" panose="02040503050406030204" pitchFamily="18" charset="0"/>
                          </a:rPr>
                          <m:t>𝑃</m:t>
                        </m:r>
                        <m:sSub>
                          <m:sSubPr>
                            <m:ctrlPr>
                              <a:rPr lang="fr-FR" sz="1050" i="1">
                                <a:latin typeface="Cambria Math" panose="02040503050406030204" pitchFamily="18" charset="0"/>
                              </a:rPr>
                            </m:ctrlPr>
                          </m:sSubPr>
                          <m:e>
                            <m:r>
                              <a:rPr lang="fr-FR" sz="1050" i="1">
                                <a:latin typeface="Cambria Math" panose="02040503050406030204" pitchFamily="18" charset="0"/>
                              </a:rPr>
                              <m:t>𝐷</m:t>
                            </m:r>
                          </m:e>
                          <m:sub>
                            <m:r>
                              <a:rPr lang="fr-FR" sz="1050" b="0" i="1" smtClean="0">
                                <a:latin typeface="Cambria Math" panose="02040503050406030204" pitchFamily="18" charset="0"/>
                              </a:rPr>
                              <m:t>2</m:t>
                            </m:r>
                            <m:r>
                              <a:rPr lang="fr-FR" sz="1050" i="1">
                                <a:latin typeface="Cambria Math" panose="02040503050406030204" pitchFamily="18" charset="0"/>
                              </a:rPr>
                              <m:t>𝑎𝑛</m:t>
                            </m:r>
                            <m:r>
                              <a:rPr lang="fr-FR" sz="1050" b="0" i="1" smtClean="0">
                                <a:latin typeface="Cambria Math" panose="02040503050406030204" pitchFamily="18" charset="0"/>
                              </a:rPr>
                              <m:t>𝑠</m:t>
                            </m:r>
                            <m:r>
                              <a:rPr lang="fr-FR" sz="1050" b="0" i="1" smtClean="0">
                                <a:latin typeface="Cambria Math" panose="02040503050406030204" pitchFamily="18" charset="0"/>
                              </a:rPr>
                              <m:t> | 1 </m:t>
                            </m:r>
                            <m:r>
                              <a:rPr lang="fr-FR" sz="1050" b="0" i="1" smtClean="0">
                                <a:latin typeface="Cambria Math" panose="02040503050406030204" pitchFamily="18" charset="0"/>
                              </a:rPr>
                              <m:t>𝑎𝑛</m:t>
                            </m:r>
                          </m:sub>
                        </m:sSub>
                      </m:e>
                    </m:d>
                    <m:r>
                      <a:rPr lang="fr-FR" sz="1050" b="0" i="1" smtClean="0">
                        <a:latin typeface="Cambria Math" panose="02040503050406030204" pitchFamily="18" charset="0"/>
                      </a:rPr>
                      <m:t>=</m:t>
                    </m:r>
                    <m:sSup>
                      <m:sSupPr>
                        <m:ctrlPr>
                          <a:rPr lang="fr-FR" sz="1050" b="0" i="1" smtClean="0">
                            <a:latin typeface="Cambria Math" panose="02040503050406030204" pitchFamily="18" charset="0"/>
                          </a:rPr>
                        </m:ctrlPr>
                      </m:sSupPr>
                      <m:e>
                        <m:d>
                          <m:dPr>
                            <m:ctrlPr>
                              <a:rPr lang="fr-FR" sz="1050" i="1">
                                <a:latin typeface="Cambria Math" panose="02040503050406030204" pitchFamily="18" charset="0"/>
                              </a:rPr>
                            </m:ctrlPr>
                          </m:dPr>
                          <m:e>
                            <m:r>
                              <a:rPr lang="fr-FR" sz="1050" i="1">
                                <a:latin typeface="Cambria Math" panose="02040503050406030204" pitchFamily="18" charset="0"/>
                              </a:rPr>
                              <m:t>1−</m:t>
                            </m:r>
                            <m:r>
                              <a:rPr lang="fr-FR" sz="1050" i="1">
                                <a:latin typeface="Cambria Math" panose="02040503050406030204" pitchFamily="18" charset="0"/>
                              </a:rPr>
                              <m:t>𝑃</m:t>
                            </m:r>
                            <m:sSub>
                              <m:sSubPr>
                                <m:ctrlPr>
                                  <a:rPr lang="fr-FR" sz="1050" i="1">
                                    <a:latin typeface="Cambria Math" panose="02040503050406030204" pitchFamily="18" charset="0"/>
                                  </a:rPr>
                                </m:ctrlPr>
                              </m:sSubPr>
                              <m:e>
                                <m:r>
                                  <a:rPr lang="fr-FR" sz="1050" i="1">
                                    <a:latin typeface="Cambria Math" panose="02040503050406030204" pitchFamily="18" charset="0"/>
                                  </a:rPr>
                                  <m:t>𝐷</m:t>
                                </m:r>
                              </m:e>
                              <m:sub>
                                <m:r>
                                  <a:rPr lang="fr-FR" sz="1050" i="1">
                                    <a:latin typeface="Cambria Math" panose="02040503050406030204" pitchFamily="18" charset="0"/>
                                  </a:rPr>
                                  <m:t>1</m:t>
                                </m:r>
                                <m:r>
                                  <a:rPr lang="fr-FR" sz="1050" i="1">
                                    <a:latin typeface="Cambria Math" panose="02040503050406030204" pitchFamily="18" charset="0"/>
                                  </a:rPr>
                                  <m:t>𝑎𝑛</m:t>
                                </m:r>
                              </m:sub>
                            </m:sSub>
                          </m:e>
                        </m:d>
                      </m:e>
                      <m:sup>
                        <m:r>
                          <a:rPr lang="fr-FR" sz="1050" b="0" i="1" smtClean="0">
                            <a:latin typeface="Cambria Math" panose="02040503050406030204" pitchFamily="18" charset="0"/>
                          </a:rPr>
                          <m:t>2</m:t>
                        </m:r>
                      </m:sup>
                    </m:sSup>
                  </m:oMath>
                </a14:m>
                <a:r>
                  <a:rPr lang="fr-FR" sz="1050" dirty="0">
                    <a:latin typeface="Verdana" panose="020B0604030504040204" pitchFamily="34" charset="0"/>
                  </a:rPr>
                  <a:t>  car </a:t>
                </a:r>
                <a14:m>
                  <m:oMath xmlns:m="http://schemas.openxmlformats.org/officeDocument/2006/math">
                    <m:r>
                      <a:rPr lang="fr-FR" sz="1050" i="1">
                        <a:latin typeface="Cambria Math" panose="02040503050406030204" pitchFamily="18" charset="0"/>
                      </a:rPr>
                      <m:t>𝑃</m:t>
                    </m:r>
                    <m:sSub>
                      <m:sSubPr>
                        <m:ctrlPr>
                          <a:rPr lang="fr-FR" sz="1050" i="1">
                            <a:latin typeface="Cambria Math" panose="02040503050406030204" pitchFamily="18" charset="0"/>
                          </a:rPr>
                        </m:ctrlPr>
                      </m:sSubPr>
                      <m:e>
                        <m:r>
                          <a:rPr lang="fr-FR" sz="1050" i="1">
                            <a:latin typeface="Cambria Math" panose="02040503050406030204" pitchFamily="18" charset="0"/>
                          </a:rPr>
                          <m:t>𝐷</m:t>
                        </m:r>
                      </m:e>
                      <m:sub>
                        <m:r>
                          <a:rPr lang="fr-FR" sz="1050" i="1">
                            <a:latin typeface="Cambria Math" panose="02040503050406030204" pitchFamily="18" charset="0"/>
                          </a:rPr>
                          <m:t>2</m:t>
                        </m:r>
                        <m:r>
                          <a:rPr lang="fr-FR" sz="1050" i="1">
                            <a:latin typeface="Cambria Math" panose="02040503050406030204" pitchFamily="18" charset="0"/>
                          </a:rPr>
                          <m:t>𝑎𝑛𝑠</m:t>
                        </m:r>
                        <m:r>
                          <a:rPr lang="fr-FR" sz="1050" i="1">
                            <a:latin typeface="Cambria Math" panose="02040503050406030204" pitchFamily="18" charset="0"/>
                          </a:rPr>
                          <m:t> | 1 </m:t>
                        </m:r>
                        <m:r>
                          <a:rPr lang="fr-FR" sz="1050" i="1">
                            <a:latin typeface="Cambria Math" panose="02040503050406030204" pitchFamily="18" charset="0"/>
                          </a:rPr>
                          <m:t>𝑎𝑛</m:t>
                        </m:r>
                      </m:sub>
                    </m:sSub>
                    <m:r>
                      <a:rPr lang="fr-FR" sz="1050" b="0" i="1" smtClean="0">
                        <a:latin typeface="Cambria Math" panose="02040503050406030204" pitchFamily="18" charset="0"/>
                      </a:rPr>
                      <m:t>=</m:t>
                    </m:r>
                    <m:r>
                      <a:rPr lang="fr-FR" sz="1050" i="1">
                        <a:latin typeface="Cambria Math" panose="02040503050406030204" pitchFamily="18" charset="0"/>
                      </a:rPr>
                      <m:t>𝑃</m:t>
                    </m:r>
                    <m:sSub>
                      <m:sSubPr>
                        <m:ctrlPr>
                          <a:rPr lang="fr-FR" sz="1050" i="1">
                            <a:latin typeface="Cambria Math" panose="02040503050406030204" pitchFamily="18" charset="0"/>
                          </a:rPr>
                        </m:ctrlPr>
                      </m:sSubPr>
                      <m:e>
                        <m:r>
                          <a:rPr lang="fr-FR" sz="1050" i="1">
                            <a:latin typeface="Cambria Math" panose="02040503050406030204" pitchFamily="18" charset="0"/>
                          </a:rPr>
                          <m:t>𝐷</m:t>
                        </m:r>
                      </m:e>
                      <m:sub>
                        <m:r>
                          <a:rPr lang="fr-FR" sz="1050" i="1">
                            <a:latin typeface="Cambria Math" panose="02040503050406030204" pitchFamily="18" charset="0"/>
                          </a:rPr>
                          <m:t>1</m:t>
                        </m:r>
                        <m:r>
                          <a:rPr lang="fr-FR" sz="1050" i="1">
                            <a:latin typeface="Cambria Math" panose="02040503050406030204" pitchFamily="18" charset="0"/>
                          </a:rPr>
                          <m:t>𝑎𝑛</m:t>
                        </m:r>
                      </m:sub>
                    </m:sSub>
                  </m:oMath>
                </a14:m>
                <a:endParaRPr lang="fr-FR" sz="1050" dirty="0">
                  <a:latin typeface="Verdana" panose="020B0604030504040204" pitchFamily="34" charset="0"/>
                </a:endParaRPr>
              </a:p>
            </p:txBody>
          </p:sp>
        </mc:Choice>
        <mc:Fallback>
          <p:sp>
            <p:nvSpPr>
              <p:cNvPr id="8" name="ZoneTexte 7">
                <a:extLst>
                  <a:ext uri="{FF2B5EF4-FFF2-40B4-BE49-F238E27FC236}">
                    <a16:creationId xmlns:a16="http://schemas.microsoft.com/office/drawing/2014/main" id="{C5715323-BAC1-6E02-06E7-56AF95ACF39C}"/>
                  </a:ext>
                </a:extLst>
              </p:cNvPr>
              <p:cNvSpPr txBox="1">
                <a:spLocks noRot="1" noChangeAspect="1" noMove="1" noResize="1" noEditPoints="1" noAdjustHandles="1" noChangeArrowheads="1" noChangeShapeType="1" noTextEdit="1"/>
              </p:cNvSpPr>
              <p:nvPr/>
            </p:nvSpPr>
            <p:spPr>
              <a:xfrm>
                <a:off x="280268" y="3727733"/>
                <a:ext cx="5280745" cy="552450"/>
              </a:xfrm>
              <a:prstGeom prst="rect">
                <a:avLst/>
              </a:prstGeom>
              <a:blipFill>
                <a:blip r:embed="rId6"/>
                <a:stretch>
                  <a:fillRect/>
                </a:stretch>
              </a:blipFill>
            </p:spPr>
            <p:txBody>
              <a:bodyPr/>
              <a:lstStyle/>
              <a:p>
                <a:r>
                  <a:rPr lang="fr-FR">
                    <a:noFill/>
                  </a:rPr>
                  <a:t> </a:t>
                </a:r>
              </a:p>
            </p:txBody>
          </p:sp>
        </mc:Fallback>
      </mc:AlternateContent>
      <p:sp>
        <p:nvSpPr>
          <p:cNvPr id="9" name="Google Shape;6235;p132">
            <a:extLst>
              <a:ext uri="{FF2B5EF4-FFF2-40B4-BE49-F238E27FC236}">
                <a16:creationId xmlns:a16="http://schemas.microsoft.com/office/drawing/2014/main" id="{B35FF482-8466-6E1D-9100-EA94B0B46214}"/>
              </a:ext>
            </a:extLst>
          </p:cNvPr>
          <p:cNvSpPr/>
          <p:nvPr/>
        </p:nvSpPr>
        <p:spPr>
          <a:xfrm flipV="1">
            <a:off x="2072840" y="4470710"/>
            <a:ext cx="426451" cy="54170"/>
          </a:xfrm>
          <a:prstGeom prst="rightArrow">
            <a:avLst>
              <a:gd name="adj1" fmla="val 50000"/>
              <a:gd name="adj2" fmla="val 50000"/>
            </a:avLst>
          </a:prstGeom>
          <a:solidFill>
            <a:schemeClr val="accent1"/>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C048D175-1433-9F78-2B5C-8E227373A37C}"/>
                  </a:ext>
                </a:extLst>
              </p:cNvPr>
              <p:cNvSpPr txBox="1"/>
              <p:nvPr/>
            </p:nvSpPr>
            <p:spPr>
              <a:xfrm>
                <a:off x="-94383" y="5041650"/>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smtClean="0">
                              <a:latin typeface="Cambria Math" panose="02040503050406030204" pitchFamily="18" charset="0"/>
                            </a:rPr>
                          </m:ctrlPr>
                        </m:sSubSupPr>
                        <m:e>
                          <m:r>
                            <a:rPr lang="fr-FR" altLang="fr-FR" sz="1050" i="1">
                              <a:latin typeface="Cambria Math" panose="02040503050406030204" pitchFamily="18" charset="0"/>
                            </a:rPr>
                            <m:t>𝑃𝐷</m:t>
                          </m:r>
                        </m:e>
                        <m:sub>
                          <m:r>
                            <a:rPr lang="fr-FR" altLang="fr-FR" sz="1050" i="1">
                              <a:latin typeface="Cambria Math" panose="02040503050406030204" pitchFamily="18" charset="0"/>
                            </a:rPr>
                            <m:t>𝑑𝑎𝑡𝑒</m:t>
                          </m:r>
                          <m:r>
                            <a:rPr lang="fr-FR" altLang="fr-FR" sz="1050" i="1">
                              <a:latin typeface="Cambria Math" panose="02040503050406030204" pitchFamily="18" charset="0"/>
                            </a:rPr>
                            <m:t>_</m:t>
                          </m:r>
                          <m:r>
                            <m:rPr>
                              <m:sty m:val="p"/>
                            </m:rPr>
                            <a:rPr lang="fr-FR" altLang="fr-FR" sz="1050" b="0" i="1" smtClean="0">
                              <a:latin typeface="Cambria Math" panose="02040503050406030204" pitchFamily="18" charset="0"/>
                            </a:rPr>
                            <m:t>reporting</m:t>
                          </m:r>
                        </m:sub>
                        <m:sup>
                          <m:r>
                            <a:rPr lang="fr-FR" altLang="fr-FR" sz="1050" i="1">
                              <a:latin typeface="Cambria Math" panose="02040503050406030204" pitchFamily="18" charset="0"/>
                            </a:rPr>
                            <m:t>𝐿𝑖𝑓𝑒𝑡𝑖𝑚𝑒</m:t>
                          </m:r>
                        </m:sup>
                      </m:sSubSup>
                      <m:r>
                        <a:rPr lang="fr-FR" altLang="fr-FR" sz="1050" b="0" i="1" smtClean="0">
                          <a:latin typeface="Cambria Math" panose="02040503050406030204" pitchFamily="18" charset="0"/>
                        </a:rPr>
                        <m:t>=1−</m:t>
                      </m:r>
                      <m:sSup>
                        <m:sSupPr>
                          <m:ctrlPr>
                            <a:rPr lang="fr-FR" altLang="fr-FR" sz="1050" b="0" i="1" smtClean="0">
                              <a:latin typeface="Cambria Math" panose="02040503050406030204" pitchFamily="18" charset="0"/>
                            </a:rPr>
                          </m:ctrlPr>
                        </m:sSupPr>
                        <m:e>
                          <m:d>
                            <m:dPr>
                              <m:begChr m:val="["/>
                              <m:endChr m:val="]"/>
                              <m:ctrlPr>
                                <a:rPr lang="fr-FR" altLang="fr-FR" sz="1050" b="0" i="1" smtClean="0">
                                  <a:latin typeface="Cambria Math" panose="02040503050406030204" pitchFamily="18" charset="0"/>
                                </a:rPr>
                              </m:ctrlPr>
                            </m:dPr>
                            <m:e>
                              <m:r>
                                <a:rPr lang="fr-FR" altLang="fr-FR" sz="1050" i="1">
                                  <a:latin typeface="Cambria Math" panose="02040503050406030204" pitchFamily="18" charset="0"/>
                                </a:rPr>
                                <m:t>1−</m:t>
                              </m:r>
                              <m:r>
                                <a:rPr lang="fr-FR" sz="1050" i="1">
                                  <a:latin typeface="Cambria Math" panose="02040503050406030204" pitchFamily="18" charset="0"/>
                                </a:rPr>
                                <m:t>𝐶𝑃𝐷</m:t>
                              </m:r>
                              <m:d>
                                <m:dPr>
                                  <m:ctrlPr>
                                    <a:rPr lang="fr-FR" sz="1050" i="1">
                                      <a:latin typeface="Cambria Math" panose="02040503050406030204" pitchFamily="18" charset="0"/>
                                    </a:rPr>
                                  </m:ctrlPr>
                                </m:dPr>
                                <m:e>
                                  <m:r>
                                    <m:rPr>
                                      <m:sty m:val="p"/>
                                    </m:rPr>
                                    <a:rPr lang="fr-FR" sz="1050" b="0" i="1" dirty="0" smtClean="0">
                                      <a:latin typeface="Cambria Math" panose="02040503050406030204" pitchFamily="18" charset="0"/>
                                    </a:rPr>
                                    <m:t>M</m:t>
                                  </m:r>
                                </m:e>
                              </m:d>
                            </m:e>
                          </m:d>
                        </m:e>
                        <m:sup>
                          <m:f>
                            <m:fPr>
                              <m:ctrlPr>
                                <a:rPr lang="fr-FR" altLang="fr-FR" sz="1050" b="0" i="1" smtClean="0">
                                  <a:latin typeface="Cambria Math" panose="02040503050406030204" pitchFamily="18" charset="0"/>
                                </a:rPr>
                              </m:ctrlPr>
                            </m:fPr>
                            <m:num>
                              <m:r>
                                <a:rPr lang="fr-FR" altLang="fr-FR" sz="1050" b="0" i="1" smtClean="0">
                                  <a:latin typeface="Cambria Math" panose="02040503050406030204" pitchFamily="18" charset="0"/>
                                </a:rPr>
                                <m:t>1</m:t>
                              </m:r>
                            </m:num>
                            <m:den>
                              <m:r>
                                <m:rPr>
                                  <m:sty m:val="p"/>
                                </m:rPr>
                                <a:rPr lang="fr-FR" sz="1050" b="0" i="1" dirty="0" smtClean="0">
                                  <a:latin typeface="Cambria Math" panose="02040503050406030204" pitchFamily="18" charset="0"/>
                                </a:rPr>
                                <m:t>M</m:t>
                              </m:r>
                            </m:den>
                          </m:f>
                        </m:sup>
                      </m:sSup>
                    </m:oMath>
                  </m:oMathPara>
                </a14:m>
                <a:endParaRPr lang="fr-FR" sz="1050" dirty="0">
                  <a:latin typeface="Verdana" panose="020B0604030504040204" pitchFamily="34" charset="0"/>
                </a:endParaRPr>
              </a:p>
            </p:txBody>
          </p:sp>
        </mc:Choice>
        <mc:Fallback>
          <p:sp>
            <p:nvSpPr>
              <p:cNvPr id="10" name="ZoneTexte 9">
                <a:extLst>
                  <a:ext uri="{FF2B5EF4-FFF2-40B4-BE49-F238E27FC236}">
                    <a16:creationId xmlns:a16="http://schemas.microsoft.com/office/drawing/2014/main" id="{C048D175-1433-9F78-2B5C-8E227373A37C}"/>
                  </a:ext>
                </a:extLst>
              </p:cNvPr>
              <p:cNvSpPr txBox="1">
                <a:spLocks noRot="1" noChangeAspect="1" noMove="1" noResize="1" noEditPoints="1" noAdjustHandles="1" noChangeArrowheads="1" noChangeShapeType="1" noTextEdit="1"/>
              </p:cNvSpPr>
              <p:nvPr/>
            </p:nvSpPr>
            <p:spPr>
              <a:xfrm>
                <a:off x="-94383" y="5041650"/>
                <a:ext cx="5280745" cy="55245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547BDAF8-8892-823D-DC3A-35A8026B435E}"/>
                  </a:ext>
                </a:extLst>
              </p:cNvPr>
              <p:cNvSpPr txBox="1"/>
              <p:nvPr/>
            </p:nvSpPr>
            <p:spPr>
              <a:xfrm>
                <a:off x="-354308" y="5673600"/>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smtClean="0">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i="1" smtClean="0">
                              <a:latin typeface="Cambria Math" panose="02040503050406030204" pitchFamily="18" charset="0"/>
                            </a:rPr>
                            <m:t>r</m:t>
                          </m:r>
                          <m:r>
                            <a:rPr lang="fr-FR" altLang="fr-FR" sz="1050" b="0" i="1" smtClean="0">
                              <a:latin typeface="Cambria Math" panose="02040503050406030204" pitchFamily="18" charset="0"/>
                            </a:rPr>
                            <m:t>é</m:t>
                          </m:r>
                          <m:r>
                            <m:rPr>
                              <m:sty m:val="p"/>
                            </m:rPr>
                            <a:rPr lang="fr-FR" altLang="fr-FR" sz="1050" b="0" i="1" smtClean="0">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r>
                        <a:rPr lang="fr-FR" altLang="fr-FR" sz="1050" b="0" i="1" smtClean="0">
                          <a:latin typeface="Cambria Math" panose="02040503050406030204" pitchFamily="18" charset="0"/>
                        </a:rPr>
                        <m:t>=1−</m:t>
                      </m:r>
                      <m:sSup>
                        <m:sSupPr>
                          <m:ctrlPr>
                            <a:rPr lang="fr-FR" altLang="fr-FR" sz="1050" b="0" i="1" smtClean="0">
                              <a:latin typeface="Cambria Math" panose="02040503050406030204" pitchFamily="18" charset="0"/>
                            </a:rPr>
                          </m:ctrlPr>
                        </m:sSupPr>
                        <m:e>
                          <m:d>
                            <m:dPr>
                              <m:begChr m:val="["/>
                              <m:endChr m:val="]"/>
                              <m:ctrlPr>
                                <a:rPr lang="fr-FR" altLang="fr-FR" sz="1050" b="0" i="1" smtClean="0">
                                  <a:latin typeface="Cambria Math" panose="02040503050406030204" pitchFamily="18" charset="0"/>
                                </a:rPr>
                              </m:ctrlPr>
                            </m:dPr>
                            <m:e>
                              <m:f>
                                <m:fPr>
                                  <m:ctrlPr>
                                    <a:rPr lang="fr-FR" altLang="fr-FR" sz="1050" b="0" i="1" smtClean="0">
                                      <a:latin typeface="Cambria Math" panose="02040503050406030204" pitchFamily="18" charset="0"/>
                                    </a:rPr>
                                  </m:ctrlPr>
                                </m:fPr>
                                <m:num>
                                  <m:r>
                                    <a:rPr lang="fr-FR" altLang="fr-FR" sz="1050" i="1">
                                      <a:latin typeface="Cambria Math" panose="02040503050406030204" pitchFamily="18" charset="0"/>
                                    </a:rPr>
                                    <m:t>1−</m:t>
                                  </m:r>
                                  <m:r>
                                    <a:rPr lang="fr-FR" sz="1050" i="1">
                                      <a:latin typeface="Cambria Math" panose="02040503050406030204" pitchFamily="18" charset="0"/>
                                    </a:rPr>
                                    <m:t>𝐶𝑃𝐷</m:t>
                                  </m:r>
                                  <m:d>
                                    <m:dPr>
                                      <m:ctrlPr>
                                        <a:rPr lang="fr-FR" sz="1050" i="1">
                                          <a:latin typeface="Cambria Math" panose="02040503050406030204" pitchFamily="18" charset="0"/>
                                        </a:rPr>
                                      </m:ctrlPr>
                                    </m:dPr>
                                    <m:e>
                                      <m:sSub>
                                        <m:sSubPr>
                                          <m:ctrlPr>
                                            <a:rPr lang="fr-FR" sz="1050" i="1" smtClean="0">
                                              <a:latin typeface="Cambria Math" panose="02040503050406030204" pitchFamily="18" charset="0"/>
                                            </a:rPr>
                                          </m:ctrlPr>
                                        </m:sSubPr>
                                        <m:e>
                                          <m:r>
                                            <m:rPr>
                                              <m:sty m:val="p"/>
                                            </m:rPr>
                                            <a:rPr lang="fr-FR" sz="1050" b="0" i="1" smtClean="0">
                                              <a:latin typeface="Cambria Math" panose="02040503050406030204" pitchFamily="18" charset="0"/>
                                            </a:rPr>
                                            <m:t>M</m:t>
                                          </m:r>
                                        </m:e>
                                        <m:sub>
                                          <m:r>
                                            <m:rPr>
                                              <m:sty m:val="p"/>
                                            </m:rPr>
                                            <a:rPr lang="fr-FR" sz="1050" b="0" i="1" smtClean="0">
                                              <a:latin typeface="Cambria Math" panose="02040503050406030204" pitchFamily="18" charset="0"/>
                                            </a:rPr>
                                            <m:t>init</m:t>
                                          </m:r>
                                        </m:sub>
                                      </m:sSub>
                                    </m:e>
                                  </m:d>
                                </m:num>
                                <m:den>
                                  <m:r>
                                    <a:rPr lang="fr-FR" altLang="fr-FR" sz="1050" i="1">
                                      <a:latin typeface="Cambria Math" panose="02040503050406030204" pitchFamily="18" charset="0"/>
                                    </a:rPr>
                                    <m:t>1−</m:t>
                                  </m:r>
                                  <m:r>
                                    <a:rPr lang="fr-FR" sz="1050" i="1">
                                      <a:latin typeface="Cambria Math" panose="02040503050406030204" pitchFamily="18" charset="0"/>
                                    </a:rPr>
                                    <m:t>𝐶𝑃𝐷</m:t>
                                  </m:r>
                                  <m:d>
                                    <m:dPr>
                                      <m:ctrlPr>
                                        <a:rPr lang="fr-FR" sz="1050" i="1">
                                          <a:latin typeface="Cambria Math" panose="02040503050406030204" pitchFamily="18" charset="0"/>
                                        </a:rPr>
                                      </m:ctrlPr>
                                    </m:dPr>
                                    <m:e>
                                      <m:r>
                                        <a:rPr lang="fr-FR" sz="1050" i="1" dirty="0">
                                          <a:latin typeface="Cambria Math" panose="02040503050406030204" pitchFamily="18" charset="0"/>
                                        </a:rPr>
                                        <m:t>𝑀</m:t>
                                      </m:r>
                                    </m:e>
                                  </m:d>
                                </m:den>
                              </m:f>
                            </m:e>
                          </m:d>
                        </m:e>
                        <m:sup>
                          <m:f>
                            <m:fPr>
                              <m:ctrlPr>
                                <a:rPr lang="fr-FR" altLang="fr-FR" sz="1050" b="0" i="1" smtClean="0">
                                  <a:latin typeface="Cambria Math" panose="02040503050406030204" pitchFamily="18" charset="0"/>
                                </a:rPr>
                              </m:ctrlPr>
                            </m:fPr>
                            <m:num>
                              <m:r>
                                <a:rPr lang="fr-FR" altLang="fr-FR" sz="1050" b="0" i="1" smtClean="0">
                                  <a:latin typeface="Cambria Math" panose="02040503050406030204" pitchFamily="18" charset="0"/>
                                </a:rPr>
                                <m:t>1</m:t>
                              </m:r>
                            </m:num>
                            <m:den>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M</m:t>
                                  </m:r>
                                </m:e>
                                <m:sub>
                                  <m:r>
                                    <m:rPr>
                                      <m:sty m:val="p"/>
                                    </m:rPr>
                                    <a:rPr lang="fr-FR" sz="1050" i="1">
                                      <a:latin typeface="Cambria Math" panose="02040503050406030204" pitchFamily="18" charset="0"/>
                                    </a:rPr>
                                    <m:t>init</m:t>
                                  </m:r>
                                </m:sub>
                              </m:sSub>
                              <m:r>
                                <a:rPr lang="fr-FR" sz="1050" b="0" i="1" smtClean="0">
                                  <a:latin typeface="Cambria Math" panose="02040503050406030204" pitchFamily="18" charset="0"/>
                                </a:rPr>
                                <m:t>-</m:t>
                              </m:r>
                              <m:r>
                                <a:rPr lang="fr-FR" sz="1050" b="0" i="1" dirty="0" smtClean="0">
                                  <a:latin typeface="Cambria Math" panose="02040503050406030204" pitchFamily="18" charset="0"/>
                                </a:rPr>
                                <m:t>𝑀</m:t>
                              </m:r>
                            </m:den>
                          </m:f>
                        </m:sup>
                      </m:sSup>
                    </m:oMath>
                  </m:oMathPara>
                </a14:m>
                <a:endParaRPr lang="fr-FR" sz="1050" dirty="0">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547BDAF8-8892-823D-DC3A-35A8026B435E}"/>
                  </a:ext>
                </a:extLst>
              </p:cNvPr>
              <p:cNvSpPr txBox="1">
                <a:spLocks noRot="1" noChangeAspect="1" noMove="1" noResize="1" noEditPoints="1" noAdjustHandles="1" noChangeArrowheads="1" noChangeShapeType="1" noTextEdit="1"/>
              </p:cNvSpPr>
              <p:nvPr/>
            </p:nvSpPr>
            <p:spPr>
              <a:xfrm>
                <a:off x="-354308" y="5673600"/>
                <a:ext cx="5280745" cy="552450"/>
              </a:xfrm>
              <a:prstGeom prst="rect">
                <a:avLst/>
              </a:prstGeom>
              <a:blipFill>
                <a:blip r:embed="rId8"/>
                <a:stretch>
                  <a:fillRect/>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D4FD2003-D9CB-4AB6-4690-A3B4B99270BE}"/>
              </a:ext>
            </a:extLst>
          </p:cNvPr>
          <p:cNvSpPr txBox="1"/>
          <p:nvPr/>
        </p:nvSpPr>
        <p:spPr>
          <a:xfrm>
            <a:off x="3768127" y="5788022"/>
            <a:ext cx="1450991" cy="825257"/>
          </a:xfrm>
          <a:prstGeom prst="rect">
            <a:avLst/>
          </a:prstGeom>
        </p:spPr>
        <p:txBody>
          <a:bodyPr vert="horz" wrap="square" lIns="90000" tIns="45720" rIns="91440" bIns="45720" rtlCol="0">
            <a:noAutofit/>
          </a:bodyPr>
          <a:lstStyle/>
          <a:p>
            <a:pPr algn="just">
              <a:spcBef>
                <a:spcPts val="600"/>
              </a:spcBef>
              <a:buClr>
                <a:schemeClr val="tx1"/>
              </a:buClr>
            </a:pPr>
            <a:r>
              <a:rPr lang="fr-FR" sz="900" dirty="0">
                <a:solidFill>
                  <a:srgbClr val="FF0000"/>
                </a:solidFill>
                <a:latin typeface="Verdana" panose="020B0604030504040204" pitchFamily="34" charset="0"/>
              </a:rPr>
              <a:t>Voir l’annexe pour plus de détails</a:t>
            </a:r>
          </a:p>
        </p:txBody>
      </p:sp>
    </p:spTree>
    <p:extLst>
      <p:ext uri="{BB962C8B-B14F-4D97-AF65-F5344CB8AC3E}">
        <p14:creationId xmlns:p14="http://schemas.microsoft.com/office/powerpoint/2010/main" val="80201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FFDF314A-D351-74DC-1F92-42D970B78D92}"/>
            </a:ext>
          </a:extLst>
        </p:cNvPr>
        <p:cNvGrpSpPr/>
        <p:nvPr/>
      </p:nvGrpSpPr>
      <p:grpSpPr>
        <a:xfrm>
          <a:off x="0" y="0"/>
          <a:ext cx="0" cy="0"/>
          <a:chOff x="0" y="0"/>
          <a:chExt cx="0" cy="0"/>
        </a:xfrm>
      </p:grpSpPr>
      <p:sp>
        <p:nvSpPr>
          <p:cNvPr id="1682" name="Rectangle 1681">
            <a:extLst>
              <a:ext uri="{FF2B5EF4-FFF2-40B4-BE49-F238E27FC236}">
                <a16:creationId xmlns:a16="http://schemas.microsoft.com/office/drawing/2014/main" id="{827E27D5-C76E-0BFD-D299-AF223C34FD30}"/>
              </a:ext>
            </a:extLst>
          </p:cNvPr>
          <p:cNvSpPr/>
          <p:nvPr/>
        </p:nvSpPr>
        <p:spPr>
          <a:xfrm>
            <a:off x="133343" y="6290784"/>
            <a:ext cx="1666427" cy="4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1216804C-850B-A0EF-1D8D-0EAF56788567}"/>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en-US" dirty="0"/>
              <a:t>L’approche prospective (</a:t>
            </a:r>
            <a:r>
              <a:rPr lang="en-US" i="1" dirty="0"/>
              <a:t>Forward-Looking</a:t>
            </a:r>
            <a:r>
              <a:rPr lang="en-US" dirty="0"/>
              <a:t>) dans IFRS 9</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F4D57837-BF81-1D9C-6545-1CE5BE6BCCDA}"/>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Rectangle : coins arrondis 1">
            <a:extLst>
              <a:ext uri="{FF2B5EF4-FFF2-40B4-BE49-F238E27FC236}">
                <a16:creationId xmlns:a16="http://schemas.microsoft.com/office/drawing/2014/main" id="{E921D6B6-9C38-E253-E5E3-B350B72D0E19}"/>
              </a:ext>
            </a:extLst>
          </p:cNvPr>
          <p:cNvSpPr/>
          <p:nvPr/>
        </p:nvSpPr>
        <p:spPr>
          <a:xfrm rot="16200000">
            <a:off x="-2082492" y="3689658"/>
            <a:ext cx="5131052" cy="405532"/>
          </a:xfrm>
          <a:prstGeom prst="roundRect">
            <a:avLst/>
          </a:prstGeom>
          <a:solidFill>
            <a:schemeClr val="tx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Bef>
                <a:spcPts val="600"/>
              </a:spcBef>
              <a:buClr>
                <a:schemeClr val="tx1"/>
              </a:buClr>
            </a:pPr>
            <a:r>
              <a:rPr lang="fr-FR" sz="1400" b="1" dirty="0">
                <a:solidFill>
                  <a:schemeClr val="bg1"/>
                </a:solidFill>
                <a:latin typeface="Verdana" panose="020B0604030504040204" pitchFamily="34" charset="0"/>
              </a:rPr>
              <a:t>Blocs de Construction</a:t>
            </a:r>
          </a:p>
          <a:p>
            <a:pPr marL="285750" indent="-285750" algn="ctr">
              <a:spcBef>
                <a:spcPts val="600"/>
              </a:spcBef>
              <a:buClr>
                <a:schemeClr val="tx1"/>
              </a:buClr>
              <a:buFont typeface="Wingdings" panose="05000000000000000000" pitchFamily="2" charset="2"/>
              <a:buChar char="§"/>
            </a:pPr>
            <a:endParaRPr lang="fr-FR" sz="1200" b="1" dirty="0">
              <a:solidFill>
                <a:schemeClr val="bg1"/>
              </a:solidFill>
              <a:latin typeface="Verdana" panose="020B0604030504040204" pitchFamily="34" charset="0"/>
            </a:endParaRPr>
          </a:p>
          <a:p>
            <a:pPr algn="ctr"/>
            <a:endParaRPr lang="fr-FR" b="1" dirty="0">
              <a:solidFill>
                <a:schemeClr val="bg1"/>
              </a:solidFill>
              <a:latin typeface="+mj-lt"/>
            </a:endParaRPr>
          </a:p>
        </p:txBody>
      </p:sp>
      <p:sp>
        <p:nvSpPr>
          <p:cNvPr id="11" name="ZoneTexte 10">
            <a:extLst>
              <a:ext uri="{FF2B5EF4-FFF2-40B4-BE49-F238E27FC236}">
                <a16:creationId xmlns:a16="http://schemas.microsoft.com/office/drawing/2014/main" id="{98629B37-9662-7CA9-74F4-3FAAD195DA89}"/>
              </a:ext>
            </a:extLst>
          </p:cNvPr>
          <p:cNvSpPr txBox="1"/>
          <p:nvPr/>
        </p:nvSpPr>
        <p:spPr>
          <a:xfrm>
            <a:off x="848829" y="1326898"/>
            <a:ext cx="11062904" cy="5131052"/>
          </a:xfrm>
          <a:prstGeom prst="rect">
            <a:avLst/>
          </a:prstGeom>
          <a:ln w="12700">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2" name="ZoneTexte 11">
            <a:extLst>
              <a:ext uri="{FF2B5EF4-FFF2-40B4-BE49-F238E27FC236}">
                <a16:creationId xmlns:a16="http://schemas.microsoft.com/office/drawing/2014/main" id="{6CD91483-C382-55C2-CE09-B335442A3578}"/>
              </a:ext>
            </a:extLst>
          </p:cNvPr>
          <p:cNvSpPr txBox="1"/>
          <p:nvPr/>
        </p:nvSpPr>
        <p:spPr>
          <a:xfrm>
            <a:off x="848829" y="1326898"/>
            <a:ext cx="11062904" cy="1245270"/>
          </a:xfrm>
          <a:prstGeom prst="rect">
            <a:avLst/>
          </a:prstGeom>
        </p:spPr>
        <p:txBody>
          <a:bodyPr vert="horz" wrap="square" lIns="90000" tIns="45720" rIns="91440" bIns="45720" rtlCol="0">
            <a:noAutofit/>
          </a:bodyPr>
          <a:lstStyle/>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Le calcul des provisions IFRS 9 repose sur l’intégration de scénarios macroéconomiques prospectifs. Ces scénarios, pondérés selon leur probabilité d’occurrence, permettent d’incorporer l’information </a:t>
            </a:r>
            <a:r>
              <a:rPr lang="fr-FR" sz="1200" i="1" dirty="0">
                <a:latin typeface="Verdana" panose="020B0604030504040204" pitchFamily="34" charset="0"/>
              </a:rPr>
              <a:t>Forward-</a:t>
            </a:r>
            <a:r>
              <a:rPr lang="fr-FR" sz="1200" i="1" dirty="0" err="1">
                <a:latin typeface="Verdana" panose="020B0604030504040204" pitchFamily="34" charset="0"/>
              </a:rPr>
              <a:t>Looking</a:t>
            </a:r>
            <a:r>
              <a:rPr lang="fr-FR" sz="1200" dirty="0">
                <a:latin typeface="Verdana" panose="020B0604030504040204" pitchFamily="34" charset="0"/>
              </a:rPr>
              <a:t> (FWL) dans l’estimation des pertes attendues.</a:t>
            </a:r>
          </a:p>
          <a:p>
            <a:pPr marL="285750" indent="-285750" algn="just">
              <a:spcBef>
                <a:spcPts val="600"/>
              </a:spcBef>
              <a:buClr>
                <a:schemeClr val="tx1"/>
              </a:buClr>
              <a:buFont typeface="Wingdings" panose="05000000000000000000" pitchFamily="2" charset="2"/>
              <a:buChar char="§"/>
            </a:pPr>
            <a:r>
              <a:rPr lang="fr-FR" sz="1200" dirty="0">
                <a:latin typeface="Verdana" panose="020B0604030504040204" pitchFamily="34" charset="0"/>
              </a:rPr>
              <a:t>L’objectif est d’évaluer le montant des provisions en tenant compte de l’impact de variables macroéconomiques clés (PIB, chômage, taux d’intérêt, prix immobiliers, etc.). Pour ce faire, la banque retient généralement 3 à 4 scénarios probables (central, adverse, favorable, parfois sévère) afin de couvrir un éventail de trajectoires possibles et de refléter l’incertitude inhérente aux prévisions économiques.</a:t>
            </a:r>
            <a:endParaRPr lang="fr-FR" sz="14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p:sp>
        <p:nvSpPr>
          <p:cNvPr id="1678" name="Organigramme : Connecteur page suivante 1677">
            <a:extLst>
              <a:ext uri="{FF2B5EF4-FFF2-40B4-BE49-F238E27FC236}">
                <a16:creationId xmlns:a16="http://schemas.microsoft.com/office/drawing/2014/main" id="{47D3D9EC-B292-22F2-F5CD-4C493BBFD52F}"/>
              </a:ext>
            </a:extLst>
          </p:cNvPr>
          <p:cNvSpPr/>
          <p:nvPr/>
        </p:nvSpPr>
        <p:spPr>
          <a:xfrm rot="16200000">
            <a:off x="9380494" y="1716518"/>
            <a:ext cx="492160" cy="2058213"/>
          </a:xfrm>
          <a:prstGeom prst="flowChartOffpage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600" dirty="0">
                <a:latin typeface="+mj-lt"/>
              </a:rPr>
              <a:t>Provisions dans le PnL</a:t>
            </a:r>
            <a:endParaRPr lang="fr-FR" sz="1400" dirty="0">
              <a:latin typeface="+mj-lt"/>
            </a:endParaRPr>
          </a:p>
        </p:txBody>
      </p:sp>
      <p:sp>
        <p:nvSpPr>
          <p:cNvPr id="1683" name="Organigramme : Connecteur page suivante 1682">
            <a:extLst>
              <a:ext uri="{FF2B5EF4-FFF2-40B4-BE49-F238E27FC236}">
                <a16:creationId xmlns:a16="http://schemas.microsoft.com/office/drawing/2014/main" id="{0AF6E0F5-D3FB-FD46-34DC-ED664F81264C}"/>
              </a:ext>
            </a:extLst>
          </p:cNvPr>
          <p:cNvSpPr/>
          <p:nvPr/>
        </p:nvSpPr>
        <p:spPr>
          <a:xfrm rot="16200000">
            <a:off x="2991408" y="1711759"/>
            <a:ext cx="492160" cy="2058213"/>
          </a:xfrm>
          <a:prstGeom prst="flowChartOffpage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600" dirty="0">
                <a:latin typeface="+mj-lt"/>
              </a:rPr>
              <a:t>Scénarios</a:t>
            </a:r>
            <a:endParaRPr lang="fr-FR" sz="1400" dirty="0">
              <a:latin typeface="+mj-lt"/>
            </a:endParaRPr>
          </a:p>
        </p:txBody>
      </p:sp>
      <p:sp>
        <p:nvSpPr>
          <p:cNvPr id="1684" name="Flèche : bas 1683">
            <a:extLst>
              <a:ext uri="{FF2B5EF4-FFF2-40B4-BE49-F238E27FC236}">
                <a16:creationId xmlns:a16="http://schemas.microsoft.com/office/drawing/2014/main" id="{03BA0004-5B62-212D-DC02-EBBBA4D0F977}"/>
              </a:ext>
            </a:extLst>
          </p:cNvPr>
          <p:cNvSpPr/>
          <p:nvPr/>
        </p:nvSpPr>
        <p:spPr>
          <a:xfrm>
            <a:off x="2925891" y="3043824"/>
            <a:ext cx="252819" cy="357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
        <p:nvSpPr>
          <p:cNvPr id="1685" name="Rectangle 1684">
            <a:extLst>
              <a:ext uri="{FF2B5EF4-FFF2-40B4-BE49-F238E27FC236}">
                <a16:creationId xmlns:a16="http://schemas.microsoft.com/office/drawing/2014/main" id="{7113B972-EC1E-9A3D-A894-322465B6BFD3}"/>
              </a:ext>
            </a:extLst>
          </p:cNvPr>
          <p:cNvSpPr/>
          <p:nvPr/>
        </p:nvSpPr>
        <p:spPr>
          <a:xfrm>
            <a:off x="2209135" y="3429176"/>
            <a:ext cx="168633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mj-lt"/>
              </a:rPr>
              <a:t>Central</a:t>
            </a:r>
            <a:endParaRPr lang="fr-FR" dirty="0">
              <a:solidFill>
                <a:schemeClr val="tx1"/>
              </a:solidFill>
              <a:latin typeface="+mj-lt"/>
            </a:endParaRPr>
          </a:p>
        </p:txBody>
      </p:sp>
      <p:sp>
        <p:nvSpPr>
          <p:cNvPr id="1686" name="Rectangle 1685">
            <a:extLst>
              <a:ext uri="{FF2B5EF4-FFF2-40B4-BE49-F238E27FC236}">
                <a16:creationId xmlns:a16="http://schemas.microsoft.com/office/drawing/2014/main" id="{21B2174B-0079-F804-265D-B1F0827EDED7}"/>
              </a:ext>
            </a:extLst>
          </p:cNvPr>
          <p:cNvSpPr/>
          <p:nvPr/>
        </p:nvSpPr>
        <p:spPr>
          <a:xfrm>
            <a:off x="2209135" y="4005943"/>
            <a:ext cx="168633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mj-lt"/>
              </a:rPr>
              <a:t>Adverse</a:t>
            </a:r>
            <a:endParaRPr lang="fr-FR" dirty="0">
              <a:solidFill>
                <a:schemeClr val="tx1"/>
              </a:solidFill>
              <a:latin typeface="+mj-lt"/>
            </a:endParaRPr>
          </a:p>
        </p:txBody>
      </p:sp>
      <p:sp>
        <p:nvSpPr>
          <p:cNvPr id="1687" name="Rectangle 1686">
            <a:extLst>
              <a:ext uri="{FF2B5EF4-FFF2-40B4-BE49-F238E27FC236}">
                <a16:creationId xmlns:a16="http://schemas.microsoft.com/office/drawing/2014/main" id="{7968028C-4411-25CE-AE52-B45BD7B012AD}"/>
              </a:ext>
            </a:extLst>
          </p:cNvPr>
          <p:cNvSpPr/>
          <p:nvPr/>
        </p:nvSpPr>
        <p:spPr>
          <a:xfrm>
            <a:off x="2209135" y="4613472"/>
            <a:ext cx="168633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mj-lt"/>
              </a:rPr>
              <a:t>Extrêmement Adverse*</a:t>
            </a:r>
            <a:endParaRPr lang="fr-FR" dirty="0">
              <a:solidFill>
                <a:schemeClr val="tx1"/>
              </a:solidFill>
              <a:latin typeface="+mj-lt"/>
            </a:endParaRPr>
          </a:p>
        </p:txBody>
      </p:sp>
      <p:sp>
        <p:nvSpPr>
          <p:cNvPr id="1688" name="Rectangle 1687">
            <a:extLst>
              <a:ext uri="{FF2B5EF4-FFF2-40B4-BE49-F238E27FC236}">
                <a16:creationId xmlns:a16="http://schemas.microsoft.com/office/drawing/2014/main" id="{42289390-C4C0-F713-143C-36343E262C65}"/>
              </a:ext>
            </a:extLst>
          </p:cNvPr>
          <p:cNvSpPr/>
          <p:nvPr/>
        </p:nvSpPr>
        <p:spPr>
          <a:xfrm>
            <a:off x="2209135" y="5225101"/>
            <a:ext cx="168633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mj-lt"/>
              </a:rPr>
              <a:t>Favorable</a:t>
            </a:r>
            <a:endParaRPr lang="fr-FR" dirty="0">
              <a:solidFill>
                <a:schemeClr val="tx1"/>
              </a:solidFill>
              <a:latin typeface="+mj-lt"/>
            </a:endParaRPr>
          </a:p>
        </p:txBody>
      </p:sp>
      <p:sp>
        <p:nvSpPr>
          <p:cNvPr id="1689" name="ZoneTexte 1688">
            <a:extLst>
              <a:ext uri="{FF2B5EF4-FFF2-40B4-BE49-F238E27FC236}">
                <a16:creationId xmlns:a16="http://schemas.microsoft.com/office/drawing/2014/main" id="{20D15AD5-78F7-A426-886E-50D6C2AA0EA5}"/>
              </a:ext>
            </a:extLst>
          </p:cNvPr>
          <p:cNvSpPr txBox="1"/>
          <p:nvPr/>
        </p:nvSpPr>
        <p:spPr>
          <a:xfrm>
            <a:off x="2208381" y="5885010"/>
            <a:ext cx="1686330" cy="349669"/>
          </a:xfrm>
          <a:prstGeom prst="rect">
            <a:avLst/>
          </a:prstGeom>
          <a:ln w="12700">
            <a:solidFill>
              <a:schemeClr val="tx1"/>
            </a:solidFill>
          </a:ln>
        </p:spPr>
        <p:txBody>
          <a:bodyPr vert="horz" wrap="square" lIns="90000" tIns="45720" rIns="91440" bIns="45720" rtlCol="0">
            <a:noAutofit/>
          </a:bodyPr>
          <a:lstStyle/>
          <a:p>
            <a:pPr algn="just">
              <a:spcBef>
                <a:spcPts val="600"/>
              </a:spcBef>
              <a:buClr>
                <a:schemeClr val="tx1"/>
              </a:buClr>
            </a:pPr>
            <a:r>
              <a:rPr lang="fr-FR" sz="800" dirty="0">
                <a:latin typeface="Verdana" panose="020B0604030504040204" pitchFamily="34" charset="0"/>
              </a:rPr>
              <a:t>* Scénario optionnel, peu de banques l’utilisent</a:t>
            </a:r>
          </a:p>
        </p:txBody>
      </p:sp>
      <p:sp>
        <p:nvSpPr>
          <p:cNvPr id="1690" name="Organigramme : Connecteur page suivante 1689">
            <a:extLst>
              <a:ext uri="{FF2B5EF4-FFF2-40B4-BE49-F238E27FC236}">
                <a16:creationId xmlns:a16="http://schemas.microsoft.com/office/drawing/2014/main" id="{61BCD549-12B0-C52F-C8BF-C731F55B85CF}"/>
              </a:ext>
            </a:extLst>
          </p:cNvPr>
          <p:cNvSpPr/>
          <p:nvPr/>
        </p:nvSpPr>
        <p:spPr>
          <a:xfrm rot="16200000">
            <a:off x="5144461" y="1711759"/>
            <a:ext cx="492160" cy="2058213"/>
          </a:xfrm>
          <a:prstGeom prst="flowChartOffpage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600" dirty="0">
                <a:latin typeface="+mj-lt"/>
              </a:rPr>
              <a:t>Paramètres FL</a:t>
            </a:r>
            <a:endParaRPr lang="fr-FR" sz="1400" dirty="0">
              <a:latin typeface="+mj-lt"/>
            </a:endParaRPr>
          </a:p>
        </p:txBody>
      </p:sp>
      <p:sp>
        <p:nvSpPr>
          <p:cNvPr id="1691" name="Flèche : bas 1690">
            <a:extLst>
              <a:ext uri="{FF2B5EF4-FFF2-40B4-BE49-F238E27FC236}">
                <a16:creationId xmlns:a16="http://schemas.microsoft.com/office/drawing/2014/main" id="{2AA32CE4-CA0A-5471-E306-E58B866F8EA0}"/>
              </a:ext>
            </a:extLst>
          </p:cNvPr>
          <p:cNvSpPr/>
          <p:nvPr/>
        </p:nvSpPr>
        <p:spPr>
          <a:xfrm>
            <a:off x="5137722" y="3027604"/>
            <a:ext cx="252819" cy="357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
        <p:nvSpPr>
          <p:cNvPr id="1692" name="Rectangle 1691">
            <a:extLst>
              <a:ext uri="{FF2B5EF4-FFF2-40B4-BE49-F238E27FC236}">
                <a16:creationId xmlns:a16="http://schemas.microsoft.com/office/drawing/2014/main" id="{FBAF2D72-C433-A0DA-5A3E-DC680761228E}"/>
              </a:ext>
            </a:extLst>
          </p:cNvPr>
          <p:cNvSpPr/>
          <p:nvPr/>
        </p:nvSpPr>
        <p:spPr>
          <a:xfrm>
            <a:off x="4419232" y="3435362"/>
            <a:ext cx="182377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mj-lt"/>
              </a:rPr>
              <a:t>Staging</a:t>
            </a:r>
            <a:endParaRPr lang="fr-FR" dirty="0">
              <a:solidFill>
                <a:schemeClr val="tx1"/>
              </a:solidFill>
              <a:latin typeface="+mj-lt"/>
            </a:endParaRPr>
          </a:p>
        </p:txBody>
      </p:sp>
      <p:sp>
        <p:nvSpPr>
          <p:cNvPr id="1693" name="Rectangle 1692">
            <a:extLst>
              <a:ext uri="{FF2B5EF4-FFF2-40B4-BE49-F238E27FC236}">
                <a16:creationId xmlns:a16="http://schemas.microsoft.com/office/drawing/2014/main" id="{0B3BE677-1BA0-495C-D565-260D761BDCDA}"/>
              </a:ext>
            </a:extLst>
          </p:cNvPr>
          <p:cNvSpPr/>
          <p:nvPr/>
        </p:nvSpPr>
        <p:spPr>
          <a:xfrm>
            <a:off x="4419232" y="4006425"/>
            <a:ext cx="182377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latin typeface="+mj-lt"/>
              </a:rPr>
              <a:t>PD : qualité de crédit à l’origination et durant la vie du prêt</a:t>
            </a:r>
            <a:endParaRPr lang="fr-FR" sz="1100" dirty="0">
              <a:solidFill>
                <a:schemeClr val="tx1"/>
              </a:solidFill>
              <a:latin typeface="+mj-lt"/>
            </a:endParaRPr>
          </a:p>
        </p:txBody>
      </p:sp>
      <p:sp>
        <p:nvSpPr>
          <p:cNvPr id="1694" name="Rectangle 1693">
            <a:extLst>
              <a:ext uri="{FF2B5EF4-FFF2-40B4-BE49-F238E27FC236}">
                <a16:creationId xmlns:a16="http://schemas.microsoft.com/office/drawing/2014/main" id="{8D50EE9E-8FBD-D0F0-C3DC-6FF103199847}"/>
              </a:ext>
            </a:extLst>
          </p:cNvPr>
          <p:cNvSpPr/>
          <p:nvPr/>
        </p:nvSpPr>
        <p:spPr>
          <a:xfrm>
            <a:off x="4419232" y="4613472"/>
            <a:ext cx="182377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latin typeface="+mj-lt"/>
              </a:rPr>
              <a:t>EAD/CCF : Exposition au moment de la survenue du défaut</a:t>
            </a:r>
            <a:endParaRPr lang="fr-FR" sz="1100" dirty="0">
              <a:solidFill>
                <a:schemeClr val="tx1"/>
              </a:solidFill>
              <a:latin typeface="+mj-lt"/>
            </a:endParaRPr>
          </a:p>
        </p:txBody>
      </p:sp>
      <p:sp>
        <p:nvSpPr>
          <p:cNvPr id="1695" name="Rectangle 1694">
            <a:extLst>
              <a:ext uri="{FF2B5EF4-FFF2-40B4-BE49-F238E27FC236}">
                <a16:creationId xmlns:a16="http://schemas.microsoft.com/office/drawing/2014/main" id="{3A068A10-B87A-28B3-A638-5B2817B0D795}"/>
              </a:ext>
            </a:extLst>
          </p:cNvPr>
          <p:cNvSpPr/>
          <p:nvPr/>
        </p:nvSpPr>
        <p:spPr>
          <a:xfrm>
            <a:off x="4419232" y="5226595"/>
            <a:ext cx="1823770"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latin typeface="+mj-lt"/>
              </a:rPr>
              <a:t>LGD : Perte au moment de la survenue du défaut</a:t>
            </a:r>
            <a:endParaRPr lang="fr-FR" sz="1100" dirty="0">
              <a:solidFill>
                <a:schemeClr val="tx1"/>
              </a:solidFill>
              <a:latin typeface="+mj-lt"/>
            </a:endParaRPr>
          </a:p>
        </p:txBody>
      </p:sp>
      <p:sp>
        <p:nvSpPr>
          <p:cNvPr id="1696" name="Rectangle 1695">
            <a:extLst>
              <a:ext uri="{FF2B5EF4-FFF2-40B4-BE49-F238E27FC236}">
                <a16:creationId xmlns:a16="http://schemas.microsoft.com/office/drawing/2014/main" id="{34C5CBD2-4A59-E988-B08B-AD9D2F8F298D}"/>
              </a:ext>
            </a:extLst>
          </p:cNvPr>
          <p:cNvSpPr/>
          <p:nvPr/>
        </p:nvSpPr>
        <p:spPr>
          <a:xfrm>
            <a:off x="4419232" y="5809004"/>
            <a:ext cx="1823770" cy="58605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latin typeface="+mj-lt"/>
              </a:rPr>
              <a:t>Éval. FL : Note du client intégrant la prise en compte de nouvelles sensibilités</a:t>
            </a:r>
            <a:endParaRPr lang="fr-FR" sz="1100" dirty="0">
              <a:solidFill>
                <a:schemeClr val="tx1"/>
              </a:solidFill>
              <a:latin typeface="+mj-lt"/>
            </a:endParaRPr>
          </a:p>
        </p:txBody>
      </p:sp>
      <p:sp>
        <p:nvSpPr>
          <p:cNvPr id="1697" name="Organigramme : Connecteur page suivante 1696">
            <a:extLst>
              <a:ext uri="{FF2B5EF4-FFF2-40B4-BE49-F238E27FC236}">
                <a16:creationId xmlns:a16="http://schemas.microsoft.com/office/drawing/2014/main" id="{EE681768-1F0D-DE41-A90D-B297206DE318}"/>
              </a:ext>
            </a:extLst>
          </p:cNvPr>
          <p:cNvSpPr/>
          <p:nvPr/>
        </p:nvSpPr>
        <p:spPr>
          <a:xfrm rot="16200000">
            <a:off x="7266738" y="1709613"/>
            <a:ext cx="492160" cy="2058213"/>
          </a:xfrm>
          <a:prstGeom prst="flowChartOffpage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600" dirty="0">
                <a:latin typeface="+mj-lt"/>
              </a:rPr>
              <a:t>Expected Credit Loss</a:t>
            </a:r>
            <a:endParaRPr lang="fr-FR" sz="1400" dirty="0">
              <a:latin typeface="+mj-lt"/>
            </a:endParaRPr>
          </a:p>
        </p:txBody>
      </p:sp>
      <p:sp>
        <p:nvSpPr>
          <p:cNvPr id="1698" name="Flèche : bas 1697">
            <a:extLst>
              <a:ext uri="{FF2B5EF4-FFF2-40B4-BE49-F238E27FC236}">
                <a16:creationId xmlns:a16="http://schemas.microsoft.com/office/drawing/2014/main" id="{0EC1154F-E986-68DF-9148-B180357908D8}"/>
              </a:ext>
            </a:extLst>
          </p:cNvPr>
          <p:cNvSpPr/>
          <p:nvPr/>
        </p:nvSpPr>
        <p:spPr>
          <a:xfrm>
            <a:off x="7259999" y="3027604"/>
            <a:ext cx="252819" cy="357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
        <p:nvSpPr>
          <p:cNvPr id="1699" name="Rectangle 1698">
            <a:extLst>
              <a:ext uri="{FF2B5EF4-FFF2-40B4-BE49-F238E27FC236}">
                <a16:creationId xmlns:a16="http://schemas.microsoft.com/office/drawing/2014/main" id="{B0575BA0-F420-83AA-8C2A-F232FEF2B38A}"/>
              </a:ext>
            </a:extLst>
          </p:cNvPr>
          <p:cNvSpPr/>
          <p:nvPr/>
        </p:nvSpPr>
        <p:spPr>
          <a:xfrm>
            <a:off x="6519982" y="3435362"/>
            <a:ext cx="1800505"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mj-lt"/>
              </a:rPr>
              <a:t>ECL = PD x EAD x LGD</a:t>
            </a:r>
            <a:endParaRPr lang="fr-FR" sz="1400" dirty="0">
              <a:solidFill>
                <a:schemeClr val="tx1"/>
              </a:solidFill>
              <a:latin typeface="+mj-lt"/>
            </a:endParaRPr>
          </a:p>
        </p:txBody>
      </p:sp>
      <p:sp>
        <p:nvSpPr>
          <p:cNvPr id="1700" name="Rectangle 1699">
            <a:extLst>
              <a:ext uri="{FF2B5EF4-FFF2-40B4-BE49-F238E27FC236}">
                <a16:creationId xmlns:a16="http://schemas.microsoft.com/office/drawing/2014/main" id="{06030436-4DFE-A372-D7A2-228673D46228}"/>
              </a:ext>
            </a:extLst>
          </p:cNvPr>
          <p:cNvSpPr/>
          <p:nvPr/>
        </p:nvSpPr>
        <p:spPr>
          <a:xfrm>
            <a:off x="6519982" y="4005943"/>
            <a:ext cx="1800504"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Perte à 1 an pour le Stage 1</a:t>
            </a:r>
          </a:p>
        </p:txBody>
      </p:sp>
      <p:sp>
        <p:nvSpPr>
          <p:cNvPr id="1701" name="Rectangle 1700">
            <a:extLst>
              <a:ext uri="{FF2B5EF4-FFF2-40B4-BE49-F238E27FC236}">
                <a16:creationId xmlns:a16="http://schemas.microsoft.com/office/drawing/2014/main" id="{432227E4-40FC-6532-1370-37013F57AD3A}"/>
              </a:ext>
            </a:extLst>
          </p:cNvPr>
          <p:cNvSpPr/>
          <p:nvPr/>
        </p:nvSpPr>
        <p:spPr>
          <a:xfrm>
            <a:off x="6519982" y="4613472"/>
            <a:ext cx="1800504" cy="438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Perte à vie (maturité résiduelle) pour le Stage 2</a:t>
            </a:r>
            <a:endParaRPr lang="fr-FR" sz="1050" dirty="0">
              <a:solidFill>
                <a:schemeClr val="tx1"/>
              </a:solidFill>
              <a:latin typeface="+mj-lt"/>
            </a:endParaRPr>
          </a:p>
        </p:txBody>
      </p:sp>
      <p:sp>
        <p:nvSpPr>
          <p:cNvPr id="1702" name="Flèche : bas 1701">
            <a:extLst>
              <a:ext uri="{FF2B5EF4-FFF2-40B4-BE49-F238E27FC236}">
                <a16:creationId xmlns:a16="http://schemas.microsoft.com/office/drawing/2014/main" id="{E7CBA76F-3C05-C20A-6530-0EC50BFD6104}"/>
              </a:ext>
            </a:extLst>
          </p:cNvPr>
          <p:cNvSpPr/>
          <p:nvPr/>
        </p:nvSpPr>
        <p:spPr>
          <a:xfrm>
            <a:off x="9314222" y="3043824"/>
            <a:ext cx="252819" cy="357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mj-lt"/>
            </a:endParaRPr>
          </a:p>
        </p:txBody>
      </p:sp>
      <p:sp>
        <p:nvSpPr>
          <p:cNvPr id="1703" name="Rectangle 1702">
            <a:extLst>
              <a:ext uri="{FF2B5EF4-FFF2-40B4-BE49-F238E27FC236}">
                <a16:creationId xmlns:a16="http://schemas.microsoft.com/office/drawing/2014/main" id="{9F8BFCF3-FEB0-E307-C179-3C6C9E2021B4}"/>
              </a:ext>
            </a:extLst>
          </p:cNvPr>
          <p:cNvSpPr/>
          <p:nvPr/>
        </p:nvSpPr>
        <p:spPr>
          <a:xfrm>
            <a:off x="8597467" y="3431974"/>
            <a:ext cx="1686330" cy="4370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latin typeface="+mj-lt"/>
              </a:rPr>
              <a:t>Responsabilité de la Direction Financière (CFO)</a:t>
            </a:r>
          </a:p>
        </p:txBody>
      </p:sp>
    </p:spTree>
    <p:extLst>
      <p:ext uri="{BB962C8B-B14F-4D97-AF65-F5344CB8AC3E}">
        <p14:creationId xmlns:p14="http://schemas.microsoft.com/office/powerpoint/2010/main" val="637907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B7DB4426-B5CA-196C-5CDE-9D4CEACD7783}"/>
            </a:ext>
          </a:extLst>
        </p:cNvPr>
        <p:cNvGrpSpPr/>
        <p:nvPr/>
      </p:nvGrpSpPr>
      <p:grpSpPr>
        <a:xfrm>
          <a:off x="0" y="0"/>
          <a:ext cx="0" cy="0"/>
          <a:chOff x="0" y="0"/>
          <a:chExt cx="0" cy="0"/>
        </a:xfrm>
      </p:grpSpPr>
      <p:sp>
        <p:nvSpPr>
          <p:cNvPr id="1682" name="Rectangle 1681">
            <a:extLst>
              <a:ext uri="{FF2B5EF4-FFF2-40B4-BE49-F238E27FC236}">
                <a16:creationId xmlns:a16="http://schemas.microsoft.com/office/drawing/2014/main" id="{0798DB6C-85A5-BC3E-AEF2-A7E315389DDF}"/>
              </a:ext>
            </a:extLst>
          </p:cNvPr>
          <p:cNvSpPr/>
          <p:nvPr/>
        </p:nvSpPr>
        <p:spPr>
          <a:xfrm>
            <a:off x="133343" y="6290784"/>
            <a:ext cx="1666427" cy="4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F45C5D98-A9C0-7713-A677-2CFA912FB387}"/>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Les scénarios macro-économiques </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4614D64F-F530-7F92-DE74-2FEA4C379C0E}"/>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3" name="ZoneTexte 2">
            <a:extLst>
              <a:ext uri="{FF2B5EF4-FFF2-40B4-BE49-F238E27FC236}">
                <a16:creationId xmlns:a16="http://schemas.microsoft.com/office/drawing/2014/main" id="{B699315B-42F1-BDE5-4CA7-73240AC12ED6}"/>
              </a:ext>
            </a:extLst>
          </p:cNvPr>
          <p:cNvSpPr txBox="1"/>
          <p:nvPr/>
        </p:nvSpPr>
        <p:spPr>
          <a:xfrm>
            <a:off x="220865" y="2661645"/>
            <a:ext cx="1226468" cy="1194149"/>
          </a:xfrm>
          <a:prstGeom prst="rect">
            <a:avLst/>
          </a:prstGeom>
          <a:solidFill>
            <a:schemeClr val="bg2"/>
          </a:solidFill>
          <a:ln w="12700">
            <a:solidFill>
              <a:schemeClr val="tx1"/>
            </a:solidFill>
          </a:ln>
        </p:spPr>
        <p:txBody>
          <a:bodyPr vert="horz" wrap="square" lIns="90000" tIns="45720" rIns="91440" bIns="45720" rtlCol="0" anchor="ctr" anchorCtr="0">
            <a:noAutofit/>
          </a:bodyPr>
          <a:lstStyle/>
          <a:p>
            <a:pPr algn="ctr">
              <a:spcBef>
                <a:spcPts val="600"/>
              </a:spcBef>
              <a:buClr>
                <a:schemeClr val="tx1"/>
              </a:buClr>
            </a:pPr>
            <a:r>
              <a:rPr lang="fr-FR" sz="1050" b="1" dirty="0">
                <a:solidFill>
                  <a:schemeClr val="bg1"/>
                </a:solidFill>
                <a:latin typeface="Verdana" panose="020B0604030504040204" pitchFamily="34" charset="0"/>
                <a:sym typeface="Wingdings" panose="05000000000000000000" pitchFamily="2" charset="2"/>
              </a:rPr>
              <a:t>Divers Hypothèses</a:t>
            </a:r>
          </a:p>
          <a:p>
            <a:pPr algn="ctr">
              <a:spcBef>
                <a:spcPts val="600"/>
              </a:spcBef>
              <a:buClr>
                <a:schemeClr val="tx1"/>
              </a:buClr>
            </a:pPr>
            <a:r>
              <a:rPr lang="fr-FR" sz="1050" b="1" dirty="0">
                <a:solidFill>
                  <a:schemeClr val="bg1"/>
                </a:solidFill>
                <a:latin typeface="Verdana" panose="020B0604030504040204" pitchFamily="34" charset="0"/>
                <a:sym typeface="Wingdings" panose="05000000000000000000" pitchFamily="2" charset="2"/>
              </a:rPr>
              <a:t> Différentes Trajectoires </a:t>
            </a:r>
          </a:p>
          <a:p>
            <a:pPr algn="ctr">
              <a:spcBef>
                <a:spcPts val="600"/>
              </a:spcBef>
              <a:buClr>
                <a:schemeClr val="tx1"/>
              </a:buClr>
            </a:pPr>
            <a:r>
              <a:rPr lang="fr-FR" sz="1050" b="1" dirty="0">
                <a:solidFill>
                  <a:schemeClr val="bg1"/>
                </a:solidFill>
                <a:latin typeface="Verdana" panose="020B0604030504040204" pitchFamily="34" charset="0"/>
                <a:sym typeface="Wingdings" panose="05000000000000000000" pitchFamily="2" charset="2"/>
              </a:rPr>
              <a:t>Différents Scénarios</a:t>
            </a:r>
            <a:endParaRPr lang="fr-FR" sz="1050" b="1" dirty="0">
              <a:solidFill>
                <a:schemeClr val="bg1"/>
              </a:solidFill>
              <a:latin typeface="Verdana" panose="020B0604030504040204" pitchFamily="34" charset="0"/>
            </a:endParaRPr>
          </a:p>
        </p:txBody>
      </p:sp>
      <p:sp>
        <p:nvSpPr>
          <p:cNvPr id="4" name="ZoneTexte 3">
            <a:extLst>
              <a:ext uri="{FF2B5EF4-FFF2-40B4-BE49-F238E27FC236}">
                <a16:creationId xmlns:a16="http://schemas.microsoft.com/office/drawing/2014/main" id="{C8DA4DB3-0DD5-ED6E-7349-9639324F44B8}"/>
              </a:ext>
            </a:extLst>
          </p:cNvPr>
          <p:cNvSpPr txBox="1"/>
          <p:nvPr/>
        </p:nvSpPr>
        <p:spPr>
          <a:xfrm>
            <a:off x="1552105" y="2661644"/>
            <a:ext cx="5676195" cy="1194149"/>
          </a:xfrm>
          <a:prstGeom prst="rect">
            <a:avLst/>
          </a:prstGeom>
          <a:ln w="12700">
            <a:solidFill>
              <a:schemeClr val="tx1"/>
            </a:solidFill>
          </a:ln>
        </p:spPr>
        <p:txBody>
          <a:bodyPr vert="horz" wrap="square" lIns="90000" tIns="45720" rIns="91440" bIns="45720" rtlCol="0">
            <a:noAutofit/>
          </a:bodyPr>
          <a:lstStyle/>
          <a:p>
            <a:pPr marL="180975" indent="-180975" algn="just">
              <a:spcBef>
                <a:spcPts val="600"/>
              </a:spcBef>
              <a:buClr>
                <a:schemeClr val="tx1"/>
              </a:buClr>
              <a:buFont typeface="Wingdings" panose="05000000000000000000" pitchFamily="2" charset="2"/>
              <a:buChar char="§"/>
            </a:pPr>
            <a:r>
              <a:rPr lang="fr-FR" sz="1000" dirty="0">
                <a:solidFill>
                  <a:schemeClr val="tx1"/>
                </a:solidFill>
                <a:latin typeface="Verdana" panose="020B0604030504040204" pitchFamily="34" charset="0"/>
              </a:rPr>
              <a:t>Divers scénarios sont conçus pour chaque exercice IFRS 9 :</a:t>
            </a:r>
          </a:p>
          <a:p>
            <a:pPr marL="266700" indent="-171450" algn="just">
              <a:spcBef>
                <a:spcPts val="600"/>
              </a:spcBef>
              <a:buClr>
                <a:schemeClr val="tx1"/>
              </a:buClr>
              <a:buFontTx/>
              <a:buChar char="-"/>
            </a:pPr>
            <a:r>
              <a:rPr lang="fr-FR" sz="1000" b="1" dirty="0">
                <a:latin typeface="Verdana" panose="020B0604030504040204" pitchFamily="34" charset="0"/>
              </a:rPr>
              <a:t>Un Scénario Central (Baseline)</a:t>
            </a:r>
            <a:r>
              <a:rPr lang="fr-FR" sz="1000" dirty="0">
                <a:latin typeface="Verdana" panose="020B0604030504040204" pitchFamily="34" charset="0"/>
              </a:rPr>
              <a:t> : le scénario le plus probable au moment où la projection est réalisée.</a:t>
            </a:r>
          </a:p>
          <a:p>
            <a:pPr marL="266700" indent="-171450" algn="just">
              <a:spcBef>
                <a:spcPts val="600"/>
              </a:spcBef>
              <a:buClr>
                <a:schemeClr val="tx1"/>
              </a:buClr>
              <a:buFontTx/>
              <a:buChar char="-"/>
            </a:pPr>
            <a:r>
              <a:rPr lang="fr-FR" sz="1000" b="1" dirty="0">
                <a:solidFill>
                  <a:schemeClr val="tx1"/>
                </a:solidFill>
                <a:latin typeface="Verdana" panose="020B0604030504040204" pitchFamily="34" charset="0"/>
              </a:rPr>
              <a:t>3 Scénarios Alternatifs</a:t>
            </a:r>
            <a:r>
              <a:rPr lang="fr-FR" sz="1000" dirty="0">
                <a:solidFill>
                  <a:schemeClr val="tx1"/>
                </a:solidFill>
                <a:latin typeface="Verdana" panose="020B0604030504040204" pitchFamily="34" charset="0"/>
              </a:rPr>
              <a:t> : un scénario "Adverse", un "Très Adverse" et un "Favorable", décrivant différents développements. Divers chocs sont appliqués au scénario Central représentant différentes trajectoires macroéconomiques.</a:t>
            </a:r>
          </a:p>
        </p:txBody>
      </p:sp>
      <p:sp>
        <p:nvSpPr>
          <p:cNvPr id="5" name="ZoneTexte 4">
            <a:extLst>
              <a:ext uri="{FF2B5EF4-FFF2-40B4-BE49-F238E27FC236}">
                <a16:creationId xmlns:a16="http://schemas.microsoft.com/office/drawing/2014/main" id="{C6F3AA81-6D6B-1E4D-9FA9-56017D3562BF}"/>
              </a:ext>
            </a:extLst>
          </p:cNvPr>
          <p:cNvSpPr txBox="1"/>
          <p:nvPr/>
        </p:nvSpPr>
        <p:spPr>
          <a:xfrm>
            <a:off x="227297" y="3974510"/>
            <a:ext cx="1226468" cy="970036"/>
          </a:xfrm>
          <a:prstGeom prst="rect">
            <a:avLst/>
          </a:prstGeom>
          <a:solidFill>
            <a:schemeClr val="bg2"/>
          </a:solidFill>
          <a:ln w="12700">
            <a:solidFill>
              <a:schemeClr val="tx1"/>
            </a:solidFill>
          </a:ln>
        </p:spPr>
        <p:txBody>
          <a:bodyPr vert="horz" wrap="square" lIns="90000" tIns="45720" rIns="91440" bIns="45720" rtlCol="0" anchor="ctr" anchorCtr="0">
            <a:noAutofit/>
          </a:bodyPr>
          <a:lstStyle/>
          <a:p>
            <a:pPr algn="ctr">
              <a:spcBef>
                <a:spcPts val="600"/>
              </a:spcBef>
              <a:buClr>
                <a:schemeClr val="tx1"/>
              </a:buClr>
            </a:pPr>
            <a:r>
              <a:rPr lang="fr-FR" sz="1050" b="1" dirty="0">
                <a:solidFill>
                  <a:schemeClr val="bg1"/>
                </a:solidFill>
                <a:latin typeface="Verdana" panose="020B0604030504040204" pitchFamily="34" charset="0"/>
                <a:sym typeface="Wingdings" panose="05000000000000000000" pitchFamily="2" charset="2"/>
              </a:rPr>
              <a:t>Identification du Risque (Pertinent et Proactif)</a:t>
            </a:r>
            <a:endParaRPr lang="fr-FR" sz="1000" b="1" dirty="0">
              <a:solidFill>
                <a:schemeClr val="bg1"/>
              </a:solidFill>
              <a:latin typeface="Verdana" panose="020B0604030504040204" pitchFamily="34" charset="0"/>
            </a:endParaRPr>
          </a:p>
        </p:txBody>
      </p:sp>
      <p:sp>
        <p:nvSpPr>
          <p:cNvPr id="6" name="ZoneTexte 5">
            <a:extLst>
              <a:ext uri="{FF2B5EF4-FFF2-40B4-BE49-F238E27FC236}">
                <a16:creationId xmlns:a16="http://schemas.microsoft.com/office/drawing/2014/main" id="{761E3B37-DEB0-9D2F-B7F8-37ABD3EB532C}"/>
              </a:ext>
            </a:extLst>
          </p:cNvPr>
          <p:cNvSpPr txBox="1"/>
          <p:nvPr/>
        </p:nvSpPr>
        <p:spPr>
          <a:xfrm>
            <a:off x="1552106" y="3974510"/>
            <a:ext cx="5676195" cy="970036"/>
          </a:xfrm>
          <a:prstGeom prst="rect">
            <a:avLst/>
          </a:prstGeom>
          <a:ln w="12700">
            <a:solidFill>
              <a:schemeClr val="tx1"/>
            </a:solidFill>
          </a:ln>
        </p:spPr>
        <p:txBody>
          <a:bodyPr vert="horz" wrap="square" lIns="90000" tIns="45720" rIns="91440" bIns="45720" rtlCol="0">
            <a:noAutofit/>
          </a:bodyPr>
          <a:lstStyle/>
          <a:p>
            <a:pPr marL="180975" indent="-180975" algn="just">
              <a:spcBef>
                <a:spcPts val="600"/>
              </a:spcBef>
              <a:buClr>
                <a:schemeClr val="tx1"/>
              </a:buClr>
              <a:buFont typeface="Wingdings" panose="05000000000000000000" pitchFamily="2" charset="2"/>
              <a:buChar char="§"/>
            </a:pPr>
            <a:r>
              <a:rPr lang="fr-FR" sz="1000" b="1" dirty="0">
                <a:solidFill>
                  <a:schemeClr val="tx1"/>
                </a:solidFill>
                <a:latin typeface="Verdana" panose="020B0604030504040204" pitchFamily="34" charset="0"/>
              </a:rPr>
              <a:t>Les scénarios "Adverse" et "Très Adverse"</a:t>
            </a:r>
            <a:r>
              <a:rPr lang="fr-FR" sz="1000" dirty="0">
                <a:solidFill>
                  <a:schemeClr val="tx1"/>
                </a:solidFill>
                <a:latin typeface="Verdana" panose="020B0604030504040204" pitchFamily="34" charset="0"/>
              </a:rPr>
              <a:t> sont basés sur l’identification des risques actuels les plus pertinents au moment où le scénario est conçu.</a:t>
            </a:r>
          </a:p>
          <a:p>
            <a:pPr marL="180975" indent="-180975" algn="just">
              <a:spcBef>
                <a:spcPts val="600"/>
              </a:spcBef>
              <a:buClr>
                <a:schemeClr val="tx1"/>
              </a:buClr>
              <a:buFont typeface="Wingdings" panose="05000000000000000000" pitchFamily="2" charset="2"/>
              <a:buChar char="§"/>
            </a:pPr>
            <a:r>
              <a:rPr lang="fr-FR" sz="1000" dirty="0">
                <a:latin typeface="Verdana" panose="020B0604030504040204" pitchFamily="34" charset="0"/>
              </a:rPr>
              <a:t>Ces dernières années, les scénarios</a:t>
            </a:r>
            <a:r>
              <a:rPr lang="fr-FR" sz="1000" dirty="0">
                <a:solidFill>
                  <a:schemeClr val="tx1"/>
                </a:solidFill>
                <a:latin typeface="Verdana" panose="020B0604030504040204" pitchFamily="34" charset="0"/>
              </a:rPr>
              <a:t> "Adverse" et "Très Adverse" ont couvert les risques suivants : la crise Covid 19, l’invasion de l’Ukraine, diverses tensions géopolitiques.</a:t>
            </a:r>
          </a:p>
        </p:txBody>
      </p:sp>
      <p:sp>
        <p:nvSpPr>
          <p:cNvPr id="7" name="ZoneTexte 6">
            <a:extLst>
              <a:ext uri="{FF2B5EF4-FFF2-40B4-BE49-F238E27FC236}">
                <a16:creationId xmlns:a16="http://schemas.microsoft.com/office/drawing/2014/main" id="{A2C5EDF6-1379-9CFC-95B8-7DE6E8BBD45F}"/>
              </a:ext>
            </a:extLst>
          </p:cNvPr>
          <p:cNvSpPr txBox="1"/>
          <p:nvPr/>
        </p:nvSpPr>
        <p:spPr>
          <a:xfrm>
            <a:off x="229491" y="5035312"/>
            <a:ext cx="1226468" cy="1732597"/>
          </a:xfrm>
          <a:prstGeom prst="rect">
            <a:avLst/>
          </a:prstGeom>
          <a:solidFill>
            <a:schemeClr val="bg2"/>
          </a:solidFill>
          <a:ln w="12700">
            <a:solidFill>
              <a:schemeClr val="tx1"/>
            </a:solidFill>
          </a:ln>
        </p:spPr>
        <p:txBody>
          <a:bodyPr vert="horz" wrap="square" lIns="90000" tIns="45720" rIns="91440" bIns="45720" rtlCol="0" anchor="ctr" anchorCtr="0">
            <a:noAutofit/>
          </a:bodyPr>
          <a:lstStyle/>
          <a:p>
            <a:pPr algn="ctr">
              <a:spcBef>
                <a:spcPts val="600"/>
              </a:spcBef>
              <a:buClr>
                <a:schemeClr val="tx1"/>
              </a:buClr>
            </a:pPr>
            <a:r>
              <a:rPr lang="fr-FR" sz="1050" b="1" dirty="0">
                <a:solidFill>
                  <a:schemeClr val="bg1"/>
                </a:solidFill>
                <a:latin typeface="Verdana" panose="020B0604030504040204" pitchFamily="34" charset="0"/>
                <a:sym typeface="Wingdings" panose="05000000000000000000" pitchFamily="2" charset="2"/>
              </a:rPr>
              <a:t>Calibration du Choc </a:t>
            </a:r>
            <a:r>
              <a:rPr lang="fr-FR" sz="1000" b="1" dirty="0">
                <a:solidFill>
                  <a:schemeClr val="bg1"/>
                </a:solidFill>
                <a:latin typeface="Verdana" panose="020B0604030504040204" pitchFamily="34" charset="0"/>
                <a:sym typeface="Wingdings" panose="05000000000000000000" pitchFamily="2" charset="2"/>
              </a:rPr>
              <a:t>(Plausible et Cohérent)</a:t>
            </a:r>
            <a:endParaRPr lang="fr-FR" sz="1000" b="1" dirty="0">
              <a:solidFill>
                <a:schemeClr val="bg1"/>
              </a:solidFill>
              <a:latin typeface="Verdana" panose="020B0604030504040204" pitchFamily="34" charset="0"/>
            </a:endParaRPr>
          </a:p>
        </p:txBody>
      </p:sp>
      <p:sp>
        <p:nvSpPr>
          <p:cNvPr id="8" name="ZoneTexte 7">
            <a:extLst>
              <a:ext uri="{FF2B5EF4-FFF2-40B4-BE49-F238E27FC236}">
                <a16:creationId xmlns:a16="http://schemas.microsoft.com/office/drawing/2014/main" id="{832E44B3-CDE9-812F-3A1C-6A0B71172ABB}"/>
              </a:ext>
            </a:extLst>
          </p:cNvPr>
          <p:cNvSpPr txBox="1"/>
          <p:nvPr/>
        </p:nvSpPr>
        <p:spPr>
          <a:xfrm>
            <a:off x="1552107" y="5013266"/>
            <a:ext cx="5676195" cy="1732596"/>
          </a:xfrm>
          <a:prstGeom prst="rect">
            <a:avLst/>
          </a:prstGeom>
          <a:ln w="12700">
            <a:solidFill>
              <a:schemeClr val="tx1"/>
            </a:solidFill>
          </a:ln>
        </p:spPr>
        <p:txBody>
          <a:bodyPr vert="horz" wrap="square" lIns="90000" tIns="45720" rIns="91440" bIns="45720" rtlCol="0">
            <a:noAutofit/>
          </a:bodyPr>
          <a:lstStyle/>
          <a:p>
            <a:pPr marL="180975" indent="-180975" algn="just">
              <a:spcBef>
                <a:spcPts val="600"/>
              </a:spcBef>
              <a:buClr>
                <a:schemeClr val="tx1"/>
              </a:buClr>
              <a:buFont typeface="Wingdings" panose="05000000000000000000" pitchFamily="2" charset="2"/>
              <a:buChar char="§"/>
            </a:pPr>
            <a:r>
              <a:rPr lang="fr-FR" sz="1000" dirty="0">
                <a:solidFill>
                  <a:schemeClr val="tx1"/>
                </a:solidFill>
                <a:latin typeface="Verdana" panose="020B0604030504040204" pitchFamily="34" charset="0"/>
              </a:rPr>
              <a:t>Pour chaque thème identifié, un choc spécifique est appliqué à chaque variable dans les scénarios alternatifs (cf. graphique choc PIB dans le scénario "Adverse").</a:t>
            </a:r>
          </a:p>
          <a:p>
            <a:pPr marL="180975" indent="-180975" algn="just">
              <a:spcBef>
                <a:spcPts val="600"/>
              </a:spcBef>
              <a:buClr>
                <a:schemeClr val="tx1"/>
              </a:buClr>
              <a:buFont typeface="Wingdings" panose="05000000000000000000" pitchFamily="2" charset="2"/>
              <a:buChar char="§"/>
            </a:pPr>
            <a:r>
              <a:rPr lang="fr-FR" sz="1000" dirty="0">
                <a:latin typeface="Verdana" panose="020B0604030504040204" pitchFamily="34" charset="0"/>
              </a:rPr>
              <a:t>La calibration des chocs est basée sur :</a:t>
            </a:r>
          </a:p>
          <a:p>
            <a:pPr marL="266700" indent="-171450" algn="just">
              <a:spcBef>
                <a:spcPts val="600"/>
              </a:spcBef>
              <a:buClr>
                <a:schemeClr val="tx1"/>
              </a:buClr>
              <a:buFontTx/>
              <a:buChar char="-"/>
            </a:pPr>
            <a:r>
              <a:rPr lang="fr-FR" sz="1000" b="1" dirty="0">
                <a:latin typeface="Verdana" panose="020B0604030504040204" pitchFamily="34" charset="0"/>
              </a:rPr>
              <a:t>Les benchmarks historiques</a:t>
            </a:r>
            <a:r>
              <a:rPr lang="fr-FR" sz="1000" dirty="0">
                <a:latin typeface="Verdana" panose="020B0604030504040204" pitchFamily="34" charset="0"/>
              </a:rPr>
              <a:t> : le choc peut être à la fois sévère et plausible au regard des situations historiques (des épisodes de crises similaires apparus dans le passé).</a:t>
            </a:r>
          </a:p>
          <a:p>
            <a:pPr marL="180975" indent="-180975" algn="just">
              <a:spcBef>
                <a:spcPts val="600"/>
              </a:spcBef>
              <a:buClr>
                <a:schemeClr val="tx1"/>
              </a:buClr>
              <a:buFont typeface="Wingdings" panose="05000000000000000000" pitchFamily="2" charset="2"/>
              <a:buChar char="§"/>
            </a:pPr>
            <a:r>
              <a:rPr lang="fr-FR" sz="1000" b="1" dirty="0">
                <a:latin typeface="Verdana" panose="020B0604030504040204" pitchFamily="34" charset="0"/>
              </a:rPr>
              <a:t>Les benchmarks réglementaires</a:t>
            </a:r>
            <a:r>
              <a:rPr lang="fr-FR" sz="1000" dirty="0">
                <a:latin typeface="Verdana" panose="020B0604030504040204" pitchFamily="34" charset="0"/>
              </a:rPr>
              <a:t> (scénarios ECB/EBA sur des thèmes similaires).</a:t>
            </a:r>
          </a:p>
          <a:p>
            <a:pPr marL="180975" indent="-180975" algn="just">
              <a:spcBef>
                <a:spcPts val="600"/>
              </a:spcBef>
              <a:buClr>
                <a:schemeClr val="tx1"/>
              </a:buClr>
              <a:buFont typeface="Wingdings" panose="05000000000000000000" pitchFamily="2" charset="2"/>
              <a:buChar char="§"/>
            </a:pPr>
            <a:r>
              <a:rPr lang="fr-FR" sz="1000" dirty="0">
                <a:solidFill>
                  <a:schemeClr val="tx1"/>
                </a:solidFill>
                <a:latin typeface="Verdana" panose="020B0604030504040204" pitchFamily="34" charset="0"/>
              </a:rPr>
              <a:t>Relations estimées entre les variables (basées sur des modèles).</a:t>
            </a:r>
          </a:p>
        </p:txBody>
      </p:sp>
      <p:sp>
        <p:nvSpPr>
          <p:cNvPr id="9" name="ZoneTexte 8">
            <a:extLst>
              <a:ext uri="{FF2B5EF4-FFF2-40B4-BE49-F238E27FC236}">
                <a16:creationId xmlns:a16="http://schemas.microsoft.com/office/drawing/2014/main" id="{28FCEB8F-5FCD-23FE-3255-7C6A4B032FAA}"/>
              </a:ext>
            </a:extLst>
          </p:cNvPr>
          <p:cNvSpPr txBox="1"/>
          <p:nvPr/>
        </p:nvSpPr>
        <p:spPr>
          <a:xfrm>
            <a:off x="7324449" y="4975349"/>
            <a:ext cx="4553084" cy="1732596"/>
          </a:xfrm>
          <a:prstGeom prst="rect">
            <a:avLst/>
          </a:prstGeom>
          <a:ln w="12700">
            <a:solidFill>
              <a:schemeClr val="tx1"/>
            </a:solidFill>
          </a:ln>
        </p:spPr>
        <p:txBody>
          <a:bodyPr vert="horz" wrap="square" lIns="90000" tIns="45720" rIns="91440" bIns="45720" rtlCol="0">
            <a:noAutofit/>
          </a:bodyPr>
          <a:lstStyle/>
          <a:p>
            <a:pPr algn="just">
              <a:spcBef>
                <a:spcPts val="600"/>
              </a:spcBef>
              <a:buClr>
                <a:schemeClr val="tx1"/>
              </a:buClr>
            </a:pPr>
            <a:r>
              <a:rPr lang="fr-FR" sz="1000" dirty="0">
                <a:solidFill>
                  <a:schemeClr val="tx1"/>
                </a:solidFill>
                <a:latin typeface="Verdana" panose="020B0604030504040204" pitchFamily="34" charset="0"/>
              </a:rPr>
              <a:t>Ce graphique illustre la trajectoire de la croissance du PIB de la Zone Euro dans les scénarios Baseline et Adverse sur 2024-2027 (Scénarios IFRS 9).</a:t>
            </a:r>
          </a:p>
          <a:p>
            <a:pPr algn="just">
              <a:spcBef>
                <a:spcPts val="600"/>
              </a:spcBef>
              <a:buClr>
                <a:schemeClr val="tx1"/>
              </a:buClr>
            </a:pPr>
            <a:endParaRPr lang="fr-FR" sz="1000" dirty="0">
              <a:latin typeface="Verdana" panose="020B0604030504040204" pitchFamily="34" charset="0"/>
            </a:endParaRPr>
          </a:p>
          <a:p>
            <a:pPr algn="just">
              <a:spcBef>
                <a:spcPts val="600"/>
              </a:spcBef>
              <a:buClr>
                <a:schemeClr val="tx1"/>
              </a:buClr>
            </a:pPr>
            <a:r>
              <a:rPr lang="fr-FR" sz="1000" dirty="0">
                <a:solidFill>
                  <a:schemeClr val="tx1"/>
                </a:solidFill>
                <a:latin typeface="Verdana" panose="020B0604030504040204" pitchFamily="34" charset="0"/>
              </a:rPr>
              <a:t>Dans le scénario Adverse, les risques identifiés (tensions géopolitiques, interruption du commerce mondial, finance publiques fragilisées) débouchent sur une contraction du PIB sur plusieurs trimestres, menant à une récession de la Zone Euro en 2024-2025.</a:t>
            </a:r>
          </a:p>
        </p:txBody>
      </p:sp>
      <p:graphicFrame>
        <p:nvGraphicFramePr>
          <p:cNvPr id="10" name="Graphique 9">
            <a:extLst>
              <a:ext uri="{FF2B5EF4-FFF2-40B4-BE49-F238E27FC236}">
                <a16:creationId xmlns:a16="http://schemas.microsoft.com/office/drawing/2014/main" id="{E4E6329F-FAC2-0986-8603-75CDE0B53498}"/>
              </a:ext>
            </a:extLst>
          </p:cNvPr>
          <p:cNvGraphicFramePr>
            <a:graphicFrameLocks/>
          </p:cNvGraphicFramePr>
          <p:nvPr>
            <p:extLst>
              <p:ext uri="{D42A27DB-BD31-4B8C-83A1-F6EECF244321}">
                <p14:modId xmlns:p14="http://schemas.microsoft.com/office/powerpoint/2010/main" val="3832808845"/>
              </p:ext>
            </p:extLst>
          </p:nvPr>
        </p:nvGraphicFramePr>
        <p:xfrm>
          <a:off x="7333071" y="1882651"/>
          <a:ext cx="4553084" cy="2831100"/>
        </p:xfrm>
        <a:graphic>
          <a:graphicData uri="http://schemas.openxmlformats.org/drawingml/2006/chart">
            <c:chart xmlns:c="http://schemas.openxmlformats.org/drawingml/2006/chart" xmlns:r="http://schemas.openxmlformats.org/officeDocument/2006/relationships" r:id="rId3"/>
          </a:graphicData>
        </a:graphic>
      </p:graphicFrame>
      <p:sp>
        <p:nvSpPr>
          <p:cNvPr id="13" name="ZoneTexte 12">
            <a:extLst>
              <a:ext uri="{FF2B5EF4-FFF2-40B4-BE49-F238E27FC236}">
                <a16:creationId xmlns:a16="http://schemas.microsoft.com/office/drawing/2014/main" id="{F39EFFD7-F8AE-FD76-16BE-BD26F71EEAD1}"/>
              </a:ext>
            </a:extLst>
          </p:cNvPr>
          <p:cNvSpPr txBox="1"/>
          <p:nvPr/>
        </p:nvSpPr>
        <p:spPr>
          <a:xfrm>
            <a:off x="227297" y="1258013"/>
            <a:ext cx="1226469" cy="1284916"/>
          </a:xfrm>
          <a:prstGeom prst="rect">
            <a:avLst/>
          </a:prstGeom>
          <a:solidFill>
            <a:schemeClr val="bg2"/>
          </a:solidFill>
          <a:ln w="12700">
            <a:solidFill>
              <a:schemeClr val="tx1"/>
            </a:solidFill>
          </a:ln>
        </p:spPr>
        <p:txBody>
          <a:bodyPr vert="horz" wrap="square" lIns="90000" tIns="45720" rIns="91440" bIns="45720" rtlCol="0" anchor="ctr" anchorCtr="0">
            <a:noAutofit/>
          </a:bodyPr>
          <a:lstStyle/>
          <a:p>
            <a:pPr algn="ctr">
              <a:spcBef>
                <a:spcPts val="600"/>
              </a:spcBef>
              <a:buClr>
                <a:schemeClr val="tx1"/>
              </a:buClr>
            </a:pPr>
            <a:r>
              <a:rPr lang="fr-FR" sz="1100" b="1" dirty="0">
                <a:solidFill>
                  <a:schemeClr val="bg1"/>
                </a:solidFill>
                <a:latin typeface="Verdana" panose="020B0604030504040204" pitchFamily="34" charset="0"/>
                <a:sym typeface="Wingdings" panose="05000000000000000000" pitchFamily="2" charset="2"/>
              </a:rPr>
              <a:t>Qu’est-ce qu’un Scénario ?</a:t>
            </a:r>
            <a:endParaRPr lang="fr-FR" sz="1100" b="1" dirty="0">
              <a:solidFill>
                <a:schemeClr val="bg1"/>
              </a:solidFill>
              <a:latin typeface="Verdana" panose="020B0604030504040204" pitchFamily="34" charset="0"/>
            </a:endParaRPr>
          </a:p>
        </p:txBody>
      </p:sp>
      <p:sp>
        <p:nvSpPr>
          <p:cNvPr id="14" name="ZoneTexte 13">
            <a:extLst>
              <a:ext uri="{FF2B5EF4-FFF2-40B4-BE49-F238E27FC236}">
                <a16:creationId xmlns:a16="http://schemas.microsoft.com/office/drawing/2014/main" id="{BA6A6A81-5A79-F88C-A833-C6BCCBF752F0}"/>
              </a:ext>
            </a:extLst>
          </p:cNvPr>
          <p:cNvSpPr txBox="1"/>
          <p:nvPr/>
        </p:nvSpPr>
        <p:spPr>
          <a:xfrm>
            <a:off x="1552104" y="1258013"/>
            <a:ext cx="5676195" cy="1284918"/>
          </a:xfrm>
          <a:prstGeom prst="rect">
            <a:avLst/>
          </a:prstGeom>
          <a:ln w="12700">
            <a:solidFill>
              <a:schemeClr val="tx1"/>
            </a:solidFill>
          </a:ln>
        </p:spPr>
        <p:txBody>
          <a:bodyPr vert="horz" wrap="square" lIns="90000" tIns="45720" rIns="91440" bIns="45720" rtlCol="0">
            <a:noAutofit/>
          </a:bodyPr>
          <a:lstStyle/>
          <a:p>
            <a:pPr marL="180975" indent="-180975" algn="just">
              <a:spcBef>
                <a:spcPts val="600"/>
              </a:spcBef>
              <a:buClr>
                <a:schemeClr val="tx1"/>
              </a:buClr>
              <a:buFont typeface="Wingdings" panose="05000000000000000000" pitchFamily="2" charset="2"/>
              <a:buChar char="§"/>
            </a:pPr>
            <a:r>
              <a:rPr lang="fr-FR" sz="900" dirty="0">
                <a:solidFill>
                  <a:schemeClr val="tx1"/>
                </a:solidFill>
                <a:latin typeface="Verdana" panose="020B0604030504040204" pitchFamily="34" charset="0"/>
              </a:rPr>
              <a:t>Les scénarios IFRS 9 sont des projections macroéconomiques et financières sur un horizon de plusieurs années sur des dizaines de pays et zones géo. (par ex. un horizon de 3 ans dans plus de 40 pays et zones géographiques).</a:t>
            </a:r>
          </a:p>
          <a:p>
            <a:pPr marL="180975" indent="-180975" algn="just">
              <a:spcBef>
                <a:spcPts val="600"/>
              </a:spcBef>
              <a:buClr>
                <a:schemeClr val="tx1"/>
              </a:buClr>
              <a:buFont typeface="Wingdings" panose="05000000000000000000" pitchFamily="2" charset="2"/>
              <a:buChar char="§"/>
            </a:pPr>
            <a:r>
              <a:rPr lang="fr-FR" sz="900" dirty="0">
                <a:latin typeface="Verdana" panose="020B0604030504040204" pitchFamily="34" charset="0"/>
              </a:rPr>
              <a:t>Ces projections concernent des variables telles que le PIB, l’inflation, le taux de chômage, l’indice des prix immobiliers, les taux d’intérêt, les taux de change et les indices actions.</a:t>
            </a:r>
          </a:p>
          <a:p>
            <a:pPr marL="180975" indent="-180975" algn="just">
              <a:spcBef>
                <a:spcPts val="600"/>
              </a:spcBef>
              <a:buClr>
                <a:schemeClr val="tx1"/>
              </a:buClr>
              <a:buFont typeface="Wingdings" panose="05000000000000000000" pitchFamily="2" charset="2"/>
              <a:buChar char="§"/>
            </a:pPr>
            <a:r>
              <a:rPr lang="fr-FR" sz="900" dirty="0">
                <a:solidFill>
                  <a:schemeClr val="tx1"/>
                </a:solidFill>
                <a:latin typeface="Verdana" panose="020B0604030504040204" pitchFamily="34" charset="0"/>
              </a:rPr>
              <a:t>Les scé</a:t>
            </a:r>
            <a:r>
              <a:rPr lang="fr-FR" sz="900" dirty="0">
                <a:latin typeface="Verdana" panose="020B0604030504040204" pitchFamily="34" charset="0"/>
              </a:rPr>
              <a:t>narios sont utilisés pour alimenter le cadre méthodologique des stress tests de la banque afin de calculer le coût du risque.</a:t>
            </a:r>
            <a:endParaRPr lang="fr-FR" sz="900" dirty="0">
              <a:solidFill>
                <a:schemeClr val="tx1"/>
              </a:solidFill>
              <a:latin typeface="Verdana" panose="020B0604030504040204" pitchFamily="34" charset="0"/>
            </a:endParaRPr>
          </a:p>
        </p:txBody>
      </p:sp>
      <p:sp>
        <p:nvSpPr>
          <p:cNvPr id="31" name="ZoneTexte 30">
            <a:extLst>
              <a:ext uri="{FF2B5EF4-FFF2-40B4-BE49-F238E27FC236}">
                <a16:creationId xmlns:a16="http://schemas.microsoft.com/office/drawing/2014/main" id="{332D5B96-5027-296D-124C-C090DDC52B62}"/>
              </a:ext>
            </a:extLst>
          </p:cNvPr>
          <p:cNvSpPr txBox="1"/>
          <p:nvPr/>
        </p:nvSpPr>
        <p:spPr>
          <a:xfrm>
            <a:off x="7324449" y="1258013"/>
            <a:ext cx="4553084" cy="309150"/>
          </a:xfrm>
          <a:prstGeom prst="rect">
            <a:avLst/>
          </a:prstGeom>
          <a:solidFill>
            <a:schemeClr val="bg2"/>
          </a:solidFill>
          <a:ln w="12700">
            <a:solidFill>
              <a:schemeClr val="tx1"/>
            </a:solidFill>
          </a:ln>
        </p:spPr>
        <p:txBody>
          <a:bodyPr vert="horz" wrap="square" lIns="90000" tIns="45720" rIns="91440" bIns="45720" rtlCol="0" anchor="ctr" anchorCtr="0">
            <a:noAutofit/>
          </a:bodyPr>
          <a:lstStyle/>
          <a:p>
            <a:pPr>
              <a:spcBef>
                <a:spcPts val="600"/>
              </a:spcBef>
              <a:buClr>
                <a:schemeClr val="tx1"/>
              </a:buClr>
            </a:pPr>
            <a:r>
              <a:rPr lang="fr-FR" sz="1000" b="1" dirty="0">
                <a:solidFill>
                  <a:schemeClr val="bg1"/>
                </a:solidFill>
                <a:latin typeface="Verdana" panose="020B0604030504040204" pitchFamily="34" charset="0"/>
                <a:sym typeface="Wingdings" panose="05000000000000000000" pitchFamily="2" charset="2"/>
              </a:rPr>
              <a:t>Croissance du PIB Zone Euro (Scénarios IFRS 9)</a:t>
            </a:r>
            <a:endParaRPr lang="fr-FR" sz="1000" b="1" dirty="0">
              <a:solidFill>
                <a:schemeClr val="bg1"/>
              </a:solidFill>
              <a:latin typeface="Verdana" panose="020B0604030504040204" pitchFamily="34" charset="0"/>
            </a:endParaRPr>
          </a:p>
        </p:txBody>
      </p:sp>
    </p:spTree>
    <p:extLst>
      <p:ext uri="{BB962C8B-B14F-4D97-AF65-F5344CB8AC3E}">
        <p14:creationId xmlns:p14="http://schemas.microsoft.com/office/powerpoint/2010/main" val="3429971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92655806-7412-F3F9-13C3-C862032C3931}"/>
            </a:ext>
          </a:extLst>
        </p:cNvPr>
        <p:cNvGrpSpPr/>
        <p:nvPr/>
      </p:nvGrpSpPr>
      <p:grpSpPr>
        <a:xfrm>
          <a:off x="0" y="0"/>
          <a:ext cx="0" cy="0"/>
          <a:chOff x="0" y="0"/>
          <a:chExt cx="0" cy="0"/>
        </a:xfrm>
      </p:grpSpPr>
      <p:sp>
        <p:nvSpPr>
          <p:cNvPr id="1630" name="Google Shape;1630;g3081203faef_0_2035">
            <a:extLst>
              <a:ext uri="{FF2B5EF4-FFF2-40B4-BE49-F238E27FC236}">
                <a16:creationId xmlns:a16="http://schemas.microsoft.com/office/drawing/2014/main" id="{3DF11BE3-5B89-451A-1E15-1EAD6A12ECD3}"/>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i="1" dirty="0"/>
              <a:t>Forward-</a:t>
            </a:r>
            <a:r>
              <a:rPr lang="fr-FR" i="1" dirty="0" err="1"/>
              <a:t>Looking</a:t>
            </a:r>
            <a:r>
              <a:rPr lang="fr-FR" dirty="0"/>
              <a:t> et Scénarios Pondérés DANS IFRS 9</a:t>
            </a: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B8F6B945-1233-D8C7-2D9B-6D5DBF40777B}"/>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3" name="object 27">
            <a:extLst>
              <a:ext uri="{FF2B5EF4-FFF2-40B4-BE49-F238E27FC236}">
                <a16:creationId xmlns:a16="http://schemas.microsoft.com/office/drawing/2014/main" id="{33F0390E-0089-F52B-2466-E672AE39A036}"/>
              </a:ext>
            </a:extLst>
          </p:cNvPr>
          <p:cNvSpPr txBox="1"/>
          <p:nvPr/>
        </p:nvSpPr>
        <p:spPr>
          <a:xfrm>
            <a:off x="2633118" y="6548524"/>
            <a:ext cx="417830" cy="19749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20" normalizeH="0" baseline="0" noProof="0" dirty="0">
                <a:ln>
                  <a:noFill/>
                </a:ln>
                <a:solidFill>
                  <a:srgbClr val="FFFFFF"/>
                </a:solidFill>
                <a:effectLst/>
                <a:uLnTx/>
                <a:uFillTx/>
                <a:latin typeface="Arial MT"/>
                <a:cs typeface="Arial MT"/>
              </a:rPr>
              <a:t>00%</a:t>
            </a:r>
            <a:endParaRPr kumimoji="0" sz="1200" b="0" i="0" u="none" strike="noStrike" kern="0" cap="none" spc="0" normalizeH="0" baseline="0" noProof="0" dirty="0">
              <a:ln>
                <a:noFill/>
              </a:ln>
              <a:solidFill>
                <a:sysClr val="windowText" lastClr="000000"/>
              </a:solidFill>
              <a:effectLst/>
              <a:uLnTx/>
              <a:uFillTx/>
              <a:latin typeface="Arial MT"/>
              <a:cs typeface="Arial MT"/>
            </a:endParaRPr>
          </a:p>
        </p:txBody>
      </p:sp>
      <p:sp>
        <p:nvSpPr>
          <p:cNvPr id="1603" name="object 21">
            <a:extLst>
              <a:ext uri="{FF2B5EF4-FFF2-40B4-BE49-F238E27FC236}">
                <a16:creationId xmlns:a16="http://schemas.microsoft.com/office/drawing/2014/main" id="{114A3DCC-F263-3A9B-89C7-E3B9C570F130}"/>
              </a:ext>
            </a:extLst>
          </p:cNvPr>
          <p:cNvSpPr txBox="1"/>
          <p:nvPr/>
        </p:nvSpPr>
        <p:spPr>
          <a:xfrm>
            <a:off x="0" y="1232033"/>
            <a:ext cx="11876408" cy="1068241"/>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L’ECL retenu pour le calcul des provisions est une moyenne pondérée des pertes attendues sous chaque scénario :</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endParaRPr lang="fr-FR" altLang="fr-FR" sz="1050" dirty="0">
              <a:latin typeface="+mj-lt"/>
            </a:endParaRPr>
          </a:p>
        </p:txBody>
      </p:sp>
      <mc:AlternateContent xmlns:mc="http://schemas.openxmlformats.org/markup-compatibility/2006" xmlns:a14="http://schemas.microsoft.com/office/drawing/2010/main">
        <mc:Choice Requires="a14">
          <p:sp>
            <p:nvSpPr>
              <p:cNvPr id="1604" name="ZoneTexte 1603">
                <a:extLst>
                  <a:ext uri="{FF2B5EF4-FFF2-40B4-BE49-F238E27FC236}">
                    <a16:creationId xmlns:a16="http://schemas.microsoft.com/office/drawing/2014/main" id="{B1BA7484-218B-F3F3-CDDC-686DDF5B188D}"/>
                  </a:ext>
                </a:extLst>
              </p:cNvPr>
              <p:cNvSpPr txBox="1"/>
              <p:nvPr/>
            </p:nvSpPr>
            <p:spPr>
              <a:xfrm>
                <a:off x="747378" y="1573414"/>
                <a:ext cx="4122638" cy="2104654"/>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𝐸𝐶𝐿</m:t>
                      </m:r>
                      <m:r>
                        <a:rPr lang="fr-FR" sz="1400" b="0" i="1" smtClean="0">
                          <a:latin typeface="Cambria Math" panose="02040503050406030204" pitchFamily="18" charset="0"/>
                        </a:rPr>
                        <m:t>=</m:t>
                      </m:r>
                      <m:nary>
                        <m:naryPr>
                          <m:chr m:val="∑"/>
                          <m:supHide m:val="on"/>
                          <m:ctrlPr>
                            <a:rPr lang="fr-FR" sz="1400" b="0" i="1" smtClean="0">
                              <a:latin typeface="Cambria Math" panose="02040503050406030204" pitchFamily="18" charset="0"/>
                            </a:rPr>
                          </m:ctrlPr>
                        </m:naryPr>
                        <m:sub>
                          <m:r>
                            <m:rPr>
                              <m:brk m:alnAt="7"/>
                            </m:rPr>
                            <a:rPr lang="fr-FR" sz="1400" b="0" i="1" smtClean="0">
                              <a:latin typeface="Cambria Math" panose="02040503050406030204" pitchFamily="18" charset="0"/>
                            </a:rPr>
                            <m:t>𝑠</m:t>
                          </m:r>
                          <m:r>
                            <a:rPr lang="fr-FR" sz="1400" b="0" i="1" smtClean="0">
                              <a:latin typeface="Cambria Math" panose="02040503050406030204" pitchFamily="18" charset="0"/>
                            </a:rPr>
                            <m:t>∈</m:t>
                          </m:r>
                          <m:r>
                            <a:rPr lang="fr-FR" sz="1400" b="0" i="1" smtClean="0">
                              <a:latin typeface="Cambria Math" panose="02040503050406030204" pitchFamily="18" charset="0"/>
                            </a:rPr>
                            <m:t>𝑆</m:t>
                          </m:r>
                        </m:sub>
                        <m:sup/>
                        <m:e>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𝜔</m:t>
                              </m:r>
                            </m:e>
                            <m:sub>
                              <m:r>
                                <a:rPr lang="fr-FR" sz="1400" b="0" i="1" smtClean="0">
                                  <a:latin typeface="Cambria Math" panose="02040503050406030204" pitchFamily="18" charset="0"/>
                                </a:rPr>
                                <m:t>𝑠</m:t>
                              </m:r>
                            </m:sub>
                          </m:sSub>
                          <m:r>
                            <a:rPr lang="fr-FR" sz="1400" b="0" i="1" smtClean="0">
                              <a:latin typeface="Cambria Math" panose="02040503050406030204" pitchFamily="18" charset="0"/>
                            </a:rPr>
                            <m:t>𝐸𝐶</m:t>
                          </m:r>
                          <m:sSup>
                            <m:sSupPr>
                              <m:ctrlPr>
                                <a:rPr lang="fr-FR" sz="1400" b="0" i="1" smtClean="0">
                                  <a:latin typeface="Cambria Math" panose="02040503050406030204" pitchFamily="18" charset="0"/>
                                </a:rPr>
                              </m:ctrlPr>
                            </m:sSupPr>
                            <m:e>
                              <m:r>
                                <a:rPr lang="fr-FR" sz="1400" b="0" i="1" smtClean="0">
                                  <a:latin typeface="Cambria Math" panose="02040503050406030204" pitchFamily="18" charset="0"/>
                                </a:rPr>
                                <m:t>𝐿</m:t>
                              </m:r>
                            </m:e>
                            <m:sup>
                              <m:r>
                                <a:rPr lang="fr-FR" sz="1400" b="0" i="1" smtClean="0">
                                  <a:latin typeface="Cambria Math" panose="02040503050406030204" pitchFamily="18" charset="0"/>
                                </a:rPr>
                                <m:t>(</m:t>
                              </m:r>
                              <m:r>
                                <a:rPr lang="fr-FR" sz="1400" b="0" i="1" smtClean="0">
                                  <a:latin typeface="Cambria Math" panose="02040503050406030204" pitchFamily="18" charset="0"/>
                                </a:rPr>
                                <m:t>𝑠</m:t>
                              </m:r>
                              <m:r>
                                <a:rPr lang="fr-FR" sz="1400" b="0" i="1" smtClean="0">
                                  <a:latin typeface="Cambria Math" panose="02040503050406030204" pitchFamily="18" charset="0"/>
                                </a:rPr>
                                <m:t>)</m:t>
                              </m:r>
                            </m:sup>
                          </m:sSup>
                        </m:e>
                      </m:nary>
                      <m:r>
                        <a:rPr lang="fr-FR" sz="1400" b="0" i="1" smtClean="0">
                          <a:latin typeface="Cambria Math" panose="02040503050406030204" pitchFamily="18" charset="0"/>
                        </a:rPr>
                        <m:t>   </m:t>
                      </m:r>
                      <m:r>
                        <m:rPr>
                          <m:nor/>
                        </m:rPr>
                        <a:rPr lang="fr-FR" sz="1400" b="0" i="0" smtClean="0">
                          <a:latin typeface="Cambria Math" panose="02040503050406030204" pitchFamily="18" charset="0"/>
                        </a:rPr>
                        <m:t>avec</m:t>
                      </m:r>
                      <m:r>
                        <m:rPr>
                          <m:nor/>
                        </m:rPr>
                        <a:rPr lang="fr-FR" sz="1400" b="0" i="0" smtClean="0">
                          <a:latin typeface="Cambria Math" panose="02040503050406030204" pitchFamily="18" charset="0"/>
                        </a:rPr>
                        <m:t> :</m:t>
                      </m:r>
                      <m:nary>
                        <m:naryPr>
                          <m:chr m:val="∑"/>
                          <m:supHide m:val="on"/>
                          <m:ctrlPr>
                            <a:rPr lang="fr-FR" sz="1400" i="1">
                              <a:latin typeface="Cambria Math" panose="02040503050406030204" pitchFamily="18" charset="0"/>
                            </a:rPr>
                          </m:ctrlPr>
                        </m:naryPr>
                        <m:sub>
                          <m:r>
                            <m:rPr>
                              <m:brk m:alnAt="7"/>
                            </m:rPr>
                            <a:rPr lang="fr-FR" sz="1400" i="1">
                              <a:latin typeface="Cambria Math" panose="02040503050406030204" pitchFamily="18" charset="0"/>
                            </a:rPr>
                            <m:t>𝑠</m:t>
                          </m:r>
                          <m:r>
                            <a:rPr lang="fr-FR" sz="1400" i="1">
                              <a:latin typeface="Cambria Math" panose="02040503050406030204" pitchFamily="18" charset="0"/>
                            </a:rPr>
                            <m:t>∈</m:t>
                          </m:r>
                          <m:r>
                            <a:rPr lang="fr-FR" sz="1400" i="1">
                              <a:latin typeface="Cambria Math" panose="02040503050406030204" pitchFamily="18" charset="0"/>
                            </a:rPr>
                            <m:t>𝑆</m:t>
                          </m:r>
                        </m:sub>
                        <m:sup/>
                        <m:e>
                          <m:sSub>
                            <m:sSubPr>
                              <m:ctrlPr>
                                <a:rPr lang="fr-FR" sz="1400" i="1">
                                  <a:latin typeface="Cambria Math" panose="02040503050406030204" pitchFamily="18" charset="0"/>
                                </a:rPr>
                              </m:ctrlPr>
                            </m:sSubPr>
                            <m:e>
                              <m:r>
                                <a:rPr lang="fr-FR" sz="1400" i="1">
                                  <a:latin typeface="Cambria Math" panose="02040503050406030204" pitchFamily="18" charset="0"/>
                                </a:rPr>
                                <m:t>𝜔</m:t>
                              </m:r>
                            </m:e>
                            <m:sub>
                              <m:r>
                                <a:rPr lang="fr-FR" sz="1400" i="1">
                                  <a:latin typeface="Cambria Math" panose="02040503050406030204" pitchFamily="18" charset="0"/>
                                </a:rPr>
                                <m:t>𝑠</m:t>
                              </m:r>
                            </m:sub>
                          </m:sSub>
                          <m:r>
                            <a:rPr lang="fr-FR" sz="1400" b="0" i="1" smtClean="0">
                              <a:latin typeface="Cambria Math" panose="02040503050406030204" pitchFamily="18" charset="0"/>
                            </a:rPr>
                            <m:t>=1</m:t>
                          </m:r>
                        </m:e>
                      </m:nary>
                    </m:oMath>
                  </m:oMathPara>
                </a14:m>
                <a:endParaRPr lang="fr-FR" sz="1400" dirty="0" err="1">
                  <a:latin typeface="Verdana" panose="020B0604030504040204" pitchFamily="34" charset="0"/>
                </a:endParaRPr>
              </a:p>
            </p:txBody>
          </p:sp>
        </mc:Choice>
        <mc:Fallback xmlns="">
          <p:sp>
            <p:nvSpPr>
              <p:cNvPr id="1604" name="ZoneTexte 1603">
                <a:extLst>
                  <a:ext uri="{FF2B5EF4-FFF2-40B4-BE49-F238E27FC236}">
                    <a16:creationId xmlns:a16="http://schemas.microsoft.com/office/drawing/2014/main" id="{B1BA7484-218B-F3F3-CDDC-686DDF5B188D}"/>
                  </a:ext>
                </a:extLst>
              </p:cNvPr>
              <p:cNvSpPr txBox="1">
                <a:spLocks noRot="1" noChangeAspect="1" noMove="1" noResize="1" noEditPoints="1" noAdjustHandles="1" noChangeArrowheads="1" noChangeShapeType="1" noTextEdit="1"/>
              </p:cNvSpPr>
              <p:nvPr/>
            </p:nvSpPr>
            <p:spPr>
              <a:xfrm>
                <a:off x="747378" y="1573414"/>
                <a:ext cx="4122638" cy="2104654"/>
              </a:xfrm>
              <a:prstGeom prst="rect">
                <a:avLst/>
              </a:prstGeom>
              <a:blipFill>
                <a:blip r:embed="rId3"/>
                <a:stretch>
                  <a:fillRect t="-33913" r="-3698"/>
                </a:stretch>
              </a:blipFill>
            </p:spPr>
            <p:txBody>
              <a:bodyPr/>
              <a:lstStyle/>
              <a:p>
                <a:r>
                  <a:rPr lang="fr-FR">
                    <a:noFill/>
                  </a:rPr>
                  <a:t> </a:t>
                </a:r>
              </a:p>
            </p:txBody>
          </p:sp>
        </mc:Fallback>
      </mc:AlternateContent>
      <p:sp>
        <p:nvSpPr>
          <p:cNvPr id="1605" name="ZoneTexte 1604">
            <a:extLst>
              <a:ext uri="{FF2B5EF4-FFF2-40B4-BE49-F238E27FC236}">
                <a16:creationId xmlns:a16="http://schemas.microsoft.com/office/drawing/2014/main" id="{4E1BFC3F-96B7-1F97-F67A-54E63E89B597}"/>
              </a:ext>
            </a:extLst>
          </p:cNvPr>
          <p:cNvSpPr txBox="1"/>
          <p:nvPr/>
        </p:nvSpPr>
        <p:spPr>
          <a:xfrm>
            <a:off x="1289457" y="1590749"/>
            <a:ext cx="3038481" cy="607376"/>
          </a:xfrm>
          <a:prstGeom prst="rect">
            <a:avLst/>
          </a:prstGeom>
          <a:ln w="19050">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1606" name="ZoneTexte 1605">
                <a:extLst>
                  <a:ext uri="{FF2B5EF4-FFF2-40B4-BE49-F238E27FC236}">
                    <a16:creationId xmlns:a16="http://schemas.microsoft.com/office/drawing/2014/main" id="{DA0A014E-D702-BC33-C250-22551BB3968C}"/>
                  </a:ext>
                </a:extLst>
              </p:cNvPr>
              <p:cNvSpPr txBox="1"/>
              <p:nvPr/>
            </p:nvSpPr>
            <p:spPr>
              <a:xfrm>
                <a:off x="4514011" y="1509622"/>
                <a:ext cx="4122638" cy="945262"/>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50" i="1">
                        <a:latin typeface="Cambria Math" panose="02040503050406030204" pitchFamily="18" charset="0"/>
                      </a:rPr>
                      <m:t>𝑆</m:t>
                    </m:r>
                  </m:oMath>
                </a14:m>
                <a:r>
                  <a:rPr lang="fr-FR" sz="1050" dirty="0">
                    <a:latin typeface="Verdana" panose="020B0604030504040204" pitchFamily="34" charset="0"/>
                  </a:rPr>
                  <a:t> : ensemble des scénarios IFRS 9</a:t>
                </a:r>
              </a:p>
              <a:p>
                <a:pPr algn="just">
                  <a:spcBef>
                    <a:spcPts val="600"/>
                  </a:spcBef>
                  <a:buClr>
                    <a:schemeClr val="tx1"/>
                  </a:buClr>
                </a:pPr>
                <a14:m>
                  <m:oMath xmlns:m="http://schemas.openxmlformats.org/officeDocument/2006/math">
                    <m:sSub>
                      <m:sSubPr>
                        <m:ctrlPr>
                          <a:rPr lang="fr-FR" sz="1050" i="1">
                            <a:latin typeface="Cambria Math" panose="02040503050406030204" pitchFamily="18" charset="0"/>
                          </a:rPr>
                        </m:ctrlPr>
                      </m:sSubPr>
                      <m:e>
                        <m:r>
                          <a:rPr lang="fr-FR" sz="1050" i="1">
                            <a:latin typeface="Cambria Math" panose="02040503050406030204" pitchFamily="18" charset="0"/>
                          </a:rPr>
                          <m:t>𝜔</m:t>
                        </m:r>
                      </m:e>
                      <m:sub>
                        <m:r>
                          <a:rPr lang="fr-FR" sz="1050" i="1">
                            <a:latin typeface="Cambria Math" panose="02040503050406030204" pitchFamily="18" charset="0"/>
                          </a:rPr>
                          <m:t>𝑠</m:t>
                        </m:r>
                      </m:sub>
                    </m:sSub>
                  </m:oMath>
                </a14:m>
                <a:r>
                  <a:rPr lang="fr-FR" sz="1050" dirty="0">
                    <a:latin typeface="Verdana" panose="020B0604030504040204" pitchFamily="34" charset="0"/>
                  </a:rPr>
                  <a:t> : pondération (probabilité) associée à chaque scénario</a:t>
                </a:r>
              </a:p>
              <a:p>
                <a:pPr algn="just">
                  <a:spcBef>
                    <a:spcPts val="600"/>
                  </a:spcBef>
                  <a:buClr>
                    <a:schemeClr val="tx1"/>
                  </a:buClr>
                </a:pPr>
                <a14:m>
                  <m:oMath xmlns:m="http://schemas.openxmlformats.org/officeDocument/2006/math">
                    <m:r>
                      <a:rPr lang="fr-FR" sz="1050" i="1">
                        <a:latin typeface="Cambria Math" panose="02040503050406030204" pitchFamily="18" charset="0"/>
                      </a:rPr>
                      <m:t>𝐸𝐶</m:t>
                    </m:r>
                    <m:sSup>
                      <m:sSupPr>
                        <m:ctrlPr>
                          <a:rPr lang="fr-FR" sz="1050" i="1">
                            <a:latin typeface="Cambria Math" panose="02040503050406030204" pitchFamily="18" charset="0"/>
                          </a:rPr>
                        </m:ctrlPr>
                      </m:sSupPr>
                      <m:e>
                        <m:r>
                          <a:rPr lang="fr-FR" sz="1050" i="1">
                            <a:latin typeface="Cambria Math" panose="02040503050406030204" pitchFamily="18" charset="0"/>
                          </a:rPr>
                          <m:t>𝐿</m:t>
                        </m:r>
                      </m:e>
                      <m:sup>
                        <m:r>
                          <a:rPr lang="fr-FR" sz="1050" i="1">
                            <a:latin typeface="Cambria Math" panose="02040503050406030204" pitchFamily="18" charset="0"/>
                          </a:rPr>
                          <m:t>(</m:t>
                        </m:r>
                        <m:r>
                          <a:rPr lang="fr-FR" sz="1050" i="1">
                            <a:latin typeface="Cambria Math" panose="02040503050406030204" pitchFamily="18" charset="0"/>
                          </a:rPr>
                          <m:t>𝑠</m:t>
                        </m:r>
                        <m:r>
                          <a:rPr lang="fr-FR" sz="1050" i="1">
                            <a:latin typeface="Cambria Math" panose="02040503050406030204" pitchFamily="18" charset="0"/>
                          </a:rPr>
                          <m:t>)</m:t>
                        </m:r>
                      </m:sup>
                    </m:sSup>
                    <m:r>
                      <a:rPr lang="fr-FR" sz="1050" i="1">
                        <a:latin typeface="Cambria Math" panose="02040503050406030204" pitchFamily="18" charset="0"/>
                      </a:rPr>
                      <m:t> </m:t>
                    </m:r>
                  </m:oMath>
                </a14:m>
                <a:r>
                  <a:rPr lang="fr-FR" sz="1050" dirty="0">
                    <a:latin typeface="Verdana" panose="020B0604030504040204" pitchFamily="34" charset="0"/>
                  </a:rPr>
                  <a:t>: Montant d’ECL dans le scénario </a:t>
                </a:r>
                <a14:m>
                  <m:oMath xmlns:m="http://schemas.openxmlformats.org/officeDocument/2006/math">
                    <m:r>
                      <m:rPr>
                        <m:brk m:alnAt="7"/>
                      </m:rPr>
                      <a:rPr lang="fr-FR" sz="1050" i="1">
                        <a:latin typeface="Cambria Math" panose="02040503050406030204" pitchFamily="18" charset="0"/>
                      </a:rPr>
                      <m:t>𝑠</m:t>
                    </m:r>
                    <m:r>
                      <a:rPr lang="fr-FR" sz="1050" i="1">
                        <a:latin typeface="Cambria Math" panose="02040503050406030204" pitchFamily="18" charset="0"/>
                      </a:rPr>
                      <m:t>∈</m:t>
                    </m:r>
                    <m:r>
                      <a:rPr lang="fr-FR" sz="1050" i="1">
                        <a:latin typeface="Cambria Math" panose="02040503050406030204" pitchFamily="18" charset="0"/>
                      </a:rPr>
                      <m:t>𝑆</m:t>
                    </m:r>
                  </m:oMath>
                </a14:m>
                <a:endParaRPr lang="fr-FR" sz="1050" dirty="0">
                  <a:latin typeface="Verdana" panose="020B0604030504040204" pitchFamily="34" charset="0"/>
                </a:endParaRPr>
              </a:p>
            </p:txBody>
          </p:sp>
        </mc:Choice>
        <mc:Fallback xmlns="">
          <p:sp>
            <p:nvSpPr>
              <p:cNvPr id="1606" name="ZoneTexte 1605">
                <a:extLst>
                  <a:ext uri="{FF2B5EF4-FFF2-40B4-BE49-F238E27FC236}">
                    <a16:creationId xmlns:a16="http://schemas.microsoft.com/office/drawing/2014/main" id="{DA0A014E-D702-BC33-C250-22551BB3968C}"/>
                  </a:ext>
                </a:extLst>
              </p:cNvPr>
              <p:cNvSpPr txBox="1">
                <a:spLocks noRot="1" noChangeAspect="1" noMove="1" noResize="1" noEditPoints="1" noAdjustHandles="1" noChangeArrowheads="1" noChangeShapeType="1" noTextEdit="1"/>
              </p:cNvSpPr>
              <p:nvPr/>
            </p:nvSpPr>
            <p:spPr>
              <a:xfrm>
                <a:off x="4514011" y="1509622"/>
                <a:ext cx="4122638" cy="945262"/>
              </a:xfrm>
              <a:prstGeom prst="rect">
                <a:avLst/>
              </a:prstGeom>
              <a:blipFill>
                <a:blip r:embed="rId4"/>
                <a:stretch>
                  <a:fillRect/>
                </a:stretch>
              </a:blipFill>
            </p:spPr>
            <p:txBody>
              <a:bodyPr/>
              <a:lstStyle/>
              <a:p>
                <a:r>
                  <a:rPr lang="fr-FR">
                    <a:noFill/>
                  </a:rPr>
                  <a:t> </a:t>
                </a:r>
              </a:p>
            </p:txBody>
          </p:sp>
        </mc:Fallback>
      </mc:AlternateContent>
      <p:sp>
        <p:nvSpPr>
          <p:cNvPr id="1608" name="ZoneTexte 1607">
            <a:extLst>
              <a:ext uri="{FF2B5EF4-FFF2-40B4-BE49-F238E27FC236}">
                <a16:creationId xmlns:a16="http://schemas.microsoft.com/office/drawing/2014/main" id="{74469F46-D437-FA48-FAB4-03BCD5B73DE5}"/>
              </a:ext>
            </a:extLst>
          </p:cNvPr>
          <p:cNvSpPr txBox="1"/>
          <p:nvPr/>
        </p:nvSpPr>
        <p:spPr>
          <a:xfrm>
            <a:off x="6133184" y="2518676"/>
            <a:ext cx="5743224" cy="4101740"/>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622" name="object 40">
            <a:extLst>
              <a:ext uri="{FF2B5EF4-FFF2-40B4-BE49-F238E27FC236}">
                <a16:creationId xmlns:a16="http://schemas.microsoft.com/office/drawing/2014/main" id="{30A835A6-2C06-4933-A7C3-CC20CB4459B3}"/>
              </a:ext>
            </a:extLst>
          </p:cNvPr>
          <p:cNvSpPr txBox="1"/>
          <p:nvPr/>
        </p:nvSpPr>
        <p:spPr>
          <a:xfrm>
            <a:off x="8195956" y="2507177"/>
            <a:ext cx="1391662" cy="529590"/>
          </a:xfrm>
          <a:prstGeom prst="rect">
            <a:avLst/>
          </a:prstGeom>
        </p:spPr>
        <p:txBody>
          <a:bodyPr vert="horz" wrap="square" lIns="0" tIns="12700" rIns="0" bIns="0" rtlCol="0">
            <a:spAutoFit/>
          </a:bodyPr>
          <a:lstStyle/>
          <a:p>
            <a:pPr marL="12700" marR="5080" lvl="0" indent="0" algn="ctr" defTabSz="914400" eaLnBrk="1" fontAlgn="auto" latinLnBrk="0" hangingPunct="1">
              <a:lnSpc>
                <a:spcPct val="100000"/>
              </a:lnSpc>
              <a:spcBef>
                <a:spcPts val="100"/>
              </a:spcBef>
              <a:spcAft>
                <a:spcPts val="0"/>
              </a:spcAft>
              <a:buClrTx/>
              <a:buSzTx/>
              <a:buFontTx/>
              <a:buNone/>
              <a:tabLst/>
              <a:defRPr/>
            </a:pPr>
            <a:r>
              <a:rPr kumimoji="0" sz="1200" b="1" i="0" u="none" strike="noStrike" kern="0" cap="none" spc="-10" normalizeH="0" baseline="0" noProof="0" dirty="0">
                <a:ln>
                  <a:noFill/>
                </a:ln>
                <a:solidFill>
                  <a:sysClr val="windowText" lastClr="000000"/>
                </a:solidFill>
                <a:effectLst/>
                <a:uLnTx/>
                <a:uFillTx/>
                <a:latin typeface="Arial"/>
                <a:cs typeface="Arial"/>
              </a:rPr>
              <a:t>Pondérations </a:t>
            </a:r>
            <a:endParaRPr kumimoji="0" lang="fr-FR" sz="1200" b="1" i="0" u="none" strike="noStrike" kern="0" cap="none" spc="-10" normalizeH="0" baseline="0" noProof="0" dirty="0">
              <a:ln>
                <a:noFill/>
              </a:ln>
              <a:solidFill>
                <a:sysClr val="windowText" lastClr="000000"/>
              </a:solidFill>
              <a:effectLst/>
              <a:uLnTx/>
              <a:uFillTx/>
              <a:latin typeface="Arial"/>
              <a:cs typeface="Arial"/>
            </a:endParaRPr>
          </a:p>
          <a:p>
            <a:pPr marL="12700" marR="5080" lvl="0" indent="0" algn="ctr" defTabSz="914400" eaLnBrk="1" fontAlgn="auto" latinLnBrk="0" hangingPunct="1">
              <a:lnSpc>
                <a:spcPct val="100000"/>
              </a:lnSpc>
              <a:spcBef>
                <a:spcPts val="10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Arial MT"/>
                <a:cs typeface="Arial MT"/>
              </a:rPr>
              <a:t>(Sont</a:t>
            </a:r>
            <a:r>
              <a:rPr kumimoji="0" sz="1050" b="0" i="0" u="none" strike="noStrike" kern="0" cap="none" spc="-45" normalizeH="0" baseline="0" noProof="0" dirty="0">
                <a:ln>
                  <a:noFill/>
                </a:ln>
                <a:solidFill>
                  <a:sysClr val="windowText" lastClr="000000"/>
                </a:solidFill>
                <a:effectLst/>
                <a:uLnTx/>
                <a:uFillTx/>
                <a:latin typeface="Arial MT"/>
                <a:cs typeface="Arial MT"/>
              </a:rPr>
              <a:t> </a:t>
            </a:r>
            <a:r>
              <a:rPr kumimoji="0" sz="1050" b="0" i="0" u="none" strike="noStrike" kern="0" cap="none" spc="0" normalizeH="0" baseline="0" noProof="0" dirty="0">
                <a:ln>
                  <a:noFill/>
                </a:ln>
                <a:solidFill>
                  <a:sysClr val="windowText" lastClr="000000"/>
                </a:solidFill>
                <a:effectLst/>
                <a:uLnTx/>
                <a:uFillTx/>
                <a:latin typeface="Arial MT"/>
                <a:cs typeface="Arial MT"/>
              </a:rPr>
              <a:t>modélisées</a:t>
            </a:r>
            <a:r>
              <a:rPr kumimoji="0" sz="1050" b="0" i="0" u="none" strike="noStrike" kern="0" cap="none" spc="-45" normalizeH="0" baseline="0" noProof="0" dirty="0">
                <a:ln>
                  <a:noFill/>
                </a:ln>
                <a:solidFill>
                  <a:sysClr val="windowText" lastClr="000000"/>
                </a:solidFill>
                <a:effectLst/>
                <a:uLnTx/>
                <a:uFillTx/>
                <a:latin typeface="Arial MT"/>
                <a:cs typeface="Arial MT"/>
              </a:rPr>
              <a:t> </a:t>
            </a:r>
            <a:r>
              <a:rPr kumimoji="0" sz="1050" b="0" i="0" u="none" strike="noStrike" kern="0" cap="none" spc="-25" normalizeH="0" baseline="0" noProof="0" dirty="0">
                <a:ln>
                  <a:noFill/>
                </a:ln>
                <a:solidFill>
                  <a:sysClr val="windowText" lastClr="000000"/>
                </a:solidFill>
                <a:effectLst/>
                <a:uLnTx/>
                <a:uFillTx/>
                <a:latin typeface="Arial MT"/>
                <a:cs typeface="Arial MT"/>
              </a:rPr>
              <a:t>ou </a:t>
            </a:r>
            <a:r>
              <a:rPr kumimoji="0" sz="1050" b="0" i="0" u="none" strike="noStrike" kern="0" cap="none" spc="0" normalizeH="0" baseline="0" noProof="0" dirty="0">
                <a:ln>
                  <a:noFill/>
                </a:ln>
                <a:solidFill>
                  <a:sysClr val="windowText" lastClr="000000"/>
                </a:solidFill>
                <a:effectLst/>
                <a:uLnTx/>
                <a:uFillTx/>
                <a:latin typeface="Arial MT"/>
                <a:cs typeface="Arial MT"/>
              </a:rPr>
              <a:t>fixées</a:t>
            </a:r>
            <a:r>
              <a:rPr kumimoji="0" sz="1050" b="0" i="0" u="none" strike="noStrike" kern="0" cap="none" spc="-40" normalizeH="0" baseline="0" noProof="0" dirty="0">
                <a:ln>
                  <a:noFill/>
                </a:ln>
                <a:solidFill>
                  <a:sysClr val="windowText" lastClr="000000"/>
                </a:solidFill>
                <a:effectLst/>
                <a:uLnTx/>
                <a:uFillTx/>
                <a:latin typeface="Arial MT"/>
                <a:cs typeface="Arial MT"/>
              </a:rPr>
              <a:t> </a:t>
            </a:r>
            <a:r>
              <a:rPr kumimoji="0" sz="1050" b="0" i="0" u="none" strike="noStrike" kern="0" cap="none" spc="0" normalizeH="0" baseline="0" noProof="0" dirty="0">
                <a:ln>
                  <a:noFill/>
                </a:ln>
                <a:solidFill>
                  <a:sysClr val="windowText" lastClr="000000"/>
                </a:solidFill>
                <a:effectLst/>
                <a:uLnTx/>
                <a:uFillTx/>
                <a:latin typeface="Arial MT"/>
                <a:cs typeface="Arial MT"/>
              </a:rPr>
              <a:t>à</a:t>
            </a:r>
            <a:r>
              <a:rPr kumimoji="0" sz="1050" b="0" i="0" u="none" strike="noStrike" kern="0" cap="none" spc="-10" normalizeH="0" baseline="0" noProof="0" dirty="0">
                <a:ln>
                  <a:noFill/>
                </a:ln>
                <a:solidFill>
                  <a:sysClr val="windowText" lastClr="000000"/>
                </a:solidFill>
                <a:effectLst/>
                <a:uLnTx/>
                <a:uFillTx/>
                <a:latin typeface="Arial MT"/>
                <a:cs typeface="Arial MT"/>
              </a:rPr>
              <a:t> </a:t>
            </a:r>
            <a:r>
              <a:rPr kumimoji="0" sz="1050" b="0" i="0" u="none" strike="noStrike" kern="0" cap="none" spc="0" normalizeH="0" baseline="0" noProof="0" dirty="0">
                <a:ln>
                  <a:noFill/>
                </a:ln>
                <a:solidFill>
                  <a:sysClr val="windowText" lastClr="000000"/>
                </a:solidFill>
                <a:effectLst/>
                <a:uLnTx/>
                <a:uFillTx/>
                <a:latin typeface="Arial MT"/>
                <a:cs typeface="Arial MT"/>
              </a:rPr>
              <a:t>dire</a:t>
            </a:r>
            <a:r>
              <a:rPr kumimoji="0" sz="1050" b="0" i="0" u="none" strike="noStrike" kern="0" cap="none" spc="-10" normalizeH="0" baseline="0" noProof="0" dirty="0">
                <a:ln>
                  <a:noFill/>
                </a:ln>
                <a:solidFill>
                  <a:sysClr val="windowText" lastClr="000000"/>
                </a:solidFill>
                <a:effectLst/>
                <a:uLnTx/>
                <a:uFillTx/>
                <a:latin typeface="Arial MT"/>
                <a:cs typeface="Arial MT"/>
              </a:rPr>
              <a:t> d’expert)</a:t>
            </a:r>
            <a:endParaRPr kumimoji="0" sz="1050" b="0" i="0" u="none" strike="noStrike" kern="0" cap="none" spc="0" normalizeH="0" baseline="0" noProof="0" dirty="0">
              <a:ln>
                <a:noFill/>
              </a:ln>
              <a:solidFill>
                <a:sysClr val="windowText" lastClr="000000"/>
              </a:solidFill>
              <a:effectLst/>
              <a:uLnTx/>
              <a:uFillTx/>
              <a:latin typeface="Arial MT"/>
              <a:cs typeface="Arial MT"/>
            </a:endParaRPr>
          </a:p>
        </p:txBody>
      </p:sp>
      <p:grpSp>
        <p:nvGrpSpPr>
          <p:cNvPr id="1623" name="object 29">
            <a:extLst>
              <a:ext uri="{FF2B5EF4-FFF2-40B4-BE49-F238E27FC236}">
                <a16:creationId xmlns:a16="http://schemas.microsoft.com/office/drawing/2014/main" id="{7814FEE0-5094-00A6-844A-7C825B5E6F4C}"/>
              </a:ext>
            </a:extLst>
          </p:cNvPr>
          <p:cNvGrpSpPr/>
          <p:nvPr/>
        </p:nvGrpSpPr>
        <p:grpSpPr>
          <a:xfrm>
            <a:off x="9405536" y="4278550"/>
            <a:ext cx="452120" cy="137160"/>
            <a:chOff x="9851263" y="4672838"/>
            <a:chExt cx="452120" cy="137160"/>
          </a:xfrm>
        </p:grpSpPr>
        <p:sp>
          <p:nvSpPr>
            <p:cNvPr id="1624" name="object 30">
              <a:extLst>
                <a:ext uri="{FF2B5EF4-FFF2-40B4-BE49-F238E27FC236}">
                  <a16:creationId xmlns:a16="http://schemas.microsoft.com/office/drawing/2014/main" id="{635B0FCF-BA87-CF2B-E888-2228B8A577CB}"/>
                </a:ext>
              </a:extLst>
            </p:cNvPr>
            <p:cNvSpPr/>
            <p:nvPr/>
          </p:nvSpPr>
          <p:spPr>
            <a:xfrm>
              <a:off x="9863963" y="4685538"/>
              <a:ext cx="426720" cy="111760"/>
            </a:xfrm>
            <a:custGeom>
              <a:avLst/>
              <a:gdLst/>
              <a:ahLst/>
              <a:cxnLst/>
              <a:rect l="l" t="t" r="r" b="b"/>
              <a:pathLst>
                <a:path w="426720" h="111760">
                  <a:moveTo>
                    <a:pt x="370839" y="0"/>
                  </a:moveTo>
                  <a:lnTo>
                    <a:pt x="370839" y="27939"/>
                  </a:lnTo>
                  <a:lnTo>
                    <a:pt x="0" y="27939"/>
                  </a:lnTo>
                  <a:lnTo>
                    <a:pt x="0" y="83819"/>
                  </a:lnTo>
                  <a:lnTo>
                    <a:pt x="370839" y="83819"/>
                  </a:lnTo>
                  <a:lnTo>
                    <a:pt x="370839" y="111760"/>
                  </a:lnTo>
                  <a:lnTo>
                    <a:pt x="426719" y="55880"/>
                  </a:lnTo>
                  <a:lnTo>
                    <a:pt x="370839" y="0"/>
                  </a:lnTo>
                  <a:close/>
                </a:path>
              </a:pathLst>
            </a:custGeom>
            <a:solidFill>
              <a:srgbClr val="40404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5" name="object 31">
              <a:extLst>
                <a:ext uri="{FF2B5EF4-FFF2-40B4-BE49-F238E27FC236}">
                  <a16:creationId xmlns:a16="http://schemas.microsoft.com/office/drawing/2014/main" id="{50FF46B0-0779-0606-B8B1-9EA16E2BE390}"/>
                </a:ext>
              </a:extLst>
            </p:cNvPr>
            <p:cNvSpPr/>
            <p:nvPr/>
          </p:nvSpPr>
          <p:spPr>
            <a:xfrm>
              <a:off x="9863963" y="4685538"/>
              <a:ext cx="426720" cy="111760"/>
            </a:xfrm>
            <a:custGeom>
              <a:avLst/>
              <a:gdLst/>
              <a:ahLst/>
              <a:cxnLst/>
              <a:rect l="l" t="t" r="r" b="b"/>
              <a:pathLst>
                <a:path w="426720" h="111760">
                  <a:moveTo>
                    <a:pt x="0" y="27939"/>
                  </a:moveTo>
                  <a:lnTo>
                    <a:pt x="370839" y="27939"/>
                  </a:lnTo>
                  <a:lnTo>
                    <a:pt x="370839" y="0"/>
                  </a:lnTo>
                  <a:lnTo>
                    <a:pt x="426719" y="55880"/>
                  </a:lnTo>
                  <a:lnTo>
                    <a:pt x="370839" y="111760"/>
                  </a:lnTo>
                  <a:lnTo>
                    <a:pt x="370839" y="83819"/>
                  </a:lnTo>
                  <a:lnTo>
                    <a:pt x="0" y="83819"/>
                  </a:lnTo>
                  <a:lnTo>
                    <a:pt x="0" y="27939"/>
                  </a:lnTo>
                  <a:close/>
                </a:path>
              </a:pathLst>
            </a:custGeom>
            <a:ln w="25400">
              <a:solidFill>
                <a:srgbClr val="1B1B1B"/>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66" name="Google Shape;5676;g2c32c645e07_2_0">
            <a:extLst>
              <a:ext uri="{FF2B5EF4-FFF2-40B4-BE49-F238E27FC236}">
                <a16:creationId xmlns:a16="http://schemas.microsoft.com/office/drawing/2014/main" id="{67E8192C-F91B-62F5-43E3-AF9A04F2039B}"/>
              </a:ext>
            </a:extLst>
          </p:cNvPr>
          <p:cNvSpPr/>
          <p:nvPr/>
        </p:nvSpPr>
        <p:spPr>
          <a:xfrm>
            <a:off x="187270" y="3167381"/>
            <a:ext cx="5630961" cy="2415037"/>
          </a:xfrm>
          <a:prstGeom prst="rect">
            <a:avLst/>
          </a:prstGeom>
          <a:solidFill>
            <a:srgbClr val="F9F4EB"/>
          </a:solidFill>
          <a:ln w="28575" cap="flat" cmpd="sng">
            <a:noFill/>
            <a:prstDash val="solid"/>
            <a:miter lim="800000"/>
            <a:headEnd type="none" w="sm" len="sm"/>
            <a:tailEnd type="none" w="sm" len="sm"/>
          </a:ln>
        </p:spPr>
        <p:txBody>
          <a:bodyPr spcFirstLastPara="1" wrap="square" lIns="91425" tIns="45700" rIns="91425" bIns="45700" anchor="ctr" anchorCtr="0">
            <a:noAutofit/>
          </a:bodyPr>
          <a:lstStyle/>
          <a:p>
            <a:pPr marL="457200" marR="0" lvl="0" algn="just" rtl="0">
              <a:lnSpc>
                <a:spcPct val="100000"/>
              </a:lnSpc>
              <a:spcBef>
                <a:spcPts val="0"/>
              </a:spcBef>
              <a:spcAft>
                <a:spcPts val="0"/>
              </a:spcAft>
              <a:buClrTx/>
              <a:buSzPts val="1000"/>
            </a:pPr>
            <a:endParaRPr sz="1000" b="0" i="0" u="none" strike="noStrike" cap="none" dirty="0">
              <a:solidFill>
                <a:schemeClr val="tx1"/>
              </a:solidFill>
              <a:latin typeface="Verdana"/>
              <a:ea typeface="Verdana"/>
              <a:cs typeface="Verdana"/>
              <a:sym typeface="Verdana"/>
            </a:endParaRPr>
          </a:p>
        </p:txBody>
      </p:sp>
      <p:sp>
        <p:nvSpPr>
          <p:cNvPr id="1609" name="ZoneTexte 1608">
            <a:extLst>
              <a:ext uri="{FF2B5EF4-FFF2-40B4-BE49-F238E27FC236}">
                <a16:creationId xmlns:a16="http://schemas.microsoft.com/office/drawing/2014/main" id="{050689C6-6599-240A-8085-4EB137599F5E}"/>
              </a:ext>
            </a:extLst>
          </p:cNvPr>
          <p:cNvSpPr txBox="1"/>
          <p:nvPr/>
        </p:nvSpPr>
        <p:spPr>
          <a:xfrm>
            <a:off x="260057" y="3206681"/>
            <a:ext cx="5425719" cy="3934430"/>
          </a:xfrm>
          <a:prstGeom prst="rect">
            <a:avLst/>
          </a:prstGeom>
        </p:spPr>
        <p:txBody>
          <a:bodyPr vert="horz" wrap="square" lIns="90000" tIns="45720" rIns="91440" bIns="45720" rtlCol="0">
            <a:noAutofit/>
          </a:bodyPr>
          <a:lstStyle/>
          <a:p>
            <a:pPr marL="171450" indent="-171450" algn="just">
              <a:spcBef>
                <a:spcPts val="600"/>
              </a:spcBef>
              <a:buClr>
                <a:schemeClr val="tx1"/>
              </a:buClr>
              <a:buFont typeface="Wingdings" panose="05000000000000000000" pitchFamily="2" charset="2"/>
              <a:buChar char="§"/>
            </a:pPr>
            <a:r>
              <a:rPr lang="fr-FR" altLang="fr-FR" sz="1050" dirty="0"/>
              <a:t>La norme IFRS 9 n’impose de pondérations précises. Ces dernières sont déterminées via un processus interne de gouvernance impliquant les équipes Risque, Économistes et la Direction financière. </a:t>
            </a:r>
          </a:p>
          <a:p>
            <a:pPr marL="171450" indent="-171450" algn="just">
              <a:spcBef>
                <a:spcPts val="600"/>
              </a:spcBef>
              <a:buClr>
                <a:schemeClr val="tx1"/>
              </a:buClr>
              <a:buFont typeface="Wingdings" panose="05000000000000000000" pitchFamily="2" charset="2"/>
              <a:buChar char="§"/>
            </a:pPr>
            <a:endParaRPr lang="fr-FR" altLang="fr-FR" sz="1050" dirty="0"/>
          </a:p>
          <a:p>
            <a:pPr marL="171450" indent="-171450" algn="just">
              <a:spcBef>
                <a:spcPts val="600"/>
              </a:spcBef>
              <a:buClr>
                <a:schemeClr val="tx1"/>
              </a:buClr>
              <a:buFont typeface="Wingdings" panose="05000000000000000000" pitchFamily="2" charset="2"/>
              <a:buChar char="§"/>
            </a:pPr>
            <a:r>
              <a:rPr lang="fr-FR" altLang="fr-FR" sz="1050" dirty="0"/>
              <a:t>Néanmoins, les autorités (BCE, EBA) insistent sur le fait d’éviter le biais d’optimisme (surestimer le central, sous-pondérer l’adverse) et de tester la sensibilité des ECL aux pondérations.</a:t>
            </a:r>
          </a:p>
          <a:p>
            <a:pPr marL="171450" indent="-171450" algn="just">
              <a:spcBef>
                <a:spcPts val="600"/>
              </a:spcBef>
              <a:buClr>
                <a:schemeClr val="tx1"/>
              </a:buClr>
              <a:buFont typeface="Wingdings" panose="05000000000000000000" pitchFamily="2" charset="2"/>
              <a:buChar char="§"/>
            </a:pPr>
            <a:endParaRPr lang="fr-FR" altLang="fr-FR" sz="1050" dirty="0"/>
          </a:p>
          <a:p>
            <a:pPr marL="171450" indent="-171450" algn="just">
              <a:spcBef>
                <a:spcPts val="600"/>
              </a:spcBef>
              <a:buClr>
                <a:schemeClr val="tx1"/>
              </a:buClr>
              <a:buFont typeface="Wingdings" panose="05000000000000000000" pitchFamily="2" charset="2"/>
              <a:buChar char="§"/>
            </a:pPr>
            <a:r>
              <a:rPr lang="fr-FR" altLang="fr-FR" sz="1050" dirty="0"/>
              <a:t>Certains établissements bancaires font aussi des scénarios non pondérés (</a:t>
            </a:r>
            <a:r>
              <a:rPr lang="fr-FR" altLang="fr-FR" sz="1050" i="1" dirty="0" err="1"/>
              <a:t>worst</a:t>
            </a:r>
            <a:r>
              <a:rPr lang="fr-FR" altLang="fr-FR" sz="1050" i="1" dirty="0"/>
              <a:t>-case</a:t>
            </a:r>
            <a:r>
              <a:rPr lang="fr-FR" altLang="fr-FR" sz="1050" dirty="0"/>
              <a:t>) à titre interne, pour la gestion du risque (Stress-test interne </a:t>
            </a:r>
            <a:r>
              <a:rPr lang="fr-FR" altLang="fr-FR" sz="1050" dirty="0">
                <a:sym typeface="Wingdings" panose="05000000000000000000" pitchFamily="2" charset="2"/>
              </a:rPr>
              <a:t> section 3)</a:t>
            </a:r>
            <a:r>
              <a:rPr lang="fr-FR" altLang="fr-FR" sz="1050" dirty="0"/>
              <a: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p:grpSp>
        <p:nvGrpSpPr>
          <p:cNvPr id="2" name="object 22">
            <a:extLst>
              <a:ext uri="{FF2B5EF4-FFF2-40B4-BE49-F238E27FC236}">
                <a16:creationId xmlns:a16="http://schemas.microsoft.com/office/drawing/2014/main" id="{1175F170-50D8-9702-F45E-3449FD00005D}"/>
              </a:ext>
            </a:extLst>
          </p:cNvPr>
          <p:cNvGrpSpPr/>
          <p:nvPr/>
        </p:nvGrpSpPr>
        <p:grpSpPr>
          <a:xfrm>
            <a:off x="8519017" y="5783595"/>
            <a:ext cx="746760" cy="636270"/>
            <a:chOff x="8933180" y="6137909"/>
            <a:chExt cx="746760" cy="636270"/>
          </a:xfrm>
        </p:grpSpPr>
        <p:sp>
          <p:nvSpPr>
            <p:cNvPr id="3" name="object 23">
              <a:extLst>
                <a:ext uri="{FF2B5EF4-FFF2-40B4-BE49-F238E27FC236}">
                  <a16:creationId xmlns:a16="http://schemas.microsoft.com/office/drawing/2014/main" id="{F5DE61AF-8A54-D068-CB68-6C9AAF37000B}"/>
                </a:ext>
              </a:extLst>
            </p:cNvPr>
            <p:cNvSpPr/>
            <p:nvPr/>
          </p:nvSpPr>
          <p:spPr>
            <a:xfrm>
              <a:off x="9156827" y="6150609"/>
              <a:ext cx="299720" cy="233679"/>
            </a:xfrm>
            <a:custGeom>
              <a:avLst/>
              <a:gdLst/>
              <a:ahLst/>
              <a:cxnLst/>
              <a:rect l="l" t="t" r="r" b="b"/>
              <a:pathLst>
                <a:path w="299720" h="233679">
                  <a:moveTo>
                    <a:pt x="224536" y="0"/>
                  </a:moveTo>
                  <a:lnTo>
                    <a:pt x="74929" y="0"/>
                  </a:lnTo>
                  <a:lnTo>
                    <a:pt x="74929" y="116598"/>
                  </a:lnTo>
                  <a:lnTo>
                    <a:pt x="0" y="116598"/>
                  </a:lnTo>
                  <a:lnTo>
                    <a:pt x="149732" y="233197"/>
                  </a:lnTo>
                  <a:lnTo>
                    <a:pt x="299339" y="116598"/>
                  </a:lnTo>
                  <a:lnTo>
                    <a:pt x="224536" y="116598"/>
                  </a:lnTo>
                  <a:lnTo>
                    <a:pt x="224536" y="0"/>
                  </a:lnTo>
                  <a:close/>
                </a:path>
              </a:pathLst>
            </a:custGeom>
            <a:solidFill>
              <a:srgbClr val="40404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object 24">
              <a:extLst>
                <a:ext uri="{FF2B5EF4-FFF2-40B4-BE49-F238E27FC236}">
                  <a16:creationId xmlns:a16="http://schemas.microsoft.com/office/drawing/2014/main" id="{FCA1CBE4-CD7B-C5B8-E3C4-63B8200F984B}"/>
                </a:ext>
              </a:extLst>
            </p:cNvPr>
            <p:cNvSpPr/>
            <p:nvPr/>
          </p:nvSpPr>
          <p:spPr>
            <a:xfrm>
              <a:off x="9156827" y="6150609"/>
              <a:ext cx="299720" cy="233679"/>
            </a:xfrm>
            <a:custGeom>
              <a:avLst/>
              <a:gdLst/>
              <a:ahLst/>
              <a:cxnLst/>
              <a:rect l="l" t="t" r="r" b="b"/>
              <a:pathLst>
                <a:path w="299720" h="233679">
                  <a:moveTo>
                    <a:pt x="0" y="116598"/>
                  </a:moveTo>
                  <a:lnTo>
                    <a:pt x="74929" y="116598"/>
                  </a:lnTo>
                  <a:lnTo>
                    <a:pt x="74929" y="0"/>
                  </a:lnTo>
                  <a:lnTo>
                    <a:pt x="224536" y="0"/>
                  </a:lnTo>
                  <a:lnTo>
                    <a:pt x="224536" y="116598"/>
                  </a:lnTo>
                  <a:lnTo>
                    <a:pt x="299339" y="116598"/>
                  </a:lnTo>
                  <a:lnTo>
                    <a:pt x="149732" y="233197"/>
                  </a:lnTo>
                  <a:lnTo>
                    <a:pt x="0" y="116598"/>
                  </a:lnTo>
                  <a:close/>
                </a:path>
              </a:pathLst>
            </a:custGeom>
            <a:ln w="25400">
              <a:solidFill>
                <a:srgbClr val="1B1B1B"/>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25">
              <a:extLst>
                <a:ext uri="{FF2B5EF4-FFF2-40B4-BE49-F238E27FC236}">
                  <a16:creationId xmlns:a16="http://schemas.microsoft.com/office/drawing/2014/main" id="{FA226C6B-71E2-5435-7B29-A3177786C787}"/>
                </a:ext>
              </a:extLst>
            </p:cNvPr>
            <p:cNvSpPr/>
            <p:nvPr/>
          </p:nvSpPr>
          <p:spPr>
            <a:xfrm>
              <a:off x="8945880" y="6442151"/>
              <a:ext cx="721360" cy="319405"/>
            </a:xfrm>
            <a:custGeom>
              <a:avLst/>
              <a:gdLst/>
              <a:ahLst/>
              <a:cxnLst/>
              <a:rect l="l" t="t" r="r" b="b"/>
              <a:pathLst>
                <a:path w="721359" h="319404">
                  <a:moveTo>
                    <a:pt x="360679" y="0"/>
                  </a:moveTo>
                  <a:lnTo>
                    <a:pt x="295830" y="2572"/>
                  </a:lnTo>
                  <a:lnTo>
                    <a:pt x="234800" y="9987"/>
                  </a:lnTo>
                  <a:lnTo>
                    <a:pt x="178609" y="21796"/>
                  </a:lnTo>
                  <a:lnTo>
                    <a:pt x="128271" y="37546"/>
                  </a:lnTo>
                  <a:lnTo>
                    <a:pt x="84806" y="56786"/>
                  </a:lnTo>
                  <a:lnTo>
                    <a:pt x="49228" y="79067"/>
                  </a:lnTo>
                  <a:lnTo>
                    <a:pt x="5808" y="130944"/>
                  </a:lnTo>
                  <a:lnTo>
                    <a:pt x="0" y="159639"/>
                  </a:lnTo>
                  <a:lnTo>
                    <a:pt x="5808" y="188337"/>
                  </a:lnTo>
                  <a:lnTo>
                    <a:pt x="49228" y="240219"/>
                  </a:lnTo>
                  <a:lnTo>
                    <a:pt x="84806" y="262501"/>
                  </a:lnTo>
                  <a:lnTo>
                    <a:pt x="128271" y="281743"/>
                  </a:lnTo>
                  <a:lnTo>
                    <a:pt x="178609" y="297494"/>
                  </a:lnTo>
                  <a:lnTo>
                    <a:pt x="234800" y="309302"/>
                  </a:lnTo>
                  <a:lnTo>
                    <a:pt x="295830" y="316718"/>
                  </a:lnTo>
                  <a:lnTo>
                    <a:pt x="360679" y="319290"/>
                  </a:lnTo>
                  <a:lnTo>
                    <a:pt x="425496" y="316718"/>
                  </a:lnTo>
                  <a:lnTo>
                    <a:pt x="486507" y="309302"/>
                  </a:lnTo>
                  <a:lnTo>
                    <a:pt x="542694" y="297494"/>
                  </a:lnTo>
                  <a:lnTo>
                    <a:pt x="593035" y="281743"/>
                  </a:lnTo>
                  <a:lnTo>
                    <a:pt x="636512" y="262501"/>
                  </a:lnTo>
                  <a:lnTo>
                    <a:pt x="672102" y="240219"/>
                  </a:lnTo>
                  <a:lnTo>
                    <a:pt x="715546" y="188337"/>
                  </a:lnTo>
                  <a:lnTo>
                    <a:pt x="721360" y="159639"/>
                  </a:lnTo>
                  <a:lnTo>
                    <a:pt x="715546" y="130944"/>
                  </a:lnTo>
                  <a:lnTo>
                    <a:pt x="672102" y="79067"/>
                  </a:lnTo>
                  <a:lnTo>
                    <a:pt x="636512" y="56786"/>
                  </a:lnTo>
                  <a:lnTo>
                    <a:pt x="593035" y="37546"/>
                  </a:lnTo>
                  <a:lnTo>
                    <a:pt x="542694" y="21796"/>
                  </a:lnTo>
                  <a:lnTo>
                    <a:pt x="486507" y="9987"/>
                  </a:lnTo>
                  <a:lnTo>
                    <a:pt x="425496" y="2572"/>
                  </a:lnTo>
                  <a:lnTo>
                    <a:pt x="360679" y="0"/>
                  </a:lnTo>
                  <a:close/>
                </a:path>
              </a:pathLst>
            </a:custGeom>
            <a:solidFill>
              <a:srgbClr val="40404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26">
              <a:extLst>
                <a:ext uri="{FF2B5EF4-FFF2-40B4-BE49-F238E27FC236}">
                  <a16:creationId xmlns:a16="http://schemas.microsoft.com/office/drawing/2014/main" id="{CD6CFEC4-4F52-EECB-D18D-C11CE0242F22}"/>
                </a:ext>
              </a:extLst>
            </p:cNvPr>
            <p:cNvSpPr/>
            <p:nvPr/>
          </p:nvSpPr>
          <p:spPr>
            <a:xfrm>
              <a:off x="8945880" y="6442151"/>
              <a:ext cx="721360" cy="319405"/>
            </a:xfrm>
            <a:custGeom>
              <a:avLst/>
              <a:gdLst/>
              <a:ahLst/>
              <a:cxnLst/>
              <a:rect l="l" t="t" r="r" b="b"/>
              <a:pathLst>
                <a:path w="721359" h="319404">
                  <a:moveTo>
                    <a:pt x="0" y="159639"/>
                  </a:moveTo>
                  <a:lnTo>
                    <a:pt x="22557" y="103936"/>
                  </a:lnTo>
                  <a:lnTo>
                    <a:pt x="84806" y="56786"/>
                  </a:lnTo>
                  <a:lnTo>
                    <a:pt x="128271" y="37546"/>
                  </a:lnTo>
                  <a:lnTo>
                    <a:pt x="178609" y="21796"/>
                  </a:lnTo>
                  <a:lnTo>
                    <a:pt x="234800" y="9987"/>
                  </a:lnTo>
                  <a:lnTo>
                    <a:pt x="295830" y="2572"/>
                  </a:lnTo>
                  <a:lnTo>
                    <a:pt x="360679" y="0"/>
                  </a:lnTo>
                  <a:lnTo>
                    <a:pt x="425496" y="2572"/>
                  </a:lnTo>
                  <a:lnTo>
                    <a:pt x="486507" y="9987"/>
                  </a:lnTo>
                  <a:lnTo>
                    <a:pt x="542694" y="21796"/>
                  </a:lnTo>
                  <a:lnTo>
                    <a:pt x="593035" y="37546"/>
                  </a:lnTo>
                  <a:lnTo>
                    <a:pt x="636512" y="56786"/>
                  </a:lnTo>
                  <a:lnTo>
                    <a:pt x="672102" y="79067"/>
                  </a:lnTo>
                  <a:lnTo>
                    <a:pt x="715546" y="130944"/>
                  </a:lnTo>
                  <a:lnTo>
                    <a:pt x="721360" y="159639"/>
                  </a:lnTo>
                  <a:lnTo>
                    <a:pt x="715546" y="188337"/>
                  </a:lnTo>
                  <a:lnTo>
                    <a:pt x="672102" y="240219"/>
                  </a:lnTo>
                  <a:lnTo>
                    <a:pt x="636512" y="262501"/>
                  </a:lnTo>
                  <a:lnTo>
                    <a:pt x="593035" y="281743"/>
                  </a:lnTo>
                  <a:lnTo>
                    <a:pt x="542694" y="297494"/>
                  </a:lnTo>
                  <a:lnTo>
                    <a:pt x="486507" y="309302"/>
                  </a:lnTo>
                  <a:lnTo>
                    <a:pt x="425496" y="316718"/>
                  </a:lnTo>
                  <a:lnTo>
                    <a:pt x="360679" y="319290"/>
                  </a:lnTo>
                  <a:lnTo>
                    <a:pt x="295830" y="316718"/>
                  </a:lnTo>
                  <a:lnTo>
                    <a:pt x="234800" y="309302"/>
                  </a:lnTo>
                  <a:lnTo>
                    <a:pt x="178609" y="297494"/>
                  </a:lnTo>
                  <a:lnTo>
                    <a:pt x="128271" y="281743"/>
                  </a:lnTo>
                  <a:lnTo>
                    <a:pt x="84806" y="262501"/>
                  </a:lnTo>
                  <a:lnTo>
                    <a:pt x="49228" y="240219"/>
                  </a:lnTo>
                  <a:lnTo>
                    <a:pt x="5808" y="188337"/>
                  </a:lnTo>
                  <a:lnTo>
                    <a:pt x="0" y="159639"/>
                  </a:lnTo>
                  <a:close/>
                </a:path>
              </a:pathLst>
            </a:custGeom>
            <a:ln w="25400">
              <a:solidFill>
                <a:srgbClr val="1B1B1B"/>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9">
            <a:extLst>
              <a:ext uri="{FF2B5EF4-FFF2-40B4-BE49-F238E27FC236}">
                <a16:creationId xmlns:a16="http://schemas.microsoft.com/office/drawing/2014/main" id="{37152327-38F8-C724-EB38-8B9546BF1655}"/>
              </a:ext>
            </a:extLst>
          </p:cNvPr>
          <p:cNvSpPr txBox="1"/>
          <p:nvPr/>
        </p:nvSpPr>
        <p:spPr>
          <a:xfrm>
            <a:off x="6378339" y="3055440"/>
            <a:ext cx="1990089" cy="734175"/>
          </a:xfrm>
          <a:prstGeom prst="rect">
            <a:avLst/>
          </a:prstGeom>
          <a:solidFill>
            <a:srgbClr val="E3D1B1"/>
          </a:solidFill>
          <a:ln w="25400">
            <a:solidFill>
              <a:srgbClr val="1B1B1B"/>
            </a:solidFill>
          </a:ln>
        </p:spPr>
        <p:txBody>
          <a:bodyPr vert="horz" wrap="square" lIns="0" tIns="86995" rIns="0" bIns="0" rtlCol="0">
            <a:spAutoFit/>
          </a:bodyPr>
          <a:lstStyle/>
          <a:p>
            <a:pPr marL="0" marR="0" lvl="0" indent="0" defTabSz="914400" eaLnBrk="1" fontAlgn="auto" latinLnBrk="0" hangingPunct="1">
              <a:lnSpc>
                <a:spcPct val="100000"/>
              </a:lnSpc>
              <a:spcBef>
                <a:spcPts val="685"/>
              </a:spcBef>
              <a:spcAft>
                <a:spcPts val="0"/>
              </a:spcAft>
              <a:buClrTx/>
              <a:buSzTx/>
              <a:buFontTx/>
              <a:buNone/>
              <a:tabLst/>
              <a:defRPr/>
            </a:pPr>
            <a:endParaRPr kumimoji="0" lang="fr-FR" sz="1400" b="0" i="0" u="none" strike="noStrike" kern="0" cap="none" spc="0" normalizeH="0" baseline="0" noProof="0" dirty="0">
              <a:ln>
                <a:noFill/>
              </a:ln>
              <a:solidFill>
                <a:sysClr val="windowText" lastClr="000000"/>
              </a:solidFill>
              <a:effectLst/>
              <a:uLnTx/>
              <a:uFillTx/>
              <a:latin typeface="Times New Roman"/>
              <a:cs typeface="Times New Roman"/>
            </a:endParaRPr>
          </a:p>
          <a:p>
            <a:pPr marL="383540">
              <a:defRPr/>
            </a:pPr>
            <a:r>
              <a:rPr lang="fr-FR" sz="1400" b="1" kern="0" dirty="0">
                <a:solidFill>
                  <a:sysClr val="windowText" lastClr="000000"/>
                </a:solidFill>
                <a:latin typeface="Arial"/>
                <a:cs typeface="Arial"/>
              </a:rPr>
              <a:t>ECL</a:t>
            </a:r>
            <a:r>
              <a:rPr lang="fr-FR" sz="1400" b="1" kern="0" spc="-60" dirty="0">
                <a:solidFill>
                  <a:sysClr val="windowText" lastClr="000000"/>
                </a:solidFill>
                <a:latin typeface="Arial"/>
                <a:cs typeface="Arial"/>
              </a:rPr>
              <a:t> </a:t>
            </a:r>
            <a:r>
              <a:rPr lang="fr-FR" sz="1400" b="1" kern="0" spc="-10" dirty="0">
                <a:solidFill>
                  <a:sysClr val="windowText" lastClr="000000"/>
                </a:solidFill>
                <a:latin typeface="Arial"/>
                <a:cs typeface="Arial"/>
              </a:rPr>
              <a:t>Favorable</a:t>
            </a:r>
          </a:p>
          <a:p>
            <a:pPr marL="383540">
              <a:defRPr/>
            </a:pPr>
            <a:endParaRPr kumimoji="0" lang="fr-FR" sz="1400" b="1" i="0" u="none" strike="noStrike" kern="0" cap="none" spc="0" normalizeH="0" baseline="0" noProof="0" dirty="0">
              <a:ln>
                <a:noFill/>
              </a:ln>
              <a:solidFill>
                <a:sysClr val="windowText" lastClr="000000"/>
              </a:solidFill>
              <a:effectLst/>
              <a:uLnTx/>
              <a:uFillTx/>
              <a:latin typeface="Arial"/>
              <a:cs typeface="Arial"/>
            </a:endParaRPr>
          </a:p>
        </p:txBody>
      </p:sp>
      <p:sp>
        <p:nvSpPr>
          <p:cNvPr id="8" name="object 10">
            <a:extLst>
              <a:ext uri="{FF2B5EF4-FFF2-40B4-BE49-F238E27FC236}">
                <a16:creationId xmlns:a16="http://schemas.microsoft.com/office/drawing/2014/main" id="{CF701036-A060-F195-B5D4-9B9381F2FABD}"/>
              </a:ext>
            </a:extLst>
          </p:cNvPr>
          <p:cNvSpPr txBox="1"/>
          <p:nvPr/>
        </p:nvSpPr>
        <p:spPr>
          <a:xfrm>
            <a:off x="6378339" y="4960034"/>
            <a:ext cx="1990089" cy="734817"/>
          </a:xfrm>
          <a:prstGeom prst="rect">
            <a:avLst/>
          </a:prstGeom>
          <a:solidFill>
            <a:srgbClr val="5B4625"/>
          </a:solidFill>
          <a:ln w="25400">
            <a:solidFill>
              <a:srgbClr val="1B1B1B"/>
            </a:solidFill>
          </a:ln>
        </p:spPr>
        <p:txBody>
          <a:bodyPr vert="horz" wrap="square" lIns="0" tIns="87630" rIns="0" bIns="0" rtlCol="0">
            <a:spAutoFit/>
          </a:bodyPr>
          <a:lstStyle/>
          <a:p>
            <a:pPr marL="0" marR="0" lvl="0" indent="0" defTabSz="914400" eaLnBrk="1" fontAlgn="auto" latinLnBrk="0" hangingPunct="1">
              <a:lnSpc>
                <a:spcPct val="100000"/>
              </a:lnSpc>
              <a:spcBef>
                <a:spcPts val="690"/>
              </a:spcBef>
              <a:spcAft>
                <a:spcPts val="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latin typeface="Times New Roman"/>
              <a:cs typeface="Times New Roman"/>
            </a:endParaRPr>
          </a:p>
          <a:p>
            <a:pPr marL="368300" marR="0" lvl="0" indent="0"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Arial MT"/>
                <a:cs typeface="Arial MT"/>
              </a:rPr>
              <a:t>ECL</a:t>
            </a:r>
            <a:r>
              <a:rPr kumimoji="0" sz="1400" b="0" i="0" u="none" strike="noStrike" kern="0" cap="none" spc="-70" normalizeH="0" baseline="0" noProof="0" dirty="0">
                <a:ln>
                  <a:noFill/>
                </a:ln>
                <a:solidFill>
                  <a:srgbClr val="FFFFFF"/>
                </a:solidFill>
                <a:effectLst/>
                <a:uLnTx/>
                <a:uFillTx/>
                <a:latin typeface="Arial MT"/>
                <a:cs typeface="Arial MT"/>
              </a:rPr>
              <a:t> </a:t>
            </a:r>
            <a:r>
              <a:rPr lang="fr-FR" sz="1400" kern="0" spc="-10" dirty="0">
                <a:solidFill>
                  <a:srgbClr val="FFFFFF"/>
                </a:solidFill>
                <a:latin typeface="Arial MT"/>
                <a:cs typeface="Arial MT"/>
              </a:rPr>
              <a:t>Adverse</a:t>
            </a:r>
          </a:p>
          <a:p>
            <a:pPr marL="368300" marR="0" lvl="0" indent="0"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latin typeface="Arial MT"/>
              <a:cs typeface="Arial MT"/>
            </a:endParaRPr>
          </a:p>
        </p:txBody>
      </p:sp>
      <p:sp>
        <p:nvSpPr>
          <p:cNvPr id="9" name="object 11">
            <a:extLst>
              <a:ext uri="{FF2B5EF4-FFF2-40B4-BE49-F238E27FC236}">
                <a16:creationId xmlns:a16="http://schemas.microsoft.com/office/drawing/2014/main" id="{5E7C4B1F-73A9-D382-7123-582AAC412DA1}"/>
              </a:ext>
            </a:extLst>
          </p:cNvPr>
          <p:cNvSpPr txBox="1"/>
          <p:nvPr/>
        </p:nvSpPr>
        <p:spPr>
          <a:xfrm>
            <a:off x="6378339" y="4007813"/>
            <a:ext cx="1990089" cy="734175"/>
          </a:xfrm>
          <a:prstGeom prst="rect">
            <a:avLst/>
          </a:prstGeom>
          <a:solidFill>
            <a:srgbClr val="B79353"/>
          </a:solidFill>
          <a:ln w="25400">
            <a:solidFill>
              <a:srgbClr val="1B1B1B"/>
            </a:solidFill>
          </a:ln>
        </p:spPr>
        <p:txBody>
          <a:bodyPr vert="horz" wrap="square" lIns="0" tIns="86995" rIns="0" bIns="0" rtlCol="0">
            <a:spAutoFit/>
          </a:bodyPr>
          <a:lstStyle/>
          <a:p>
            <a:pPr marL="0" marR="0" lvl="0" indent="0" defTabSz="914400" eaLnBrk="1" fontAlgn="auto" latinLnBrk="0" hangingPunct="1">
              <a:lnSpc>
                <a:spcPct val="100000"/>
              </a:lnSpc>
              <a:spcBef>
                <a:spcPts val="685"/>
              </a:spcBef>
              <a:spcAft>
                <a:spcPts val="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latin typeface="Times New Roman"/>
              <a:cs typeface="Times New Roman"/>
            </a:endParaRPr>
          </a:p>
          <a:p>
            <a:pPr marL="581660"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Arial"/>
                <a:cs typeface="Arial"/>
              </a:rPr>
              <a:t>ECL</a:t>
            </a:r>
            <a:r>
              <a:rPr kumimoji="0" sz="1400" b="1" i="0" u="none" strike="noStrike" kern="0" cap="none" spc="-60" normalizeH="0" baseline="0" noProof="0" dirty="0">
                <a:ln>
                  <a:noFill/>
                </a:ln>
                <a:solidFill>
                  <a:srgbClr val="FFFFFF"/>
                </a:solidFill>
                <a:effectLst/>
                <a:uLnTx/>
                <a:uFillTx/>
                <a:latin typeface="Arial"/>
                <a:cs typeface="Arial"/>
              </a:rPr>
              <a:t> </a:t>
            </a:r>
            <a:r>
              <a:rPr kumimoji="0" lang="fr-FR" sz="1400" b="1" i="0" u="none" strike="noStrike" kern="0" cap="none" spc="-20" normalizeH="0" baseline="0" noProof="0" dirty="0">
                <a:ln>
                  <a:noFill/>
                </a:ln>
                <a:solidFill>
                  <a:srgbClr val="FFFFFF"/>
                </a:solidFill>
                <a:effectLst/>
                <a:uLnTx/>
                <a:uFillTx/>
                <a:latin typeface="Arial"/>
                <a:cs typeface="Arial"/>
              </a:rPr>
              <a:t>Central</a:t>
            </a:r>
          </a:p>
          <a:p>
            <a:pPr marL="581660" marR="0" lvl="0" indent="0"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latin typeface="Arial"/>
              <a:cs typeface="Arial"/>
            </a:endParaRPr>
          </a:p>
        </p:txBody>
      </p:sp>
      <p:sp>
        <p:nvSpPr>
          <p:cNvPr id="10" name="object 27">
            <a:extLst>
              <a:ext uri="{FF2B5EF4-FFF2-40B4-BE49-F238E27FC236}">
                <a16:creationId xmlns:a16="http://schemas.microsoft.com/office/drawing/2014/main" id="{DFDCE15F-374E-3113-B25A-0230FBB44D2F}"/>
              </a:ext>
            </a:extLst>
          </p:cNvPr>
          <p:cNvSpPr txBox="1"/>
          <p:nvPr/>
        </p:nvSpPr>
        <p:spPr>
          <a:xfrm>
            <a:off x="8717045" y="6167982"/>
            <a:ext cx="417830"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20" normalizeH="0" baseline="0" noProof="0" dirty="0">
                <a:ln>
                  <a:noFill/>
                </a:ln>
                <a:solidFill>
                  <a:srgbClr val="FFFFFF"/>
                </a:solidFill>
                <a:effectLst/>
                <a:uLnTx/>
                <a:uFillTx/>
                <a:latin typeface="Arial MT"/>
                <a:cs typeface="Arial MT"/>
              </a:rPr>
              <a:t>100%</a:t>
            </a:r>
            <a:endParaRPr kumimoji="0" sz="1200" b="0" i="0" u="none" strike="noStrike" kern="0" cap="none" spc="0" normalizeH="0" baseline="0" noProof="0" dirty="0">
              <a:ln>
                <a:noFill/>
              </a:ln>
              <a:solidFill>
                <a:sysClr val="windowText" lastClr="000000"/>
              </a:solidFill>
              <a:effectLst/>
              <a:uLnTx/>
              <a:uFillTx/>
              <a:latin typeface="Arial MT"/>
              <a:cs typeface="Arial MT"/>
            </a:endParaRPr>
          </a:p>
        </p:txBody>
      </p:sp>
      <p:sp>
        <p:nvSpPr>
          <p:cNvPr id="11" name="object 28">
            <a:extLst>
              <a:ext uri="{FF2B5EF4-FFF2-40B4-BE49-F238E27FC236}">
                <a16:creationId xmlns:a16="http://schemas.microsoft.com/office/drawing/2014/main" id="{FF439B2B-0E4F-A140-DBBD-3FAA20CC0154}"/>
              </a:ext>
            </a:extLst>
          </p:cNvPr>
          <p:cNvSpPr txBox="1"/>
          <p:nvPr/>
        </p:nvSpPr>
        <p:spPr>
          <a:xfrm>
            <a:off x="6927412" y="2661792"/>
            <a:ext cx="671195" cy="208279"/>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1" i="0" u="none" strike="noStrike" kern="0" cap="none" spc="-10" normalizeH="0" baseline="0" noProof="0" dirty="0">
                <a:ln>
                  <a:noFill/>
                </a:ln>
                <a:solidFill>
                  <a:sysClr val="windowText" lastClr="000000"/>
                </a:solidFill>
                <a:effectLst/>
                <a:uLnTx/>
                <a:uFillTx/>
                <a:latin typeface="Arial"/>
                <a:cs typeface="Arial"/>
              </a:rPr>
              <a:t>Scénario</a:t>
            </a:r>
            <a:endParaRPr kumimoji="0" sz="1200" b="0" i="0" u="none" strike="noStrike" kern="0" cap="none" spc="0" normalizeH="0" baseline="0" noProof="0" dirty="0">
              <a:ln>
                <a:noFill/>
              </a:ln>
              <a:solidFill>
                <a:sysClr val="windowText" lastClr="000000"/>
              </a:solidFill>
              <a:effectLst/>
              <a:uLnTx/>
              <a:uFillTx/>
              <a:latin typeface="Arial"/>
              <a:cs typeface="Arial"/>
            </a:endParaRPr>
          </a:p>
        </p:txBody>
      </p:sp>
      <p:sp>
        <p:nvSpPr>
          <p:cNvPr id="12" name="object 39">
            <a:extLst>
              <a:ext uri="{FF2B5EF4-FFF2-40B4-BE49-F238E27FC236}">
                <a16:creationId xmlns:a16="http://schemas.microsoft.com/office/drawing/2014/main" id="{FBF8640F-1304-0DAF-F26C-C8F7AD3666CA}"/>
              </a:ext>
            </a:extLst>
          </p:cNvPr>
          <p:cNvSpPr txBox="1"/>
          <p:nvPr/>
        </p:nvSpPr>
        <p:spPr>
          <a:xfrm>
            <a:off x="9928593" y="3965645"/>
            <a:ext cx="1687195" cy="803910"/>
          </a:xfrm>
          <a:prstGeom prst="rect">
            <a:avLst/>
          </a:prstGeom>
          <a:solidFill>
            <a:srgbClr val="404041"/>
          </a:solidFill>
          <a:ln w="25400">
            <a:solidFill>
              <a:srgbClr val="C00000"/>
            </a:solidFill>
          </a:ln>
        </p:spPr>
        <p:txBody>
          <a:bodyPr vert="horz" wrap="square" lIns="0" tIns="85725" rIns="0" bIns="0" rtlCol="0">
            <a:spAutoFit/>
          </a:bodyPr>
          <a:lstStyle/>
          <a:p>
            <a:pPr marL="0" marR="0" lvl="0" indent="0" defTabSz="914400" eaLnBrk="1" fontAlgn="auto" latinLnBrk="0" hangingPunct="1">
              <a:lnSpc>
                <a:spcPct val="100000"/>
              </a:lnSpc>
              <a:spcBef>
                <a:spcPts val="675"/>
              </a:spcBef>
              <a:spcAft>
                <a:spcPts val="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latin typeface="Times New Roman"/>
              <a:cs typeface="Times New Roman"/>
            </a:endParaRPr>
          </a:p>
          <a:p>
            <a:pPr marL="238125" marR="0" lvl="0" indent="0" defTabSz="914400" eaLnBrk="1" fontAlgn="auto" latinLnBrk="0" hangingPunct="1">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Arial"/>
                <a:cs typeface="Arial"/>
              </a:rPr>
              <a:t>ECL</a:t>
            </a:r>
            <a:r>
              <a:rPr kumimoji="0" sz="1400" b="1" i="0" u="none" strike="noStrike" kern="0" cap="none" spc="-50" normalizeH="0" baseline="0" noProof="0" dirty="0">
                <a:ln>
                  <a:noFill/>
                </a:ln>
                <a:solidFill>
                  <a:srgbClr val="FFFFFF"/>
                </a:solidFill>
                <a:effectLst/>
                <a:uLnTx/>
                <a:uFillTx/>
                <a:latin typeface="Arial"/>
                <a:cs typeface="Arial"/>
              </a:rPr>
              <a:t> </a:t>
            </a:r>
            <a:r>
              <a:rPr kumimoji="0" sz="1400" b="1" i="0" u="none" strike="noStrike" kern="0" cap="none" spc="-10" normalizeH="0" baseline="0" noProof="0" dirty="0">
                <a:ln>
                  <a:noFill/>
                </a:ln>
                <a:solidFill>
                  <a:srgbClr val="FFFFFF"/>
                </a:solidFill>
                <a:effectLst/>
                <a:uLnTx/>
                <a:uFillTx/>
                <a:latin typeface="Arial"/>
                <a:cs typeface="Arial"/>
              </a:rPr>
              <a:t>Pondérée</a:t>
            </a:r>
            <a:endParaRPr kumimoji="0" sz="1400" b="0" i="0" u="none" strike="noStrike" kern="0" cap="none" spc="0" normalizeH="0" baseline="0" noProof="0" dirty="0">
              <a:ln>
                <a:noFill/>
              </a:ln>
              <a:solidFill>
                <a:sysClr val="windowText" lastClr="000000"/>
              </a:solidFill>
              <a:effectLst/>
              <a:uLnTx/>
              <a:uFillTx/>
              <a:latin typeface="Arial"/>
              <a:cs typeface="Arial"/>
            </a:endParaRPr>
          </a:p>
        </p:txBody>
      </p:sp>
      <p:sp>
        <p:nvSpPr>
          <p:cNvPr id="13" name="Google Shape;6060;g2b9ded0437e_5_1401">
            <a:extLst>
              <a:ext uri="{FF2B5EF4-FFF2-40B4-BE49-F238E27FC236}">
                <a16:creationId xmlns:a16="http://schemas.microsoft.com/office/drawing/2014/main" id="{7FCB55E4-C4D9-B77B-CBE1-A9AC348B0589}"/>
              </a:ext>
            </a:extLst>
          </p:cNvPr>
          <p:cNvSpPr/>
          <p:nvPr/>
        </p:nvSpPr>
        <p:spPr>
          <a:xfrm>
            <a:off x="8636649" y="3206681"/>
            <a:ext cx="552600" cy="516300"/>
          </a:xfrm>
          <a:prstGeom prst="ellipse">
            <a:avLst/>
          </a:prstGeom>
          <a:solidFill>
            <a:schemeClr val="accent2">
              <a:lumMod val="40000"/>
              <a:lumOff val="60000"/>
            </a:schemeClr>
          </a:solidFill>
          <a:ln w="25400" cap="flat" cmpd="sng">
            <a:solidFill>
              <a:schemeClr val="accent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a:solidFill>
                  <a:schemeClr val="tx1"/>
                </a:solidFill>
                <a:latin typeface="Arial"/>
                <a:ea typeface="Arial"/>
                <a:cs typeface="Arial"/>
                <a:sym typeface="Arial"/>
              </a:rPr>
              <a:t>40%</a:t>
            </a:r>
            <a:endParaRPr sz="1400" b="0" i="0" u="none" strike="noStrike" cap="none" dirty="0">
              <a:solidFill>
                <a:schemeClr val="tx1"/>
              </a:solidFill>
              <a:latin typeface="Arial"/>
              <a:ea typeface="Arial"/>
              <a:cs typeface="Arial"/>
              <a:sym typeface="Arial"/>
            </a:endParaRPr>
          </a:p>
        </p:txBody>
      </p:sp>
      <p:sp>
        <p:nvSpPr>
          <p:cNvPr id="14" name="Google Shape;6061;g2b9ded0437e_5_1401">
            <a:extLst>
              <a:ext uri="{FF2B5EF4-FFF2-40B4-BE49-F238E27FC236}">
                <a16:creationId xmlns:a16="http://schemas.microsoft.com/office/drawing/2014/main" id="{D75CA577-53AB-6070-C243-A35C5915BE55}"/>
              </a:ext>
            </a:extLst>
          </p:cNvPr>
          <p:cNvSpPr/>
          <p:nvPr/>
        </p:nvSpPr>
        <p:spPr>
          <a:xfrm>
            <a:off x="8636649" y="4109450"/>
            <a:ext cx="552600" cy="516300"/>
          </a:xfrm>
          <a:prstGeom prst="ellipse">
            <a:avLst/>
          </a:prstGeom>
          <a:solidFill>
            <a:schemeClr val="tx2"/>
          </a:solidFill>
          <a:ln w="25400" cap="flat" cmpd="sng">
            <a:solidFill>
              <a:schemeClr val="tx2">
                <a:lumMod val="75000"/>
              </a:schemeClr>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a:solidFill>
                  <a:srgbClr val="FFFFFF"/>
                </a:solidFill>
                <a:latin typeface="Arial"/>
                <a:ea typeface="Arial"/>
                <a:cs typeface="Arial"/>
                <a:sym typeface="Arial"/>
              </a:rPr>
              <a:t>50%</a:t>
            </a:r>
            <a:endParaRPr sz="1400" b="0" i="0" u="none" strike="noStrike" cap="none" dirty="0">
              <a:solidFill>
                <a:srgbClr val="FFFFFF"/>
              </a:solidFill>
              <a:latin typeface="Arial"/>
              <a:ea typeface="Arial"/>
              <a:cs typeface="Arial"/>
              <a:sym typeface="Arial"/>
            </a:endParaRPr>
          </a:p>
        </p:txBody>
      </p:sp>
      <p:sp>
        <p:nvSpPr>
          <p:cNvPr id="15" name="Google Shape;6062;g2b9ded0437e_5_1401">
            <a:extLst>
              <a:ext uri="{FF2B5EF4-FFF2-40B4-BE49-F238E27FC236}">
                <a16:creationId xmlns:a16="http://schemas.microsoft.com/office/drawing/2014/main" id="{67867B37-9710-DAB5-0F56-C1C5A61CA6D1}"/>
              </a:ext>
            </a:extLst>
          </p:cNvPr>
          <p:cNvSpPr/>
          <p:nvPr/>
        </p:nvSpPr>
        <p:spPr>
          <a:xfrm>
            <a:off x="8636649" y="5060148"/>
            <a:ext cx="552600" cy="516300"/>
          </a:xfrm>
          <a:prstGeom prst="ellipse">
            <a:avLst/>
          </a:prstGeom>
          <a:solidFill>
            <a:srgbClr val="5B4726"/>
          </a:solidFill>
          <a:ln w="25400" cap="flat" cmpd="sng">
            <a:solidFill>
              <a:srgbClr val="1B1B1B"/>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a:solidFill>
                  <a:srgbClr val="FFFFFF"/>
                </a:solidFill>
                <a:latin typeface="Arial"/>
                <a:ea typeface="Arial"/>
                <a:cs typeface="Arial"/>
                <a:sym typeface="Arial"/>
              </a:rPr>
              <a:t>10%</a:t>
            </a:r>
            <a:endParaRPr sz="1400" b="0" i="0" u="none" strike="noStrike" cap="none" dirty="0">
              <a:solidFill>
                <a:srgbClr val="FFFFFF"/>
              </a:solidFill>
              <a:latin typeface="Arial"/>
              <a:ea typeface="Arial"/>
              <a:cs typeface="Arial"/>
              <a:sym typeface="Arial"/>
            </a:endParaRPr>
          </a:p>
        </p:txBody>
      </p:sp>
      <p:sp>
        <p:nvSpPr>
          <p:cNvPr id="16" name="Google Shape;6063;g2b9ded0437e_5_1401">
            <a:extLst>
              <a:ext uri="{FF2B5EF4-FFF2-40B4-BE49-F238E27FC236}">
                <a16:creationId xmlns:a16="http://schemas.microsoft.com/office/drawing/2014/main" id="{0E13F062-95EC-2220-2FC7-8EAE6C92B887}"/>
              </a:ext>
            </a:extLst>
          </p:cNvPr>
          <p:cNvSpPr/>
          <p:nvPr/>
        </p:nvSpPr>
        <p:spPr>
          <a:xfrm>
            <a:off x="8491299" y="3044259"/>
            <a:ext cx="843300" cy="2714689"/>
          </a:xfrm>
          <a:prstGeom prst="rect">
            <a:avLst/>
          </a:prstGeom>
          <a:no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1422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9D9340D6-6997-F69B-A0ED-59D9793F0C3E}"/>
            </a:ext>
          </a:extLst>
        </p:cNvPr>
        <p:cNvGrpSpPr/>
        <p:nvPr/>
      </p:nvGrpSpPr>
      <p:grpSpPr>
        <a:xfrm>
          <a:off x="0" y="0"/>
          <a:ext cx="0" cy="0"/>
          <a:chOff x="0" y="0"/>
          <a:chExt cx="0" cy="0"/>
        </a:xfrm>
      </p:grpSpPr>
      <p:sp>
        <p:nvSpPr>
          <p:cNvPr id="1682" name="Rectangle 1681">
            <a:extLst>
              <a:ext uri="{FF2B5EF4-FFF2-40B4-BE49-F238E27FC236}">
                <a16:creationId xmlns:a16="http://schemas.microsoft.com/office/drawing/2014/main" id="{27E3BF0A-C04D-2D01-1CCD-3CB878431D39}"/>
              </a:ext>
            </a:extLst>
          </p:cNvPr>
          <p:cNvSpPr/>
          <p:nvPr/>
        </p:nvSpPr>
        <p:spPr>
          <a:xfrm>
            <a:off x="131016" y="6306602"/>
            <a:ext cx="1666427" cy="4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FB6D758F-DE23-8C85-6CC8-2F3B5F461AEC}"/>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i="1" dirty="0"/>
              <a:t>Forward-</a:t>
            </a:r>
            <a:r>
              <a:rPr lang="fr-FR" i="1" dirty="0" err="1"/>
              <a:t>Looking</a:t>
            </a:r>
            <a:r>
              <a:rPr lang="fr-FR" dirty="0"/>
              <a:t> et retour à la moyenne DANS IFRS 9</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51F3B659-F36C-C23C-BED5-517A40BD6E3E}"/>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3" name="object 27">
            <a:extLst>
              <a:ext uri="{FF2B5EF4-FFF2-40B4-BE49-F238E27FC236}">
                <a16:creationId xmlns:a16="http://schemas.microsoft.com/office/drawing/2014/main" id="{D48A9F22-6397-C0CF-DECE-FBB33192C0CE}"/>
              </a:ext>
            </a:extLst>
          </p:cNvPr>
          <p:cNvSpPr txBox="1"/>
          <p:nvPr/>
        </p:nvSpPr>
        <p:spPr>
          <a:xfrm>
            <a:off x="2633118" y="6548524"/>
            <a:ext cx="417830" cy="19749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20" normalizeH="0" baseline="0" noProof="0" dirty="0">
                <a:ln>
                  <a:noFill/>
                </a:ln>
                <a:solidFill>
                  <a:srgbClr val="FFFFFF"/>
                </a:solidFill>
                <a:effectLst/>
                <a:uLnTx/>
                <a:uFillTx/>
                <a:latin typeface="Arial MT"/>
                <a:cs typeface="Arial MT"/>
              </a:rPr>
              <a:t>00%</a:t>
            </a:r>
            <a:endParaRPr kumimoji="0" sz="1200" b="0" i="0" u="none" strike="noStrike" kern="0" cap="none" spc="0" normalizeH="0" baseline="0" noProof="0" dirty="0">
              <a:ln>
                <a:noFill/>
              </a:ln>
              <a:solidFill>
                <a:sysClr val="windowText" lastClr="000000"/>
              </a:solidFill>
              <a:effectLst/>
              <a:uLnTx/>
              <a:uFillTx/>
              <a:latin typeface="Arial MT"/>
              <a:cs typeface="Arial MT"/>
            </a:endParaRPr>
          </a:p>
        </p:txBody>
      </p:sp>
      <p:sp>
        <p:nvSpPr>
          <p:cNvPr id="1603" name="object 21">
            <a:extLst>
              <a:ext uri="{FF2B5EF4-FFF2-40B4-BE49-F238E27FC236}">
                <a16:creationId xmlns:a16="http://schemas.microsoft.com/office/drawing/2014/main" id="{1A7D27F1-76B2-F7B0-F3FA-737ED90C0B26}"/>
              </a:ext>
            </a:extLst>
          </p:cNvPr>
          <p:cNvSpPr txBox="1"/>
          <p:nvPr/>
        </p:nvSpPr>
        <p:spPr>
          <a:xfrm>
            <a:off x="104032" y="1232033"/>
            <a:ext cx="11833967" cy="1442703"/>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IFRS 9 exige que les pertes attendues (ECL) soient </a:t>
            </a:r>
            <a:r>
              <a:rPr lang="fr-FR" altLang="fr-FR" sz="1050" i="1" dirty="0">
                <a:latin typeface="+mj-lt"/>
              </a:rPr>
              <a:t>Forward-</a:t>
            </a:r>
            <a:r>
              <a:rPr lang="fr-FR" altLang="fr-FR" sz="1050" i="1" dirty="0" err="1">
                <a:latin typeface="+mj-lt"/>
              </a:rPr>
              <a:t>Looking</a:t>
            </a:r>
            <a:r>
              <a:rPr lang="fr-FR" altLang="fr-FR" sz="1050" dirty="0">
                <a:latin typeface="+mj-lt"/>
              </a:rPr>
              <a:t> : les projections de PD (et autres paramètres) doivent refléter l’impact de scénarios macro-économiques prospectifs.</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Cependant, la norme prévoit qu’on ne peut pas prolonger indéfiniment un scénario de “choc” (par ex. une récession permanente). </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C’est là qu’intervient la notion de retour à la moyenne (</a:t>
            </a:r>
            <a:r>
              <a:rPr lang="fr-FR" altLang="fr-FR" sz="1050" i="1" dirty="0" err="1">
                <a:latin typeface="+mj-lt"/>
              </a:rPr>
              <a:t>Mean</a:t>
            </a:r>
            <a:r>
              <a:rPr lang="fr-FR" altLang="fr-FR" sz="1050" i="1" dirty="0">
                <a:latin typeface="+mj-lt"/>
              </a:rPr>
              <a:t> </a:t>
            </a:r>
            <a:r>
              <a:rPr lang="fr-FR" altLang="fr-FR" sz="1050" i="1" dirty="0" err="1">
                <a:latin typeface="+mj-lt"/>
              </a:rPr>
              <a:t>Reversion</a:t>
            </a:r>
            <a:r>
              <a:rPr lang="fr-FR" altLang="fr-FR" sz="1050" dirty="0">
                <a:latin typeface="+mj-lt"/>
              </a:rPr>
              <a:t>).</a:t>
            </a:r>
          </a:p>
          <a:p>
            <a:pPr marL="465750" marR="83820" indent="-285750" algn="just">
              <a:spcBef>
                <a:spcPts val="430"/>
              </a:spcBef>
              <a:buFont typeface="Wingdings" panose="05000000000000000000" pitchFamily="2" charset="2"/>
              <a:buChar char="§"/>
            </a:pPr>
            <a:endParaRPr lang="fr-FR" altLang="fr-FR" sz="1050" dirty="0">
              <a:latin typeface="+mj-lt"/>
            </a:endParaRPr>
          </a:p>
        </p:txBody>
      </p:sp>
      <p:sp>
        <p:nvSpPr>
          <p:cNvPr id="1715" name="ZoneTexte 1714">
            <a:extLst>
              <a:ext uri="{FF2B5EF4-FFF2-40B4-BE49-F238E27FC236}">
                <a16:creationId xmlns:a16="http://schemas.microsoft.com/office/drawing/2014/main" id="{994CFD2A-CA8E-24C6-BACD-C9FD73C36C35}"/>
              </a:ext>
            </a:extLst>
          </p:cNvPr>
          <p:cNvSpPr txBox="1"/>
          <p:nvPr/>
        </p:nvSpPr>
        <p:spPr>
          <a:xfrm>
            <a:off x="4718896" y="2755900"/>
            <a:ext cx="7219104" cy="3934459"/>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718" name="Google Shape;6353;p138">
            <a:extLst>
              <a:ext uri="{FF2B5EF4-FFF2-40B4-BE49-F238E27FC236}">
                <a16:creationId xmlns:a16="http://schemas.microsoft.com/office/drawing/2014/main" id="{804892D4-350E-D8F8-3E28-0D6786A36C3C}"/>
              </a:ext>
            </a:extLst>
          </p:cNvPr>
          <p:cNvSpPr/>
          <p:nvPr/>
        </p:nvSpPr>
        <p:spPr>
          <a:xfrm>
            <a:off x="131017" y="2755900"/>
            <a:ext cx="4452176" cy="393446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719" name="ZoneTexte 1718">
            <a:extLst>
              <a:ext uri="{FF2B5EF4-FFF2-40B4-BE49-F238E27FC236}">
                <a16:creationId xmlns:a16="http://schemas.microsoft.com/office/drawing/2014/main" id="{0B6AD563-30A8-FC14-A61B-5D28D4B370F4}"/>
              </a:ext>
            </a:extLst>
          </p:cNvPr>
          <p:cNvSpPr txBox="1"/>
          <p:nvPr/>
        </p:nvSpPr>
        <p:spPr>
          <a:xfrm>
            <a:off x="215365" y="2835346"/>
            <a:ext cx="3869483" cy="3689401"/>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720" name="ZoneTexte 1719">
            <a:extLst>
              <a:ext uri="{FF2B5EF4-FFF2-40B4-BE49-F238E27FC236}">
                <a16:creationId xmlns:a16="http://schemas.microsoft.com/office/drawing/2014/main" id="{B49A7789-41AD-F3D6-D96E-9DB4FD45E250}"/>
              </a:ext>
            </a:extLst>
          </p:cNvPr>
          <p:cNvSpPr txBox="1"/>
          <p:nvPr/>
        </p:nvSpPr>
        <p:spPr>
          <a:xfrm>
            <a:off x="104033" y="2822453"/>
            <a:ext cx="4420205" cy="3792624"/>
          </a:xfrm>
          <a:prstGeom prst="rect">
            <a:avLst/>
          </a:prstGeom>
        </p:spPr>
        <p:txBody>
          <a:bodyPr vert="horz" wrap="square" lIns="90000" tIns="45720" rIns="91440" bIns="45720" rtlCol="0">
            <a:noAutofit/>
          </a:bodyPr>
          <a:lstStyle/>
          <a:p>
            <a:pPr marL="171450" indent="-171450" algn="just">
              <a:spcBef>
                <a:spcPts val="600"/>
              </a:spcBef>
              <a:buClr>
                <a:schemeClr val="tx1"/>
              </a:buClr>
              <a:buFont typeface="Arial" panose="020B0604020202020204" pitchFamily="34" charset="0"/>
              <a:buChar char="•"/>
            </a:pPr>
            <a:r>
              <a:rPr lang="fr-FR" sz="1050" b="1" dirty="0">
                <a:solidFill>
                  <a:schemeClr val="bg2">
                    <a:lumMod val="75000"/>
                  </a:schemeClr>
                </a:solidFill>
                <a:latin typeface="Verdana" panose="020B0604030504040204" pitchFamily="34" charset="0"/>
              </a:rPr>
              <a:t>Principe du retour à la moyenne : </a:t>
            </a:r>
            <a:r>
              <a:rPr lang="fr-FR" sz="1050" dirty="0">
                <a:latin typeface="Verdana" panose="020B0604030504040204" pitchFamily="34" charset="0"/>
              </a:rPr>
              <a:t>Pour un horizon suffisamment éloigné, les paramètres de risque (notamment les PD PIT) doivent converger vers des valeurs de long terme (TTC).</a:t>
            </a:r>
          </a:p>
          <a:p>
            <a:pPr marL="171450" indent="-171450" algn="just">
              <a:spcBef>
                <a:spcPts val="600"/>
              </a:spcBef>
              <a:buClr>
                <a:schemeClr val="tx1"/>
              </a:buClr>
              <a:buFont typeface="Arial" panose="020B0604020202020204" pitchFamily="34" charset="0"/>
              <a:buChar char="•"/>
            </a:pPr>
            <a:r>
              <a:rPr lang="fr-FR" sz="1050" dirty="0">
                <a:latin typeface="Verdana" panose="020B0604030504040204" pitchFamily="34" charset="0"/>
              </a:rPr>
              <a:t>Les autorités de régulation recommandent fortement d’imposer un retour complet au TTC au-delà d’un horizon maximum, généralement fixé à 7 ou 8 ans.</a:t>
            </a:r>
          </a:p>
          <a:p>
            <a:pPr marL="171450" indent="-171450" algn="just">
              <a:spcBef>
                <a:spcPts val="600"/>
              </a:spcBef>
              <a:buClr>
                <a:schemeClr val="tx1"/>
              </a:buClr>
              <a:buFont typeface="Arial" panose="020B0604020202020204" pitchFamily="34" charset="0"/>
              <a:buChar char="•"/>
            </a:pPr>
            <a:r>
              <a:rPr lang="fr-FR" sz="1050" dirty="0">
                <a:latin typeface="Verdana" panose="020B0604030504040204" pitchFamily="34" charset="0"/>
              </a:rPr>
              <a:t>Le retour à la moyenne s’effectue généralement de manière progressive à partir de la troisième année.</a:t>
            </a:r>
          </a:p>
          <a:p>
            <a:pPr marL="171450" indent="-171450" algn="just">
              <a:spcBef>
                <a:spcPts val="600"/>
              </a:spcBef>
              <a:buClr>
                <a:schemeClr val="tx1"/>
              </a:buClr>
              <a:buFont typeface="Arial" panose="020B0604020202020204" pitchFamily="34" charset="0"/>
              <a:buChar char="•"/>
            </a:pPr>
            <a:endParaRPr lang="fr-FR" sz="1050" dirty="0">
              <a:latin typeface="Verdana" panose="020B0604030504040204" pitchFamily="34" charset="0"/>
            </a:endParaRPr>
          </a:p>
          <a:p>
            <a:pPr marL="171450" indent="-171450" algn="just">
              <a:spcBef>
                <a:spcPts val="600"/>
              </a:spcBef>
              <a:buClr>
                <a:schemeClr val="tx1"/>
              </a:buClr>
              <a:buFont typeface="Arial" panose="020B0604020202020204" pitchFamily="34" charset="0"/>
              <a:buChar char="•"/>
            </a:pPr>
            <a:endParaRPr lang="fr-FR" sz="1050" dirty="0">
              <a:latin typeface="Verdana" panose="020B0604030504040204" pitchFamily="34" charset="0"/>
            </a:endParaRPr>
          </a:p>
          <a:p>
            <a:pPr marL="171450" indent="-171450" algn="just">
              <a:spcBef>
                <a:spcPts val="600"/>
              </a:spcBef>
              <a:buClr>
                <a:schemeClr val="tx1"/>
              </a:buClr>
              <a:buFont typeface="Arial" panose="020B0604020202020204" pitchFamily="34" charset="0"/>
              <a:buChar char="•"/>
            </a:pPr>
            <a:endParaRPr lang="fr-FR" sz="1050" dirty="0">
              <a:latin typeface="Verdana" panose="020B0604030504040204" pitchFamily="34" charset="0"/>
            </a:endParaRPr>
          </a:p>
          <a:p>
            <a:pPr algn="just">
              <a:spcBef>
                <a:spcPts val="600"/>
              </a:spcBef>
              <a:buClr>
                <a:schemeClr val="tx1"/>
              </a:buClr>
            </a:pPr>
            <a:endParaRPr lang="fr-FR" sz="1050" dirty="0">
              <a:latin typeface="Verdana" panose="020B0604030504040204" pitchFamily="34" charset="0"/>
            </a:endParaRPr>
          </a:p>
        </p:txBody>
      </p:sp>
      <p:sp>
        <p:nvSpPr>
          <p:cNvPr id="1721" name="ZoneTexte 1720">
            <a:extLst>
              <a:ext uri="{FF2B5EF4-FFF2-40B4-BE49-F238E27FC236}">
                <a16:creationId xmlns:a16="http://schemas.microsoft.com/office/drawing/2014/main" id="{4CE77D7E-0F4E-7291-E30B-E88E2EFB1B28}"/>
              </a:ext>
            </a:extLst>
          </p:cNvPr>
          <p:cNvSpPr txBox="1"/>
          <p:nvPr/>
        </p:nvSpPr>
        <p:spPr>
          <a:xfrm>
            <a:off x="4329789" y="4841322"/>
            <a:ext cx="3335127" cy="796792"/>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722" name="ZoneTexte 1721">
            <a:extLst>
              <a:ext uri="{FF2B5EF4-FFF2-40B4-BE49-F238E27FC236}">
                <a16:creationId xmlns:a16="http://schemas.microsoft.com/office/drawing/2014/main" id="{178E8C5D-582D-9762-110C-A4812B1C0EA0}"/>
              </a:ext>
            </a:extLst>
          </p:cNvPr>
          <p:cNvSpPr txBox="1"/>
          <p:nvPr/>
        </p:nvSpPr>
        <p:spPr>
          <a:xfrm>
            <a:off x="294706" y="4577680"/>
            <a:ext cx="4096206" cy="466056"/>
          </a:xfrm>
          <a:prstGeom prst="rect">
            <a:avLst/>
          </a:prstGeom>
        </p:spPr>
        <p:txBody>
          <a:bodyPr vert="horz" wrap="square" lIns="90000" tIns="45720" rIns="91440" bIns="45720" rtlCol="0">
            <a:noAutofit/>
          </a:bodyPr>
          <a:lstStyle/>
          <a:p>
            <a:pPr algn="just">
              <a:spcBef>
                <a:spcPts val="600"/>
              </a:spcBef>
              <a:buClr>
                <a:schemeClr val="tx1"/>
              </a:buClr>
            </a:pPr>
            <a:r>
              <a:rPr lang="fr-FR" sz="1050" b="1" dirty="0">
                <a:solidFill>
                  <a:schemeClr val="bg2">
                    <a:lumMod val="75000"/>
                  </a:schemeClr>
                </a:solidFill>
                <a:latin typeface="Verdana" panose="020B0604030504040204" pitchFamily="34" charset="0"/>
              </a:rPr>
              <a:t>Formule typique de retour à la moyenne pour la PD PIT d’une notation k (ex : A+) :</a:t>
            </a: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r>
              <a:rPr lang="fr-FR" sz="1050" dirty="0"/>
              <a:t>Le retour à la moyenne évite d’ancrer toute la durée de vie d’un prêt sur un choc transitoire pour le calcul des ECL en Stage 2.</a:t>
            </a: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a:p>
            <a:pPr algn="just">
              <a:spcBef>
                <a:spcPts val="600"/>
              </a:spcBef>
              <a:buClr>
                <a:schemeClr val="tx1"/>
              </a:buClr>
            </a:pPr>
            <a:endParaRPr lang="fr-FR" sz="1050" b="1" dirty="0">
              <a:solidFill>
                <a:schemeClr val="bg2">
                  <a:lumMod val="75000"/>
                </a:schemeClr>
              </a:solidFill>
              <a:latin typeface="Verdana" panose="020B0604030504040204" pitchFamily="34" charset="0"/>
            </a:endParaRPr>
          </a:p>
        </p:txBody>
      </p:sp>
      <mc:AlternateContent xmlns:mc="http://schemas.openxmlformats.org/markup-compatibility/2006" xmlns:a14="http://schemas.microsoft.com/office/drawing/2010/main">
        <mc:Choice Requires="a14">
          <p:sp>
            <p:nvSpPr>
              <p:cNvPr id="1723" name="ZoneTexte 1722">
                <a:extLst>
                  <a:ext uri="{FF2B5EF4-FFF2-40B4-BE49-F238E27FC236}">
                    <a16:creationId xmlns:a16="http://schemas.microsoft.com/office/drawing/2014/main" id="{7F3BA1B3-9164-580D-DD9A-E5BDE0039606}"/>
                  </a:ext>
                </a:extLst>
              </p:cNvPr>
              <p:cNvSpPr txBox="1"/>
              <p:nvPr/>
            </p:nvSpPr>
            <p:spPr>
              <a:xfrm>
                <a:off x="7841" y="5070493"/>
                <a:ext cx="4610100" cy="796791"/>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800" b="0" i="1" dirty="0" smtClean="0">
                              <a:latin typeface="Cambria Math" panose="02040503050406030204" pitchFamily="18" charset="0"/>
                            </a:rPr>
                          </m:ctrlPr>
                        </m:sSubSupPr>
                        <m:e>
                          <m:r>
                            <a:rPr lang="fr-FR" sz="800" b="0" i="1" dirty="0" smtClean="0">
                              <a:latin typeface="Cambria Math" panose="02040503050406030204" pitchFamily="18" charset="0"/>
                            </a:rPr>
                            <m:t>𝑃𝐷</m:t>
                          </m:r>
                        </m:e>
                        <m:sub>
                          <m:r>
                            <a:rPr lang="fr-FR" sz="800" b="0" i="1" dirty="0" smtClean="0">
                              <a:latin typeface="Cambria Math" panose="02040503050406030204" pitchFamily="18" charset="0"/>
                            </a:rPr>
                            <m:t>𝑘</m:t>
                          </m:r>
                        </m:sub>
                        <m:sup>
                          <m:r>
                            <a:rPr lang="fr-FR" sz="800" b="0" i="1" dirty="0" smtClean="0">
                              <a:latin typeface="Cambria Math" panose="02040503050406030204" pitchFamily="18" charset="0"/>
                            </a:rPr>
                            <m:t>𝑃𝐼𝑇</m:t>
                          </m:r>
                        </m:sup>
                      </m:sSubSup>
                      <m:d>
                        <m:dPr>
                          <m:ctrlPr>
                            <a:rPr lang="fr-FR" sz="800" b="0" i="1" dirty="0" smtClean="0">
                              <a:latin typeface="Cambria Math" panose="02040503050406030204" pitchFamily="18" charset="0"/>
                            </a:rPr>
                          </m:ctrlPr>
                        </m:dPr>
                        <m:e>
                          <m:r>
                            <a:rPr lang="fr-FR" sz="800" b="0" i="1" dirty="0" smtClean="0">
                              <a:latin typeface="Cambria Math" panose="02040503050406030204" pitchFamily="18" charset="0"/>
                            </a:rPr>
                            <m:t>𝑇</m:t>
                          </m:r>
                          <m:r>
                            <a:rPr lang="fr-FR" sz="800" b="0" i="1" dirty="0" smtClean="0">
                              <a:latin typeface="Cambria Math" panose="02040503050406030204" pitchFamily="18" charset="0"/>
                            </a:rPr>
                            <m:t>+</m:t>
                          </m:r>
                          <m:r>
                            <a:rPr lang="fr-FR" sz="800" b="0" i="1" dirty="0" smtClean="0">
                              <a:latin typeface="Cambria Math" panose="02040503050406030204" pitchFamily="18" charset="0"/>
                            </a:rPr>
                            <m:t>h</m:t>
                          </m:r>
                        </m:e>
                      </m:d>
                      <m:r>
                        <a:rPr lang="fr-FR" sz="800" b="0" i="1" dirty="0" smtClean="0">
                          <a:latin typeface="Cambria Math" panose="02040503050406030204" pitchFamily="18" charset="0"/>
                        </a:rPr>
                        <m:t>=</m:t>
                      </m:r>
                      <m:d>
                        <m:dPr>
                          <m:begChr m:val="{"/>
                          <m:endChr m:val=""/>
                          <m:ctrlPr>
                            <a:rPr lang="fr-FR" sz="800" b="0" i="1" dirty="0" smtClean="0">
                              <a:latin typeface="Cambria Math" panose="02040503050406030204" pitchFamily="18" charset="0"/>
                            </a:rPr>
                          </m:ctrlPr>
                        </m:dPr>
                        <m:e>
                          <m:eqArr>
                            <m:eqArrPr>
                              <m:ctrlPr>
                                <a:rPr lang="fr-FR" sz="800" b="0" i="1" dirty="0" smtClean="0">
                                  <a:latin typeface="Cambria Math" panose="02040503050406030204" pitchFamily="18" charset="0"/>
                                </a:rPr>
                              </m:ctrlPr>
                            </m:eqArrPr>
                            <m:e>
                              <m:sSubSup>
                                <m:sSubSupPr>
                                  <m:ctrlPr>
                                    <a:rPr lang="fr-FR" sz="800" i="1" dirty="0">
                                      <a:latin typeface="Cambria Math" panose="02040503050406030204" pitchFamily="18" charset="0"/>
                                    </a:rPr>
                                  </m:ctrlPr>
                                </m:sSubSupPr>
                                <m:e>
                                  <m:acc>
                                    <m:accPr>
                                      <m:chr m:val="̂"/>
                                      <m:ctrlPr>
                                        <a:rPr lang="fr-FR" sz="800" i="1" dirty="0">
                                          <a:latin typeface="Cambria Math" panose="02040503050406030204" pitchFamily="18" charset="0"/>
                                        </a:rPr>
                                      </m:ctrlPr>
                                    </m:accPr>
                                    <m:e>
                                      <m:r>
                                        <a:rPr lang="fr-FR" sz="800" i="1" dirty="0">
                                          <a:latin typeface="Cambria Math" panose="02040503050406030204" pitchFamily="18" charset="0"/>
                                        </a:rPr>
                                        <m:t>𝑃𝐷</m:t>
                                      </m:r>
                                    </m:e>
                                  </m:acc>
                                </m:e>
                                <m:sub>
                                  <m:r>
                                    <a:rPr lang="fr-FR" sz="800" i="1" dirty="0">
                                      <a:latin typeface="Cambria Math" panose="02040503050406030204" pitchFamily="18" charset="0"/>
                                    </a:rPr>
                                    <m:t>𝑘</m:t>
                                  </m:r>
                                </m:sub>
                                <m:sup>
                                  <m:r>
                                    <a:rPr lang="fr-FR" sz="800" i="1" dirty="0">
                                      <a:latin typeface="Cambria Math" panose="02040503050406030204" pitchFamily="18" charset="0"/>
                                    </a:rPr>
                                    <m:t>𝑃𝐼𝑇</m:t>
                                  </m:r>
                                </m:sup>
                              </m:sSubSup>
                              <m:d>
                                <m:dPr>
                                  <m:ctrlPr>
                                    <a:rPr lang="fr-FR" sz="800" i="1" dirty="0">
                                      <a:latin typeface="Cambria Math" panose="02040503050406030204" pitchFamily="18" charset="0"/>
                                    </a:rPr>
                                  </m:ctrlPr>
                                </m:dPr>
                                <m:e>
                                  <m:sSub>
                                    <m:sSubPr>
                                      <m:ctrlPr>
                                        <a:rPr lang="fr-FR" sz="800" b="0" i="1" dirty="0" smtClean="0">
                                          <a:latin typeface="Cambria Math" panose="02040503050406030204" pitchFamily="18" charset="0"/>
                                        </a:rPr>
                                      </m:ctrlPr>
                                    </m:sSubPr>
                                    <m:e>
                                      <m:acc>
                                        <m:accPr>
                                          <m:chr m:val="̂"/>
                                          <m:ctrlPr>
                                            <a:rPr lang="fr-FR" sz="800" i="1" dirty="0">
                                              <a:latin typeface="Cambria Math" panose="02040503050406030204" pitchFamily="18" charset="0"/>
                                            </a:rPr>
                                          </m:ctrlPr>
                                        </m:accPr>
                                        <m:e>
                                          <m:r>
                                            <a:rPr lang="fr-FR" sz="800" b="0" i="1" dirty="0" smtClean="0">
                                              <a:latin typeface="Cambria Math" panose="02040503050406030204" pitchFamily="18" charset="0"/>
                                            </a:rPr>
                                            <m:t>𝑧</m:t>
                                          </m:r>
                                        </m:e>
                                      </m:acc>
                                    </m:e>
                                    <m:sub>
                                      <m:r>
                                        <a:rPr lang="fr-FR" sz="800" b="0" i="1" dirty="0" smtClean="0">
                                          <a:latin typeface="Cambria Math" panose="02040503050406030204" pitchFamily="18" charset="0"/>
                                        </a:rPr>
                                        <m:t>𝑇</m:t>
                                      </m:r>
                                      <m:r>
                                        <a:rPr lang="fr-FR" sz="800" b="0" i="1" dirty="0" smtClean="0">
                                          <a:latin typeface="Cambria Math" panose="02040503050406030204" pitchFamily="18" charset="0"/>
                                        </a:rPr>
                                        <m:t>+</m:t>
                                      </m:r>
                                      <m:r>
                                        <a:rPr lang="fr-FR" sz="800" b="0" i="1" dirty="0" smtClean="0">
                                          <a:latin typeface="Cambria Math" panose="02040503050406030204" pitchFamily="18" charset="0"/>
                                        </a:rPr>
                                        <m:t>h</m:t>
                                      </m:r>
                                    </m:sub>
                                  </m:sSub>
                                </m:e>
                              </m:d>
                              <m:r>
                                <a:rPr lang="fr-FR" sz="800" b="0" i="1" dirty="0" smtClean="0">
                                  <a:latin typeface="Cambria Math" panose="02040503050406030204" pitchFamily="18" charset="0"/>
                                </a:rPr>
                                <m:t>,       </m:t>
                              </m:r>
                            </m:e>
                            <m:e>
                              <m:func>
                                <m:funcPr>
                                  <m:ctrlPr>
                                    <a:rPr lang="fr-FR" sz="800" b="0" i="1" smtClean="0">
                                      <a:latin typeface="Cambria Math" panose="02040503050406030204" pitchFamily="18" charset="0"/>
                                    </a:rPr>
                                  </m:ctrlPr>
                                </m:funcPr>
                                <m:fName>
                                  <m:r>
                                    <m:rPr>
                                      <m:nor/>
                                    </m:rPr>
                                    <a:rPr lang="fr-FR" sz="800" b="0" i="0" smtClean="0">
                                      <a:latin typeface="Cambria Math" panose="02040503050406030204" pitchFamily="18" charset="0"/>
                                    </a:rPr>
                                    <m:t>max</m:t>
                                  </m:r>
                                </m:fName>
                                <m:e>
                                  <m:d>
                                    <m:dPr>
                                      <m:ctrlPr>
                                        <a:rPr lang="fr-FR" sz="800" b="0" i="1" smtClean="0">
                                          <a:latin typeface="Cambria Math" panose="02040503050406030204" pitchFamily="18" charset="0"/>
                                        </a:rPr>
                                      </m:ctrlPr>
                                    </m:dPr>
                                    <m:e>
                                      <m:sSubSup>
                                        <m:sSubSupPr>
                                          <m:ctrlPr>
                                            <a:rPr lang="fr-FR" sz="800" i="1" dirty="0">
                                              <a:latin typeface="Cambria Math" panose="02040503050406030204" pitchFamily="18" charset="0"/>
                                            </a:rPr>
                                          </m:ctrlPr>
                                        </m:sSubSupPr>
                                        <m:e>
                                          <m:r>
                                            <a:rPr lang="fr-FR" sz="800" i="1" dirty="0">
                                              <a:latin typeface="Cambria Math" panose="02040503050406030204" pitchFamily="18" charset="0"/>
                                            </a:rPr>
                                            <m:t>𝑃𝐷</m:t>
                                          </m:r>
                                        </m:e>
                                        <m:sub>
                                          <m:r>
                                            <a:rPr lang="fr-FR" sz="800" i="1" dirty="0">
                                              <a:latin typeface="Cambria Math" panose="02040503050406030204" pitchFamily="18" charset="0"/>
                                            </a:rPr>
                                            <m:t>𝑘</m:t>
                                          </m:r>
                                        </m:sub>
                                        <m:sup>
                                          <m:r>
                                            <a:rPr lang="fr-FR" sz="800" b="0" i="1" dirty="0" smtClean="0">
                                              <a:latin typeface="Cambria Math" panose="02040503050406030204" pitchFamily="18" charset="0"/>
                                            </a:rPr>
                                            <m:t>𝑇𝑇𝐶</m:t>
                                          </m:r>
                                        </m:sup>
                                      </m:sSubSup>
                                      <m:r>
                                        <a:rPr lang="fr-FR" sz="800" b="0" i="1" dirty="0" smtClean="0">
                                          <a:latin typeface="Cambria Math" panose="02040503050406030204" pitchFamily="18" charset="0"/>
                                        </a:rPr>
                                        <m:t>−</m:t>
                                      </m:r>
                                      <m:f>
                                        <m:fPr>
                                          <m:ctrlPr>
                                            <a:rPr lang="fr-FR" sz="800" b="0" i="1" dirty="0" smtClean="0">
                                              <a:latin typeface="Cambria Math" panose="02040503050406030204" pitchFamily="18" charset="0"/>
                                            </a:rPr>
                                          </m:ctrlPr>
                                        </m:fPr>
                                        <m:num>
                                          <m:sSubSup>
                                            <m:sSubSupPr>
                                              <m:ctrlPr>
                                                <a:rPr lang="fr-FR" sz="800" i="1" dirty="0">
                                                  <a:latin typeface="Cambria Math" panose="02040503050406030204" pitchFamily="18" charset="0"/>
                                                </a:rPr>
                                              </m:ctrlPr>
                                            </m:sSubSupPr>
                                            <m:e>
                                              <m:r>
                                                <a:rPr lang="fr-FR" sz="800" i="1" dirty="0">
                                                  <a:latin typeface="Cambria Math" panose="02040503050406030204" pitchFamily="18" charset="0"/>
                                                </a:rPr>
                                                <m:t>𝑃𝐷</m:t>
                                              </m:r>
                                            </m:e>
                                            <m:sub>
                                              <m:r>
                                                <a:rPr lang="fr-FR" sz="800" i="1" dirty="0">
                                                  <a:latin typeface="Cambria Math" panose="02040503050406030204" pitchFamily="18" charset="0"/>
                                                </a:rPr>
                                                <m:t>𝑘</m:t>
                                              </m:r>
                                            </m:sub>
                                            <m:sup>
                                              <m:r>
                                                <a:rPr lang="fr-FR" sz="800" i="1" dirty="0">
                                                  <a:latin typeface="Cambria Math" panose="02040503050406030204" pitchFamily="18" charset="0"/>
                                                </a:rPr>
                                                <m:t>𝑇𝑇𝐶</m:t>
                                              </m:r>
                                            </m:sup>
                                          </m:sSubSup>
                                          <m:r>
                                            <a:rPr lang="fr-FR" sz="800" b="0" i="1" dirty="0" smtClean="0">
                                              <a:latin typeface="Cambria Math" panose="02040503050406030204" pitchFamily="18" charset="0"/>
                                            </a:rPr>
                                            <m:t>−</m:t>
                                          </m:r>
                                          <m:sSubSup>
                                            <m:sSubSupPr>
                                              <m:ctrlPr>
                                                <a:rPr lang="fr-FR" sz="800" i="1" dirty="0">
                                                  <a:latin typeface="Cambria Math" panose="02040503050406030204" pitchFamily="18" charset="0"/>
                                                </a:rPr>
                                              </m:ctrlPr>
                                            </m:sSubSupPr>
                                            <m:e>
                                              <m:r>
                                                <a:rPr lang="fr-FR" sz="800" i="1" dirty="0">
                                                  <a:latin typeface="Cambria Math" panose="02040503050406030204" pitchFamily="18" charset="0"/>
                                                </a:rPr>
                                                <m:t>𝑃𝐷</m:t>
                                              </m:r>
                                            </m:e>
                                            <m:sub>
                                              <m:r>
                                                <a:rPr lang="fr-FR" sz="800" i="1" dirty="0">
                                                  <a:latin typeface="Cambria Math" panose="02040503050406030204" pitchFamily="18" charset="0"/>
                                                </a:rPr>
                                                <m:t>𝑘</m:t>
                                              </m:r>
                                            </m:sub>
                                            <m:sup>
                                              <m:r>
                                                <a:rPr lang="fr-FR" sz="800" i="1" dirty="0">
                                                  <a:latin typeface="Cambria Math" panose="02040503050406030204" pitchFamily="18" charset="0"/>
                                                </a:rPr>
                                                <m:t>𝑃𝐼𝑇</m:t>
                                              </m:r>
                                            </m:sup>
                                          </m:sSubSup>
                                          <m:d>
                                            <m:dPr>
                                              <m:ctrlPr>
                                                <a:rPr lang="fr-FR" sz="800" i="1" dirty="0">
                                                  <a:latin typeface="Cambria Math" panose="02040503050406030204" pitchFamily="18" charset="0"/>
                                                </a:rPr>
                                              </m:ctrlPr>
                                            </m:dPr>
                                            <m:e>
                                              <m:r>
                                                <a:rPr lang="fr-FR" sz="800" i="1" dirty="0">
                                                  <a:latin typeface="Cambria Math" panose="02040503050406030204" pitchFamily="18" charset="0"/>
                                                </a:rPr>
                                                <m:t>𝑇</m:t>
                                              </m:r>
                                              <m:r>
                                                <a:rPr lang="fr-FR" sz="800" i="1" dirty="0">
                                                  <a:latin typeface="Cambria Math" panose="02040503050406030204" pitchFamily="18" charset="0"/>
                                                </a:rPr>
                                                <m:t>+</m:t>
                                              </m:r>
                                              <m:r>
                                                <a:rPr lang="fr-FR" sz="800" i="1" dirty="0">
                                                  <a:latin typeface="Cambria Math" panose="02040503050406030204" pitchFamily="18" charset="0"/>
                                                </a:rPr>
                                                <m:t>h</m:t>
                                              </m:r>
                                              <m:r>
                                                <a:rPr lang="fr-FR" sz="800" b="0" i="1" dirty="0" smtClean="0">
                                                  <a:latin typeface="Cambria Math" panose="02040503050406030204" pitchFamily="18" charset="0"/>
                                                </a:rPr>
                                                <m:t>−</m:t>
                                              </m:r>
                                              <m:r>
                                                <a:rPr lang="fr-FR" sz="800" b="0" i="1" dirty="0" smtClean="0">
                                                  <a:latin typeface="Cambria Math" panose="02040503050406030204" pitchFamily="18" charset="0"/>
                                                </a:rPr>
                                                <m:t>1</m:t>
                                              </m:r>
                                            </m:e>
                                          </m:d>
                                        </m:num>
                                        <m:den>
                                          <m:r>
                                            <a:rPr lang="fr-FR" sz="800" b="0" i="1" dirty="0" smtClean="0">
                                              <a:latin typeface="Cambria Math" panose="02040503050406030204" pitchFamily="18" charset="0"/>
                                            </a:rPr>
                                            <m:t>2</m:t>
                                          </m:r>
                                        </m:den>
                                      </m:f>
                                      <m:r>
                                        <a:rPr lang="fr-FR" sz="800" b="0" i="1" dirty="0" smtClean="0">
                                          <a:latin typeface="Cambria Math" panose="02040503050406030204" pitchFamily="18" charset="0"/>
                                        </a:rPr>
                                        <m:t>,</m:t>
                                      </m:r>
                                      <m:sSubSup>
                                        <m:sSubSupPr>
                                          <m:ctrlPr>
                                            <a:rPr lang="fr-FR" sz="800" i="1" dirty="0">
                                              <a:latin typeface="Cambria Math" panose="02040503050406030204" pitchFamily="18" charset="0"/>
                                            </a:rPr>
                                          </m:ctrlPr>
                                        </m:sSubSupPr>
                                        <m:e>
                                          <m:r>
                                            <a:rPr lang="fr-FR" sz="800" i="1" dirty="0">
                                              <a:latin typeface="Cambria Math" panose="02040503050406030204" pitchFamily="18" charset="0"/>
                                            </a:rPr>
                                            <m:t>𝑃𝐷</m:t>
                                          </m:r>
                                        </m:e>
                                        <m:sub>
                                          <m:r>
                                            <a:rPr lang="fr-FR" sz="800" i="1" dirty="0">
                                              <a:latin typeface="Cambria Math" panose="02040503050406030204" pitchFamily="18" charset="0"/>
                                            </a:rPr>
                                            <m:t>𝑘</m:t>
                                          </m:r>
                                        </m:sub>
                                        <m:sup>
                                          <m:r>
                                            <a:rPr lang="fr-FR" sz="800" i="1" dirty="0">
                                              <a:latin typeface="Cambria Math" panose="02040503050406030204" pitchFamily="18" charset="0"/>
                                            </a:rPr>
                                            <m:t>𝑃𝐼𝑇</m:t>
                                          </m:r>
                                        </m:sup>
                                      </m:sSubSup>
                                      <m:d>
                                        <m:dPr>
                                          <m:ctrlPr>
                                            <a:rPr lang="fr-FR" sz="800" i="1" dirty="0">
                                              <a:latin typeface="Cambria Math" panose="02040503050406030204" pitchFamily="18" charset="0"/>
                                            </a:rPr>
                                          </m:ctrlPr>
                                        </m:dPr>
                                        <m:e>
                                          <m:r>
                                            <a:rPr lang="fr-FR" sz="800" i="1" dirty="0">
                                              <a:latin typeface="Cambria Math" panose="02040503050406030204" pitchFamily="18" charset="0"/>
                                            </a:rPr>
                                            <m:t>𝑇</m:t>
                                          </m:r>
                                          <m:r>
                                            <a:rPr lang="fr-FR" sz="800" i="1" dirty="0">
                                              <a:latin typeface="Cambria Math" panose="02040503050406030204" pitchFamily="18" charset="0"/>
                                            </a:rPr>
                                            <m:t>+</m:t>
                                          </m:r>
                                          <m:r>
                                            <a:rPr lang="fr-FR" sz="800" i="1" dirty="0">
                                              <a:latin typeface="Cambria Math" panose="02040503050406030204" pitchFamily="18" charset="0"/>
                                            </a:rPr>
                                            <m:t>h</m:t>
                                          </m:r>
                                          <m:r>
                                            <a:rPr lang="fr-FR" sz="800" i="1" dirty="0">
                                              <a:latin typeface="Cambria Math" panose="02040503050406030204" pitchFamily="18" charset="0"/>
                                            </a:rPr>
                                            <m:t>−</m:t>
                                          </m:r>
                                          <m:r>
                                            <a:rPr lang="fr-FR" sz="800" i="1" dirty="0">
                                              <a:latin typeface="Cambria Math" panose="02040503050406030204" pitchFamily="18" charset="0"/>
                                            </a:rPr>
                                            <m:t>1</m:t>
                                          </m:r>
                                        </m:e>
                                      </m:d>
                                    </m:e>
                                  </m:d>
                                  <m:r>
                                    <a:rPr lang="fr-FR" sz="800" b="0" i="1" smtClean="0">
                                      <a:latin typeface="Cambria Math" panose="02040503050406030204" pitchFamily="18" charset="0"/>
                                    </a:rPr>
                                    <m:t>,</m:t>
                                  </m:r>
                                  <m:r>
                                    <a:rPr lang="fr-FR" sz="800" i="1" dirty="0">
                                      <a:latin typeface="Cambria Math" panose="02040503050406030204" pitchFamily="18" charset="0"/>
                                    </a:rPr>
                                    <m:t> </m:t>
                                  </m:r>
                                  <m:r>
                                    <a:rPr lang="fr-FR" sz="800" i="1" dirty="0">
                                      <a:latin typeface="Cambria Math" panose="02040503050406030204" pitchFamily="18" charset="0"/>
                                    </a:rPr>
                                    <m:t>h</m:t>
                                  </m:r>
                                  <m:r>
                                    <a:rPr lang="fr-FR" sz="800" i="1" dirty="0">
                                      <a:latin typeface="Cambria Math" panose="02040503050406030204" pitchFamily="18" charset="0"/>
                                    </a:rPr>
                                    <m:t>=</m:t>
                                  </m:r>
                                  <m:r>
                                    <a:rPr lang="fr-FR" sz="800" i="1" dirty="0">
                                      <a:latin typeface="Cambria Math" panose="02040503050406030204" pitchFamily="18" charset="0"/>
                                    </a:rPr>
                                    <m:t>4</m:t>
                                  </m:r>
                                  <m:r>
                                    <a:rPr lang="fr-FR" sz="800" i="1" dirty="0">
                                      <a:latin typeface="Cambria Math" panose="02040503050406030204" pitchFamily="18" charset="0"/>
                                    </a:rPr>
                                    <m:t>,</m:t>
                                  </m:r>
                                  <m:r>
                                    <a:rPr lang="fr-FR" sz="800" i="1" dirty="0">
                                      <a:latin typeface="Cambria Math" panose="02040503050406030204" pitchFamily="18" charset="0"/>
                                    </a:rPr>
                                    <m:t>5</m:t>
                                  </m:r>
                                  <m:r>
                                    <a:rPr lang="fr-FR" sz="800" i="1" dirty="0">
                                      <a:latin typeface="Cambria Math" panose="02040503050406030204" pitchFamily="18" charset="0"/>
                                    </a:rPr>
                                    <m:t>,</m:t>
                                  </m:r>
                                  <m:r>
                                    <a:rPr lang="fr-FR" sz="800" i="1" dirty="0">
                                      <a:latin typeface="Cambria Math" panose="02040503050406030204" pitchFamily="18" charset="0"/>
                                    </a:rPr>
                                    <m:t>7</m:t>
                                  </m:r>
                                </m:e>
                              </m:func>
                            </m:e>
                            <m:e>
                              <m:sSubSup>
                                <m:sSubSupPr>
                                  <m:ctrlPr>
                                    <a:rPr lang="fr-FR" sz="800" i="1" dirty="0">
                                      <a:latin typeface="Cambria Math" panose="02040503050406030204" pitchFamily="18" charset="0"/>
                                    </a:rPr>
                                  </m:ctrlPr>
                                </m:sSubSupPr>
                                <m:e>
                                  <m:r>
                                    <a:rPr lang="fr-FR" sz="800" i="1" dirty="0">
                                      <a:latin typeface="Cambria Math" panose="02040503050406030204" pitchFamily="18" charset="0"/>
                                    </a:rPr>
                                    <m:t>𝑃𝐷</m:t>
                                  </m:r>
                                </m:e>
                                <m:sub>
                                  <m:r>
                                    <a:rPr lang="fr-FR" sz="800" i="1" dirty="0">
                                      <a:latin typeface="Cambria Math" panose="02040503050406030204" pitchFamily="18" charset="0"/>
                                    </a:rPr>
                                    <m:t>𝑘</m:t>
                                  </m:r>
                                </m:sub>
                                <m:sup>
                                  <m:r>
                                    <a:rPr lang="fr-FR" sz="800" i="1" dirty="0">
                                      <a:latin typeface="Cambria Math" panose="02040503050406030204" pitchFamily="18" charset="0"/>
                                    </a:rPr>
                                    <m:t>𝑇𝑇𝐶</m:t>
                                  </m:r>
                                </m:sup>
                              </m:sSubSup>
                              <m:r>
                                <a:rPr lang="fr-FR" sz="800" b="0" i="1" dirty="0" smtClean="0">
                                  <a:latin typeface="Cambria Math" panose="02040503050406030204" pitchFamily="18" charset="0"/>
                                </a:rPr>
                                <m:t>,      </m:t>
                              </m:r>
                            </m:e>
                          </m:eqArr>
                        </m:e>
                      </m:d>
                    </m:oMath>
                  </m:oMathPara>
                </a14:m>
                <a:endParaRPr/>
              </a:p>
            </p:txBody>
          </p:sp>
        </mc:Choice>
        <mc:Fallback xmlns="">
          <p:sp>
            <p:nvSpPr>
              <p:cNvPr id="1723" name="ZoneTexte 1722">
                <a:extLst>
                  <a:ext uri="{FF2B5EF4-FFF2-40B4-BE49-F238E27FC236}">
                    <a16:creationId xmlns:a16="http://schemas.microsoft.com/office/drawing/2014/main" id="{7F3BA1B3-9164-580D-DD9A-E5BDE0039606}"/>
                  </a:ext>
                </a:extLst>
              </p:cNvPr>
              <p:cNvSpPr txBox="1">
                <a:spLocks noRot="1" noChangeAspect="1" noMove="1" noResize="1" noEditPoints="1" noAdjustHandles="1" noChangeArrowheads="1" noChangeShapeType="1" noTextEdit="1"/>
              </p:cNvSpPr>
              <p:nvPr/>
            </p:nvSpPr>
            <p:spPr>
              <a:xfrm>
                <a:off x="7841" y="5070493"/>
                <a:ext cx="4610100" cy="79679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24" name="ZoneTexte 1723">
                <a:extLst>
                  <a:ext uri="{FF2B5EF4-FFF2-40B4-BE49-F238E27FC236}">
                    <a16:creationId xmlns:a16="http://schemas.microsoft.com/office/drawing/2014/main" id="{C5B5B891-4548-3B18-A1BB-FFEC5CBEE2B5}"/>
                  </a:ext>
                </a:extLst>
              </p:cNvPr>
              <p:cNvSpPr txBox="1"/>
              <p:nvPr/>
            </p:nvSpPr>
            <p:spPr>
              <a:xfrm>
                <a:off x="3761806" y="5111849"/>
                <a:ext cx="671148" cy="21541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800" b="0" i="1" smtClean="0">
                          <a:latin typeface="Cambria Math" panose="02040503050406030204" pitchFamily="18" charset="0"/>
                        </a:rPr>
                        <m:t>h</m:t>
                      </m:r>
                      <m:r>
                        <a:rPr lang="fr-FR" sz="800" b="0" i="1" smtClean="0">
                          <a:latin typeface="Cambria Math" panose="02040503050406030204" pitchFamily="18" charset="0"/>
                        </a:rPr>
                        <m:t>=</m:t>
                      </m:r>
                      <m:r>
                        <a:rPr lang="fr-FR" sz="800" b="0" i="1" smtClean="0">
                          <a:latin typeface="Cambria Math" panose="02040503050406030204" pitchFamily="18" charset="0"/>
                        </a:rPr>
                        <m:t>1</m:t>
                      </m:r>
                      <m:r>
                        <a:rPr lang="fr-FR" sz="800" b="0" i="1" smtClean="0">
                          <a:latin typeface="Cambria Math" panose="02040503050406030204" pitchFamily="18" charset="0"/>
                        </a:rPr>
                        <m:t>,</m:t>
                      </m:r>
                      <m:r>
                        <a:rPr lang="fr-FR" sz="800" b="0" i="1" smtClean="0">
                          <a:latin typeface="Cambria Math" panose="02040503050406030204" pitchFamily="18" charset="0"/>
                        </a:rPr>
                        <m:t>2</m:t>
                      </m:r>
                      <m:r>
                        <a:rPr lang="fr-FR" sz="800" b="0" i="1" smtClean="0">
                          <a:latin typeface="Cambria Math" panose="02040503050406030204" pitchFamily="18" charset="0"/>
                        </a:rPr>
                        <m:t>,</m:t>
                      </m:r>
                      <m:r>
                        <a:rPr lang="fr-FR" sz="800" b="0" i="1" smtClean="0">
                          <a:latin typeface="Cambria Math" panose="02040503050406030204" pitchFamily="18" charset="0"/>
                        </a:rPr>
                        <m:t>3</m:t>
                      </m:r>
                    </m:oMath>
                  </m:oMathPara>
                </a14:m>
                <a:endParaRPr lang="fr-FR" sz="800" dirty="0" err="1">
                  <a:latin typeface="Verdana" panose="020B0604030504040204" pitchFamily="34" charset="0"/>
                </a:endParaRPr>
              </a:p>
            </p:txBody>
          </p:sp>
        </mc:Choice>
        <mc:Fallback xmlns="">
          <p:sp>
            <p:nvSpPr>
              <p:cNvPr id="1724" name="ZoneTexte 1723">
                <a:extLst>
                  <a:ext uri="{FF2B5EF4-FFF2-40B4-BE49-F238E27FC236}">
                    <a16:creationId xmlns:a16="http://schemas.microsoft.com/office/drawing/2014/main" id="{C5B5B891-4548-3B18-A1BB-FFEC5CBEE2B5}"/>
                  </a:ext>
                </a:extLst>
              </p:cNvPr>
              <p:cNvSpPr txBox="1">
                <a:spLocks noRot="1" noChangeAspect="1" noMove="1" noResize="1" noEditPoints="1" noAdjustHandles="1" noChangeArrowheads="1" noChangeShapeType="1" noTextEdit="1"/>
              </p:cNvSpPr>
              <p:nvPr/>
            </p:nvSpPr>
            <p:spPr>
              <a:xfrm>
                <a:off x="3761806" y="5111849"/>
                <a:ext cx="671148" cy="215418"/>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25" name="ZoneTexte 1724">
                <a:extLst>
                  <a:ext uri="{FF2B5EF4-FFF2-40B4-BE49-F238E27FC236}">
                    <a16:creationId xmlns:a16="http://schemas.microsoft.com/office/drawing/2014/main" id="{6CB2FF53-61B6-70BA-15E9-6A26120A05CC}"/>
                  </a:ext>
                </a:extLst>
              </p:cNvPr>
              <p:cNvSpPr txBox="1"/>
              <p:nvPr/>
            </p:nvSpPr>
            <p:spPr>
              <a:xfrm>
                <a:off x="3683743" y="5565978"/>
                <a:ext cx="671148" cy="215418"/>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800" b="0" i="1" smtClean="0">
                          <a:latin typeface="Cambria Math" panose="02040503050406030204" pitchFamily="18" charset="0"/>
                        </a:rPr>
                        <m:t>h</m:t>
                      </m:r>
                      <m:r>
                        <a:rPr lang="fr-FR" sz="800" b="0" i="1" smtClean="0">
                          <a:latin typeface="Cambria Math" panose="02040503050406030204" pitchFamily="18" charset="0"/>
                        </a:rPr>
                        <m:t>≥</m:t>
                      </m:r>
                      <m:r>
                        <a:rPr lang="fr-FR" sz="800" b="0" i="1" smtClean="0">
                          <a:latin typeface="Cambria Math" panose="02040503050406030204" pitchFamily="18" charset="0"/>
                        </a:rPr>
                        <m:t>8</m:t>
                      </m:r>
                    </m:oMath>
                  </m:oMathPara>
                </a14:m>
                <a:endParaRPr lang="fr-FR" sz="800" dirty="0" err="1">
                  <a:latin typeface="Verdana" panose="020B0604030504040204" pitchFamily="34" charset="0"/>
                </a:endParaRPr>
              </a:p>
            </p:txBody>
          </p:sp>
        </mc:Choice>
        <mc:Fallback xmlns="">
          <p:sp>
            <p:nvSpPr>
              <p:cNvPr id="1725" name="ZoneTexte 1724">
                <a:extLst>
                  <a:ext uri="{FF2B5EF4-FFF2-40B4-BE49-F238E27FC236}">
                    <a16:creationId xmlns:a16="http://schemas.microsoft.com/office/drawing/2014/main" id="{6CB2FF53-61B6-70BA-15E9-6A26120A05CC}"/>
                  </a:ext>
                </a:extLst>
              </p:cNvPr>
              <p:cNvSpPr txBox="1">
                <a:spLocks noRot="1" noChangeAspect="1" noMove="1" noResize="1" noEditPoints="1" noAdjustHandles="1" noChangeArrowheads="1" noChangeShapeType="1" noTextEdit="1"/>
              </p:cNvSpPr>
              <p:nvPr/>
            </p:nvSpPr>
            <p:spPr>
              <a:xfrm>
                <a:off x="3683743" y="5565978"/>
                <a:ext cx="671148" cy="215418"/>
              </a:xfrm>
              <a:prstGeom prst="rect">
                <a:avLst/>
              </a:prstGeom>
              <a:blipFill>
                <a:blip r:embed="rId5"/>
                <a:stretch>
                  <a:fillRect/>
                </a:stretch>
              </a:blipFill>
            </p:spPr>
            <p:txBody>
              <a:bodyPr/>
              <a:lstStyle/>
              <a:p>
                <a:r>
                  <a:rPr lang="fr-FR">
                    <a:noFill/>
                  </a:rPr>
                  <a:t> </a:t>
                </a:r>
              </a:p>
            </p:txBody>
          </p:sp>
        </mc:Fallback>
      </mc:AlternateContent>
      <p:sp>
        <p:nvSpPr>
          <p:cNvPr id="1726" name="ZoneTexte 1725">
            <a:extLst>
              <a:ext uri="{FF2B5EF4-FFF2-40B4-BE49-F238E27FC236}">
                <a16:creationId xmlns:a16="http://schemas.microsoft.com/office/drawing/2014/main" id="{EB907967-CCF5-B937-9BB5-FCDF75964546}"/>
              </a:ext>
            </a:extLst>
          </p:cNvPr>
          <p:cNvSpPr txBox="1"/>
          <p:nvPr/>
        </p:nvSpPr>
        <p:spPr>
          <a:xfrm>
            <a:off x="254000" y="5075590"/>
            <a:ext cx="4136912" cy="732525"/>
          </a:xfrm>
          <a:prstGeom prst="rect">
            <a:avLst/>
          </a:prstGeom>
          <a:ln w="19050">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1727" name="ZoneTexte 1726">
            <a:extLst>
              <a:ext uri="{FF2B5EF4-FFF2-40B4-BE49-F238E27FC236}">
                <a16:creationId xmlns:a16="http://schemas.microsoft.com/office/drawing/2014/main" id="{37718AB8-B51A-7721-4055-64CF02D11563}"/>
              </a:ext>
            </a:extLst>
          </p:cNvPr>
          <p:cNvSpPr txBox="1"/>
          <p:nvPr/>
        </p:nvSpPr>
        <p:spPr>
          <a:xfrm>
            <a:off x="1684020" y="5678696"/>
            <a:ext cx="3078480" cy="467854"/>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xmlns:a14="http://schemas.microsoft.com/office/drawing/2010/main">
        <mc:Choice Requires="a14">
          <p:sp>
            <p:nvSpPr>
              <p:cNvPr id="1728" name="ZoneTexte 1727">
                <a:extLst>
                  <a:ext uri="{FF2B5EF4-FFF2-40B4-BE49-F238E27FC236}">
                    <a16:creationId xmlns:a16="http://schemas.microsoft.com/office/drawing/2014/main" id="{40B52FB8-96D5-CE79-6AB1-99C54A214199}"/>
                  </a:ext>
                </a:extLst>
              </p:cNvPr>
              <p:cNvSpPr txBox="1"/>
              <p:nvPr/>
            </p:nvSpPr>
            <p:spPr>
              <a:xfrm>
                <a:off x="259238" y="5929113"/>
                <a:ext cx="4682838" cy="666035"/>
              </a:xfrm>
              <a:prstGeom prst="rect">
                <a:avLst/>
              </a:prstGeom>
            </p:spPr>
            <p:txBody>
              <a:bodyPr vert="horz" wrap="square" lIns="90000" tIns="45720" rIns="91440" bIns="45720" rtlCol="0">
                <a:noAutofit/>
              </a:bodyPr>
              <a:lstStyle/>
              <a:p>
                <a:pPr algn="just">
                  <a:spcBef>
                    <a:spcPts val="600"/>
                  </a:spcBef>
                  <a:buClr>
                    <a:schemeClr val="tx1"/>
                  </a:buClr>
                </a:pPr>
                <a:r>
                  <a:rPr lang="fr-FR" sz="900" dirty="0">
                    <a:latin typeface="Verdana" panose="020B0604030504040204" pitchFamily="34" charset="0"/>
                  </a:rPr>
                  <a:t> </a:t>
                </a:r>
                <a14:m>
                  <m:oMath xmlns:m="http://schemas.openxmlformats.org/officeDocument/2006/math">
                    <m:sSubSup>
                      <m:sSubSupPr>
                        <m:ctrlPr>
                          <a:rPr lang="fr-FR" sz="900" i="1" dirty="0">
                            <a:latin typeface="Cambria Math" panose="02040503050406030204" pitchFamily="18" charset="0"/>
                          </a:rPr>
                        </m:ctrlPr>
                      </m:sSubSupPr>
                      <m:e>
                        <m:acc>
                          <m:accPr>
                            <m:chr m:val="̂"/>
                            <m:ctrlPr>
                              <a:rPr lang="fr-FR" sz="900" i="1" dirty="0">
                                <a:latin typeface="Cambria Math" panose="02040503050406030204" pitchFamily="18" charset="0"/>
                              </a:rPr>
                            </m:ctrlPr>
                          </m:accPr>
                          <m:e>
                            <m:r>
                              <a:rPr lang="fr-FR" sz="900" i="1" dirty="0">
                                <a:latin typeface="Cambria Math" panose="02040503050406030204" pitchFamily="18" charset="0"/>
                              </a:rPr>
                              <m:t>𝑃𝐷</m:t>
                            </m:r>
                          </m:e>
                        </m:acc>
                      </m:e>
                      <m:sub>
                        <m:r>
                          <a:rPr lang="fr-FR" sz="900" i="1" dirty="0">
                            <a:latin typeface="Cambria Math" panose="02040503050406030204" pitchFamily="18" charset="0"/>
                          </a:rPr>
                          <m:t>𝑘</m:t>
                        </m:r>
                      </m:sub>
                      <m:sup>
                        <m:r>
                          <a:rPr lang="fr-FR" sz="900" i="1" dirty="0">
                            <a:latin typeface="Cambria Math" panose="02040503050406030204" pitchFamily="18" charset="0"/>
                          </a:rPr>
                          <m:t>𝑃𝐼𝑇</m:t>
                        </m:r>
                      </m:sup>
                    </m:sSubSup>
                    <m:d>
                      <m:dPr>
                        <m:ctrlPr>
                          <a:rPr lang="fr-FR" sz="900" i="1" dirty="0">
                            <a:latin typeface="Cambria Math" panose="02040503050406030204" pitchFamily="18" charset="0"/>
                          </a:rPr>
                        </m:ctrlPr>
                      </m:dPr>
                      <m:e>
                        <m:sSub>
                          <m:sSubPr>
                            <m:ctrlPr>
                              <a:rPr lang="fr-FR" sz="900" i="1" dirty="0">
                                <a:latin typeface="Cambria Math" panose="02040503050406030204" pitchFamily="18" charset="0"/>
                              </a:rPr>
                            </m:ctrlPr>
                          </m:sSubPr>
                          <m:e>
                            <m:acc>
                              <m:accPr>
                                <m:chr m:val="̂"/>
                                <m:ctrlPr>
                                  <a:rPr lang="fr-FR" sz="900" i="1" dirty="0">
                                    <a:latin typeface="Cambria Math" panose="02040503050406030204" pitchFamily="18" charset="0"/>
                                  </a:rPr>
                                </m:ctrlPr>
                              </m:accPr>
                              <m:e>
                                <m:r>
                                  <a:rPr lang="fr-FR" sz="900" i="1" dirty="0">
                                    <a:latin typeface="Cambria Math" panose="02040503050406030204" pitchFamily="18" charset="0"/>
                                  </a:rPr>
                                  <m:t>𝑧</m:t>
                                </m:r>
                              </m:e>
                            </m:acc>
                          </m:e>
                          <m:sub>
                            <m:r>
                              <a:rPr lang="fr-FR" sz="900" i="1" dirty="0">
                                <a:latin typeface="Cambria Math" panose="02040503050406030204" pitchFamily="18" charset="0"/>
                              </a:rPr>
                              <m:t>𝑇</m:t>
                            </m:r>
                            <m:r>
                              <a:rPr lang="fr-FR" sz="900" i="1" dirty="0">
                                <a:latin typeface="Cambria Math" panose="02040503050406030204" pitchFamily="18" charset="0"/>
                              </a:rPr>
                              <m:t>+</m:t>
                            </m:r>
                            <m:r>
                              <a:rPr lang="fr-FR" sz="900" i="1" dirty="0">
                                <a:latin typeface="Cambria Math" panose="02040503050406030204" pitchFamily="18" charset="0"/>
                              </a:rPr>
                              <m:t>h</m:t>
                            </m:r>
                          </m:sub>
                        </m:sSub>
                      </m:e>
                    </m:d>
                    <m:r>
                      <a:rPr lang="fr-FR" sz="900" i="1" dirty="0">
                        <a:latin typeface="Cambria Math" panose="02040503050406030204" pitchFamily="18" charset="0"/>
                      </a:rPr>
                      <m:t> </m:t>
                    </m:r>
                  </m:oMath>
                </a14:m>
                <a:r>
                  <a:rPr lang="fr-FR" sz="900" dirty="0">
                    <a:latin typeface="Verdana" panose="020B0604030504040204" pitchFamily="34" charset="0"/>
                  </a:rPr>
                  <a:t>: PD PIT estimée intégrant le </a:t>
                </a:r>
                <a:r>
                  <a:rPr lang="fr-FR" sz="900" dirty="0" err="1">
                    <a:latin typeface="Verdana" panose="020B0604030504040204" pitchFamily="34" charset="0"/>
                  </a:rPr>
                  <a:t>FwL</a:t>
                </a:r>
                <a:r>
                  <a:rPr lang="fr-FR" sz="900" dirty="0">
                    <a:latin typeface="Verdana" panose="020B0604030504040204" pitchFamily="34" charset="0"/>
                  </a:rPr>
                  <a:t> via le facteur </a:t>
                </a:r>
                <a14:m>
                  <m:oMath xmlns:m="http://schemas.openxmlformats.org/officeDocument/2006/math">
                    <m:sSub>
                      <m:sSubPr>
                        <m:ctrlPr>
                          <a:rPr lang="fr-FR" sz="900" i="1" dirty="0">
                            <a:latin typeface="Cambria Math" panose="02040503050406030204" pitchFamily="18" charset="0"/>
                          </a:rPr>
                        </m:ctrlPr>
                      </m:sSubPr>
                      <m:e>
                        <m:acc>
                          <m:accPr>
                            <m:chr m:val="̂"/>
                            <m:ctrlPr>
                              <a:rPr lang="fr-FR" sz="900" i="1" dirty="0">
                                <a:latin typeface="Cambria Math" panose="02040503050406030204" pitchFamily="18" charset="0"/>
                              </a:rPr>
                            </m:ctrlPr>
                          </m:accPr>
                          <m:e>
                            <m:r>
                              <a:rPr lang="fr-FR" sz="900" i="1" dirty="0">
                                <a:latin typeface="Cambria Math" panose="02040503050406030204" pitchFamily="18" charset="0"/>
                              </a:rPr>
                              <m:t>𝑧</m:t>
                            </m:r>
                          </m:e>
                        </m:acc>
                      </m:e>
                      <m:sub>
                        <m:r>
                          <a:rPr lang="fr-FR" sz="900" i="1" dirty="0">
                            <a:latin typeface="Cambria Math" panose="02040503050406030204" pitchFamily="18" charset="0"/>
                          </a:rPr>
                          <m:t>𝑇</m:t>
                        </m:r>
                        <m:r>
                          <a:rPr lang="fr-FR" sz="900" i="1" dirty="0">
                            <a:latin typeface="Cambria Math" panose="02040503050406030204" pitchFamily="18" charset="0"/>
                          </a:rPr>
                          <m:t>+</m:t>
                        </m:r>
                        <m:r>
                          <a:rPr lang="fr-FR" sz="900" i="1" dirty="0">
                            <a:latin typeface="Cambria Math" panose="02040503050406030204" pitchFamily="18" charset="0"/>
                          </a:rPr>
                          <m:t>h</m:t>
                        </m:r>
                      </m:sub>
                    </m:sSub>
                  </m:oMath>
                </a14:m>
                <a:endParaRPr lang="fr-FR" sz="900" dirty="0">
                  <a:latin typeface="Verdana" panose="020B0604030504040204" pitchFamily="34" charset="0"/>
                </a:endParaRPr>
              </a:p>
            </p:txBody>
          </p:sp>
        </mc:Choice>
        <mc:Fallback xmlns="">
          <p:sp>
            <p:nvSpPr>
              <p:cNvPr id="1728" name="ZoneTexte 1727">
                <a:extLst>
                  <a:ext uri="{FF2B5EF4-FFF2-40B4-BE49-F238E27FC236}">
                    <a16:creationId xmlns:a16="http://schemas.microsoft.com/office/drawing/2014/main" id="{40B52FB8-96D5-CE79-6AB1-99C54A214199}"/>
                  </a:ext>
                </a:extLst>
              </p:cNvPr>
              <p:cNvSpPr txBox="1">
                <a:spLocks noRot="1" noChangeAspect="1" noMove="1" noResize="1" noEditPoints="1" noAdjustHandles="1" noChangeArrowheads="1" noChangeShapeType="1" noTextEdit="1"/>
              </p:cNvSpPr>
              <p:nvPr/>
            </p:nvSpPr>
            <p:spPr>
              <a:xfrm>
                <a:off x="259238" y="5929113"/>
                <a:ext cx="4682838" cy="666035"/>
              </a:xfrm>
              <a:prstGeom prst="rect">
                <a:avLst/>
              </a:prstGeom>
              <a:blipFill>
                <a:blip r:embed="rId6"/>
                <a:stretch>
                  <a:fillRect/>
                </a:stretch>
              </a:blipFill>
            </p:spPr>
            <p:txBody>
              <a:bodyPr/>
              <a:lstStyle/>
              <a:p>
                <a:r>
                  <a:rPr lang="fr-FR">
                    <a:noFill/>
                  </a:rPr>
                  <a:t> </a:t>
                </a:r>
              </a:p>
            </p:txBody>
          </p:sp>
        </mc:Fallback>
      </mc:AlternateContent>
      <p:pic>
        <p:nvPicPr>
          <p:cNvPr id="1730" name="Image 1729">
            <a:extLst>
              <a:ext uri="{FF2B5EF4-FFF2-40B4-BE49-F238E27FC236}">
                <a16:creationId xmlns:a16="http://schemas.microsoft.com/office/drawing/2014/main" id="{731DF170-D946-6EEC-6BEC-913231BFA4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6162" y="2954020"/>
            <a:ext cx="7095084" cy="3529489"/>
          </a:xfrm>
          <a:prstGeom prst="rect">
            <a:avLst/>
          </a:prstGeom>
        </p:spPr>
      </p:pic>
    </p:spTree>
    <p:extLst>
      <p:ext uri="{BB962C8B-B14F-4D97-AF65-F5344CB8AC3E}">
        <p14:creationId xmlns:p14="http://schemas.microsoft.com/office/powerpoint/2010/main" val="286989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C2EBE942-3335-F5CB-81E4-DC1A22F6034A}"/>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1AFC72E5-B14D-F402-003C-AAA37C606A43}"/>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Les différentes méthodes de calcul des fonds propres réglementaires</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D4A0EF4-0286-D008-D480-41B86F49B636}"/>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D500891A-9F45-6313-5317-8F7EF139069B}"/>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2" name="Google Shape;5832;g2b5d8de168d_6_1401">
            <a:extLst>
              <a:ext uri="{FF2B5EF4-FFF2-40B4-BE49-F238E27FC236}">
                <a16:creationId xmlns:a16="http://schemas.microsoft.com/office/drawing/2014/main" id="{2006D0D3-22AE-B16C-53EE-127BCC9981E1}"/>
              </a:ext>
            </a:extLst>
          </p:cNvPr>
          <p:cNvSpPr/>
          <p:nvPr/>
        </p:nvSpPr>
        <p:spPr>
          <a:xfrm>
            <a:off x="117022" y="1322000"/>
            <a:ext cx="4546870" cy="490960"/>
          </a:xfrm>
          <a:prstGeom prst="roundRect">
            <a:avLst>
              <a:gd name="adj" fmla="val 16667"/>
            </a:avLst>
          </a:prstGeom>
          <a:solidFill>
            <a:srgbClr val="D7BB8C"/>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i="0" u="none" strike="noStrike" cap="none" dirty="0">
                <a:solidFill>
                  <a:srgbClr val="000000"/>
                </a:solidFill>
                <a:latin typeface="Verdana"/>
                <a:ea typeface="Verdana"/>
                <a:cs typeface="Verdana"/>
                <a:sym typeface="Verdana"/>
              </a:rPr>
              <a:t>Risk-</a:t>
            </a:r>
            <a:r>
              <a:rPr lang="fr-FR" sz="1050" b="1" i="0" u="none" strike="noStrike" cap="none" dirty="0" err="1">
                <a:solidFill>
                  <a:srgbClr val="000000"/>
                </a:solidFill>
                <a:latin typeface="Verdana"/>
                <a:ea typeface="Verdana"/>
                <a:cs typeface="Verdana"/>
                <a:sym typeface="Verdana"/>
              </a:rPr>
              <a:t>Weighted</a:t>
            </a:r>
            <a:r>
              <a:rPr lang="fr-FR" sz="1050" b="1" i="0" u="none" strike="noStrike" cap="none" dirty="0">
                <a:solidFill>
                  <a:srgbClr val="000000"/>
                </a:solidFill>
                <a:latin typeface="Verdana"/>
                <a:ea typeface="Verdana"/>
                <a:cs typeface="Verdana"/>
                <a:sym typeface="Verdana"/>
              </a:rPr>
              <a:t> Assets (RWA) / actifs à risques pondérés </a:t>
            </a:r>
            <a:endParaRPr lang="fr-FR" sz="105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fr-FR" sz="1050" b="1" i="0" u="none" strike="noStrike" cap="none" dirty="0">
                <a:solidFill>
                  <a:srgbClr val="000000"/>
                </a:solidFill>
                <a:latin typeface="Verdana"/>
                <a:ea typeface="Verdana"/>
                <a:cs typeface="Verdana"/>
                <a:sym typeface="Verdana"/>
              </a:rPr>
              <a:t>/ actifs pondérés par le risque</a:t>
            </a:r>
            <a:endParaRPr sz="1050" b="0" i="0" u="none" strike="noStrike" cap="none" dirty="0">
              <a:solidFill>
                <a:srgbClr val="FFFFFF"/>
              </a:solidFill>
              <a:latin typeface="Calibri"/>
              <a:ea typeface="Calibri"/>
              <a:cs typeface="Calibri"/>
              <a:sym typeface="Calibri"/>
            </a:endParaRPr>
          </a:p>
        </p:txBody>
      </p:sp>
      <p:sp>
        <p:nvSpPr>
          <p:cNvPr id="3" name="Google Shape;5834;g2b5d8de168d_6_1401">
            <a:extLst>
              <a:ext uri="{FF2B5EF4-FFF2-40B4-BE49-F238E27FC236}">
                <a16:creationId xmlns:a16="http://schemas.microsoft.com/office/drawing/2014/main" id="{7EC8E7DB-FDE2-72CF-70C9-3D739BFEDA7E}"/>
              </a:ext>
            </a:extLst>
          </p:cNvPr>
          <p:cNvSpPr txBox="1"/>
          <p:nvPr/>
        </p:nvSpPr>
        <p:spPr>
          <a:xfrm>
            <a:off x="204322" y="1674855"/>
            <a:ext cx="4222800" cy="276148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1100"/>
              </a:spcBef>
              <a:spcAft>
                <a:spcPts val="0"/>
              </a:spcAft>
              <a:buClr>
                <a:srgbClr val="000000"/>
              </a:buClr>
              <a:buSzPts val="1100"/>
              <a:buFont typeface="Arial"/>
              <a:buNone/>
            </a:pPr>
            <a:r>
              <a:rPr lang="fr-FR" sz="900" b="0" i="0" u="none" strike="noStrike" cap="none" dirty="0">
                <a:solidFill>
                  <a:schemeClr val="dk1"/>
                </a:solidFill>
                <a:latin typeface="Verdana"/>
                <a:ea typeface="Verdana"/>
                <a:cs typeface="Verdana"/>
                <a:sym typeface="Verdana"/>
              </a:rPr>
              <a:t>Permettent de mesurer les risques supportés par la banque et sont ensuite rapportés aux fonds propres afin d’assurer un </a:t>
            </a:r>
            <a:r>
              <a:rPr lang="fr-FR" sz="900" b="1" i="0" u="none" strike="noStrike" cap="none" dirty="0">
                <a:solidFill>
                  <a:srgbClr val="C00000"/>
                </a:solidFill>
                <a:latin typeface="Verdana"/>
                <a:ea typeface="Verdana"/>
                <a:cs typeface="Verdana"/>
                <a:sym typeface="Verdana"/>
              </a:rPr>
              <a:t>montant minimum de fonds propres</a:t>
            </a:r>
            <a:r>
              <a:rPr lang="fr-FR" sz="900" b="0" i="0" u="none" strike="noStrike" cap="none" dirty="0">
                <a:solidFill>
                  <a:schemeClr val="dk1"/>
                </a:solidFill>
                <a:latin typeface="Verdana"/>
                <a:ea typeface="Verdana"/>
                <a:cs typeface="Verdana"/>
                <a:sym typeface="Verdana"/>
              </a:rPr>
              <a:t> réglementaires en fonction de leur niveau de risque.</a:t>
            </a:r>
            <a:r>
              <a:rPr lang="fr-FR" sz="900" b="0" i="1" u="none" strike="noStrike" cap="none" dirty="0">
                <a:solidFill>
                  <a:srgbClr val="000000"/>
                </a:solidFill>
                <a:latin typeface="Verdana"/>
                <a:ea typeface="Verdana"/>
                <a:cs typeface="Verdana"/>
                <a:sym typeface="Verdana"/>
              </a:rPr>
              <a:t> </a:t>
            </a:r>
            <a:endParaRPr sz="1050" b="0" i="1" u="none" strike="noStrike" cap="none" dirty="0">
              <a:solidFill>
                <a:srgbClr val="000000"/>
              </a:solidFill>
              <a:latin typeface="Arial"/>
              <a:ea typeface="Arial"/>
              <a:cs typeface="Arial"/>
              <a:sym typeface="Arial"/>
            </a:endParaRPr>
          </a:p>
          <a:p>
            <a:pPr marL="0" marR="0" lvl="0" indent="0" algn="just" rtl="0">
              <a:lnSpc>
                <a:spcPct val="115000"/>
              </a:lnSpc>
              <a:spcBef>
                <a:spcPts val="1100"/>
              </a:spcBef>
              <a:spcAft>
                <a:spcPts val="0"/>
              </a:spcAft>
              <a:buClr>
                <a:srgbClr val="000000"/>
              </a:buClr>
              <a:buSzPts val="1100"/>
              <a:buFont typeface="Arial"/>
              <a:buNone/>
            </a:pPr>
            <a:r>
              <a:rPr lang="fr-FR" sz="900" b="0" i="0" u="none" strike="noStrike" cap="none" dirty="0">
                <a:solidFill>
                  <a:srgbClr val="000000"/>
                </a:solidFill>
                <a:latin typeface="Verdana"/>
                <a:ea typeface="Verdana"/>
                <a:cs typeface="Verdana"/>
                <a:sym typeface="Verdana"/>
              </a:rPr>
              <a:t>Ce montant de fonds propres se calcule sur la base d'un pourcentage des actifs pondérés par le risque</a:t>
            </a:r>
            <a:r>
              <a:rPr lang="fr-FR" sz="900" dirty="0">
                <a:latin typeface="Verdana"/>
                <a:ea typeface="Verdana"/>
                <a:cs typeface="Verdana"/>
                <a:sym typeface="Verdana"/>
              </a:rPr>
              <a:t> (RWA)</a:t>
            </a:r>
            <a:r>
              <a:rPr lang="fr-FR" sz="900" b="0" i="0" u="none" strike="noStrike" cap="none" dirty="0">
                <a:solidFill>
                  <a:srgbClr val="000000"/>
                </a:solidFill>
                <a:latin typeface="Verdana"/>
                <a:ea typeface="Verdana"/>
                <a:cs typeface="Verdana"/>
                <a:sym typeface="Verdana"/>
              </a:rPr>
              <a:t>.</a:t>
            </a:r>
            <a:endParaRPr dirty="0"/>
          </a:p>
          <a:p>
            <a:pPr marL="0" marR="0" lvl="0" indent="0" algn="just" rtl="0">
              <a:lnSpc>
                <a:spcPct val="115000"/>
              </a:lnSpc>
              <a:spcBef>
                <a:spcPts val="1100"/>
              </a:spcBef>
              <a:spcAft>
                <a:spcPts val="0"/>
              </a:spcAft>
              <a:buClr>
                <a:srgbClr val="000000"/>
              </a:buClr>
              <a:buSzPts val="1100"/>
              <a:buFont typeface="Arial"/>
              <a:buNone/>
            </a:pPr>
            <a:r>
              <a:rPr lang="fr-FR" sz="900" b="0" i="0" u="none" strike="noStrike" cap="none" dirty="0">
                <a:solidFill>
                  <a:srgbClr val="000000"/>
                </a:solidFill>
                <a:latin typeface="Verdana"/>
                <a:ea typeface="Verdana"/>
                <a:cs typeface="Verdana"/>
                <a:sym typeface="Verdana"/>
              </a:rPr>
              <a:t>À chaque actif est assigné un risque pondéré déterminé en fonction du montant du risque attaché. </a:t>
            </a:r>
            <a:endParaRPr sz="1200" b="0" i="0" u="none" strike="noStrike" cap="none" dirty="0">
              <a:solidFill>
                <a:srgbClr val="000000"/>
              </a:solidFill>
              <a:latin typeface="Arial"/>
              <a:ea typeface="Arial"/>
              <a:cs typeface="Arial"/>
              <a:sym typeface="Arial"/>
            </a:endParaRPr>
          </a:p>
          <a:p>
            <a:pPr marL="0" marR="0" lvl="0" indent="0" algn="just" rtl="0">
              <a:lnSpc>
                <a:spcPct val="115000"/>
              </a:lnSpc>
              <a:spcBef>
                <a:spcPts val="1100"/>
              </a:spcBef>
              <a:spcAft>
                <a:spcPts val="0"/>
              </a:spcAft>
              <a:buClr>
                <a:srgbClr val="000000"/>
              </a:buClr>
              <a:buSzPts val="1100"/>
              <a:buFont typeface="Arial"/>
              <a:buNone/>
            </a:pPr>
            <a:r>
              <a:rPr lang="fr-FR" sz="1000" b="1" i="0" u="sng" strike="noStrike" cap="none" dirty="0">
                <a:solidFill>
                  <a:srgbClr val="000000"/>
                </a:solidFill>
                <a:latin typeface="Verdana"/>
                <a:ea typeface="Verdana"/>
                <a:cs typeface="Verdana"/>
                <a:sym typeface="Verdana"/>
              </a:rPr>
              <a:t>Trois méthodes de calcul réglementaire :</a:t>
            </a:r>
            <a:endParaRPr sz="1100" b="0" i="0" u="none" strike="noStrike" cap="none" dirty="0">
              <a:solidFill>
                <a:srgbClr val="000000"/>
              </a:solidFill>
              <a:latin typeface="Arial"/>
              <a:ea typeface="Arial"/>
              <a:cs typeface="Arial"/>
              <a:sym typeface="Arial"/>
            </a:endParaRPr>
          </a:p>
          <a:p>
            <a:pPr marL="0" marR="0" lvl="0" indent="0" algn="just" rtl="0">
              <a:lnSpc>
                <a:spcPct val="115000"/>
              </a:lnSpc>
              <a:spcBef>
                <a:spcPts val="1100"/>
              </a:spcBef>
              <a:spcAft>
                <a:spcPts val="0"/>
              </a:spcAft>
              <a:buClr>
                <a:srgbClr val="000000"/>
              </a:buClr>
              <a:buSzPts val="1100"/>
              <a:buFont typeface="Arial"/>
              <a:buNone/>
            </a:pPr>
            <a:endParaRPr sz="1050" b="1" i="0" u="none" strike="noStrike" cap="none" dirty="0">
              <a:solidFill>
                <a:srgbClr val="000000"/>
              </a:solidFill>
              <a:latin typeface="Verdana"/>
              <a:ea typeface="Verdana"/>
              <a:cs typeface="Verdana"/>
              <a:sym typeface="Verdana"/>
            </a:endParaRPr>
          </a:p>
          <a:p>
            <a:pPr marL="0" marR="0" lvl="0" indent="0" algn="just" rtl="0">
              <a:lnSpc>
                <a:spcPct val="115000"/>
              </a:lnSpc>
              <a:spcBef>
                <a:spcPts val="1100"/>
              </a:spcBef>
              <a:spcAft>
                <a:spcPts val="0"/>
              </a:spcAft>
              <a:buClr>
                <a:srgbClr val="000000"/>
              </a:buClr>
              <a:buSzPts val="1100"/>
              <a:buFont typeface="Arial"/>
              <a:buNone/>
            </a:pPr>
            <a:endParaRPr sz="1050" b="1" i="0" u="none" strike="noStrike" cap="none" dirty="0">
              <a:solidFill>
                <a:srgbClr val="000000"/>
              </a:solidFill>
              <a:latin typeface="Verdana"/>
              <a:ea typeface="Verdana"/>
              <a:cs typeface="Verdana"/>
              <a:sym typeface="Verdana"/>
            </a:endParaRPr>
          </a:p>
        </p:txBody>
      </p:sp>
      <p:grpSp>
        <p:nvGrpSpPr>
          <p:cNvPr id="4" name="Google Shape;5835;g2b5d8de168d_6_1401">
            <a:extLst>
              <a:ext uri="{FF2B5EF4-FFF2-40B4-BE49-F238E27FC236}">
                <a16:creationId xmlns:a16="http://schemas.microsoft.com/office/drawing/2014/main" id="{0FAB0D73-93BE-40A1-9A39-07E3D55E9EC4}"/>
              </a:ext>
            </a:extLst>
          </p:cNvPr>
          <p:cNvGrpSpPr/>
          <p:nvPr/>
        </p:nvGrpSpPr>
        <p:grpSpPr>
          <a:xfrm>
            <a:off x="645255" y="3785025"/>
            <a:ext cx="3490333" cy="2547646"/>
            <a:chOff x="0" y="0"/>
            <a:chExt cx="3490332" cy="2663062"/>
          </a:xfrm>
        </p:grpSpPr>
        <p:sp>
          <p:nvSpPr>
            <p:cNvPr id="5" name="Google Shape;5836;g2b5d8de168d_6_1401">
              <a:extLst>
                <a:ext uri="{FF2B5EF4-FFF2-40B4-BE49-F238E27FC236}">
                  <a16:creationId xmlns:a16="http://schemas.microsoft.com/office/drawing/2014/main" id="{803A1215-93D3-08D4-388F-D93B69D7358C}"/>
                </a:ext>
              </a:extLst>
            </p:cNvPr>
            <p:cNvSpPr/>
            <p:nvPr/>
          </p:nvSpPr>
          <p:spPr>
            <a:xfrm>
              <a:off x="0" y="0"/>
              <a:ext cx="3490332" cy="2663062"/>
            </a:xfrm>
            <a:prstGeom prst="roundRect">
              <a:avLst>
                <a:gd name="adj" fmla="val 8500"/>
              </a:avLst>
            </a:prstGeom>
            <a:solidFill>
              <a:srgbClr val="5E462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5837;g2b5d8de168d_6_1401">
              <a:extLst>
                <a:ext uri="{FF2B5EF4-FFF2-40B4-BE49-F238E27FC236}">
                  <a16:creationId xmlns:a16="http://schemas.microsoft.com/office/drawing/2014/main" id="{F467F909-C24B-D317-D43C-398A0E2A1D87}"/>
                </a:ext>
              </a:extLst>
            </p:cNvPr>
            <p:cNvSpPr txBox="1"/>
            <p:nvPr/>
          </p:nvSpPr>
          <p:spPr>
            <a:xfrm>
              <a:off x="66299" y="66299"/>
              <a:ext cx="3357734" cy="2530464"/>
            </a:xfrm>
            <a:prstGeom prst="rect">
              <a:avLst/>
            </a:prstGeom>
            <a:solidFill>
              <a:srgbClr val="5E4620"/>
            </a:solidFill>
            <a:ln>
              <a:noFill/>
            </a:ln>
          </p:spPr>
          <p:txBody>
            <a:bodyPr spcFirstLastPara="1" wrap="square" lIns="87625" tIns="87625" rIns="87625" bIns="2066825" anchor="t" anchorCtr="0">
              <a:noAutofit/>
            </a:bodyPr>
            <a:lstStyle/>
            <a:p>
              <a:pPr marL="0" marR="0" lvl="0" indent="0" algn="l" rtl="0">
                <a:lnSpc>
                  <a:spcPct val="90000"/>
                </a:lnSpc>
                <a:spcBef>
                  <a:spcPts val="0"/>
                </a:spcBef>
                <a:spcAft>
                  <a:spcPts val="0"/>
                </a:spcAft>
                <a:buClr>
                  <a:srgbClr val="00B0F0"/>
                </a:buClr>
                <a:buSzPts val="2300"/>
                <a:buFont typeface="Arial"/>
                <a:buNone/>
              </a:pPr>
              <a:r>
                <a:rPr lang="fr-FR" sz="2000" b="1" i="0" u="none" strike="noStrike" cap="none" dirty="0">
                  <a:solidFill>
                    <a:schemeClr val="lt2"/>
                  </a:solidFill>
                  <a:latin typeface="Arial"/>
                  <a:ea typeface="Arial"/>
                  <a:cs typeface="Arial"/>
                  <a:sym typeface="Arial"/>
                </a:rPr>
                <a:t>IRB - A</a:t>
              </a:r>
              <a:endParaRPr sz="1200" b="0" i="0" u="none" strike="noStrike" cap="none" dirty="0">
                <a:solidFill>
                  <a:schemeClr val="lt2"/>
                </a:solidFill>
                <a:latin typeface="Arial"/>
                <a:ea typeface="Arial"/>
                <a:cs typeface="Arial"/>
                <a:sym typeface="Arial"/>
              </a:endParaRPr>
            </a:p>
          </p:txBody>
        </p:sp>
        <p:sp>
          <p:nvSpPr>
            <p:cNvPr id="9" name="Google Shape;5838;g2b5d8de168d_6_1401">
              <a:extLst>
                <a:ext uri="{FF2B5EF4-FFF2-40B4-BE49-F238E27FC236}">
                  <a16:creationId xmlns:a16="http://schemas.microsoft.com/office/drawing/2014/main" id="{37895149-C723-3018-C7A3-8CA9B89A9801}"/>
                </a:ext>
              </a:extLst>
            </p:cNvPr>
            <p:cNvSpPr/>
            <p:nvPr/>
          </p:nvSpPr>
          <p:spPr>
            <a:xfrm>
              <a:off x="87258" y="665765"/>
              <a:ext cx="523549" cy="1864144"/>
            </a:xfrm>
            <a:prstGeom prst="roundRect">
              <a:avLst>
                <a:gd name="adj" fmla="val 10500"/>
              </a:avLst>
            </a:prstGeom>
            <a:solidFill>
              <a:schemeClr val="lt1">
                <a:alpha val="8784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5839;g2b5d8de168d_6_1401">
              <a:extLst>
                <a:ext uri="{FF2B5EF4-FFF2-40B4-BE49-F238E27FC236}">
                  <a16:creationId xmlns:a16="http://schemas.microsoft.com/office/drawing/2014/main" id="{F97DC681-FE04-B038-1FA1-CAC335E33BD7}"/>
                </a:ext>
              </a:extLst>
            </p:cNvPr>
            <p:cNvSpPr txBox="1"/>
            <p:nvPr/>
          </p:nvSpPr>
          <p:spPr>
            <a:xfrm>
              <a:off x="103359" y="681866"/>
              <a:ext cx="491347" cy="1831942"/>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600"/>
                <a:buFont typeface="Arial"/>
                <a:buNone/>
              </a:pPr>
              <a:r>
                <a:rPr lang="fr-FR" sz="800" b="1" i="0" u="none" strike="noStrike" cap="none" dirty="0">
                  <a:solidFill>
                    <a:srgbClr val="C00000"/>
                  </a:solidFill>
                  <a:latin typeface="Arial"/>
                  <a:ea typeface="Arial"/>
                  <a:cs typeface="Arial"/>
                  <a:sym typeface="Arial"/>
                </a:rPr>
                <a:t>PD, LGD, CCF </a:t>
              </a:r>
              <a:r>
                <a:rPr lang="fr-FR" sz="800" b="0" i="0" u="none" strike="noStrike" cap="none" dirty="0">
                  <a:solidFill>
                    <a:srgbClr val="C00000"/>
                  </a:solidFill>
                  <a:latin typeface="Arial"/>
                  <a:ea typeface="Arial"/>
                  <a:cs typeface="Arial"/>
                  <a:sym typeface="Arial"/>
                </a:rPr>
                <a:t>:</a:t>
              </a:r>
              <a:endParaRPr sz="1800" b="0" i="0" u="none" strike="noStrike" cap="none" dirty="0">
                <a:solidFill>
                  <a:srgbClr val="C00000"/>
                </a:solidFill>
                <a:latin typeface="Arial"/>
                <a:ea typeface="Arial"/>
                <a:cs typeface="Arial"/>
                <a:sym typeface="Arial"/>
              </a:endParaRPr>
            </a:p>
            <a:p>
              <a:pPr marL="0" marR="0" lvl="0" indent="0" algn="ctr" rtl="0">
                <a:lnSpc>
                  <a:spcPct val="90000"/>
                </a:lnSpc>
                <a:spcBef>
                  <a:spcPts val="210"/>
                </a:spcBef>
                <a:spcAft>
                  <a:spcPts val="0"/>
                </a:spcAft>
                <a:buClr>
                  <a:schemeClr val="dk1"/>
                </a:buClr>
                <a:buSzPts val="600"/>
                <a:buFont typeface="Arial"/>
                <a:buNone/>
              </a:pPr>
              <a:r>
                <a:rPr lang="fr-FR" sz="800" b="0" i="0" u="none" strike="noStrike" cap="none" dirty="0">
                  <a:solidFill>
                    <a:schemeClr val="dk1"/>
                  </a:solidFill>
                  <a:latin typeface="Arial"/>
                  <a:ea typeface="Arial"/>
                  <a:cs typeface="Arial"/>
                  <a:sym typeface="Arial"/>
                </a:rPr>
                <a:t>Notations </a:t>
              </a:r>
              <a:r>
                <a:rPr lang="fr-FR" sz="800" b="1" i="0" u="none" strike="noStrike" cap="none" dirty="0">
                  <a:solidFill>
                    <a:schemeClr val="dk1"/>
                  </a:solidFill>
                  <a:latin typeface="Arial"/>
                  <a:ea typeface="Arial"/>
                  <a:cs typeface="Arial"/>
                  <a:sym typeface="Arial"/>
                </a:rPr>
                <a:t>internes</a:t>
              </a:r>
              <a:endParaRPr sz="1800" b="1" i="0" u="none" strike="noStrike" cap="none" dirty="0">
                <a:solidFill>
                  <a:srgbClr val="000000"/>
                </a:solidFill>
                <a:latin typeface="Arial"/>
                <a:ea typeface="Arial"/>
                <a:cs typeface="Arial"/>
                <a:sym typeface="Arial"/>
              </a:endParaRPr>
            </a:p>
          </p:txBody>
        </p:sp>
        <p:sp>
          <p:nvSpPr>
            <p:cNvPr id="11" name="Google Shape;5840;g2b5d8de168d_6_1401">
              <a:extLst>
                <a:ext uri="{FF2B5EF4-FFF2-40B4-BE49-F238E27FC236}">
                  <a16:creationId xmlns:a16="http://schemas.microsoft.com/office/drawing/2014/main" id="{9046E399-6F0B-CBC7-FADE-E5950C2A0C4C}"/>
                </a:ext>
              </a:extLst>
            </p:cNvPr>
            <p:cNvSpPr/>
            <p:nvPr/>
          </p:nvSpPr>
          <p:spPr>
            <a:xfrm>
              <a:off x="698066" y="665765"/>
              <a:ext cx="2705007" cy="1864144"/>
            </a:xfrm>
            <a:prstGeom prst="roundRect">
              <a:avLst>
                <a:gd name="adj" fmla="val 10500"/>
              </a:avLst>
            </a:prstGeom>
            <a:solidFill>
              <a:srgbClr val="D7BB8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5841;g2b5d8de168d_6_1401">
              <a:extLst>
                <a:ext uri="{FF2B5EF4-FFF2-40B4-BE49-F238E27FC236}">
                  <a16:creationId xmlns:a16="http://schemas.microsoft.com/office/drawing/2014/main" id="{0A4B7F07-1423-48B1-8625-79A27F188ACD}"/>
                </a:ext>
              </a:extLst>
            </p:cNvPr>
            <p:cNvSpPr txBox="1"/>
            <p:nvPr/>
          </p:nvSpPr>
          <p:spPr>
            <a:xfrm>
              <a:off x="755395" y="681866"/>
              <a:ext cx="2590349" cy="1790714"/>
            </a:xfrm>
            <a:prstGeom prst="rect">
              <a:avLst/>
            </a:prstGeom>
            <a:noFill/>
            <a:ln>
              <a:noFill/>
            </a:ln>
          </p:spPr>
          <p:txBody>
            <a:bodyPr spcFirstLastPara="1" wrap="square" lIns="87625" tIns="87625" rIns="87625" bIns="1183725" anchor="t" anchorCtr="0">
              <a:noAutofit/>
            </a:bodyPr>
            <a:lstStyle/>
            <a:p>
              <a:pPr marL="0" marR="0" lvl="0" indent="0" algn="l" rtl="0">
                <a:lnSpc>
                  <a:spcPct val="90000"/>
                </a:lnSpc>
                <a:spcBef>
                  <a:spcPts val="0"/>
                </a:spcBef>
                <a:spcAft>
                  <a:spcPts val="0"/>
                </a:spcAft>
                <a:buClr>
                  <a:srgbClr val="00B0F0"/>
                </a:buClr>
                <a:buSzPts val="2300"/>
                <a:buFont typeface="Arial"/>
                <a:buNone/>
              </a:pPr>
              <a:r>
                <a:rPr lang="fr-FR" sz="2000" b="1" i="0" u="none" strike="noStrike" cap="none" dirty="0">
                  <a:solidFill>
                    <a:schemeClr val="accent1"/>
                  </a:solidFill>
                  <a:latin typeface="Arial"/>
                  <a:ea typeface="Arial"/>
                  <a:cs typeface="Arial"/>
                  <a:sym typeface="Arial"/>
                </a:rPr>
                <a:t>IRB - F</a:t>
              </a:r>
              <a:endParaRPr sz="1200" b="0" i="0" u="none" strike="noStrike" cap="none" dirty="0">
                <a:solidFill>
                  <a:schemeClr val="accent1"/>
                </a:solidFill>
                <a:latin typeface="Arial"/>
                <a:ea typeface="Arial"/>
                <a:cs typeface="Arial"/>
                <a:sym typeface="Arial"/>
              </a:endParaRPr>
            </a:p>
          </p:txBody>
        </p:sp>
        <p:sp>
          <p:nvSpPr>
            <p:cNvPr id="13" name="Google Shape;5842;g2b5d8de168d_6_1401">
              <a:extLst>
                <a:ext uri="{FF2B5EF4-FFF2-40B4-BE49-F238E27FC236}">
                  <a16:creationId xmlns:a16="http://schemas.microsoft.com/office/drawing/2014/main" id="{4C4DD25D-024B-5075-2D89-D593916065AF}"/>
                </a:ext>
              </a:extLst>
            </p:cNvPr>
            <p:cNvSpPr/>
            <p:nvPr/>
          </p:nvSpPr>
          <p:spPr>
            <a:xfrm>
              <a:off x="765691" y="1318216"/>
              <a:ext cx="623645" cy="522856"/>
            </a:xfrm>
            <a:prstGeom prst="roundRect">
              <a:avLst>
                <a:gd name="adj" fmla="val 10500"/>
              </a:avLst>
            </a:prstGeom>
            <a:solidFill>
              <a:schemeClr val="lt1">
                <a:alpha val="8784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5843;g2b5d8de168d_6_1401">
              <a:extLst>
                <a:ext uri="{FF2B5EF4-FFF2-40B4-BE49-F238E27FC236}">
                  <a16:creationId xmlns:a16="http://schemas.microsoft.com/office/drawing/2014/main" id="{37E6167B-7D14-0A88-9AF3-15E843C7BA5E}"/>
                </a:ext>
              </a:extLst>
            </p:cNvPr>
            <p:cNvSpPr txBox="1"/>
            <p:nvPr/>
          </p:nvSpPr>
          <p:spPr>
            <a:xfrm>
              <a:off x="781771" y="1334296"/>
              <a:ext cx="607565" cy="490696"/>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600"/>
                <a:buFont typeface="Arial"/>
                <a:buNone/>
              </a:pPr>
              <a:r>
                <a:rPr lang="fr-FR" sz="800" b="1" i="0" u="none" strike="noStrike" cap="none" dirty="0">
                  <a:solidFill>
                    <a:srgbClr val="C00000"/>
                  </a:solidFill>
                  <a:latin typeface="Arial"/>
                  <a:ea typeface="Arial"/>
                  <a:cs typeface="Arial"/>
                  <a:sym typeface="Arial"/>
                </a:rPr>
                <a:t>PD</a:t>
              </a:r>
              <a:r>
                <a:rPr lang="fr-FR" sz="800" b="0" i="0" u="none" strike="noStrike" cap="none" dirty="0">
                  <a:solidFill>
                    <a:schemeClr val="dk1"/>
                  </a:solidFill>
                  <a:latin typeface="Arial"/>
                  <a:ea typeface="Arial"/>
                  <a:cs typeface="Arial"/>
                  <a:sym typeface="Arial"/>
                </a:rPr>
                <a:t> : notations </a:t>
              </a:r>
              <a:r>
                <a:rPr lang="fr-FR" sz="800" b="1" i="0" u="none" strike="noStrike" cap="none" dirty="0">
                  <a:solidFill>
                    <a:schemeClr val="dk1"/>
                  </a:solidFill>
                  <a:latin typeface="Arial"/>
                  <a:ea typeface="Arial"/>
                  <a:cs typeface="Arial"/>
                  <a:sym typeface="Arial"/>
                </a:rPr>
                <a:t>internes</a:t>
              </a:r>
              <a:endParaRPr sz="1800" b="1" i="0" u="none" strike="noStrike" cap="none" dirty="0">
                <a:solidFill>
                  <a:srgbClr val="000000"/>
                </a:solidFill>
                <a:latin typeface="Arial"/>
                <a:ea typeface="Arial"/>
                <a:cs typeface="Arial"/>
                <a:sym typeface="Arial"/>
              </a:endParaRPr>
            </a:p>
          </p:txBody>
        </p:sp>
        <p:sp>
          <p:nvSpPr>
            <p:cNvPr id="15" name="Google Shape;5844;g2b5d8de168d_6_1401">
              <a:extLst>
                <a:ext uri="{FF2B5EF4-FFF2-40B4-BE49-F238E27FC236}">
                  <a16:creationId xmlns:a16="http://schemas.microsoft.com/office/drawing/2014/main" id="{7757C5EF-9F7A-2253-EA27-C0343B9D7FAD}"/>
                </a:ext>
              </a:extLst>
            </p:cNvPr>
            <p:cNvSpPr/>
            <p:nvPr/>
          </p:nvSpPr>
          <p:spPr>
            <a:xfrm>
              <a:off x="765691" y="1866611"/>
              <a:ext cx="623645" cy="522856"/>
            </a:xfrm>
            <a:prstGeom prst="roundRect">
              <a:avLst>
                <a:gd name="adj" fmla="val 10500"/>
              </a:avLst>
            </a:prstGeom>
            <a:solidFill>
              <a:schemeClr val="lt1">
                <a:alpha val="8784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5845;g2b5d8de168d_6_1401">
              <a:extLst>
                <a:ext uri="{FF2B5EF4-FFF2-40B4-BE49-F238E27FC236}">
                  <a16:creationId xmlns:a16="http://schemas.microsoft.com/office/drawing/2014/main" id="{A5213114-D165-CE2A-F8FC-E28165C2E343}"/>
                </a:ext>
              </a:extLst>
            </p:cNvPr>
            <p:cNvSpPr txBox="1"/>
            <p:nvPr/>
          </p:nvSpPr>
          <p:spPr>
            <a:xfrm>
              <a:off x="781772" y="1882691"/>
              <a:ext cx="617860" cy="48130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600"/>
                <a:buFont typeface="Arial"/>
                <a:buNone/>
              </a:pPr>
              <a:r>
                <a:rPr lang="fr-FR" sz="800" b="1" i="0" u="none" strike="noStrike" cap="none" dirty="0">
                  <a:solidFill>
                    <a:schemeClr val="dk1"/>
                  </a:solidFill>
                  <a:latin typeface="Arial"/>
                  <a:ea typeface="Arial"/>
                  <a:cs typeface="Arial"/>
                  <a:sym typeface="Arial"/>
                </a:rPr>
                <a:t>LGD, CCF </a:t>
              </a:r>
              <a:r>
                <a:rPr lang="fr-FR" sz="800" b="0" i="0" u="none" strike="noStrike" cap="none" dirty="0">
                  <a:solidFill>
                    <a:schemeClr val="dk1"/>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marR="0" lvl="0" indent="0" algn="ctr" rtl="0">
                <a:lnSpc>
                  <a:spcPct val="90000"/>
                </a:lnSpc>
                <a:spcBef>
                  <a:spcPts val="210"/>
                </a:spcBef>
                <a:spcAft>
                  <a:spcPts val="0"/>
                </a:spcAft>
                <a:buClr>
                  <a:schemeClr val="dk1"/>
                </a:buClr>
                <a:buSzPts val="600"/>
                <a:buFont typeface="Arial"/>
                <a:buNone/>
              </a:pPr>
              <a:r>
                <a:rPr lang="fr-FR" sz="800" b="0" i="0" u="none" strike="noStrike" cap="none" dirty="0">
                  <a:solidFill>
                    <a:schemeClr val="dk1"/>
                  </a:solidFill>
                  <a:latin typeface="Arial"/>
                  <a:ea typeface="Arial"/>
                  <a:cs typeface="Arial"/>
                  <a:sym typeface="Arial"/>
                </a:rPr>
                <a:t>Imposés par le régulateur</a:t>
              </a:r>
              <a:endParaRPr sz="1800" b="0" i="0" u="none" strike="noStrike" cap="none" dirty="0">
                <a:solidFill>
                  <a:srgbClr val="000000"/>
                </a:solidFill>
                <a:latin typeface="Arial"/>
                <a:ea typeface="Arial"/>
                <a:cs typeface="Arial"/>
                <a:sym typeface="Arial"/>
              </a:endParaRPr>
            </a:p>
          </p:txBody>
        </p:sp>
        <p:sp>
          <p:nvSpPr>
            <p:cNvPr id="17" name="Google Shape;5846;g2b5d8de168d_6_1401">
              <a:extLst>
                <a:ext uri="{FF2B5EF4-FFF2-40B4-BE49-F238E27FC236}">
                  <a16:creationId xmlns:a16="http://schemas.microsoft.com/office/drawing/2014/main" id="{FDBF8993-E453-3F10-CD46-E23D91893EE4}"/>
                </a:ext>
              </a:extLst>
            </p:cNvPr>
            <p:cNvSpPr/>
            <p:nvPr/>
          </p:nvSpPr>
          <p:spPr>
            <a:xfrm>
              <a:off x="1530017" y="1331531"/>
              <a:ext cx="1785797" cy="1065225"/>
            </a:xfrm>
            <a:prstGeom prst="roundRect">
              <a:avLst>
                <a:gd name="adj" fmla="val 10500"/>
              </a:avLst>
            </a:prstGeom>
            <a:solidFill>
              <a:srgbClr val="F1E8D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5847;g2b5d8de168d_6_1401">
              <a:extLst>
                <a:ext uri="{FF2B5EF4-FFF2-40B4-BE49-F238E27FC236}">
                  <a16:creationId xmlns:a16="http://schemas.microsoft.com/office/drawing/2014/main" id="{3F0BF05F-AB9B-7C0B-F8FA-9F6C26C9711D}"/>
                </a:ext>
              </a:extLst>
            </p:cNvPr>
            <p:cNvSpPr txBox="1"/>
            <p:nvPr/>
          </p:nvSpPr>
          <p:spPr>
            <a:xfrm>
              <a:off x="1527308" y="1331532"/>
              <a:ext cx="1755748" cy="1032466"/>
            </a:xfrm>
            <a:prstGeom prst="rect">
              <a:avLst/>
            </a:prstGeom>
            <a:noFill/>
            <a:ln>
              <a:noFill/>
            </a:ln>
          </p:spPr>
          <p:txBody>
            <a:bodyPr spcFirstLastPara="1" wrap="square" lIns="87625" tIns="87625" rIns="87625" bIns="601250" anchor="t" anchorCtr="0">
              <a:noAutofit/>
            </a:bodyPr>
            <a:lstStyle/>
            <a:p>
              <a:pPr marL="0" marR="0" lvl="0" indent="0" algn="l" rtl="0">
                <a:lnSpc>
                  <a:spcPct val="90000"/>
                </a:lnSpc>
                <a:spcBef>
                  <a:spcPts val="0"/>
                </a:spcBef>
                <a:spcAft>
                  <a:spcPts val="0"/>
                </a:spcAft>
                <a:buClr>
                  <a:srgbClr val="00B0F0"/>
                </a:buClr>
                <a:buSzPts val="2300"/>
                <a:buFont typeface="Arial"/>
                <a:buNone/>
              </a:pPr>
              <a:r>
                <a:rPr lang="fr-FR" sz="2000" b="1" i="0" u="none" strike="noStrike" cap="none" dirty="0">
                  <a:solidFill>
                    <a:schemeClr val="accent1"/>
                  </a:solidFill>
                  <a:latin typeface="Arial"/>
                  <a:ea typeface="Arial"/>
                  <a:cs typeface="Arial"/>
                  <a:sym typeface="Arial"/>
                </a:rPr>
                <a:t>Standard</a:t>
              </a:r>
              <a:endParaRPr sz="1200" b="0" i="0" u="none" strike="noStrike" cap="none" dirty="0">
                <a:solidFill>
                  <a:schemeClr val="accent1"/>
                </a:solidFill>
                <a:latin typeface="Arial"/>
                <a:ea typeface="Arial"/>
                <a:cs typeface="Arial"/>
                <a:sym typeface="Arial"/>
              </a:endParaRPr>
            </a:p>
          </p:txBody>
        </p:sp>
        <p:sp>
          <p:nvSpPr>
            <p:cNvPr id="19" name="Google Shape;5848;g2b5d8de168d_6_1401">
              <a:extLst>
                <a:ext uri="{FF2B5EF4-FFF2-40B4-BE49-F238E27FC236}">
                  <a16:creationId xmlns:a16="http://schemas.microsoft.com/office/drawing/2014/main" id="{7F857B8F-5FA7-B1F0-680D-F52860F513EE}"/>
                </a:ext>
              </a:extLst>
            </p:cNvPr>
            <p:cNvSpPr/>
            <p:nvPr/>
          </p:nvSpPr>
          <p:spPr>
            <a:xfrm>
              <a:off x="1698747" y="1810882"/>
              <a:ext cx="1568639" cy="479351"/>
            </a:xfrm>
            <a:prstGeom prst="roundRect">
              <a:avLst>
                <a:gd name="adj" fmla="val 10500"/>
              </a:avLst>
            </a:prstGeom>
            <a:solidFill>
              <a:schemeClr val="lt1">
                <a:alpha val="8784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5849;g2b5d8de168d_6_1401">
              <a:extLst>
                <a:ext uri="{FF2B5EF4-FFF2-40B4-BE49-F238E27FC236}">
                  <a16:creationId xmlns:a16="http://schemas.microsoft.com/office/drawing/2014/main" id="{1C436764-CB5F-46B1-6026-3EFD54F41B66}"/>
                </a:ext>
              </a:extLst>
            </p:cNvPr>
            <p:cNvSpPr txBox="1"/>
            <p:nvPr/>
          </p:nvSpPr>
          <p:spPr>
            <a:xfrm>
              <a:off x="1728797" y="1825624"/>
              <a:ext cx="1523848" cy="44986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600"/>
                <a:buFont typeface="Arial"/>
                <a:buNone/>
              </a:pPr>
              <a:r>
                <a:rPr lang="fr-FR" sz="800" b="1" i="0" u="none" strike="noStrike" cap="none" dirty="0">
                  <a:solidFill>
                    <a:schemeClr val="dk1"/>
                  </a:solidFill>
                  <a:latin typeface="Arial"/>
                  <a:ea typeface="Arial"/>
                  <a:cs typeface="Arial"/>
                  <a:sym typeface="Arial"/>
                </a:rPr>
                <a:t>PD, LGD,CCF </a:t>
              </a:r>
              <a:r>
                <a:rPr lang="fr-FR" sz="800" b="0" i="0" u="none" strike="noStrike" cap="none" dirty="0">
                  <a:solidFill>
                    <a:schemeClr val="dk1"/>
                  </a:solidFill>
                  <a:latin typeface="Arial"/>
                  <a:ea typeface="Arial"/>
                  <a:cs typeface="Arial"/>
                  <a:sym typeface="Arial"/>
                </a:rPr>
                <a:t>: </a:t>
              </a:r>
              <a:endParaRPr sz="1800" b="0" i="0" u="none" strike="noStrike" cap="none" dirty="0">
                <a:solidFill>
                  <a:srgbClr val="000000"/>
                </a:solidFill>
                <a:latin typeface="Arial"/>
                <a:ea typeface="Arial"/>
                <a:cs typeface="Arial"/>
                <a:sym typeface="Arial"/>
              </a:endParaRPr>
            </a:p>
            <a:p>
              <a:pPr marL="0" marR="0" lvl="0" indent="0" algn="ctr" rtl="0">
                <a:lnSpc>
                  <a:spcPct val="90000"/>
                </a:lnSpc>
                <a:spcBef>
                  <a:spcPts val="210"/>
                </a:spcBef>
                <a:spcAft>
                  <a:spcPts val="0"/>
                </a:spcAft>
                <a:buClr>
                  <a:schemeClr val="dk1"/>
                </a:buClr>
                <a:buSzPts val="600"/>
                <a:buFont typeface="Arial"/>
                <a:buNone/>
              </a:pPr>
              <a:r>
                <a:rPr lang="fr-FR" sz="800" b="0" i="0" u="none" strike="noStrike" cap="none" dirty="0">
                  <a:solidFill>
                    <a:schemeClr val="dk1"/>
                  </a:solidFill>
                  <a:latin typeface="Arial"/>
                  <a:ea typeface="Arial"/>
                  <a:cs typeface="Arial"/>
                  <a:sym typeface="Arial"/>
                </a:rPr>
                <a:t>imposés par le régulateur</a:t>
              </a:r>
              <a:endParaRPr sz="1800" b="0" i="0" u="none" strike="noStrike" cap="none" dirty="0">
                <a:solidFill>
                  <a:srgbClr val="000000"/>
                </a:solidFill>
                <a:latin typeface="Arial"/>
                <a:ea typeface="Arial"/>
                <a:cs typeface="Arial"/>
                <a:sym typeface="Arial"/>
              </a:endParaRPr>
            </a:p>
          </p:txBody>
        </p:sp>
      </p:grpSp>
      <p:sp>
        <p:nvSpPr>
          <p:cNvPr id="1249" name="Google Shape;5829;g2b5d8de168d_6_1401">
            <a:extLst>
              <a:ext uri="{FF2B5EF4-FFF2-40B4-BE49-F238E27FC236}">
                <a16:creationId xmlns:a16="http://schemas.microsoft.com/office/drawing/2014/main" id="{781CDF93-7B0C-DFA5-0496-A6FC95D2EA83}"/>
              </a:ext>
            </a:extLst>
          </p:cNvPr>
          <p:cNvSpPr txBox="1">
            <a:spLocks/>
          </p:cNvSpPr>
          <p:nvPr/>
        </p:nvSpPr>
        <p:spPr>
          <a:xfrm>
            <a:off x="4868054" y="1153727"/>
            <a:ext cx="6859126" cy="3803740"/>
          </a:xfrm>
          <a:prstGeom prst="rect">
            <a:avLst/>
          </a:prstGeom>
          <a:noFill/>
          <a:ln>
            <a:noFill/>
          </a:ln>
        </p:spPr>
        <p:txBody>
          <a:bodyPr spcFirstLastPara="1" wrap="square" lIns="91425" tIns="45700" rIns="91425" bIns="45700" anchor="t" anchorCtr="0">
            <a:noAutofit/>
          </a:bodyPr>
          <a:lstStyle>
            <a:lvl1pPr marL="0" indent="0" algn="l" defTabSz="914400" rtl="0" eaLnBrk="1" latinLnBrk="0" hangingPunct="1">
              <a:lnSpc>
                <a:spcPct val="100000"/>
              </a:lnSpc>
              <a:spcBef>
                <a:spcPts val="0"/>
              </a:spcBef>
              <a:buFont typeface="Wingdings" pitchFamily="2" charset="2"/>
              <a:buNone/>
              <a:defRPr sz="1600" b="0" i="0" kern="1200" cap="all"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457200" indent="0" algn="just" defTabSz="914400" rtl="0" eaLnBrk="1" latinLnBrk="0" hangingPunct="1">
              <a:lnSpc>
                <a:spcPct val="100000"/>
              </a:lnSpc>
              <a:spcBef>
                <a:spcPts val="1100"/>
              </a:spcBef>
              <a:buFont typeface="Wingdings" pitchFamily="2" charset="2"/>
              <a:buNone/>
              <a:defRPr sz="20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just" defTabSz="914400" rtl="0" eaLnBrk="1" latinLnBrk="0" hangingPunct="1">
              <a:lnSpc>
                <a:spcPct val="100000"/>
              </a:lnSpc>
              <a:spcBef>
                <a:spcPts val="800"/>
              </a:spcBef>
              <a:buFont typeface="Wingdings" pitchFamily="2" charset="2"/>
              <a:buNone/>
              <a:tabLst/>
              <a:defRPr sz="18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just" defTabSz="914400" rtl="0" eaLnBrk="1" latinLnBrk="0" hangingPunct="1">
              <a:lnSpc>
                <a:spcPct val="100000"/>
              </a:lnSpc>
              <a:spcBef>
                <a:spcPts val="500"/>
              </a:spcBef>
              <a:buSzPct val="100000"/>
              <a:buFont typeface="Lucida Grande" panose="020B0600040502020204" pitchFamily="34" charset="0"/>
              <a:buNone/>
              <a:tabLst/>
              <a:defRPr sz="16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just" defTabSz="914400" rtl="0" eaLnBrk="1" latinLnBrk="0" hangingPunct="1">
              <a:lnSpc>
                <a:spcPct val="100000"/>
              </a:lnSpc>
              <a:spcBef>
                <a:spcPts val="500"/>
              </a:spcBef>
              <a:buFont typeface="Police système"/>
              <a:buNone/>
              <a:tabLst/>
              <a:defRPr sz="1600" b="1"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just" defTabSz="914400" rtl="0" eaLnBrk="1" latinLnBrk="0" hangingPunct="1">
              <a:lnSpc>
                <a:spcPct val="90000"/>
              </a:lnSpc>
              <a:spcBef>
                <a:spcPts val="500"/>
              </a:spcBef>
              <a:buFont typeface="Police système"/>
              <a:buNone/>
              <a:tabLst/>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2743200" indent="0" algn="just" defTabSz="914400" rtl="0" eaLnBrk="1" latinLnBrk="0" hangingPunct="1">
              <a:lnSpc>
                <a:spcPct val="90000"/>
              </a:lnSpc>
              <a:spcBef>
                <a:spcPts val="500"/>
              </a:spcBef>
              <a:buFont typeface="Police système"/>
              <a:buNone/>
              <a:tabLst/>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3200400" indent="0" algn="l" defTabSz="914400" rtl="0" eaLnBrk="1" latinLnBrk="0" hangingPunct="1">
              <a:lnSpc>
                <a:spcPct val="90000"/>
              </a:lnSpc>
              <a:spcBef>
                <a:spcPts val="500"/>
              </a:spcBef>
              <a:buFont typeface="Police système"/>
              <a:buNone/>
              <a:tabLst/>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3657600" indent="0" algn="l" defTabSz="914400" rtl="0" eaLnBrk="1" latinLnBrk="0" hangingPunct="1">
              <a:lnSpc>
                <a:spcPct val="90000"/>
              </a:lnSpc>
              <a:spcBef>
                <a:spcPts val="500"/>
              </a:spcBef>
              <a:buFont typeface="Police système"/>
              <a:buNone/>
              <a:tabLst/>
              <a:defRPr sz="1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pPr marL="0" marR="0" lvl="0" indent="0" algn="just" defTabSz="914400" rtl="0" eaLnBrk="1" fontAlgn="auto" latinLnBrk="0" hangingPunct="1">
              <a:lnSpc>
                <a:spcPct val="115000"/>
              </a:lnSpc>
              <a:spcBef>
                <a:spcPts val="1100"/>
              </a:spcBef>
              <a:spcAft>
                <a:spcPts val="0"/>
              </a:spcAft>
              <a:buClr>
                <a:srgbClr val="000000"/>
              </a:buClr>
              <a:buSzPts val="1100"/>
              <a:buFont typeface="Noto Sans Symbols"/>
              <a:buNone/>
              <a:tabLst/>
              <a:defRPr/>
            </a:pPr>
            <a:r>
              <a:rPr kumimoji="0" lang="fr-FR" sz="1050" b="1" i="0" u="none" strike="noStrike" kern="1200" cap="none" spc="0" normalizeH="0" baseline="0" noProof="0" dirty="0">
                <a:ln>
                  <a:noFill/>
                </a:ln>
                <a:solidFill>
                  <a:srgbClr val="000000"/>
                </a:solidFill>
                <a:effectLst/>
                <a:uLnTx/>
                <a:uFillTx/>
                <a:latin typeface="Verdana"/>
                <a:ea typeface="Verdana"/>
                <a:sym typeface="Verdana"/>
              </a:rPr>
              <a:t>Plusieurs approches</a:t>
            </a:r>
            <a:r>
              <a:rPr kumimoji="0" lang="fr-FR" sz="1050" b="0" i="0" u="none" strike="noStrike" kern="1200" cap="none" spc="0" normalizeH="0" baseline="0" noProof="0" dirty="0">
                <a:ln>
                  <a:noFill/>
                </a:ln>
                <a:solidFill>
                  <a:srgbClr val="000000"/>
                </a:solidFill>
                <a:effectLst/>
                <a:uLnTx/>
                <a:uFillTx/>
                <a:latin typeface="Verdana"/>
                <a:ea typeface="Verdana"/>
                <a:sym typeface="Verdana"/>
              </a:rPr>
              <a:t> peuvent être utilisées par les établissements bancaires pour calculer les RWA qui dépendent de leur niveau de </a:t>
            </a:r>
            <a:r>
              <a:rPr kumimoji="0" lang="fr-FR" sz="1050" b="1" i="0" u="none" strike="noStrike" kern="1200" cap="none" spc="0" normalizeH="0" baseline="0" noProof="0" dirty="0">
                <a:ln>
                  <a:noFill/>
                </a:ln>
                <a:solidFill>
                  <a:srgbClr val="000000"/>
                </a:solidFill>
                <a:effectLst/>
                <a:uLnTx/>
                <a:uFillTx/>
                <a:latin typeface="Verdana"/>
                <a:ea typeface="Verdana"/>
                <a:sym typeface="Verdana"/>
              </a:rPr>
              <a:t>segmentation</a:t>
            </a:r>
            <a:r>
              <a:rPr kumimoji="0" lang="fr-FR" sz="1050" b="0" i="0" u="none" strike="noStrike" kern="1200" cap="none" spc="0" normalizeH="0" baseline="0" noProof="0" dirty="0">
                <a:ln>
                  <a:noFill/>
                </a:ln>
                <a:solidFill>
                  <a:srgbClr val="000000"/>
                </a:solidFill>
                <a:effectLst/>
                <a:uLnTx/>
                <a:uFillTx/>
                <a:latin typeface="Verdana"/>
                <a:ea typeface="Verdana"/>
                <a:sym typeface="Verdana"/>
              </a:rPr>
              <a:t> :</a:t>
            </a:r>
            <a:endParaRPr kumimoji="0" lang="fr-FR" sz="1050" b="1" i="0" u="none" strike="noStrike" kern="1200" cap="none" spc="0" normalizeH="0" baseline="0" noProof="0" dirty="0">
              <a:ln>
                <a:noFill/>
              </a:ln>
              <a:solidFill>
                <a:srgbClr val="000000"/>
              </a:solidFill>
              <a:effectLst/>
              <a:uLnTx/>
              <a:uFillTx/>
              <a:latin typeface="Verdana"/>
              <a:ea typeface="Verdana"/>
              <a:sym typeface="Verdana"/>
            </a:endParaRPr>
          </a:p>
          <a:p>
            <a:pPr marL="342900" marR="0" lvl="0" indent="-171450" algn="just" defTabSz="914400" rtl="0" eaLnBrk="1" fontAlgn="auto" latinLnBrk="0" hangingPunct="1">
              <a:lnSpc>
                <a:spcPct val="115000"/>
              </a:lnSpc>
              <a:spcBef>
                <a:spcPts val="1100"/>
              </a:spcBef>
              <a:spcAft>
                <a:spcPts val="0"/>
              </a:spcAft>
              <a:buClr>
                <a:srgbClr val="000000"/>
              </a:buClr>
              <a:buSzPts val="900"/>
              <a:buFont typeface="Verdana" panose="020B0604030504040204" pitchFamily="34" charset="0"/>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Type de portefeuille d'engagements détenus (crédits immobiliers, crédits d'équipements aux entreprises, crédits structurés, etc.)</a:t>
            </a:r>
          </a:p>
          <a:p>
            <a:pPr marL="342900" marR="0" lvl="0" indent="-171450" algn="just" defTabSz="914400" rtl="0" eaLnBrk="1" fontAlgn="auto" latinLnBrk="0" hangingPunct="1">
              <a:lnSpc>
                <a:spcPct val="115000"/>
              </a:lnSpc>
              <a:spcBef>
                <a:spcPts val="0"/>
              </a:spcBef>
              <a:spcAft>
                <a:spcPts val="0"/>
              </a:spcAft>
              <a:buClr>
                <a:srgbClr val="000000"/>
              </a:buClr>
              <a:buSzPts val="900"/>
              <a:buFont typeface="Verdana" panose="020B0604030504040204" pitchFamily="34" charset="0"/>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Caractéristiques (nombre d'engagements, profondeur de l'historique des incidents, existence d'une modélisation du risque, etc.)</a:t>
            </a:r>
          </a:p>
          <a:p>
            <a:pPr marL="342900" marR="0" lvl="0" indent="-171450" algn="just" defTabSz="914400" rtl="0" eaLnBrk="1" fontAlgn="auto" latinLnBrk="0" hangingPunct="1">
              <a:lnSpc>
                <a:spcPct val="115000"/>
              </a:lnSpc>
              <a:spcBef>
                <a:spcPts val="0"/>
              </a:spcBef>
              <a:spcAft>
                <a:spcPts val="0"/>
              </a:spcAft>
              <a:buClr>
                <a:srgbClr val="000000"/>
              </a:buClr>
              <a:buSzPts val="900"/>
              <a:buFont typeface="Verdana" panose="020B0604030504040204" pitchFamily="34" charset="0"/>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Stratégie de l'établissement qui peut choisir une approche avec un coût opérationnel moins élevé.</a:t>
            </a:r>
          </a:p>
          <a:p>
            <a:pPr marL="171450" marR="0" lvl="0" indent="0" algn="just" defTabSz="914400" rtl="0" eaLnBrk="1" fontAlgn="auto" latinLnBrk="0" hangingPunct="1">
              <a:lnSpc>
                <a:spcPct val="115000"/>
              </a:lnSpc>
              <a:spcBef>
                <a:spcPts val="0"/>
              </a:spcBef>
              <a:spcAft>
                <a:spcPts val="0"/>
              </a:spcAft>
              <a:buClr>
                <a:srgbClr val="000000"/>
              </a:buClr>
              <a:buSzPts val="900"/>
              <a:buFont typeface="Noto Sans Symbols"/>
              <a:buNone/>
              <a:tabLst/>
              <a:defRPr/>
            </a:pPr>
            <a:endParaRPr kumimoji="0" lang="fr-FR" sz="1050" b="0" i="0" u="none" strike="noStrike" kern="1200" cap="none" spc="0" normalizeH="0" baseline="0" noProof="0" dirty="0">
              <a:ln>
                <a:noFill/>
              </a:ln>
              <a:solidFill>
                <a:srgbClr val="000000"/>
              </a:solidFill>
              <a:effectLst/>
              <a:uLnTx/>
              <a:uFillTx/>
              <a:latin typeface="Verdana"/>
              <a:ea typeface="Verdana"/>
              <a:sym typeface="Verdana"/>
            </a:endParaRPr>
          </a:p>
          <a:p>
            <a:pPr marL="0" marR="0" lvl="0" indent="0" algn="just" defTabSz="914400" rtl="0" eaLnBrk="1" fontAlgn="auto" latinLnBrk="0" hangingPunct="1">
              <a:lnSpc>
                <a:spcPct val="80000"/>
              </a:lnSpc>
              <a:spcBef>
                <a:spcPts val="1100"/>
              </a:spcBef>
              <a:spcAft>
                <a:spcPts val="0"/>
              </a:spcAft>
              <a:buClr>
                <a:srgbClr val="000000"/>
              </a:buClr>
              <a:buSzPts val="1100"/>
              <a:buFont typeface="Noto Sans Symbols"/>
              <a:buNone/>
              <a:tabLst/>
              <a:defRPr/>
            </a:pPr>
            <a:r>
              <a:rPr kumimoji="0" lang="fr-FR" sz="1050" b="0" i="0" u="sng" strike="noStrike" kern="1200" cap="none" spc="0" normalizeH="0" baseline="0" noProof="0" dirty="0">
                <a:ln>
                  <a:noFill/>
                </a:ln>
                <a:solidFill>
                  <a:srgbClr val="000000"/>
                </a:solidFill>
                <a:effectLst/>
                <a:uLnTx/>
                <a:uFillTx/>
                <a:latin typeface="Verdana"/>
                <a:ea typeface="Verdana"/>
                <a:sym typeface="Verdana"/>
              </a:rPr>
              <a:t>Les principales méthodes de calcul sont :</a:t>
            </a:r>
          </a:p>
          <a:p>
            <a:pPr marL="0" marR="0" lvl="0" indent="0" algn="just" defTabSz="914400" rtl="0" eaLnBrk="1" fontAlgn="auto" latinLnBrk="0" hangingPunct="1">
              <a:lnSpc>
                <a:spcPct val="80000"/>
              </a:lnSpc>
              <a:spcBef>
                <a:spcPts val="1100"/>
              </a:spcBef>
              <a:spcAft>
                <a:spcPts val="0"/>
              </a:spcAft>
              <a:buClr>
                <a:srgbClr val="000000"/>
              </a:buClr>
              <a:buSzPts val="1100"/>
              <a:buFont typeface="Noto Sans Symbols"/>
              <a:buNone/>
              <a:tabLst/>
              <a:defRPr/>
            </a:pPr>
            <a:r>
              <a:rPr kumimoji="0" lang="fr-FR" sz="1050" b="1" i="0" u="none" strike="noStrike" kern="1200" cap="none" spc="0" normalizeH="0" baseline="0" noProof="0" dirty="0">
                <a:ln>
                  <a:noFill/>
                </a:ln>
                <a:solidFill>
                  <a:srgbClr val="000000"/>
                </a:solidFill>
                <a:effectLst/>
                <a:uLnTx/>
                <a:uFillTx/>
                <a:latin typeface="Verdana"/>
                <a:ea typeface="Verdana"/>
                <a:sym typeface="Verdana"/>
              </a:rPr>
              <a:t>     </a:t>
            </a:r>
            <a:r>
              <a:rPr kumimoji="0" lang="fr-FR" sz="1050" b="1" i="0" u="none" strike="noStrike" kern="1200" cap="none" spc="0" normalizeH="0" baseline="0" noProof="0" dirty="0">
                <a:ln>
                  <a:noFill/>
                </a:ln>
                <a:solidFill>
                  <a:srgbClr val="000000">
                    <a:lumMod val="75000"/>
                  </a:srgbClr>
                </a:solidFill>
                <a:effectLst/>
                <a:uLnTx/>
                <a:uFillTx/>
                <a:latin typeface="Verdana"/>
                <a:ea typeface="Verdana"/>
                <a:sym typeface="Verdana"/>
              </a:rPr>
              <a:t>L'approche standard</a:t>
            </a:r>
            <a:r>
              <a:rPr kumimoji="0" lang="fr-FR" sz="1050" b="1" i="0" u="none" strike="noStrike" kern="1200" cap="none" spc="0" normalizeH="0" baseline="0" noProof="0" dirty="0">
                <a:ln>
                  <a:noFill/>
                </a:ln>
                <a:solidFill>
                  <a:srgbClr val="876B3A"/>
                </a:solidFill>
                <a:effectLst/>
                <a:uLnTx/>
                <a:uFillTx/>
                <a:latin typeface="Verdana"/>
                <a:ea typeface="Verdana"/>
                <a:sym typeface="Verdana"/>
              </a:rPr>
              <a:t> :</a:t>
            </a:r>
          </a:p>
          <a:p>
            <a:pPr marL="628650" marR="0" lvl="1" indent="-171450" defTabSz="914400" rtl="0" eaLnBrk="1" fontAlgn="auto" latinLnBrk="0" hangingPunct="1">
              <a:lnSpc>
                <a:spcPct val="80000"/>
              </a:lnSpc>
              <a:spcBef>
                <a:spcPts val="1100"/>
              </a:spcBef>
              <a:spcAft>
                <a:spcPts val="0"/>
              </a:spcAft>
              <a:buClr>
                <a:srgbClr val="000000"/>
              </a:buClr>
              <a:buSzPts val="1100"/>
              <a:buFont typeface="Noto Sans Symbols"/>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Paramètres de calcul définis réglementairement.</a:t>
            </a:r>
          </a:p>
          <a:p>
            <a:pPr marL="628650" marR="0" lvl="1" indent="-171450" algn="l" defTabSz="914400" rtl="0" eaLnBrk="1" fontAlgn="auto" latinLnBrk="0" hangingPunct="1">
              <a:lnSpc>
                <a:spcPct val="100000"/>
              </a:lnSpc>
              <a:spcBef>
                <a:spcPts val="1100"/>
              </a:spcBef>
              <a:spcAft>
                <a:spcPts val="0"/>
              </a:spcAft>
              <a:buClr>
                <a:srgbClr val="000000"/>
              </a:buClr>
              <a:buSzPts val="1100"/>
              <a:buFont typeface="Noto Sans Symbols"/>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Le RWA est le produit de la valeur exposée au risque en cas de défaut (EAD : </a:t>
            </a:r>
            <a:r>
              <a:rPr kumimoji="0" lang="fr-FR" sz="1050" b="0" i="1" u="none" strike="noStrike" kern="1200" cap="none" spc="0" normalizeH="0" baseline="0" noProof="0" dirty="0" err="1">
                <a:ln>
                  <a:noFill/>
                </a:ln>
                <a:solidFill>
                  <a:srgbClr val="000000"/>
                </a:solidFill>
                <a:effectLst/>
                <a:uLnTx/>
                <a:uFillTx/>
                <a:latin typeface="Verdana"/>
                <a:ea typeface="Verdana"/>
                <a:sym typeface="Verdana"/>
              </a:rPr>
              <a:t>Exposure</a:t>
            </a:r>
            <a:r>
              <a:rPr kumimoji="0" lang="fr-FR" sz="1050" b="0" i="1" u="none" strike="noStrike" kern="1200" cap="none" spc="0" normalizeH="0" baseline="0" noProof="0" dirty="0">
                <a:ln>
                  <a:noFill/>
                </a:ln>
                <a:solidFill>
                  <a:srgbClr val="000000"/>
                </a:solidFill>
                <a:effectLst/>
                <a:uLnTx/>
                <a:uFillTx/>
                <a:latin typeface="Verdana"/>
                <a:ea typeface="Verdana"/>
                <a:sym typeface="Verdana"/>
              </a:rPr>
              <a:t> At Default</a:t>
            </a:r>
            <a:r>
              <a:rPr kumimoji="0" lang="fr-FR" sz="1050" b="0" i="0" u="none" strike="noStrike" kern="1200" cap="none" spc="0" normalizeH="0" baseline="0" noProof="0" dirty="0">
                <a:ln>
                  <a:noFill/>
                </a:ln>
                <a:solidFill>
                  <a:srgbClr val="000000"/>
                </a:solidFill>
                <a:effectLst/>
                <a:uLnTx/>
                <a:uFillTx/>
                <a:latin typeface="Verdana"/>
                <a:ea typeface="Verdana"/>
                <a:sym typeface="Verdana"/>
              </a:rPr>
              <a:t>) et d’une pondération forfaitaire (RW).                                                                                                                                        </a:t>
            </a:r>
            <a:r>
              <a:rPr kumimoji="0" lang="fr-FR" sz="1050" b="0" i="1" u="sng" strike="noStrike" kern="1200" cap="none" spc="0" normalizeH="0" baseline="0" noProof="0" dirty="0">
                <a:ln>
                  <a:noFill/>
                </a:ln>
                <a:solidFill>
                  <a:srgbClr val="000000"/>
                </a:solidFill>
                <a:effectLst/>
                <a:uLnTx/>
                <a:uFillTx/>
                <a:latin typeface="Verdana"/>
                <a:ea typeface="Verdana"/>
                <a:sym typeface="Verdana"/>
              </a:rPr>
              <a:t>Ex</a:t>
            </a:r>
            <a:r>
              <a:rPr kumimoji="0" lang="fr-FR" sz="1050" b="0" i="1" u="none" strike="noStrike" kern="1200" cap="none" spc="0" normalizeH="0" baseline="0" noProof="0" dirty="0">
                <a:ln>
                  <a:noFill/>
                </a:ln>
                <a:solidFill>
                  <a:srgbClr val="000000"/>
                </a:solidFill>
                <a:effectLst/>
                <a:uLnTx/>
                <a:uFillTx/>
                <a:latin typeface="Verdana"/>
                <a:ea typeface="Verdana"/>
                <a:sym typeface="Verdana"/>
              </a:rPr>
              <a:t> : Particuliers 75%, Entreprises dépend de la notation externe de l’entreprise.</a:t>
            </a:r>
          </a:p>
          <a:p>
            <a:pPr marL="0" marR="0" lvl="0" indent="0" algn="just" defTabSz="914400" rtl="0" eaLnBrk="1" fontAlgn="auto" latinLnBrk="0" hangingPunct="1">
              <a:lnSpc>
                <a:spcPct val="80000"/>
              </a:lnSpc>
              <a:spcBef>
                <a:spcPts val="1100"/>
              </a:spcBef>
              <a:spcAft>
                <a:spcPts val="0"/>
              </a:spcAft>
              <a:buClr>
                <a:srgbClr val="000000"/>
              </a:buClr>
              <a:buSzPts val="1100"/>
              <a:buFont typeface="Noto Sans Symbols"/>
              <a:buNone/>
              <a:tabLst/>
              <a:defRPr/>
            </a:pPr>
            <a:r>
              <a:rPr kumimoji="0" lang="fr-FR" sz="1050" b="1" i="0" u="none" strike="noStrike" kern="1200" cap="none" spc="0" normalizeH="0" baseline="0" noProof="0" dirty="0">
                <a:ln>
                  <a:noFill/>
                </a:ln>
                <a:solidFill>
                  <a:srgbClr val="000000"/>
                </a:solidFill>
                <a:effectLst/>
                <a:uLnTx/>
                <a:uFillTx/>
                <a:latin typeface="Verdana"/>
                <a:ea typeface="Verdana"/>
                <a:sym typeface="Verdana"/>
              </a:rPr>
              <a:t>     L'approche notation interne IRB-Advanced / IRB-Fondation : </a:t>
            </a:r>
          </a:p>
          <a:p>
            <a:pPr marL="628650" marR="0" lvl="1" indent="-171450" defTabSz="914400" rtl="0" eaLnBrk="1" fontAlgn="auto" latinLnBrk="0" hangingPunct="1">
              <a:lnSpc>
                <a:spcPct val="80000"/>
              </a:lnSpc>
              <a:spcBef>
                <a:spcPts val="1100"/>
              </a:spcBef>
              <a:spcAft>
                <a:spcPts val="0"/>
              </a:spcAft>
              <a:buClr>
                <a:srgbClr val="000000"/>
              </a:buClr>
              <a:buSzPts val="1100"/>
              <a:buFont typeface="Noto Sans Symbols"/>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Pondération calculée par la banque et non déterminée forfaitairement par la réglementation. </a:t>
            </a:r>
          </a:p>
          <a:p>
            <a:pPr marL="628650" marR="0" lvl="1" indent="-171450" defTabSz="914400" rtl="0" eaLnBrk="1" fontAlgn="auto" latinLnBrk="0" hangingPunct="1">
              <a:lnSpc>
                <a:spcPct val="80000"/>
              </a:lnSpc>
              <a:spcBef>
                <a:spcPts val="1100"/>
              </a:spcBef>
              <a:spcAft>
                <a:spcPts val="0"/>
              </a:spcAft>
              <a:buClr>
                <a:srgbClr val="000000"/>
              </a:buClr>
              <a:buSzPts val="1100"/>
              <a:buFont typeface="Noto Sans Symbols"/>
              <a:buChar char="▪"/>
              <a:tabLst/>
              <a:defRPr/>
            </a:pPr>
            <a:r>
              <a:rPr kumimoji="0" lang="fr-FR" sz="1050" b="0" i="0" u="none" strike="noStrike" kern="1200" cap="none" spc="0" normalizeH="0" baseline="0" noProof="0" dirty="0">
                <a:ln>
                  <a:noFill/>
                </a:ln>
                <a:solidFill>
                  <a:srgbClr val="000000"/>
                </a:solidFill>
                <a:effectLst/>
                <a:uLnTx/>
                <a:uFillTx/>
                <a:latin typeface="Verdana"/>
                <a:ea typeface="Verdana"/>
                <a:sym typeface="Verdana"/>
              </a:rPr>
              <a:t>La banque est amenée à développer ses propres modèles pour estimer les probabilités de défaut (PD), les </a:t>
            </a:r>
            <a:r>
              <a:rPr kumimoji="0" lang="fr-FR" sz="1050" b="0" i="0" u="none" strike="noStrike" kern="1200" cap="none" spc="0" normalizeH="0" baseline="0" noProof="0" dirty="0">
                <a:ln>
                  <a:noFill/>
                </a:ln>
                <a:solidFill>
                  <a:srgbClr val="000000"/>
                </a:solidFill>
                <a:effectLst/>
                <a:uLnTx/>
                <a:uFill>
                  <a:noFill/>
                </a:uFill>
                <a:latin typeface="Verdana"/>
                <a:ea typeface="Verdana"/>
                <a:sym typeface="Verdana"/>
                <a:hlinkClick r:id="rId4"/>
              </a:rPr>
              <a:t>pertes en cas de défaut</a:t>
            </a:r>
            <a:r>
              <a:rPr kumimoji="0" lang="fr-FR" sz="1050" b="0" i="0" u="none" strike="noStrike" kern="1200" cap="none" spc="0" normalizeH="0" baseline="0" noProof="0" dirty="0">
                <a:ln>
                  <a:noFill/>
                </a:ln>
                <a:solidFill>
                  <a:srgbClr val="000000"/>
                </a:solidFill>
                <a:effectLst/>
                <a:uLnTx/>
                <a:uFillTx/>
                <a:latin typeface="Verdana"/>
                <a:ea typeface="Verdana"/>
                <a:sym typeface="Verdana"/>
              </a:rPr>
              <a:t> (LGD) et les taux de tirage de hors bilan (CCF) des différentes expositions.</a:t>
            </a:r>
          </a:p>
          <a:p>
            <a:pPr algn="just">
              <a:lnSpc>
                <a:spcPct val="115000"/>
              </a:lnSpc>
              <a:spcBef>
                <a:spcPts val="500"/>
              </a:spcBef>
              <a:buClr>
                <a:schemeClr val="dk1"/>
              </a:buClr>
              <a:buSzPts val="1100"/>
            </a:pPr>
            <a:endParaRPr lang="fr-FR" sz="900" dirty="0"/>
          </a:p>
          <a:p>
            <a:pPr marL="285750" indent="-196850" algn="just">
              <a:spcBef>
                <a:spcPts val="1100"/>
              </a:spcBef>
              <a:buClr>
                <a:schemeClr val="dk1"/>
              </a:buClr>
              <a:buSzPts val="1400"/>
            </a:pPr>
            <a:endParaRPr lang="fr-FR" sz="900" dirty="0"/>
          </a:p>
        </p:txBody>
      </p:sp>
    </p:spTree>
    <p:extLst>
      <p:ext uri="{BB962C8B-B14F-4D97-AF65-F5344CB8AC3E}">
        <p14:creationId xmlns:p14="http://schemas.microsoft.com/office/powerpoint/2010/main" val="652641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80A6593F-2095-713B-A23F-014827AEC7C7}"/>
            </a:ext>
          </a:extLst>
        </p:cNvPr>
        <p:cNvGrpSpPr/>
        <p:nvPr/>
      </p:nvGrpSpPr>
      <p:grpSpPr>
        <a:xfrm>
          <a:off x="0" y="0"/>
          <a:ext cx="0" cy="0"/>
          <a:chOff x="0" y="0"/>
          <a:chExt cx="0" cy="0"/>
        </a:xfrm>
      </p:grpSpPr>
      <p:sp>
        <p:nvSpPr>
          <p:cNvPr id="1615" name="Rectangle 1614">
            <a:extLst>
              <a:ext uri="{FF2B5EF4-FFF2-40B4-BE49-F238E27FC236}">
                <a16:creationId xmlns:a16="http://schemas.microsoft.com/office/drawing/2014/main" id="{CC9E000F-83CA-476B-9FBD-E8532C7A900A}"/>
              </a:ext>
            </a:extLst>
          </p:cNvPr>
          <p:cNvSpPr/>
          <p:nvPr/>
        </p:nvSpPr>
        <p:spPr>
          <a:xfrm>
            <a:off x="10248893" y="6278487"/>
            <a:ext cx="1666427" cy="4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82" name="Rectangle 1681">
            <a:extLst>
              <a:ext uri="{FF2B5EF4-FFF2-40B4-BE49-F238E27FC236}">
                <a16:creationId xmlns:a16="http://schemas.microsoft.com/office/drawing/2014/main" id="{A7C39BE2-E890-F580-7DA7-CA72B582C73B}"/>
              </a:ext>
            </a:extLst>
          </p:cNvPr>
          <p:cNvSpPr/>
          <p:nvPr/>
        </p:nvSpPr>
        <p:spPr>
          <a:xfrm>
            <a:off x="133343" y="6290784"/>
            <a:ext cx="1666427" cy="4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DDACF37F-1DA4-CD2B-FD0D-21D181909F97}"/>
              </a:ext>
            </a:extLst>
          </p:cNvPr>
          <p:cNvSpPr txBox="1">
            <a:spLocks noGrp="1"/>
          </p:cNvSpPr>
          <p:nvPr>
            <p:ph type="body" idx="1"/>
          </p:nvPr>
        </p:nvSpPr>
        <p:spPr>
          <a:xfrm>
            <a:off x="280268" y="711450"/>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i="1" dirty="0"/>
              <a:t>Shortfalls </a:t>
            </a:r>
            <a:r>
              <a:rPr lang="fr-FR" dirty="0"/>
              <a:t>et</a:t>
            </a:r>
            <a:r>
              <a:rPr lang="fr-FR" i="1" dirty="0"/>
              <a:t> Excess </a:t>
            </a:r>
            <a:r>
              <a:rPr lang="fr-FR" dirty="0"/>
              <a:t>: articulation IFRS 9 &amp; Bâle</a:t>
            </a:r>
            <a:endParaRPr dirty="0"/>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077233F6-F46C-071B-2518-099A9769170D}"/>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IFRS 9 – Provisionnement des ECL</a:t>
            </a:r>
          </a:p>
        </p:txBody>
      </p:sp>
      <p:sp>
        <p:nvSpPr>
          <p:cNvPr id="2" name="object 21">
            <a:extLst>
              <a:ext uri="{FF2B5EF4-FFF2-40B4-BE49-F238E27FC236}">
                <a16:creationId xmlns:a16="http://schemas.microsoft.com/office/drawing/2014/main" id="{DBD92C6F-E8FA-E100-A44C-F71BD02477AB}"/>
              </a:ext>
            </a:extLst>
          </p:cNvPr>
          <p:cNvSpPr txBox="1"/>
          <p:nvPr/>
        </p:nvSpPr>
        <p:spPr>
          <a:xfrm>
            <a:off x="133342" y="1322880"/>
            <a:ext cx="11911017" cy="1493999"/>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Comme vu précédemment, les pertes attendues calculées dans le cadre bâlois (EL) diffèrent des pertes attendues calculées sous IFRS 9 (ECL).</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Pour éviter un </a:t>
            </a:r>
            <a:r>
              <a:rPr lang="fr-FR" altLang="fr-FR" sz="1050" i="1" dirty="0" err="1">
                <a:latin typeface="+mj-lt"/>
              </a:rPr>
              <a:t>mismatch</a:t>
            </a:r>
            <a:r>
              <a:rPr lang="fr-FR" altLang="fr-FR" sz="1050" dirty="0">
                <a:latin typeface="+mj-lt"/>
              </a:rPr>
              <a:t> entre comptabilité et réglementation prudentielle, Bâle introduit un mécanisme d’ajustement appelé </a:t>
            </a:r>
            <a:r>
              <a:rPr lang="fr-FR" altLang="fr-FR" sz="1050" i="1" dirty="0" err="1">
                <a:latin typeface="+mj-lt"/>
              </a:rPr>
              <a:t>shortfall</a:t>
            </a:r>
            <a:r>
              <a:rPr lang="fr-FR" altLang="fr-FR" sz="1050" i="1" dirty="0">
                <a:latin typeface="+mj-lt"/>
              </a:rPr>
              <a:t> / </a:t>
            </a:r>
            <a:r>
              <a:rPr lang="fr-FR" altLang="fr-FR" sz="1050" i="1" dirty="0" err="1">
                <a:latin typeface="+mj-lt"/>
              </a:rPr>
              <a:t>excess</a:t>
            </a:r>
            <a:r>
              <a:rPr lang="fr-FR" altLang="fr-FR" sz="1050" i="1" dirty="0">
                <a:latin typeface="+mj-lt"/>
              </a:rPr>
              <a:t> of provisions :</a:t>
            </a:r>
            <a:endParaRPr lang="fr-FR" altLang="fr-FR" sz="1050" dirty="0">
              <a:latin typeface="+mj-lt"/>
            </a:endParaRPr>
          </a:p>
          <a:p>
            <a:pPr marL="465750" marR="83820" indent="-285750" algn="just">
              <a:spcBef>
                <a:spcPts val="430"/>
              </a:spcBef>
              <a:buFont typeface="Wingdings" panose="05000000000000000000" pitchFamily="2" charset="2"/>
              <a:buChar char="§"/>
            </a:pPr>
            <a:endParaRPr lang="fr-FR" altLang="fr-FR" sz="1050" b="1" dirty="0">
              <a:latin typeface="+mj-lt"/>
            </a:endParaRPr>
          </a:p>
          <a:p>
            <a:pPr marL="180000" marR="83820" algn="just">
              <a:spcBef>
                <a:spcPts val="430"/>
              </a:spcBef>
            </a:pPr>
            <a:endParaRPr lang="fr-FR" altLang="fr-FR" sz="1050" dirty="0">
              <a:latin typeface="+mj-lt"/>
            </a:endParaRPr>
          </a:p>
          <a:p>
            <a:pPr marL="180000" marR="83820" algn="just">
              <a:spcBef>
                <a:spcPts val="430"/>
              </a:spcBef>
            </a:pPr>
            <a:endParaRPr lang="fr-FR" altLang="fr-FR" sz="1050" dirty="0">
              <a:latin typeface="+mj-lt"/>
            </a:endParaRPr>
          </a:p>
          <a:p>
            <a:pPr marL="180000" marR="83820" algn="just">
              <a:spcBef>
                <a:spcPts val="430"/>
              </a:spcBef>
            </a:pPr>
            <a:endParaRPr lang="fr-FR" altLang="fr-FR" sz="1050" dirty="0">
              <a:latin typeface="+mj-lt"/>
            </a:endParaRPr>
          </a:p>
        </p:txBody>
      </p:sp>
      <mc:AlternateContent xmlns:mc="http://schemas.openxmlformats.org/markup-compatibility/2006" xmlns:a14="http://schemas.microsoft.com/office/drawing/2010/main">
        <mc:Choice Requires="a14">
          <p:sp>
            <p:nvSpPr>
              <p:cNvPr id="1602" name="ZoneTexte 1601">
                <a:extLst>
                  <a:ext uri="{FF2B5EF4-FFF2-40B4-BE49-F238E27FC236}">
                    <a16:creationId xmlns:a16="http://schemas.microsoft.com/office/drawing/2014/main" id="{D728D580-EBE1-823E-3670-A379ECC7B3A0}"/>
                  </a:ext>
                </a:extLst>
              </p:cNvPr>
              <p:cNvSpPr txBox="1"/>
              <p:nvPr/>
            </p:nvSpPr>
            <p:spPr>
              <a:xfrm>
                <a:off x="2758440" y="2250079"/>
                <a:ext cx="7917180" cy="301814"/>
              </a:xfrm>
              <a:prstGeom prst="rect">
                <a:avLst/>
              </a:prstGeom>
              <a:noFill/>
            </p:spPr>
            <p:txBody>
              <a:bodyPr wrap="square">
                <a:spAutoFit/>
              </a:bodyPr>
              <a:lstStyle/>
              <a:p>
                <a14:m>
                  <m:oMath xmlns:m="http://schemas.openxmlformats.org/officeDocument/2006/math">
                    <m:r>
                      <m:rPr>
                        <m:nor/>
                      </m:rPr>
                      <a:rPr lang="fr-FR" sz="1200"/>
                      <m:t>Shortfall</m:t>
                    </m:r>
                    <m:r>
                      <m:rPr>
                        <m:nor/>
                      </m:rPr>
                      <a:rPr lang="fr-FR" sz="1200"/>
                      <m:t>/</m:t>
                    </m:r>
                    <m:r>
                      <m:rPr>
                        <m:nor/>
                      </m:rPr>
                      <a:rPr lang="fr-FR" sz="1200"/>
                      <m:t>Excess</m:t>
                    </m:r>
                    <m:r>
                      <m:rPr>
                        <m:nor/>
                      </m:rPr>
                      <a:rPr lang="fr-FR" sz="1200" b="0" i="0" smtClean="0"/>
                      <m:t> </m:t>
                    </m:r>
                    <m:r>
                      <m:rPr>
                        <m:nor/>
                      </m:rPr>
                      <a:rPr lang="fr-FR" sz="1200"/>
                      <m:t>=</m:t>
                    </m:r>
                    <m:r>
                      <m:rPr>
                        <m:nor/>
                      </m:rPr>
                      <a:rPr lang="fr-FR" sz="1200" b="0" i="0" smtClean="0"/>
                      <m:t> </m:t>
                    </m:r>
                    <m:r>
                      <m:rPr>
                        <m:nor/>
                      </m:rPr>
                      <a:rPr lang="fr-FR" sz="1200"/>
                      <m:t>Provisions</m:t>
                    </m:r>
                    <m:r>
                      <m:rPr>
                        <m:nor/>
                      </m:rPr>
                      <a:rPr lang="fr-FR" sz="1200"/>
                      <m:t> </m:t>
                    </m:r>
                    <m:r>
                      <m:rPr>
                        <m:nor/>
                      </m:rPr>
                      <a:rPr lang="fr-FR" sz="1200"/>
                      <m:t>comptables</m:t>
                    </m:r>
                    <m:r>
                      <m:rPr>
                        <m:nor/>
                      </m:rPr>
                      <a:rPr lang="fr-FR" sz="1200"/>
                      <m:t> (</m:t>
                    </m:r>
                    <m:r>
                      <m:rPr>
                        <m:nor/>
                      </m:rPr>
                      <a:rPr lang="fr-FR" sz="1200" b="0" i="0" smtClean="0"/>
                      <m:t>ECL</m:t>
                    </m:r>
                    <m:r>
                      <m:rPr>
                        <m:nor/>
                      </m:rPr>
                      <a:rPr lang="fr-FR" sz="1200"/>
                      <m:t>)</m:t>
                    </m:r>
                    <m:r>
                      <m:rPr>
                        <m:nor/>
                      </m:rPr>
                      <a:rPr lang="fr-FR" sz="1200" b="0" i="0" smtClean="0"/>
                      <m:t> </m:t>
                    </m:r>
                    <m:r>
                      <m:rPr>
                        <m:nor/>
                      </m:rPr>
                      <a:rPr lang="fr-FR" sz="1200"/>
                      <m:t>−</m:t>
                    </m:r>
                    <m:r>
                      <m:rPr>
                        <m:nor/>
                      </m:rPr>
                      <a:rPr lang="fr-FR" sz="1200" b="0" i="0" smtClean="0"/>
                      <m:t> </m:t>
                    </m:r>
                    <m:r>
                      <m:rPr>
                        <m:nor/>
                      </m:rPr>
                      <a:rPr lang="fr-FR" sz="1200"/>
                      <m:t>Pertes</m:t>
                    </m:r>
                    <m:r>
                      <m:rPr>
                        <m:nor/>
                      </m:rPr>
                      <a:rPr lang="fr-FR" sz="1200"/>
                      <m:t> </m:t>
                    </m:r>
                    <m:r>
                      <m:rPr>
                        <m:nor/>
                      </m:rPr>
                      <a:rPr lang="fr-FR" sz="1200"/>
                      <m:t>attendues</m:t>
                    </m:r>
                    <m:r>
                      <m:rPr>
                        <m:nor/>
                      </m:rPr>
                      <a:rPr lang="fr-FR" sz="1200"/>
                      <m:t> </m:t>
                    </m:r>
                    <m:r>
                      <m:rPr>
                        <m:nor/>
                      </m:rPr>
                      <a:rPr lang="fr-FR" sz="1200"/>
                      <m:t>prudentielles</m:t>
                    </m:r>
                    <m:r>
                      <m:rPr>
                        <m:nor/>
                      </m:rPr>
                      <a:rPr lang="fr-FR" sz="1200"/>
                      <m:t> (</m:t>
                    </m:r>
                    <m:r>
                      <m:rPr>
                        <m:nor/>
                      </m:rPr>
                      <a:rPr lang="fr-FR" sz="1200"/>
                      <m:t>EL</m:t>
                    </m:r>
                  </m:oMath>
                </a14:m>
                <a:r>
                  <a:rPr lang="fr-FR" sz="1200" dirty="0"/>
                  <a:t>)</a:t>
                </a:r>
              </a:p>
            </p:txBody>
          </p:sp>
        </mc:Choice>
        <mc:Fallback xmlns="">
          <p:sp>
            <p:nvSpPr>
              <p:cNvPr id="1602" name="ZoneTexte 1601">
                <a:extLst>
                  <a:ext uri="{FF2B5EF4-FFF2-40B4-BE49-F238E27FC236}">
                    <a16:creationId xmlns:a16="http://schemas.microsoft.com/office/drawing/2014/main" id="{D728D580-EBE1-823E-3670-A379ECC7B3A0}"/>
                  </a:ext>
                </a:extLst>
              </p:cNvPr>
              <p:cNvSpPr txBox="1">
                <a:spLocks noRot="1" noChangeAspect="1" noMove="1" noResize="1" noEditPoints="1" noAdjustHandles="1" noChangeArrowheads="1" noChangeShapeType="1" noTextEdit="1"/>
              </p:cNvSpPr>
              <p:nvPr/>
            </p:nvSpPr>
            <p:spPr>
              <a:xfrm>
                <a:off x="2758440" y="2250079"/>
                <a:ext cx="7917180" cy="301814"/>
              </a:xfrm>
              <a:prstGeom prst="rect">
                <a:avLst/>
              </a:prstGeom>
              <a:blipFill>
                <a:blip r:embed="rId3"/>
                <a:stretch>
                  <a:fillRect b="-12000"/>
                </a:stretch>
              </a:blipFill>
            </p:spPr>
            <p:txBody>
              <a:bodyPr/>
              <a:lstStyle/>
              <a:p>
                <a:r>
                  <a:rPr lang="fr-FR">
                    <a:noFill/>
                  </a:rPr>
                  <a:t> </a:t>
                </a:r>
              </a:p>
            </p:txBody>
          </p:sp>
        </mc:Fallback>
      </mc:AlternateContent>
      <p:sp>
        <p:nvSpPr>
          <p:cNvPr id="1605" name="ZoneTexte 1604">
            <a:extLst>
              <a:ext uri="{FF2B5EF4-FFF2-40B4-BE49-F238E27FC236}">
                <a16:creationId xmlns:a16="http://schemas.microsoft.com/office/drawing/2014/main" id="{AB29147B-8CD8-7411-75B9-9B1FCCE2817A}"/>
              </a:ext>
            </a:extLst>
          </p:cNvPr>
          <p:cNvSpPr txBox="1"/>
          <p:nvPr/>
        </p:nvSpPr>
        <p:spPr>
          <a:xfrm>
            <a:off x="2758440" y="2141906"/>
            <a:ext cx="6747510" cy="55626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
        <p:nvSpPr>
          <p:cNvPr id="1607" name="ZoneTexte 1606">
            <a:extLst>
              <a:ext uri="{FF2B5EF4-FFF2-40B4-BE49-F238E27FC236}">
                <a16:creationId xmlns:a16="http://schemas.microsoft.com/office/drawing/2014/main" id="{D5CB2A95-9073-44F4-638A-0EEF0B79226D}"/>
              </a:ext>
            </a:extLst>
          </p:cNvPr>
          <p:cNvSpPr txBox="1"/>
          <p:nvPr/>
        </p:nvSpPr>
        <p:spPr>
          <a:xfrm>
            <a:off x="206371" y="2925052"/>
            <a:ext cx="11779257" cy="3820810"/>
          </a:xfrm>
          <a:prstGeom prst="rect">
            <a:avLst/>
          </a:prstGeom>
        </p:spPr>
        <p:txBody>
          <a:bodyPr vert="horz" wrap="square" lIns="90000" tIns="45720" rIns="91440" bIns="45720" rtlCol="0">
            <a:noAutofit/>
          </a:bodyPr>
          <a:lstStyle/>
          <a:p>
            <a:pPr algn="just">
              <a:spcBef>
                <a:spcPts val="600"/>
              </a:spcBef>
              <a:buClr>
                <a:schemeClr val="tx1"/>
              </a:buClr>
            </a:pPr>
            <a:r>
              <a:rPr lang="fr-FR" sz="1050" u="sng" dirty="0">
                <a:latin typeface="Verdana" panose="020B0604030504040204" pitchFamily="34" charset="0"/>
              </a:rPr>
              <a:t>1</a:t>
            </a:r>
            <a:r>
              <a:rPr lang="fr-FR" sz="1050" u="sng" baseline="30000" dirty="0">
                <a:latin typeface="Verdana" panose="020B0604030504040204" pitchFamily="34" charset="0"/>
              </a:rPr>
              <a:t>er</a:t>
            </a:r>
            <a:r>
              <a:rPr lang="fr-FR" sz="1050" u="sng" dirty="0">
                <a:latin typeface="Verdana" panose="020B0604030504040204" pitchFamily="34" charset="0"/>
              </a:rPr>
              <a:t> cas de figure </a:t>
            </a:r>
            <a:r>
              <a:rPr lang="fr-FR" sz="1050" dirty="0">
                <a:latin typeface="Verdana" panose="020B0604030504040204" pitchFamily="34" charset="0"/>
              </a:rPr>
              <a:t>: </a:t>
            </a:r>
            <a:r>
              <a:rPr lang="fr-FR" sz="1050" i="1" dirty="0" err="1">
                <a:latin typeface="Verdana" panose="020B0604030504040204" pitchFamily="34" charset="0"/>
              </a:rPr>
              <a:t>Shortfall</a:t>
            </a:r>
            <a:endParaRPr lang="fr-FR" sz="1050" i="1" dirty="0">
              <a:latin typeface="Verdana" panose="020B0604030504040204" pitchFamily="34" charset="0"/>
            </a:endParaRP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dirty="0"/>
              <a:t>Provisions IFRS 9 &lt; EL prudentiel</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dirty="0"/>
              <a:t>La banque a sous-provisionné. Pour équilibrer cette différence, un </a:t>
            </a:r>
            <a:r>
              <a:rPr lang="fr-FR" sz="1050" i="1" dirty="0" err="1"/>
              <a:t>Shortfall</a:t>
            </a:r>
            <a:r>
              <a:rPr lang="fr-FR" sz="1050" dirty="0"/>
              <a:t> est ajouté :</a:t>
            </a:r>
          </a:p>
          <a:p>
            <a:pPr algn="just">
              <a:spcBef>
                <a:spcPts val="600"/>
              </a:spcBef>
              <a:buClr>
                <a:schemeClr val="tx1"/>
              </a:buClr>
            </a:pPr>
            <a:endParaRPr lang="fr-FR" sz="1050" dirty="0"/>
          </a:p>
          <a:p>
            <a:pPr algn="just">
              <a:spcBef>
                <a:spcPts val="600"/>
              </a:spcBef>
              <a:buClr>
                <a:schemeClr val="tx1"/>
              </a:buClr>
            </a:pPr>
            <a:r>
              <a:rPr lang="fr-FR" sz="1050" dirty="0"/>
              <a:t>Le </a:t>
            </a:r>
            <a:r>
              <a:rPr lang="fr-FR" sz="1050" i="1" dirty="0" err="1"/>
              <a:t>Shortfall</a:t>
            </a:r>
            <a:r>
              <a:rPr lang="fr-FR" sz="1050" dirty="0"/>
              <a:t> est déduit directement du capital CET1 (</a:t>
            </a:r>
            <a:r>
              <a:rPr lang="fr-FR" sz="1050" i="1" dirty="0"/>
              <a:t>Common </a:t>
            </a:r>
            <a:r>
              <a:rPr lang="fr-FR" sz="1050" i="1" dirty="0" err="1"/>
              <a:t>Equity</a:t>
            </a:r>
            <a:r>
              <a:rPr lang="fr-FR" sz="1050" i="1" dirty="0"/>
              <a:t> Tier 1</a:t>
            </a:r>
            <a:r>
              <a:rPr lang="fr-FR" sz="1050" dirty="0"/>
              <a:t>) pour venir compléter les provisions comptables.</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u="sng" dirty="0">
                <a:latin typeface="Verdana" panose="020B0604030504040204" pitchFamily="34" charset="0"/>
              </a:rPr>
              <a:t>2</a:t>
            </a:r>
            <a:r>
              <a:rPr lang="fr-FR" sz="1050" u="sng" baseline="30000" dirty="0">
                <a:latin typeface="Verdana" panose="020B0604030504040204" pitchFamily="34" charset="0"/>
              </a:rPr>
              <a:t>ème</a:t>
            </a:r>
            <a:r>
              <a:rPr lang="fr-FR" sz="1050" u="sng" dirty="0">
                <a:latin typeface="Verdana" panose="020B0604030504040204" pitchFamily="34" charset="0"/>
              </a:rPr>
              <a:t> cas de figure </a:t>
            </a:r>
            <a:r>
              <a:rPr lang="fr-FR" sz="1050" dirty="0">
                <a:latin typeface="Verdana" panose="020B0604030504040204" pitchFamily="34" charset="0"/>
              </a:rPr>
              <a:t>: </a:t>
            </a:r>
            <a:r>
              <a:rPr lang="fr-FR" sz="1050" i="1" dirty="0"/>
              <a:t>Excess</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dirty="0"/>
              <a:t>Provisions IFRS 9 &gt; EL prudentiel</a:t>
            </a:r>
          </a:p>
          <a:p>
            <a:pPr algn="just">
              <a:spcBef>
                <a:spcPts val="600"/>
              </a:spcBef>
              <a:buClr>
                <a:schemeClr val="tx1"/>
              </a:buClr>
            </a:pPr>
            <a:endParaRPr lang="fr-FR" sz="1050" dirty="0">
              <a:latin typeface="Verdana" panose="020B0604030504040204" pitchFamily="34" charset="0"/>
            </a:endParaRPr>
          </a:p>
          <a:p>
            <a:pPr algn="just">
              <a:spcBef>
                <a:spcPts val="600"/>
              </a:spcBef>
              <a:buClr>
                <a:schemeClr val="tx1"/>
              </a:buClr>
            </a:pPr>
            <a:r>
              <a:rPr lang="fr-FR" sz="1050" dirty="0"/>
              <a:t>La banque a sur-provisionné (ex. IFRS 9 intègre un scénario très adverse). Pour équilibrer cette différence :</a:t>
            </a:r>
          </a:p>
          <a:p>
            <a:pPr algn="just">
              <a:spcBef>
                <a:spcPts val="600"/>
              </a:spcBef>
              <a:buClr>
                <a:schemeClr val="tx1"/>
              </a:buClr>
            </a:pPr>
            <a:endParaRPr lang="fr-FR" sz="1050" dirty="0"/>
          </a:p>
          <a:p>
            <a:pPr algn="just">
              <a:spcBef>
                <a:spcPts val="600"/>
              </a:spcBef>
              <a:buClr>
                <a:schemeClr val="tx1"/>
              </a:buClr>
            </a:pPr>
            <a:r>
              <a:rPr lang="fr-FR" sz="1050" dirty="0"/>
              <a:t>L’excédent peut être ajouté au CET2 (coussin supplémentaire), dans la limite de 0,6% des RWA de crédit. Au-delà, l’excédent n’est pas reconnu réglementairement (pas besoin d’équilibrer l’équation Provisions IFRS 9 &gt; EL prudentiel).  La limite de 0,6% des RWA permet d’éviter des optimisations trop agressives de la part des banques.</a:t>
            </a:r>
            <a:endParaRPr lang="fr-FR" sz="1400" dirty="0">
              <a:latin typeface="Verdana" panose="020B0604030504040204" pitchFamily="34" charset="0"/>
            </a:endParaRPr>
          </a:p>
        </p:txBody>
      </p:sp>
      <p:sp>
        <p:nvSpPr>
          <p:cNvPr id="1608" name="Google Shape;6235;p132">
            <a:extLst>
              <a:ext uri="{FF2B5EF4-FFF2-40B4-BE49-F238E27FC236}">
                <a16:creationId xmlns:a16="http://schemas.microsoft.com/office/drawing/2014/main" id="{C1C0436D-BCCD-BB6D-0BA1-49D8C6AB3C6A}"/>
              </a:ext>
            </a:extLst>
          </p:cNvPr>
          <p:cNvSpPr/>
          <p:nvPr/>
        </p:nvSpPr>
        <p:spPr>
          <a:xfrm>
            <a:off x="2653311" y="3485934"/>
            <a:ext cx="737104" cy="62515"/>
          </a:xfrm>
          <a:prstGeom prst="rightArrow">
            <a:avLst>
              <a:gd name="adj1" fmla="val 50000"/>
              <a:gd name="adj2" fmla="val 50000"/>
            </a:avLst>
          </a:prstGeom>
          <a:solidFill>
            <a:schemeClr val="accent1"/>
          </a:solidFill>
          <a:ln w="127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609" name="ZoneTexte 1608">
                <a:extLst>
                  <a:ext uri="{FF2B5EF4-FFF2-40B4-BE49-F238E27FC236}">
                    <a16:creationId xmlns:a16="http://schemas.microsoft.com/office/drawing/2014/main" id="{8A3EBBFA-1302-8487-2FE9-E2450675C2DE}"/>
                  </a:ext>
                </a:extLst>
              </p:cNvPr>
              <p:cNvSpPr txBox="1"/>
              <p:nvPr/>
            </p:nvSpPr>
            <p:spPr>
              <a:xfrm>
                <a:off x="3128475" y="3361026"/>
                <a:ext cx="3686175" cy="26599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𝐸𝐶𝐿</m:t>
                      </m:r>
                      <m:r>
                        <a:rPr lang="fr-FR" sz="1200" b="0" i="1" smtClean="0">
                          <a:latin typeface="Cambria Math" panose="02040503050406030204" pitchFamily="18" charset="0"/>
                        </a:rPr>
                        <m:t>+</m:t>
                      </m:r>
                      <m:r>
                        <a:rPr lang="fr-FR" sz="1200" b="0" i="1" smtClean="0">
                          <a:latin typeface="Cambria Math" panose="02040503050406030204" pitchFamily="18" charset="0"/>
                        </a:rPr>
                        <m:t>𝑈𝐿</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99</m:t>
                          </m:r>
                          <m:r>
                            <a:rPr lang="fr-FR" sz="1200" b="0" i="1" smtClean="0">
                              <a:latin typeface="Cambria Math" panose="02040503050406030204" pitchFamily="18" charset="0"/>
                            </a:rPr>
                            <m:t>,</m:t>
                          </m:r>
                          <m:r>
                            <a:rPr lang="fr-FR" sz="1200" b="0" i="1" smtClean="0">
                              <a:latin typeface="Cambria Math" panose="02040503050406030204" pitchFamily="18" charset="0"/>
                            </a:rPr>
                            <m:t>99</m:t>
                          </m:r>
                          <m:r>
                            <a:rPr lang="fr-FR" sz="1200" b="0" i="1" smtClean="0">
                              <a:latin typeface="Cambria Math" panose="02040503050406030204" pitchFamily="18" charset="0"/>
                            </a:rPr>
                            <m:t>%</m:t>
                          </m:r>
                        </m:e>
                      </m:d>
                      <m:r>
                        <a:rPr lang="fr-FR" sz="1200" i="1">
                          <a:latin typeface="Cambria Math" panose="02040503050406030204" pitchFamily="18" charset="0"/>
                        </a:rPr>
                        <m:t>&lt;</m:t>
                      </m:r>
                      <m:r>
                        <a:rPr lang="fr-FR" sz="1200" i="1">
                          <a:latin typeface="Cambria Math" panose="02040503050406030204" pitchFamily="18" charset="0"/>
                        </a:rPr>
                        <m:t>𝐶𝑟𝑒𝑑𝑖𝑡𝑉𝑎𝑅</m:t>
                      </m:r>
                      <m:r>
                        <a:rPr lang="fr-FR" sz="1200" i="1">
                          <a:latin typeface="Cambria Math" panose="02040503050406030204" pitchFamily="18" charset="0"/>
                        </a:rPr>
                        <m:t>(</m:t>
                      </m:r>
                      <m:r>
                        <a:rPr lang="fr-FR" sz="1200" i="1">
                          <a:latin typeface="Cambria Math" panose="02040503050406030204" pitchFamily="18" charset="0"/>
                        </a:rPr>
                        <m:t>99</m:t>
                      </m:r>
                      <m:r>
                        <a:rPr lang="fr-FR" sz="1200" i="1">
                          <a:latin typeface="Cambria Math" panose="02040503050406030204" pitchFamily="18" charset="0"/>
                        </a:rPr>
                        <m:t>,</m:t>
                      </m:r>
                      <m:r>
                        <a:rPr lang="fr-FR" sz="1200" i="1">
                          <a:latin typeface="Cambria Math" panose="02040503050406030204" pitchFamily="18" charset="0"/>
                        </a:rPr>
                        <m:t>99</m:t>
                      </m:r>
                      <m:r>
                        <a:rPr lang="fr-FR" sz="1200" i="1">
                          <a:latin typeface="Cambria Math" panose="02040503050406030204" pitchFamily="18" charset="0"/>
                        </a:rPr>
                        <m:t>%)</m:t>
                      </m:r>
                    </m:oMath>
                  </m:oMathPara>
                </a14:m>
                <a:endParaRPr lang="fr-FR" sz="1200" dirty="0" err="1">
                  <a:latin typeface="Verdana" panose="020B0604030504040204" pitchFamily="34" charset="0"/>
                </a:endParaRPr>
              </a:p>
            </p:txBody>
          </p:sp>
        </mc:Choice>
        <mc:Fallback xmlns="">
          <p:sp>
            <p:nvSpPr>
              <p:cNvPr id="1609" name="ZoneTexte 1608">
                <a:extLst>
                  <a:ext uri="{FF2B5EF4-FFF2-40B4-BE49-F238E27FC236}">
                    <a16:creationId xmlns:a16="http://schemas.microsoft.com/office/drawing/2014/main" id="{8A3EBBFA-1302-8487-2FE9-E2450675C2DE}"/>
                  </a:ext>
                </a:extLst>
              </p:cNvPr>
              <p:cNvSpPr txBox="1">
                <a:spLocks noRot="1" noChangeAspect="1" noMove="1" noResize="1" noEditPoints="1" noAdjustHandles="1" noChangeArrowheads="1" noChangeShapeType="1" noTextEdit="1"/>
              </p:cNvSpPr>
              <p:nvPr/>
            </p:nvSpPr>
            <p:spPr>
              <a:xfrm>
                <a:off x="3128475" y="3361026"/>
                <a:ext cx="3686175" cy="265992"/>
              </a:xfrm>
              <a:prstGeom prst="rect">
                <a:avLst/>
              </a:prstGeom>
              <a:blipFill>
                <a:blip r:embed="rId4"/>
                <a:stretch>
                  <a:fillRect b="-1590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10" name="ZoneTexte 1609">
                <a:extLst>
                  <a:ext uri="{FF2B5EF4-FFF2-40B4-BE49-F238E27FC236}">
                    <a16:creationId xmlns:a16="http://schemas.microsoft.com/office/drawing/2014/main" id="{B0C4F023-7936-9134-ECA5-B6C2B1AAABBD}"/>
                  </a:ext>
                </a:extLst>
              </p:cNvPr>
              <p:cNvSpPr txBox="1"/>
              <p:nvPr/>
            </p:nvSpPr>
            <p:spPr>
              <a:xfrm>
                <a:off x="5445910" y="3860763"/>
                <a:ext cx="5229710" cy="26599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𝐸𝐶𝐿</m:t>
                      </m:r>
                      <m:r>
                        <a:rPr lang="fr-FR" sz="1200" b="0" i="1" smtClean="0">
                          <a:latin typeface="Cambria Math" panose="02040503050406030204" pitchFamily="18" charset="0"/>
                        </a:rPr>
                        <m:t>+</m:t>
                      </m:r>
                      <m:r>
                        <a:rPr lang="fr-FR" sz="1200" b="0" i="1" smtClean="0">
                          <a:latin typeface="Cambria Math" panose="02040503050406030204" pitchFamily="18" charset="0"/>
                        </a:rPr>
                        <m:t>𝑈𝐿</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99</m:t>
                          </m:r>
                          <m:r>
                            <a:rPr lang="fr-FR" sz="1200" b="0" i="1" smtClean="0">
                              <a:latin typeface="Cambria Math" panose="02040503050406030204" pitchFamily="18" charset="0"/>
                            </a:rPr>
                            <m:t>,</m:t>
                          </m:r>
                          <m:r>
                            <a:rPr lang="fr-FR" sz="1200" b="0" i="1" smtClean="0">
                              <a:latin typeface="Cambria Math" panose="02040503050406030204" pitchFamily="18" charset="0"/>
                            </a:rPr>
                            <m:t>99</m:t>
                          </m:r>
                          <m:r>
                            <a:rPr lang="fr-FR" sz="1200" b="0" i="1" smtClean="0">
                              <a:latin typeface="Cambria Math" panose="02040503050406030204" pitchFamily="18" charset="0"/>
                            </a:rPr>
                            <m:t>%</m:t>
                          </m:r>
                        </m:e>
                      </m:d>
                      <m:r>
                        <a:rPr lang="fr-FR" sz="1200" b="0" i="1" smtClean="0">
                          <a:latin typeface="Cambria Math" panose="02040503050406030204" pitchFamily="18" charset="0"/>
                        </a:rPr>
                        <m:t>+</m:t>
                      </m:r>
                      <m:r>
                        <a:rPr lang="fr-FR" sz="1200" i="1">
                          <a:latin typeface="Cambria Math" panose="02040503050406030204" pitchFamily="18" charset="0"/>
                        </a:rPr>
                        <m:t>𝑆</m:t>
                      </m:r>
                      <m:r>
                        <a:rPr lang="fr-FR" sz="1200" i="1">
                          <a:latin typeface="Cambria Math" panose="02040503050406030204" pitchFamily="18" charset="0"/>
                        </a:rPr>
                        <m:t>h</m:t>
                      </m:r>
                      <m:r>
                        <a:rPr lang="fr-FR" sz="1200" i="1">
                          <a:latin typeface="Cambria Math" panose="02040503050406030204" pitchFamily="18" charset="0"/>
                        </a:rPr>
                        <m:t>𝑜𝑟𝑡𝑓𝑎𝑙𝑙</m:t>
                      </m:r>
                      <m:r>
                        <a:rPr lang="fr-FR" sz="1200" b="0" i="1" smtClean="0">
                          <a:latin typeface="Cambria Math" panose="02040503050406030204" pitchFamily="18" charset="0"/>
                        </a:rPr>
                        <m:t>=</m:t>
                      </m:r>
                      <m:r>
                        <a:rPr lang="fr-FR" sz="1200" i="1">
                          <a:latin typeface="Cambria Math" panose="02040503050406030204" pitchFamily="18" charset="0"/>
                        </a:rPr>
                        <m:t>𝐶𝑟𝑒𝑑𝑖𝑡𝑉𝑎</m:t>
                      </m:r>
                      <m:r>
                        <a:rPr lang="fr-FR" sz="1200" b="0" i="1" smtClean="0">
                          <a:latin typeface="Cambria Math" panose="02040503050406030204" pitchFamily="18" charset="0"/>
                        </a:rPr>
                        <m:t>𝑅</m:t>
                      </m:r>
                      <m:r>
                        <a:rPr lang="fr-FR" sz="1200" i="1">
                          <a:latin typeface="Cambria Math" panose="02040503050406030204" pitchFamily="18" charset="0"/>
                        </a:rPr>
                        <m:t>(</m:t>
                      </m:r>
                      <m:r>
                        <a:rPr lang="fr-FR" sz="1200" i="1">
                          <a:latin typeface="Cambria Math" panose="02040503050406030204" pitchFamily="18" charset="0"/>
                        </a:rPr>
                        <m:t>99</m:t>
                      </m:r>
                      <m:r>
                        <a:rPr lang="fr-FR" sz="1200" i="1">
                          <a:latin typeface="Cambria Math" panose="02040503050406030204" pitchFamily="18" charset="0"/>
                        </a:rPr>
                        <m:t>,</m:t>
                      </m:r>
                      <m:r>
                        <a:rPr lang="fr-FR" sz="1200" i="1">
                          <a:latin typeface="Cambria Math" panose="02040503050406030204" pitchFamily="18" charset="0"/>
                        </a:rPr>
                        <m:t>99</m:t>
                      </m:r>
                      <m:r>
                        <a:rPr lang="fr-FR" sz="1200" b="0" i="1" smtClean="0">
                          <a:latin typeface="Cambria Math" panose="02040503050406030204" pitchFamily="18" charset="0"/>
                        </a:rPr>
                        <m:t>%)</m:t>
                      </m:r>
                    </m:oMath>
                  </m:oMathPara>
                </a14:m>
                <a:endParaRPr lang="fr-FR" sz="1200" dirty="0" err="1">
                  <a:latin typeface="Verdana" panose="020B0604030504040204" pitchFamily="34" charset="0"/>
                </a:endParaRPr>
              </a:p>
            </p:txBody>
          </p:sp>
        </mc:Choice>
        <mc:Fallback xmlns="">
          <p:sp>
            <p:nvSpPr>
              <p:cNvPr id="1610" name="ZoneTexte 1609">
                <a:extLst>
                  <a:ext uri="{FF2B5EF4-FFF2-40B4-BE49-F238E27FC236}">
                    <a16:creationId xmlns:a16="http://schemas.microsoft.com/office/drawing/2014/main" id="{B0C4F023-7936-9134-ECA5-B6C2B1AAABBD}"/>
                  </a:ext>
                </a:extLst>
              </p:cNvPr>
              <p:cNvSpPr txBox="1">
                <a:spLocks noRot="1" noChangeAspect="1" noMove="1" noResize="1" noEditPoints="1" noAdjustHandles="1" noChangeArrowheads="1" noChangeShapeType="1" noTextEdit="1"/>
              </p:cNvSpPr>
              <p:nvPr/>
            </p:nvSpPr>
            <p:spPr>
              <a:xfrm>
                <a:off x="5445910" y="3860763"/>
                <a:ext cx="5229710" cy="265992"/>
              </a:xfrm>
              <a:prstGeom prst="rect">
                <a:avLst/>
              </a:prstGeom>
              <a:blipFill>
                <a:blip r:embed="rId5"/>
                <a:stretch>
                  <a:fillRect b="-15909"/>
                </a:stretch>
              </a:blipFill>
            </p:spPr>
            <p:txBody>
              <a:bodyPr/>
              <a:lstStyle/>
              <a:p>
                <a:r>
                  <a:rPr lang="fr-FR">
                    <a:noFill/>
                  </a:rPr>
                  <a:t> </a:t>
                </a:r>
              </a:p>
            </p:txBody>
          </p:sp>
        </mc:Fallback>
      </mc:AlternateContent>
      <p:sp>
        <p:nvSpPr>
          <p:cNvPr id="1611" name="Google Shape;6235;p132">
            <a:extLst>
              <a:ext uri="{FF2B5EF4-FFF2-40B4-BE49-F238E27FC236}">
                <a16:creationId xmlns:a16="http://schemas.microsoft.com/office/drawing/2014/main" id="{662AE183-6EB3-1115-5F93-A182507C8E41}"/>
              </a:ext>
            </a:extLst>
          </p:cNvPr>
          <p:cNvSpPr/>
          <p:nvPr/>
        </p:nvSpPr>
        <p:spPr>
          <a:xfrm>
            <a:off x="2653311" y="5397070"/>
            <a:ext cx="737104" cy="62515"/>
          </a:xfrm>
          <a:prstGeom prst="rightArrow">
            <a:avLst>
              <a:gd name="adj1" fmla="val 50000"/>
              <a:gd name="adj2" fmla="val 50000"/>
            </a:avLst>
          </a:prstGeom>
          <a:solidFill>
            <a:schemeClr val="accent1"/>
          </a:solidFill>
          <a:ln w="127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612" name="ZoneTexte 1611">
                <a:extLst>
                  <a:ext uri="{FF2B5EF4-FFF2-40B4-BE49-F238E27FC236}">
                    <a16:creationId xmlns:a16="http://schemas.microsoft.com/office/drawing/2014/main" id="{D0750842-A1EF-8CA5-621B-EA4F15FFB1DA}"/>
                  </a:ext>
                </a:extLst>
              </p:cNvPr>
              <p:cNvSpPr txBox="1"/>
              <p:nvPr/>
            </p:nvSpPr>
            <p:spPr>
              <a:xfrm>
                <a:off x="3128475" y="5264074"/>
                <a:ext cx="3686175" cy="26599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𝐸𝐶𝐿</m:t>
                      </m:r>
                      <m:r>
                        <a:rPr lang="fr-FR" sz="1200" b="0" i="1" smtClean="0">
                          <a:latin typeface="Cambria Math" panose="02040503050406030204" pitchFamily="18" charset="0"/>
                        </a:rPr>
                        <m:t>+</m:t>
                      </m:r>
                      <m:r>
                        <a:rPr lang="fr-FR" sz="1200" b="0" i="1" smtClean="0">
                          <a:latin typeface="Cambria Math" panose="02040503050406030204" pitchFamily="18" charset="0"/>
                        </a:rPr>
                        <m:t>𝑈𝐿</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99</m:t>
                          </m:r>
                          <m:r>
                            <a:rPr lang="fr-FR" sz="1200" b="0" i="1" smtClean="0">
                              <a:latin typeface="Cambria Math" panose="02040503050406030204" pitchFamily="18" charset="0"/>
                            </a:rPr>
                            <m:t>,</m:t>
                          </m:r>
                          <m:r>
                            <a:rPr lang="fr-FR" sz="1200" b="0" i="1" smtClean="0">
                              <a:latin typeface="Cambria Math" panose="02040503050406030204" pitchFamily="18" charset="0"/>
                            </a:rPr>
                            <m:t>99</m:t>
                          </m:r>
                          <m:r>
                            <a:rPr lang="fr-FR" sz="1200" b="0" i="1" smtClean="0">
                              <a:latin typeface="Cambria Math" panose="02040503050406030204" pitchFamily="18" charset="0"/>
                            </a:rPr>
                            <m:t>%</m:t>
                          </m:r>
                        </m:e>
                      </m:d>
                      <m:r>
                        <a:rPr lang="fr-FR" sz="1200" b="0" i="1" smtClean="0">
                          <a:latin typeface="Cambria Math" panose="02040503050406030204" pitchFamily="18" charset="0"/>
                        </a:rPr>
                        <m:t>&gt;</m:t>
                      </m:r>
                      <m:r>
                        <a:rPr lang="fr-FR" sz="1200" i="1">
                          <a:latin typeface="Cambria Math" panose="02040503050406030204" pitchFamily="18" charset="0"/>
                        </a:rPr>
                        <m:t>𝐶𝑟𝑒𝑑𝑖𝑡𝑉𝑎</m:t>
                      </m:r>
                      <m:r>
                        <a:rPr lang="fr-FR" sz="1200" b="0" i="1" smtClean="0">
                          <a:latin typeface="Cambria Math" panose="02040503050406030204" pitchFamily="18" charset="0"/>
                        </a:rPr>
                        <m:t>𝑅</m:t>
                      </m:r>
                      <m:r>
                        <a:rPr lang="fr-FR" sz="1200" i="1">
                          <a:latin typeface="Cambria Math" panose="02040503050406030204" pitchFamily="18" charset="0"/>
                        </a:rPr>
                        <m:t>(</m:t>
                      </m:r>
                      <m:r>
                        <a:rPr lang="fr-FR" sz="1200" i="1">
                          <a:latin typeface="Cambria Math" panose="02040503050406030204" pitchFamily="18" charset="0"/>
                        </a:rPr>
                        <m:t>99</m:t>
                      </m:r>
                      <m:r>
                        <a:rPr lang="fr-FR" sz="1200" i="1">
                          <a:latin typeface="Cambria Math" panose="02040503050406030204" pitchFamily="18" charset="0"/>
                        </a:rPr>
                        <m:t>,</m:t>
                      </m:r>
                      <m:r>
                        <a:rPr lang="fr-FR" sz="1200" i="1">
                          <a:latin typeface="Cambria Math" panose="02040503050406030204" pitchFamily="18" charset="0"/>
                        </a:rPr>
                        <m:t>99</m:t>
                      </m:r>
                      <m:r>
                        <a:rPr lang="fr-FR" sz="1200" b="0" i="1" smtClean="0">
                          <a:latin typeface="Cambria Math" panose="02040503050406030204" pitchFamily="18" charset="0"/>
                        </a:rPr>
                        <m:t>%)</m:t>
                      </m:r>
                    </m:oMath>
                  </m:oMathPara>
                </a14:m>
                <a:endParaRPr lang="fr-FR" sz="1200" dirty="0" err="1">
                  <a:latin typeface="Verdana" panose="020B0604030504040204" pitchFamily="34" charset="0"/>
                </a:endParaRPr>
              </a:p>
            </p:txBody>
          </p:sp>
        </mc:Choice>
        <mc:Fallback xmlns="">
          <p:sp>
            <p:nvSpPr>
              <p:cNvPr id="1612" name="ZoneTexte 1611">
                <a:extLst>
                  <a:ext uri="{FF2B5EF4-FFF2-40B4-BE49-F238E27FC236}">
                    <a16:creationId xmlns:a16="http://schemas.microsoft.com/office/drawing/2014/main" id="{D0750842-A1EF-8CA5-621B-EA4F15FFB1DA}"/>
                  </a:ext>
                </a:extLst>
              </p:cNvPr>
              <p:cNvSpPr txBox="1">
                <a:spLocks noRot="1" noChangeAspect="1" noMove="1" noResize="1" noEditPoints="1" noAdjustHandles="1" noChangeArrowheads="1" noChangeShapeType="1" noTextEdit="1"/>
              </p:cNvSpPr>
              <p:nvPr/>
            </p:nvSpPr>
            <p:spPr>
              <a:xfrm>
                <a:off x="3128475" y="5264074"/>
                <a:ext cx="3686175" cy="265992"/>
              </a:xfrm>
              <a:prstGeom prst="rect">
                <a:avLst/>
              </a:prstGeom>
              <a:blipFill>
                <a:blip r:embed="rId6"/>
                <a:stretch>
                  <a:fillRect b="-1860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13" name="ZoneTexte 1612">
                <a:extLst>
                  <a:ext uri="{FF2B5EF4-FFF2-40B4-BE49-F238E27FC236}">
                    <a16:creationId xmlns:a16="http://schemas.microsoft.com/office/drawing/2014/main" id="{7868904F-2EE2-FAF9-4CCE-060605DD4024}"/>
                  </a:ext>
                </a:extLst>
              </p:cNvPr>
              <p:cNvSpPr txBox="1"/>
              <p:nvPr/>
            </p:nvSpPr>
            <p:spPr>
              <a:xfrm>
                <a:off x="6814650" y="5746387"/>
                <a:ext cx="5229710" cy="26599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𝐸𝐶𝐿</m:t>
                      </m:r>
                      <m:r>
                        <a:rPr lang="fr-FR" sz="1200" b="0" i="1" smtClean="0">
                          <a:latin typeface="Cambria Math" panose="02040503050406030204" pitchFamily="18" charset="0"/>
                        </a:rPr>
                        <m:t>+</m:t>
                      </m:r>
                      <m:r>
                        <a:rPr lang="fr-FR" sz="1200" b="0" i="1" smtClean="0">
                          <a:latin typeface="Cambria Math" panose="02040503050406030204" pitchFamily="18" charset="0"/>
                        </a:rPr>
                        <m:t>𝑈𝐿</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99</m:t>
                          </m:r>
                          <m:r>
                            <a:rPr lang="fr-FR" sz="1200" b="0" i="1" smtClean="0">
                              <a:latin typeface="Cambria Math" panose="02040503050406030204" pitchFamily="18" charset="0"/>
                            </a:rPr>
                            <m:t>,</m:t>
                          </m:r>
                          <m:r>
                            <a:rPr lang="fr-FR" sz="1200" b="0" i="1" smtClean="0">
                              <a:latin typeface="Cambria Math" panose="02040503050406030204" pitchFamily="18" charset="0"/>
                            </a:rPr>
                            <m:t>99</m:t>
                          </m:r>
                          <m:r>
                            <a:rPr lang="fr-FR" sz="1200" b="0" i="1" smtClean="0">
                              <a:latin typeface="Cambria Math" panose="02040503050406030204" pitchFamily="18" charset="0"/>
                            </a:rPr>
                            <m:t>%</m:t>
                          </m:r>
                        </m:e>
                      </m:d>
                      <m:r>
                        <a:rPr lang="fr-FR" sz="1200" b="0" i="1" smtClean="0">
                          <a:latin typeface="Cambria Math" panose="02040503050406030204" pitchFamily="18" charset="0"/>
                        </a:rPr>
                        <m:t>−</m:t>
                      </m:r>
                      <m:r>
                        <m:rPr>
                          <m:nor/>
                        </m:rPr>
                        <a:rPr lang="fr-FR" sz="1200" i="1" dirty="0"/>
                        <m:t>Excess</m:t>
                      </m:r>
                      <m:r>
                        <a:rPr lang="fr-FR" sz="1200" b="0" i="1" smtClean="0">
                          <a:latin typeface="Cambria Math" panose="02040503050406030204" pitchFamily="18" charset="0"/>
                        </a:rPr>
                        <m:t>=</m:t>
                      </m:r>
                      <m:r>
                        <a:rPr lang="fr-FR" sz="1200" i="1">
                          <a:latin typeface="Cambria Math" panose="02040503050406030204" pitchFamily="18" charset="0"/>
                        </a:rPr>
                        <m:t>𝐶𝑟𝑒𝑑𝑖𝑡𝑉𝑎</m:t>
                      </m:r>
                      <m:r>
                        <a:rPr lang="fr-FR" sz="1200" b="0" i="1" smtClean="0">
                          <a:latin typeface="Cambria Math" panose="02040503050406030204" pitchFamily="18" charset="0"/>
                        </a:rPr>
                        <m:t>𝑅</m:t>
                      </m:r>
                      <m:r>
                        <a:rPr lang="fr-FR" sz="1200" i="1">
                          <a:latin typeface="Cambria Math" panose="02040503050406030204" pitchFamily="18" charset="0"/>
                        </a:rPr>
                        <m:t>(</m:t>
                      </m:r>
                      <m:r>
                        <a:rPr lang="fr-FR" sz="1200" i="1">
                          <a:latin typeface="Cambria Math" panose="02040503050406030204" pitchFamily="18" charset="0"/>
                        </a:rPr>
                        <m:t>99</m:t>
                      </m:r>
                      <m:r>
                        <a:rPr lang="fr-FR" sz="1200" i="1">
                          <a:latin typeface="Cambria Math" panose="02040503050406030204" pitchFamily="18" charset="0"/>
                        </a:rPr>
                        <m:t>,</m:t>
                      </m:r>
                      <m:r>
                        <a:rPr lang="fr-FR" sz="1200" i="1">
                          <a:latin typeface="Cambria Math" panose="02040503050406030204" pitchFamily="18" charset="0"/>
                        </a:rPr>
                        <m:t>99</m:t>
                      </m:r>
                      <m:r>
                        <a:rPr lang="fr-FR" sz="1200" b="0" i="1" smtClean="0">
                          <a:latin typeface="Cambria Math" panose="02040503050406030204" pitchFamily="18" charset="0"/>
                        </a:rPr>
                        <m:t>%)</m:t>
                      </m:r>
                    </m:oMath>
                  </m:oMathPara>
                </a14:m>
                <a:endParaRPr lang="fr-FR" sz="1200" i="1" dirty="0" err="1">
                  <a:latin typeface="Verdana" panose="020B0604030504040204" pitchFamily="34" charset="0"/>
                </a:endParaRPr>
              </a:p>
            </p:txBody>
          </p:sp>
        </mc:Choice>
        <mc:Fallback xmlns="">
          <p:sp>
            <p:nvSpPr>
              <p:cNvPr id="1613" name="ZoneTexte 1612">
                <a:extLst>
                  <a:ext uri="{FF2B5EF4-FFF2-40B4-BE49-F238E27FC236}">
                    <a16:creationId xmlns:a16="http://schemas.microsoft.com/office/drawing/2014/main" id="{7868904F-2EE2-FAF9-4CCE-060605DD4024}"/>
                  </a:ext>
                </a:extLst>
              </p:cNvPr>
              <p:cNvSpPr txBox="1">
                <a:spLocks noRot="1" noChangeAspect="1" noMove="1" noResize="1" noEditPoints="1" noAdjustHandles="1" noChangeArrowheads="1" noChangeShapeType="1" noTextEdit="1"/>
              </p:cNvSpPr>
              <p:nvPr/>
            </p:nvSpPr>
            <p:spPr>
              <a:xfrm>
                <a:off x="6814650" y="5746387"/>
                <a:ext cx="5229710" cy="265992"/>
              </a:xfrm>
              <a:prstGeom prst="rect">
                <a:avLst/>
              </a:prstGeom>
              <a:blipFill>
                <a:blip r:embed="rId7"/>
                <a:stretch>
                  <a:fillRect b="-18605"/>
                </a:stretch>
              </a:blipFill>
            </p:spPr>
            <p:txBody>
              <a:bodyPr/>
              <a:lstStyle/>
              <a:p>
                <a:r>
                  <a:rPr lang="fr-FR">
                    <a:noFill/>
                  </a:rPr>
                  <a:t> </a:t>
                </a:r>
              </a:p>
            </p:txBody>
          </p:sp>
        </mc:Fallback>
      </mc:AlternateContent>
      <p:sp>
        <p:nvSpPr>
          <p:cNvPr id="1614" name="ZoneTexte 1613">
            <a:extLst>
              <a:ext uri="{FF2B5EF4-FFF2-40B4-BE49-F238E27FC236}">
                <a16:creationId xmlns:a16="http://schemas.microsoft.com/office/drawing/2014/main" id="{3BE9B04C-4C3D-FD37-5D39-A5BB6BD5759A}"/>
              </a:ext>
            </a:extLst>
          </p:cNvPr>
          <p:cNvSpPr txBox="1"/>
          <p:nvPr/>
        </p:nvSpPr>
        <p:spPr>
          <a:xfrm>
            <a:off x="133342" y="2925052"/>
            <a:ext cx="11911017" cy="3826286"/>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Tree>
    <p:extLst>
      <p:ext uri="{BB962C8B-B14F-4D97-AF65-F5344CB8AC3E}">
        <p14:creationId xmlns:p14="http://schemas.microsoft.com/office/powerpoint/2010/main" val="22513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1B27AD0D-773F-692E-E314-563D844BF03E}"/>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765B80D5-EFD6-ED42-01E0-7BA93D73F96F}"/>
              </a:ext>
            </a:extLst>
          </p:cNvPr>
          <p:cNvSpPr txBox="1">
            <a:spLocks noGrp="1"/>
          </p:cNvSpPr>
          <p:nvPr>
            <p:ph type="body" idx="1"/>
          </p:nvPr>
        </p:nvSpPr>
        <p:spPr>
          <a:xfrm>
            <a:off x="226139" y="754621"/>
            <a:ext cx="8477361" cy="407050"/>
          </a:xfrm>
          <a:prstGeom prst="rect">
            <a:avLst/>
          </a:prstGeom>
          <a:noFill/>
          <a:ln>
            <a:noFill/>
          </a:ln>
        </p:spPr>
        <p:txBody>
          <a:bodyPr spcFirstLastPara="1" wrap="square" lIns="90000" tIns="45700" rIns="91425" bIns="45700" anchor="t" anchorCtr="0">
            <a:noAutofit/>
          </a:bodyPr>
          <a:lstStyle/>
          <a:p>
            <a:pPr marL="0" lvl="0" indent="0" algn="l" rtl="0">
              <a:lnSpc>
                <a:spcPct val="100000"/>
              </a:lnSpc>
              <a:spcBef>
                <a:spcPts val="0"/>
              </a:spcBef>
              <a:spcAft>
                <a:spcPts val="0"/>
              </a:spcAft>
              <a:buClr>
                <a:schemeClr val="lt2"/>
              </a:buClr>
              <a:buSzPts val="1400"/>
              <a:buNone/>
            </a:pPr>
            <a:r>
              <a:rPr lang="fr-FR" dirty="0">
                <a:latin typeface="Verdana"/>
                <a:ea typeface="Verdana"/>
                <a:cs typeface="Verdana"/>
                <a:sym typeface="Verdana"/>
              </a:rPr>
              <a:t>Du calcul des ECL au coût du risque (1/2) </a:t>
            </a:r>
            <a:endParaRPr dirty="0">
              <a:solidFill>
                <a:schemeClr val="lt2"/>
              </a:solidFill>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3BEF07C-FFE0-B686-20F9-CE58E25CD7B0}"/>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endParaRPr dirty="0">
              <a:latin typeface="Verdana"/>
              <a:ea typeface="Verdana"/>
              <a:cs typeface="Verdana"/>
              <a:sym typeface="Verdana"/>
            </a:endParaRPr>
          </a:p>
        </p:txBody>
      </p:sp>
      <mc:AlternateContent xmlns:mc="http://schemas.openxmlformats.org/markup-compatibility/2006" xmlns:a14="http://schemas.microsoft.com/office/drawing/2010/main">
        <mc:Choice Requires="a14">
          <p:sp>
            <p:nvSpPr>
              <p:cNvPr id="8" name="object 21">
                <a:extLst>
                  <a:ext uri="{FF2B5EF4-FFF2-40B4-BE49-F238E27FC236}">
                    <a16:creationId xmlns:a16="http://schemas.microsoft.com/office/drawing/2014/main" id="{DF0A723A-1DD7-52F9-07A5-62CAA0567A10}"/>
                  </a:ext>
                </a:extLst>
              </p:cNvPr>
              <p:cNvSpPr txBox="1"/>
              <p:nvPr/>
            </p:nvSpPr>
            <p:spPr>
              <a:xfrm>
                <a:off x="154044" y="1200088"/>
                <a:ext cx="11833967" cy="5546390"/>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altLang="fr-FR" sz="1050" dirty="0">
                    <a:latin typeface="+mj-lt"/>
                  </a:rPr>
                  <a:t>À chaque date de clôture (fin de mois, trimestre, année), les établissements bancaires calculent la valeur de leurs ECL selon IFRS 9.</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Ce montant d’ECL est une provision cumulée inscrite au passif du bilan de la banque.</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altLang="fr-FR" sz="1050" dirty="0">
                    <a:latin typeface="+mj-lt"/>
                  </a:rPr>
                  <a:t>Dans le compte de résultat (PNL), ce n’est pas le stock qui apparaît, mais sa variation.</a:t>
                </a:r>
              </a:p>
              <a:p>
                <a:pPr marL="465750" marR="83820" indent="-285750" algn="just">
                  <a:spcBef>
                    <a:spcPts val="430"/>
                  </a:spcBef>
                  <a:buFont typeface="Wingdings" panose="05000000000000000000" pitchFamily="2" charset="2"/>
                  <a:buChar char="§"/>
                </a:pPr>
                <a:endParaRPr lang="fr-FR" altLang="fr-FR" sz="1050" dirty="0">
                  <a:latin typeface="+mj-lt"/>
                </a:endParaRPr>
              </a:p>
              <a:p>
                <a:pPr marL="465750" marR="83820" indent="-285750" algn="just">
                  <a:spcBef>
                    <a:spcPts val="430"/>
                  </a:spcBef>
                  <a:buFont typeface="Wingdings" panose="05000000000000000000" pitchFamily="2" charset="2"/>
                  <a:buChar char="§"/>
                </a:pPr>
                <a:r>
                  <a:rPr lang="fr-FR" sz="1050" dirty="0"/>
                  <a:t>La variation du montant de provisions est une composante du Coût du Risque (</a:t>
                </a:r>
                <a:r>
                  <a:rPr lang="fr-FR" sz="1050" dirty="0" err="1"/>
                  <a:t>CoR</a:t>
                </a:r>
                <a:r>
                  <a:rPr lang="fr-FR" sz="1050" dirty="0"/>
                  <a:t>). Nous pouvons définir le montant de </a:t>
                </a:r>
                <a:r>
                  <a:rPr lang="fr-FR" sz="1050" dirty="0" err="1"/>
                  <a:t>CoR</a:t>
                </a:r>
                <a:r>
                  <a:rPr lang="fr-FR" sz="1050" dirty="0"/>
                  <a:t> comme suit :</a:t>
                </a:r>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endParaRPr lang="fr-FR" sz="1050" dirty="0"/>
              </a:p>
              <a:p>
                <a:pPr marL="180000" marR="83820" algn="just">
                  <a:spcBef>
                    <a:spcPts val="430"/>
                  </a:spcBef>
                </a:pPr>
                <a:endParaRPr lang="fr-FR" sz="1050" dirty="0"/>
              </a:p>
              <a:p>
                <a:pPr marL="465750" marR="83820" indent="-285750" algn="just">
                  <a:spcBef>
                    <a:spcPts val="430"/>
                  </a:spcBef>
                  <a:buFont typeface="Wingdings" panose="05000000000000000000" pitchFamily="2" charset="2"/>
                  <a:buChar char="§"/>
                </a:pPr>
                <a14:m>
                  <m:oMath xmlns:m="http://schemas.openxmlformats.org/officeDocument/2006/math">
                    <m:r>
                      <a:rPr lang="fr-FR" sz="1050" b="1" i="1" dirty="0" smtClean="0">
                        <a:latin typeface="Cambria Math" panose="02040503050406030204" pitchFamily="18" charset="0"/>
                      </a:rPr>
                      <m:t>𝑫𝒐𝒕𝒂𝒕𝒊𝒐𝒏𝒔</m:t>
                    </m:r>
                    <m:r>
                      <a:rPr lang="fr-FR" sz="1050" b="1" i="1" dirty="0" smtClean="0">
                        <a:latin typeface="Cambria Math" panose="02040503050406030204" pitchFamily="18" charset="0"/>
                      </a:rPr>
                      <m:t> </m:t>
                    </m:r>
                    <m:r>
                      <a:rPr lang="fr-FR" sz="1050" b="1" i="1" dirty="0">
                        <a:latin typeface="Cambria Math" panose="02040503050406030204" pitchFamily="18" charset="0"/>
                      </a:rPr>
                      <m:t>𝒂𝒖𝒙</m:t>
                    </m:r>
                    <m:r>
                      <a:rPr lang="fr-FR" sz="1050" b="1" i="1" dirty="0">
                        <a:latin typeface="Cambria Math" panose="02040503050406030204" pitchFamily="18" charset="0"/>
                      </a:rPr>
                      <m:t> </m:t>
                    </m:r>
                    <m:r>
                      <a:rPr lang="fr-FR" sz="1050" b="1" i="1" dirty="0">
                        <a:latin typeface="Cambria Math" panose="02040503050406030204" pitchFamily="18" charset="0"/>
                      </a:rPr>
                      <m:t>𝒑𝒓𝒐𝒗𝒊𝒔𝒊𝒐𝒏𝒔</m:t>
                    </m:r>
                    <m:r>
                      <a:rPr lang="fr-FR" sz="1050" i="1" dirty="0">
                        <a:latin typeface="Cambria Math" panose="02040503050406030204" pitchFamily="18" charset="0"/>
                      </a:rPr>
                      <m:t> =</m:t>
                    </m:r>
                    <m:r>
                      <m:rPr>
                        <m:sty m:val="p"/>
                      </m:rPr>
                      <a:rPr lang="fr-FR" sz="1050" i="1">
                        <a:latin typeface="Cambria Math" panose="02040503050406030204" pitchFamily="18" charset="0"/>
                      </a:rPr>
                      <m:t>max</m:t>
                    </m:r>
                    <m:d>
                      <m:dPr>
                        <m:ctrlPr>
                          <a:rPr lang="fr-FR" sz="1050" i="1">
                            <a:latin typeface="Cambria Math" panose="02040503050406030204" pitchFamily="18" charset="0"/>
                          </a:rPr>
                        </m:ctrlPr>
                      </m:dPr>
                      <m:e>
                        <m:r>
                          <a:rPr lang="fr-FR" sz="1050" i="1">
                            <a:latin typeface="Cambria Math" panose="02040503050406030204" pitchFamily="18" charset="0"/>
                          </a:rPr>
                          <m:t>𝐸𝐶</m:t>
                        </m:r>
                        <m:sSub>
                          <m:sSubPr>
                            <m:ctrlPr>
                              <a:rPr lang="fr-FR" sz="1050" b="0" i="1" smtClean="0">
                                <a:latin typeface="Cambria Math" panose="02040503050406030204" pitchFamily="18" charset="0"/>
                              </a:rPr>
                            </m:ctrlPr>
                          </m:sSubPr>
                          <m:e>
                            <m:r>
                              <a:rPr lang="fr-FR" sz="1050" i="1">
                                <a:latin typeface="Cambria Math" panose="02040503050406030204" pitchFamily="18" charset="0"/>
                              </a:rPr>
                              <m:t>𝐿</m:t>
                            </m:r>
                          </m:e>
                          <m:sub>
                            <m:r>
                              <a:rPr lang="fr-FR" sz="1050" i="1">
                                <a:latin typeface="Cambria Math" panose="02040503050406030204" pitchFamily="18" charset="0"/>
                              </a:rPr>
                              <m:t>𝑡</m:t>
                            </m:r>
                            <m:r>
                              <a:rPr lang="fr-FR" sz="1050" i="1">
                                <a:latin typeface="Cambria Math" panose="02040503050406030204" pitchFamily="18" charset="0"/>
                              </a:rPr>
                              <m:t>​</m:t>
                            </m:r>
                          </m:sub>
                        </m:sSub>
                        <m:r>
                          <a:rPr lang="fr-FR" sz="1050" i="1">
                            <a:latin typeface="Cambria Math" panose="02040503050406030204" pitchFamily="18" charset="0"/>
                          </a:rPr>
                          <m:t>−</m:t>
                        </m:r>
                        <m:r>
                          <a:rPr lang="fr-FR" sz="1050" i="1">
                            <a:latin typeface="Cambria Math" panose="02040503050406030204" pitchFamily="18" charset="0"/>
                          </a:rPr>
                          <m:t>𝐸𝐶</m:t>
                        </m:r>
                        <m:sSub>
                          <m:sSubPr>
                            <m:ctrlPr>
                              <a:rPr lang="fr-FR" sz="1050" b="0" i="1" smtClean="0">
                                <a:latin typeface="Cambria Math" panose="02040503050406030204" pitchFamily="18" charset="0"/>
                              </a:rPr>
                            </m:ctrlPr>
                          </m:sSubPr>
                          <m:e>
                            <m:r>
                              <a:rPr lang="fr-FR" sz="1050" i="1">
                                <a:latin typeface="Cambria Math" panose="02040503050406030204" pitchFamily="18" charset="0"/>
                              </a:rPr>
                              <m:t>𝐿</m:t>
                            </m:r>
                          </m:e>
                          <m:sub>
                            <m:r>
                              <a:rPr lang="fr-FR" sz="1050" b="0" i="1" smtClean="0">
                                <a:latin typeface="Cambria Math" panose="02040503050406030204" pitchFamily="18" charset="0"/>
                              </a:rPr>
                              <m:t>𝑡</m:t>
                            </m:r>
                            <m:r>
                              <a:rPr lang="fr-FR" sz="1050" b="0" i="1" smtClean="0">
                                <a:latin typeface="Cambria Math" panose="02040503050406030204" pitchFamily="18" charset="0"/>
                              </a:rPr>
                              <m:t>−</m:t>
                            </m:r>
                            <m:r>
                              <a:rPr lang="fr-FR" sz="1050" b="0" i="1" smtClean="0">
                                <a:latin typeface="Cambria Math" panose="02040503050406030204" pitchFamily="18" charset="0"/>
                              </a:rPr>
                              <m:t>1</m:t>
                            </m:r>
                          </m:sub>
                        </m:sSub>
                        <m:r>
                          <a:rPr lang="fr-FR" sz="1050" i="1">
                            <a:latin typeface="Cambria Math" panose="02040503050406030204" pitchFamily="18" charset="0"/>
                          </a:rPr>
                          <m:t>​,</m:t>
                        </m:r>
                        <m:r>
                          <a:rPr lang="fr-FR" sz="1050" i="1">
                            <a:latin typeface="Cambria Math" panose="02040503050406030204" pitchFamily="18" charset="0"/>
                          </a:rPr>
                          <m:t>0</m:t>
                        </m:r>
                      </m:e>
                    </m:d>
                    <m:r>
                      <a:rPr lang="fr-FR" sz="1050" b="0" i="1" smtClean="0">
                        <a:latin typeface="Cambria Math" panose="02040503050406030204" pitchFamily="18" charset="0"/>
                      </a:rPr>
                      <m:t> :</m:t>
                    </m:r>
                  </m:oMath>
                </a14:m>
                <a:r>
                  <a:rPr lang="fr-FR" sz="1050" dirty="0">
                    <a:latin typeface="Verdana" panose="020B0604030504040204" pitchFamily="34" charset="0"/>
                  </a:rPr>
                  <a:t> Il s’agit du montant ajouté aux provisions lorsque le niveau des pertes attendues (ECL) augmente entre deux dates de clôture. Elles sont donc directement déduites des modèles IFRS 9, via l’évolution de PD, LGD, EAD, staging, scénarios macro FwL.</a:t>
                </a:r>
              </a:p>
              <a:p>
                <a:pPr marL="465750" marR="83820" indent="-285750" algn="just">
                  <a:spcBef>
                    <a:spcPts val="430"/>
                  </a:spcBef>
                  <a:buFont typeface="Wingdings" panose="05000000000000000000" pitchFamily="2" charset="2"/>
                  <a:buChar char="§"/>
                </a:pPr>
                <a14:m>
                  <m:oMath xmlns:m="http://schemas.openxmlformats.org/officeDocument/2006/math">
                    <m:r>
                      <a:rPr lang="fr-FR" sz="1050" b="1" i="1" dirty="0" smtClean="0">
                        <a:latin typeface="Cambria Math" panose="02040503050406030204" pitchFamily="18" charset="0"/>
                      </a:rPr>
                      <m:t>𝑹𝒆𝒑𝒓𝒊𝒔𝒆</m:t>
                    </m:r>
                    <m:r>
                      <a:rPr lang="fr-FR" sz="1050" b="1" i="1" dirty="0" smtClean="0">
                        <a:latin typeface="Cambria Math" panose="02040503050406030204" pitchFamily="18" charset="0"/>
                      </a:rPr>
                      <m:t> </m:t>
                    </m:r>
                    <m:r>
                      <a:rPr lang="fr-FR" sz="1050" b="1" i="1" dirty="0" smtClean="0">
                        <a:latin typeface="Cambria Math" panose="02040503050406030204" pitchFamily="18" charset="0"/>
                      </a:rPr>
                      <m:t>𝒔𝒖𝒓</m:t>
                    </m:r>
                    <m:r>
                      <a:rPr lang="fr-FR" sz="1050" b="1" i="1" dirty="0" smtClean="0">
                        <a:latin typeface="Cambria Math" panose="02040503050406030204" pitchFamily="18" charset="0"/>
                      </a:rPr>
                      <m:t> </m:t>
                    </m:r>
                    <m:r>
                      <a:rPr lang="fr-FR" sz="1050" b="1" i="1" dirty="0">
                        <a:latin typeface="Cambria Math" panose="02040503050406030204" pitchFamily="18" charset="0"/>
                      </a:rPr>
                      <m:t>𝒑𝒓𝒐𝒗𝒊𝒔𝒊𝒐𝒏𝒔</m:t>
                    </m:r>
                    <m:r>
                      <a:rPr lang="fr-FR" sz="1050" i="1" dirty="0">
                        <a:latin typeface="Cambria Math" panose="02040503050406030204" pitchFamily="18" charset="0"/>
                      </a:rPr>
                      <m:t> =</m:t>
                    </m:r>
                    <m:r>
                      <m:rPr>
                        <m:sty m:val="p"/>
                      </m:rPr>
                      <a:rPr lang="fr-FR" sz="1050" i="1">
                        <a:latin typeface="Cambria Math" panose="02040503050406030204" pitchFamily="18" charset="0"/>
                      </a:rPr>
                      <m:t>max</m:t>
                    </m:r>
                    <m:d>
                      <m:dPr>
                        <m:ctrlPr>
                          <a:rPr lang="fr-FR" sz="1050" i="1">
                            <a:latin typeface="Cambria Math" panose="02040503050406030204" pitchFamily="18" charset="0"/>
                          </a:rPr>
                        </m:ctrlPr>
                      </m:dPr>
                      <m:e>
                        <m:r>
                          <a:rPr lang="fr-FR" sz="1050" i="1">
                            <a:latin typeface="Cambria Math" panose="02040503050406030204" pitchFamily="18" charset="0"/>
                          </a:rPr>
                          <m:t>𝐸𝐶</m:t>
                        </m:r>
                        <m:sSub>
                          <m:sSubPr>
                            <m:ctrlPr>
                              <a:rPr lang="fr-FR" sz="1050" i="1">
                                <a:latin typeface="Cambria Math" panose="02040503050406030204" pitchFamily="18" charset="0"/>
                              </a:rPr>
                            </m:ctrlPr>
                          </m:sSubPr>
                          <m:e>
                            <m:r>
                              <a:rPr lang="fr-FR" sz="1050" i="1">
                                <a:latin typeface="Cambria Math" panose="02040503050406030204" pitchFamily="18" charset="0"/>
                              </a:rPr>
                              <m:t>𝐿</m:t>
                            </m:r>
                          </m:e>
                          <m:sub>
                            <m:r>
                              <a:rPr lang="fr-FR" sz="1050" i="1">
                                <a:latin typeface="Cambria Math" panose="02040503050406030204" pitchFamily="18" charset="0"/>
                              </a:rPr>
                              <m:t>𝑡</m:t>
                            </m:r>
                            <m:r>
                              <a:rPr lang="fr-FR" sz="1050" b="0" i="1" smtClean="0">
                                <a:latin typeface="Cambria Math" panose="02040503050406030204" pitchFamily="18" charset="0"/>
                              </a:rPr>
                              <m:t>−</m:t>
                            </m:r>
                            <m:r>
                              <a:rPr lang="fr-FR" sz="1050" b="0" i="1" smtClean="0">
                                <a:latin typeface="Cambria Math" panose="02040503050406030204" pitchFamily="18" charset="0"/>
                              </a:rPr>
                              <m:t>1​</m:t>
                            </m:r>
                          </m:sub>
                        </m:sSub>
                        <m:r>
                          <a:rPr lang="fr-FR" sz="1050" i="1">
                            <a:latin typeface="Cambria Math" panose="02040503050406030204" pitchFamily="18" charset="0"/>
                          </a:rPr>
                          <m:t>−</m:t>
                        </m:r>
                        <m:r>
                          <a:rPr lang="fr-FR" sz="1050" i="1">
                            <a:latin typeface="Cambria Math" panose="02040503050406030204" pitchFamily="18" charset="0"/>
                          </a:rPr>
                          <m:t>𝐸𝐶</m:t>
                        </m:r>
                        <m:sSub>
                          <m:sSubPr>
                            <m:ctrlPr>
                              <a:rPr lang="fr-FR" sz="1050" i="1">
                                <a:latin typeface="Cambria Math" panose="02040503050406030204" pitchFamily="18" charset="0"/>
                              </a:rPr>
                            </m:ctrlPr>
                          </m:sSubPr>
                          <m:e>
                            <m:r>
                              <a:rPr lang="fr-FR" sz="1050" i="1">
                                <a:latin typeface="Cambria Math" panose="02040503050406030204" pitchFamily="18" charset="0"/>
                              </a:rPr>
                              <m:t>𝐿</m:t>
                            </m:r>
                          </m:e>
                          <m:sub>
                            <m:r>
                              <a:rPr lang="fr-FR" sz="1050" i="1">
                                <a:latin typeface="Cambria Math" panose="02040503050406030204" pitchFamily="18" charset="0"/>
                              </a:rPr>
                              <m:t>𝑡</m:t>
                            </m:r>
                          </m:sub>
                        </m:sSub>
                        <m:r>
                          <a:rPr lang="fr-FR" sz="1050" i="1">
                            <a:latin typeface="Cambria Math" panose="02040503050406030204" pitchFamily="18" charset="0"/>
                          </a:rPr>
                          <m:t>​,</m:t>
                        </m:r>
                        <m:r>
                          <a:rPr lang="fr-FR" sz="1050" i="1">
                            <a:latin typeface="Cambria Math" panose="02040503050406030204" pitchFamily="18" charset="0"/>
                          </a:rPr>
                          <m:t>0</m:t>
                        </m:r>
                      </m:e>
                    </m:d>
                    <m:r>
                      <a:rPr lang="fr-FR" sz="1050" i="1">
                        <a:latin typeface="Cambria Math" panose="02040503050406030204" pitchFamily="18" charset="0"/>
                      </a:rPr>
                      <m:t> :</m:t>
                    </m:r>
                  </m:oMath>
                </a14:m>
                <a:r>
                  <a:rPr lang="fr-FR" sz="1050" dirty="0">
                    <a:latin typeface="Verdana" panose="020B0604030504040204" pitchFamily="34" charset="0"/>
                  </a:rPr>
                  <a:t> Montant libéré lorsque le niveau des ECL diminue entre deux dates de clôture. Elles résultent aussi des modèles IFRS 9.</a:t>
                </a:r>
              </a:p>
              <a:p>
                <a:pPr marL="465750" marR="83820" indent="-285750" algn="just">
                  <a:spcBef>
                    <a:spcPts val="430"/>
                  </a:spcBef>
                  <a:buFont typeface="Wingdings" panose="05000000000000000000" pitchFamily="2" charset="2"/>
                  <a:buChar char="§"/>
                </a:pPr>
                <a14:m>
                  <m:oMath xmlns:m="http://schemas.openxmlformats.org/officeDocument/2006/math">
                    <m:r>
                      <a:rPr lang="fr-FR" sz="1050" b="1" i="1">
                        <a:latin typeface="Cambria Math" panose="02040503050406030204" pitchFamily="18" charset="0"/>
                        <a:ea typeface="Cambria Math" panose="02040503050406030204" pitchFamily="18" charset="0"/>
                      </a:rPr>
                      <m:t>𝒘𝒓𝒊𝒕𝒆</m:t>
                    </m:r>
                    <m:r>
                      <a:rPr lang="fr-FR" sz="1050" b="1" i="1">
                        <a:latin typeface="Cambria Math" panose="02040503050406030204" pitchFamily="18" charset="0"/>
                        <a:ea typeface="Cambria Math" panose="02040503050406030204" pitchFamily="18" charset="0"/>
                      </a:rPr>
                      <m:t>−</m:t>
                    </m:r>
                    <m:r>
                      <a:rPr lang="fr-FR" sz="1050" b="1" i="1">
                        <a:latin typeface="Cambria Math" panose="02040503050406030204" pitchFamily="18" charset="0"/>
                        <a:ea typeface="Cambria Math" panose="02040503050406030204" pitchFamily="18" charset="0"/>
                      </a:rPr>
                      <m:t>𝒐𝒇𝒇𝒔</m:t>
                    </m:r>
                    <m:r>
                      <a:rPr lang="fr-FR" sz="1050" b="1" i="1" smtClean="0">
                        <a:latin typeface="Cambria Math" panose="02040503050406030204" pitchFamily="18" charset="0"/>
                        <a:ea typeface="Cambria Math" panose="02040503050406030204" pitchFamily="18" charset="0"/>
                      </a:rPr>
                      <m:t> </m:t>
                    </m:r>
                    <m:r>
                      <a:rPr lang="fr-FR" sz="1050" b="0" i="1" smtClean="0">
                        <a:latin typeface="Cambria Math" panose="02040503050406030204" pitchFamily="18" charset="0"/>
                        <a:ea typeface="Cambria Math" panose="02040503050406030204" pitchFamily="18" charset="0"/>
                      </a:rPr>
                      <m:t>=</m:t>
                    </m:r>
                    <m:r>
                      <a:rPr lang="fr-FR" sz="1050" b="0" i="1" smtClean="0">
                        <a:latin typeface="Cambria Math" panose="02040503050406030204" pitchFamily="18" charset="0"/>
                        <a:ea typeface="Cambria Math" panose="02040503050406030204" pitchFamily="18" charset="0"/>
                      </a:rPr>
                      <m:t>𝐸𝐴</m:t>
                    </m:r>
                    <m:sSub>
                      <m:sSubPr>
                        <m:ctrlPr>
                          <a:rPr lang="fr-FR" sz="1050" i="1" smtClean="0">
                            <a:latin typeface="Cambria Math" panose="02040503050406030204" pitchFamily="18" charset="0"/>
                            <a:ea typeface="Cambria Math" panose="02040503050406030204" pitchFamily="18" charset="0"/>
                          </a:rPr>
                        </m:ctrlPr>
                      </m:sSubPr>
                      <m:e>
                        <m:r>
                          <a:rPr lang="fr-FR" sz="1050" b="0" i="1" smtClean="0">
                            <a:latin typeface="Cambria Math" panose="02040503050406030204" pitchFamily="18" charset="0"/>
                            <a:ea typeface="Cambria Math" panose="02040503050406030204" pitchFamily="18" charset="0"/>
                          </a:rPr>
                          <m:t>𝐷</m:t>
                        </m:r>
                      </m:e>
                      <m:sub>
                        <m:r>
                          <a:rPr lang="fr-FR" sz="1050" b="0" i="1" smtClean="0">
                            <a:latin typeface="Cambria Math" panose="02040503050406030204" pitchFamily="18" charset="0"/>
                            <a:ea typeface="Cambria Math" panose="02040503050406030204" pitchFamily="18" charset="0"/>
                          </a:rPr>
                          <m:t>𝑡</m:t>
                        </m:r>
                      </m:sub>
                    </m:sSub>
                    <m:r>
                      <a:rPr lang="fr-FR" sz="1050" b="0" i="1" smtClean="0">
                        <a:latin typeface="Cambria Math" panose="02040503050406030204" pitchFamily="18" charset="0"/>
                        <a:ea typeface="Cambria Math" panose="02040503050406030204" pitchFamily="18" charset="0"/>
                      </a:rPr>
                      <m:t> −</m:t>
                    </m:r>
                    <m:r>
                      <a:rPr lang="fr-FR" sz="1050" b="0" i="1" smtClean="0">
                        <a:latin typeface="Cambria Math" panose="02040503050406030204" pitchFamily="18" charset="0"/>
                        <a:ea typeface="Cambria Math" panose="02040503050406030204" pitchFamily="18" charset="0"/>
                      </a:rPr>
                      <m:t>𝐸𝐶</m:t>
                    </m:r>
                    <m:sSub>
                      <m:sSubPr>
                        <m:ctrlPr>
                          <a:rPr lang="fr-FR" sz="1050" i="1" smtClean="0">
                            <a:latin typeface="Cambria Math" panose="02040503050406030204" pitchFamily="18" charset="0"/>
                            <a:ea typeface="Cambria Math" panose="02040503050406030204" pitchFamily="18" charset="0"/>
                          </a:rPr>
                        </m:ctrlPr>
                      </m:sSubPr>
                      <m:e>
                        <m:r>
                          <a:rPr lang="fr-FR" sz="1050" b="0" i="1" smtClean="0">
                            <a:latin typeface="Cambria Math" panose="02040503050406030204" pitchFamily="18" charset="0"/>
                            <a:ea typeface="Cambria Math" panose="02040503050406030204" pitchFamily="18" charset="0"/>
                          </a:rPr>
                          <m:t>𝐿</m:t>
                        </m:r>
                      </m:e>
                      <m:sub>
                        <m:r>
                          <a:rPr lang="fr-FR" sz="1050" b="0" i="1" smtClean="0">
                            <a:latin typeface="Cambria Math" panose="02040503050406030204" pitchFamily="18" charset="0"/>
                            <a:ea typeface="Cambria Math" panose="02040503050406030204" pitchFamily="18" charset="0"/>
                          </a:rPr>
                          <m:t>𝑡</m:t>
                        </m:r>
                      </m:sub>
                    </m:sSub>
                    <m:r>
                      <a:rPr lang="fr-FR" sz="1050" b="0" i="1" smtClean="0">
                        <a:latin typeface="Cambria Math" panose="02040503050406030204" pitchFamily="18" charset="0"/>
                        <a:ea typeface="Cambria Math" panose="02040503050406030204" pitchFamily="18" charset="0"/>
                      </a:rPr>
                      <m:t> −</m:t>
                    </m:r>
                    <m:r>
                      <a:rPr lang="fr-FR" sz="1050" b="0" i="1" smtClean="0">
                        <a:latin typeface="Cambria Math" panose="02040503050406030204" pitchFamily="18" charset="0"/>
                        <a:ea typeface="Cambria Math" panose="02040503050406030204" pitchFamily="18" charset="0"/>
                      </a:rPr>
                      <m:t>𝑅𝑒𝑐𝑜𝑢𝑣𝑟𝑒𝑚𝑒𝑛𝑡</m:t>
                    </m:r>
                    <m:sSub>
                      <m:sSubPr>
                        <m:ctrlPr>
                          <a:rPr lang="fr-FR" sz="1050" i="1" smtClean="0">
                            <a:latin typeface="Cambria Math" panose="02040503050406030204" pitchFamily="18" charset="0"/>
                            <a:ea typeface="Cambria Math" panose="02040503050406030204" pitchFamily="18" charset="0"/>
                          </a:rPr>
                        </m:ctrlPr>
                      </m:sSubPr>
                      <m:e>
                        <m:r>
                          <a:rPr lang="fr-FR" sz="1050" b="0" i="1" smtClean="0">
                            <a:latin typeface="Cambria Math" panose="02040503050406030204" pitchFamily="18" charset="0"/>
                            <a:ea typeface="Cambria Math" panose="02040503050406030204" pitchFamily="18" charset="0"/>
                          </a:rPr>
                          <m:t>𝑠</m:t>
                        </m:r>
                      </m:e>
                      <m:sub>
                        <m:r>
                          <a:rPr lang="fr-FR" sz="1050" b="0" i="1" smtClean="0">
                            <a:latin typeface="Cambria Math" panose="02040503050406030204" pitchFamily="18" charset="0"/>
                            <a:ea typeface="Cambria Math" panose="02040503050406030204" pitchFamily="18" charset="0"/>
                          </a:rPr>
                          <m:t>𝑡</m:t>
                        </m:r>
                      </m:sub>
                    </m:sSub>
                    <m:r>
                      <a:rPr lang="fr-FR" sz="1050" b="1" i="1" smtClean="0">
                        <a:latin typeface="Cambria Math" panose="02040503050406030204" pitchFamily="18" charset="0"/>
                        <a:ea typeface="Cambria Math" panose="02040503050406030204" pitchFamily="18" charset="0"/>
                      </a:rPr>
                      <m:t>   </m:t>
                    </m:r>
                    <m:r>
                      <a:rPr lang="fr-FR" sz="1050" b="0" i="0" smtClean="0">
                        <a:latin typeface="Cambria Math" panose="02040503050406030204" pitchFamily="18" charset="0"/>
                      </a:rPr>
                      <m:t>: </m:t>
                    </m:r>
                  </m:oMath>
                </a14:m>
                <a:r>
                  <a:rPr lang="fr-FR" sz="1050" dirty="0"/>
                  <a:t>Constat comptable d’une perte définitive lorsque le recouvrement est jugé impossible (défaut avéré, insolvabilité, liquidation). Correspond à la sortie de l’actif du bilan (radiation) et à l’enregistrement d’une charge nette au PNL, après déduction des provisions déjà constituées.</a:t>
                </a:r>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r>
                  <a:rPr lang="fr-FR" sz="1050" dirty="0"/>
                  <a:t>Les provisions qui apparaissent au bilan et compte de résultat couvrent le risque de crédit, une partie du risque de contrepartie (créances, titres, engagements hors bilan) et les risques opérationnels. </a:t>
                </a:r>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r>
                  <a:rPr lang="fr-FR" sz="1050" dirty="0"/>
                  <a:t>Le montant de provisions impacte directement la rentabilité d’un établissement financier :</a:t>
                </a:r>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endParaRPr lang="fr-FR" sz="1050" dirty="0"/>
              </a:p>
              <a:p>
                <a:pPr marL="465750" marR="83820" indent="-285750" algn="just">
                  <a:spcBef>
                    <a:spcPts val="430"/>
                  </a:spcBef>
                  <a:buFont typeface="Wingdings" panose="05000000000000000000" pitchFamily="2" charset="2"/>
                  <a:buChar char="§"/>
                </a:pPr>
                <a:r>
                  <a:rPr lang="fr-FR" sz="1050" dirty="0"/>
                  <a:t>En raison de son importance stratégique, le montant de provisions ainsi que la méthodologie de calcul sont audités trimestriellement par les Commissaires aux Comptes (CAC).</a:t>
                </a:r>
                <a:endParaRPr lang="fr-FR" altLang="fr-FR" sz="1050" dirty="0">
                  <a:latin typeface="+mj-lt"/>
                </a:endParaRPr>
              </a:p>
            </p:txBody>
          </p:sp>
        </mc:Choice>
        <mc:Fallback xmlns="">
          <p:sp>
            <p:nvSpPr>
              <p:cNvPr id="8" name="object 21">
                <a:extLst>
                  <a:ext uri="{FF2B5EF4-FFF2-40B4-BE49-F238E27FC236}">
                    <a16:creationId xmlns:a16="http://schemas.microsoft.com/office/drawing/2014/main" id="{DF0A723A-1DD7-52F9-07A5-62CAA0567A10}"/>
                  </a:ext>
                </a:extLst>
              </p:cNvPr>
              <p:cNvSpPr txBox="1">
                <a:spLocks noRot="1" noChangeAspect="1" noMove="1" noResize="1" noEditPoints="1" noAdjustHandles="1" noChangeArrowheads="1" noChangeShapeType="1" noTextEdit="1"/>
              </p:cNvSpPr>
              <p:nvPr/>
            </p:nvSpPr>
            <p:spPr>
              <a:xfrm>
                <a:off x="154044" y="1200088"/>
                <a:ext cx="11833967" cy="5546390"/>
              </a:xfrm>
              <a:prstGeom prst="rect">
                <a:avLst/>
              </a:prstGeom>
              <a:blipFill>
                <a:blip r:embed="rId3"/>
                <a:stretch>
                  <a:fillRect b="-54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54525833-1274-EA9E-7B6B-88AE3B66658D}"/>
                  </a:ext>
                </a:extLst>
              </p:cNvPr>
              <p:cNvSpPr txBox="1"/>
              <p:nvPr/>
            </p:nvSpPr>
            <p:spPr>
              <a:xfrm>
                <a:off x="2321981" y="3027102"/>
                <a:ext cx="7917180" cy="3018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sz="1200" smtClean="0"/>
                        <m:t>C</m:t>
                      </m:r>
                      <m:r>
                        <m:rPr>
                          <m:nor/>
                        </m:rPr>
                        <a:rPr lang="fr-FR" sz="1200" b="0" i="0" smtClean="0"/>
                        <m:t>oR</m:t>
                      </m:r>
                      <m:r>
                        <m:rPr>
                          <m:nor/>
                        </m:rPr>
                        <a:rPr lang="fr-FR" sz="1200" b="0" i="0" smtClean="0"/>
                        <m:t> = </m:t>
                      </m:r>
                      <m:r>
                        <m:rPr>
                          <m:nor/>
                        </m:rPr>
                        <a:rPr lang="fr-FR" sz="1200" i="0"/>
                        <m:t>Δ</m:t>
                      </m:r>
                      <m:r>
                        <m:rPr>
                          <m:nor/>
                        </m:rPr>
                        <a:rPr lang="fr-FR" sz="1200"/>
                        <m:t>Provisions</m:t>
                      </m:r>
                      <m:r>
                        <m:rPr>
                          <m:nor/>
                        </m:rPr>
                        <a:rPr lang="fr-FR" sz="1200"/>
                        <m:t> </m:t>
                      </m:r>
                      <m:r>
                        <m:rPr>
                          <m:nor/>
                        </m:rPr>
                        <a:rPr lang="fr-FR" sz="1200"/>
                        <m:t>ECL</m:t>
                      </m:r>
                      <m:r>
                        <m:rPr>
                          <m:nor/>
                        </m:rPr>
                        <a:rPr lang="fr-FR" sz="1200"/>
                        <m:t> (</m:t>
                      </m:r>
                      <m:r>
                        <m:rPr>
                          <m:nor/>
                        </m:rPr>
                        <a:rPr lang="fr-FR" sz="1200"/>
                        <m:t>dotations</m:t>
                      </m:r>
                      <m:r>
                        <m:rPr>
                          <m:nor/>
                        </m:rPr>
                        <a:rPr lang="fr-FR" sz="1200"/>
                        <m:t> </m:t>
                      </m:r>
                      <m:r>
                        <m:rPr>
                          <m:nor/>
                        </m:rPr>
                        <a:rPr lang="fr-FR" sz="1200"/>
                        <m:t>– </m:t>
                      </m:r>
                      <m:r>
                        <m:rPr>
                          <m:nor/>
                        </m:rPr>
                        <a:rPr lang="fr-FR" sz="1200"/>
                        <m:t>reprises</m:t>
                      </m:r>
                      <m:r>
                        <m:rPr>
                          <m:nor/>
                        </m:rPr>
                        <a:rPr lang="fr-FR" sz="1200"/>
                        <m:t>) + </m:t>
                      </m:r>
                      <m:r>
                        <m:rPr>
                          <m:nor/>
                        </m:rPr>
                        <a:rPr lang="fr-FR" sz="1200"/>
                        <m:t>Pertes</m:t>
                      </m:r>
                      <m:r>
                        <m:rPr>
                          <m:nor/>
                        </m:rPr>
                        <a:rPr lang="fr-FR" sz="1200"/>
                        <m:t> </m:t>
                      </m:r>
                      <m:r>
                        <m:rPr>
                          <m:nor/>
                        </m:rPr>
                        <a:rPr lang="fr-FR" sz="1200"/>
                        <m:t>nettes</m:t>
                      </m:r>
                      <m:r>
                        <m:rPr>
                          <m:nor/>
                        </m:rPr>
                        <a:rPr lang="fr-FR" sz="1200"/>
                        <m:t> </m:t>
                      </m:r>
                      <m:r>
                        <m:rPr>
                          <m:nor/>
                        </m:rPr>
                        <a:rPr lang="fr-FR" sz="1200"/>
                        <m:t>non</m:t>
                      </m:r>
                      <m:r>
                        <m:rPr>
                          <m:nor/>
                        </m:rPr>
                        <a:rPr lang="fr-FR" sz="1200"/>
                        <m:t> </m:t>
                      </m:r>
                      <m:r>
                        <m:rPr>
                          <m:nor/>
                        </m:rPr>
                        <a:rPr lang="fr-FR" sz="1200"/>
                        <m:t>provisionn</m:t>
                      </m:r>
                      <m:r>
                        <m:rPr>
                          <m:nor/>
                        </m:rPr>
                        <a:rPr lang="fr-FR" sz="1200" b="0" i="0" smtClean="0"/>
                        <m:t>é</m:t>
                      </m:r>
                      <m:r>
                        <m:rPr>
                          <m:nor/>
                        </m:rPr>
                        <a:rPr lang="fr-FR" sz="1200"/>
                        <m:t>es</m:t>
                      </m:r>
                      <m:r>
                        <m:rPr>
                          <m:nor/>
                        </m:rPr>
                        <a:rPr lang="fr-FR" sz="1200"/>
                        <m:t> (</m:t>
                      </m:r>
                      <m:r>
                        <m:rPr>
                          <m:nor/>
                        </m:rPr>
                        <a:rPr lang="fr-FR" sz="1200" i="1"/>
                        <m:t>write</m:t>
                      </m:r>
                      <m:r>
                        <m:rPr>
                          <m:nor/>
                        </m:rPr>
                        <a:rPr lang="fr-FR" sz="1200" i="1"/>
                        <m:t>−</m:t>
                      </m:r>
                      <m:r>
                        <m:rPr>
                          <m:nor/>
                        </m:rPr>
                        <a:rPr lang="fr-FR" sz="1200" i="1"/>
                        <m:t>offs</m:t>
                      </m:r>
                      <m:r>
                        <m:rPr>
                          <m:nor/>
                        </m:rPr>
                        <a:rPr lang="fr-FR" sz="1200" b="0" i="0" smtClean="0"/>
                        <m:t>)</m:t>
                      </m:r>
                    </m:oMath>
                  </m:oMathPara>
                </a14:m>
                <a:endParaRPr lang="fr-FR" sz="1200" dirty="0"/>
              </a:p>
            </p:txBody>
          </p:sp>
        </mc:Choice>
        <mc:Fallback xmlns="">
          <p:sp>
            <p:nvSpPr>
              <p:cNvPr id="22" name="ZoneTexte 21">
                <a:extLst>
                  <a:ext uri="{FF2B5EF4-FFF2-40B4-BE49-F238E27FC236}">
                    <a16:creationId xmlns:a16="http://schemas.microsoft.com/office/drawing/2014/main" id="{54525833-1274-EA9E-7B6B-88AE3B66658D}"/>
                  </a:ext>
                </a:extLst>
              </p:cNvPr>
              <p:cNvSpPr txBox="1">
                <a:spLocks noRot="1" noChangeAspect="1" noMove="1" noResize="1" noEditPoints="1" noAdjustHandles="1" noChangeArrowheads="1" noChangeShapeType="1" noTextEdit="1"/>
              </p:cNvSpPr>
              <p:nvPr/>
            </p:nvSpPr>
            <p:spPr>
              <a:xfrm>
                <a:off x="2321981" y="3027102"/>
                <a:ext cx="7917180" cy="301814"/>
              </a:xfrm>
              <a:prstGeom prst="rect">
                <a:avLst/>
              </a:prstGeom>
              <a:blipFill>
                <a:blip r:embed="rId4"/>
                <a:stretch>
                  <a:fillRect b="-8163"/>
                </a:stretch>
              </a:blipFill>
            </p:spPr>
            <p:txBody>
              <a:bodyPr/>
              <a:lstStyle/>
              <a:p>
                <a:r>
                  <a:rPr lang="fr-FR">
                    <a:noFill/>
                  </a:rPr>
                  <a:t> </a:t>
                </a:r>
              </a:p>
            </p:txBody>
          </p:sp>
        </mc:Fallback>
      </mc:AlternateContent>
      <p:sp>
        <p:nvSpPr>
          <p:cNvPr id="23" name="ZoneTexte 22">
            <a:extLst>
              <a:ext uri="{FF2B5EF4-FFF2-40B4-BE49-F238E27FC236}">
                <a16:creationId xmlns:a16="http://schemas.microsoft.com/office/drawing/2014/main" id="{0E47B447-4EB6-40C4-4C40-724640890F10}"/>
              </a:ext>
            </a:extLst>
          </p:cNvPr>
          <p:cNvSpPr txBox="1"/>
          <p:nvPr/>
        </p:nvSpPr>
        <p:spPr>
          <a:xfrm>
            <a:off x="2592491" y="2894877"/>
            <a:ext cx="7376160" cy="55626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
        <p:nvSpPr>
          <p:cNvPr id="29" name="ZoneTexte 28">
            <a:extLst>
              <a:ext uri="{FF2B5EF4-FFF2-40B4-BE49-F238E27FC236}">
                <a16:creationId xmlns:a16="http://schemas.microsoft.com/office/drawing/2014/main" id="{A21F810B-8DBE-455E-7F2A-5986DC2CDBD4}"/>
              </a:ext>
            </a:extLst>
          </p:cNvPr>
          <p:cNvSpPr txBox="1"/>
          <p:nvPr/>
        </p:nvSpPr>
        <p:spPr>
          <a:xfrm>
            <a:off x="242156" y="3731076"/>
            <a:ext cx="11657744" cy="1212644"/>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xmlns:a14="http://schemas.microsoft.com/office/drawing/2010/main">
        <mc:Choice Requires="a14">
          <p:sp>
            <p:nvSpPr>
              <p:cNvPr id="1264" name="ZoneTexte 1263">
                <a:extLst>
                  <a:ext uri="{FF2B5EF4-FFF2-40B4-BE49-F238E27FC236}">
                    <a16:creationId xmlns:a16="http://schemas.microsoft.com/office/drawing/2014/main" id="{222099B4-89F0-7631-5CBD-63C5BB8957F8}"/>
                  </a:ext>
                </a:extLst>
              </p:cNvPr>
              <p:cNvSpPr txBox="1"/>
              <p:nvPr/>
            </p:nvSpPr>
            <p:spPr>
              <a:xfrm>
                <a:off x="2051471" y="5783510"/>
                <a:ext cx="791718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sz="1200" i="0"/>
                        <m:t>R</m:t>
                      </m:r>
                      <m:r>
                        <m:rPr>
                          <m:nor/>
                        </m:rPr>
                        <a:rPr lang="fr-FR" sz="1200" b="0" i="0" smtClean="0"/>
                        <m:t>é</m:t>
                      </m:r>
                      <m:r>
                        <m:rPr>
                          <m:nor/>
                        </m:rPr>
                        <a:rPr lang="fr-FR" sz="1200" b="0" i="0" smtClean="0"/>
                        <m:t>sultat</m:t>
                      </m:r>
                      <m:r>
                        <m:rPr>
                          <m:nor/>
                        </m:rPr>
                        <a:rPr lang="fr-FR" sz="1200" b="0" i="0" smtClean="0"/>
                        <m:t> </m:t>
                      </m:r>
                      <m:r>
                        <m:rPr>
                          <m:nor/>
                        </m:rPr>
                        <a:rPr lang="fr-FR" sz="1200" b="0" i="0" smtClean="0"/>
                        <m:t>net</m:t>
                      </m:r>
                      <m:r>
                        <m:rPr>
                          <m:nor/>
                        </m:rPr>
                        <a:rPr lang="fr-FR" sz="1200" b="0" i="0" smtClean="0"/>
                        <m:t> = </m:t>
                      </m:r>
                      <m:r>
                        <m:rPr>
                          <m:nor/>
                        </m:rPr>
                        <a:rPr lang="fr-FR" sz="1200" i="0" smtClean="0"/>
                        <m:t>P</m:t>
                      </m:r>
                      <m:r>
                        <m:rPr>
                          <m:nor/>
                        </m:rPr>
                        <a:rPr lang="fr-FR" sz="1200" b="0" i="0" smtClean="0"/>
                        <m:t>NB</m:t>
                      </m:r>
                      <m:r>
                        <m:rPr>
                          <m:nor/>
                        </m:rPr>
                        <a:rPr lang="fr-FR" sz="1200" b="0" i="0" smtClean="0"/>
                        <m:t> </m:t>
                      </m:r>
                      <m:r>
                        <m:rPr>
                          <m:nor/>
                        </m:rPr>
                        <a:rPr lang="fr-FR" sz="1200" b="0" i="0" smtClean="0"/>
                        <m:t>− </m:t>
                      </m:r>
                      <m:r>
                        <m:rPr>
                          <m:nor/>
                        </m:rPr>
                        <a:rPr lang="fr-FR" sz="1200" b="0" i="0" smtClean="0"/>
                        <m:t>charges</m:t>
                      </m:r>
                      <m:r>
                        <m:rPr>
                          <m:nor/>
                        </m:rPr>
                        <a:rPr lang="fr-FR" sz="1200" b="0" i="0" smtClean="0"/>
                        <m:t> </m:t>
                      </m:r>
                      <m:r>
                        <m:rPr>
                          <m:nor/>
                        </m:rPr>
                        <a:rPr lang="fr-FR" sz="1200" b="0" i="0" smtClean="0"/>
                        <m:t>d</m:t>
                      </m:r>
                      <m:r>
                        <m:rPr>
                          <m:nor/>
                        </m:rPr>
                        <a:rPr lang="fr-FR" sz="1200" b="0" i="0" smtClean="0"/>
                        <m:t>′</m:t>
                      </m:r>
                      <m:r>
                        <m:rPr>
                          <m:nor/>
                        </m:rPr>
                        <a:rPr lang="fr-FR" sz="1200" b="0" i="0" smtClean="0"/>
                        <m:t>exploitation</m:t>
                      </m:r>
                      <m:r>
                        <m:rPr>
                          <m:nor/>
                        </m:rPr>
                        <a:rPr lang="fr-FR" sz="1200" b="0" i="0" smtClean="0"/>
                        <m:t> </m:t>
                      </m:r>
                      <m:r>
                        <m:rPr>
                          <m:nor/>
                        </m:rPr>
                        <a:rPr lang="fr-FR" sz="1200" b="0" i="0" smtClean="0"/>
                        <m:t>− </m:t>
                      </m:r>
                      <m:r>
                        <m:rPr>
                          <m:nor/>
                        </m:rPr>
                        <a:rPr lang="fr-FR" sz="1200" b="0" i="0" smtClean="0">
                          <a:solidFill>
                            <a:srgbClr val="FF0000"/>
                          </a:solidFill>
                        </a:rPr>
                        <m:t>CoR</m:t>
                      </m:r>
                      <m:r>
                        <m:rPr>
                          <m:nor/>
                        </m:rPr>
                        <a:rPr lang="fr-FR" sz="1200" b="0" i="0" smtClean="0"/>
                        <m:t> </m:t>
                      </m:r>
                      <m:r>
                        <m:rPr>
                          <m:nor/>
                        </m:rPr>
                        <a:rPr lang="fr-FR" sz="1200" b="0" i="0" smtClean="0"/>
                        <m:t>− </m:t>
                      </m:r>
                      <m:r>
                        <m:rPr>
                          <m:nor/>
                        </m:rPr>
                        <a:rPr lang="fr-FR" sz="1200" b="0" i="0" smtClean="0"/>
                        <m:t>imp</m:t>
                      </m:r>
                      <m:r>
                        <m:rPr>
                          <m:nor/>
                        </m:rPr>
                        <a:rPr lang="fr-FR" sz="1200" b="0" i="0" smtClean="0"/>
                        <m:t>ô</m:t>
                      </m:r>
                      <m:r>
                        <m:rPr>
                          <m:nor/>
                        </m:rPr>
                        <a:rPr lang="fr-FR" sz="1200" b="0" i="0" smtClean="0"/>
                        <m:t>ts</m:t>
                      </m:r>
                    </m:oMath>
                  </m:oMathPara>
                </a14:m>
                <a:endParaRPr lang="fr-FR" sz="1200" dirty="0"/>
              </a:p>
            </p:txBody>
          </p:sp>
        </mc:Choice>
        <mc:Fallback xmlns="">
          <p:sp>
            <p:nvSpPr>
              <p:cNvPr id="1264" name="ZoneTexte 1263">
                <a:extLst>
                  <a:ext uri="{FF2B5EF4-FFF2-40B4-BE49-F238E27FC236}">
                    <a16:creationId xmlns:a16="http://schemas.microsoft.com/office/drawing/2014/main" id="{222099B4-89F0-7631-5CBD-63C5BB8957F8}"/>
                  </a:ext>
                </a:extLst>
              </p:cNvPr>
              <p:cNvSpPr txBox="1">
                <a:spLocks noRot="1" noChangeAspect="1" noMove="1" noResize="1" noEditPoints="1" noAdjustHandles="1" noChangeArrowheads="1" noChangeShapeType="1" noTextEdit="1"/>
              </p:cNvSpPr>
              <p:nvPr/>
            </p:nvSpPr>
            <p:spPr>
              <a:xfrm>
                <a:off x="2051471" y="5783510"/>
                <a:ext cx="7917180" cy="276999"/>
              </a:xfrm>
              <a:prstGeom prst="rect">
                <a:avLst/>
              </a:prstGeom>
              <a:blipFill>
                <a:blip r:embed="rId5"/>
                <a:stretch>
                  <a:fillRect b="-13333"/>
                </a:stretch>
              </a:blipFill>
            </p:spPr>
            <p:txBody>
              <a:bodyPr/>
              <a:lstStyle/>
              <a:p>
                <a:r>
                  <a:rPr lang="fr-FR">
                    <a:noFill/>
                  </a:rPr>
                  <a:t> </a:t>
                </a:r>
              </a:p>
            </p:txBody>
          </p:sp>
        </mc:Fallback>
      </mc:AlternateContent>
      <p:sp>
        <p:nvSpPr>
          <p:cNvPr id="1265" name="ZoneTexte 1264">
            <a:extLst>
              <a:ext uri="{FF2B5EF4-FFF2-40B4-BE49-F238E27FC236}">
                <a16:creationId xmlns:a16="http://schemas.microsoft.com/office/drawing/2014/main" id="{EA86DC8A-C291-9075-DF5C-31610B8F0194}"/>
              </a:ext>
            </a:extLst>
          </p:cNvPr>
          <p:cNvSpPr txBox="1"/>
          <p:nvPr/>
        </p:nvSpPr>
        <p:spPr>
          <a:xfrm>
            <a:off x="2548810" y="5657102"/>
            <a:ext cx="7376160" cy="55626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Tree>
    <p:extLst>
      <p:ext uri="{BB962C8B-B14F-4D97-AF65-F5344CB8AC3E}">
        <p14:creationId xmlns:p14="http://schemas.microsoft.com/office/powerpoint/2010/main" val="515956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57BB93C9-AB0E-4F31-9548-B155B4947CB4}"/>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7B95D2EC-499C-CB4C-992B-F4F2C8D7BC5A}"/>
              </a:ext>
            </a:extLst>
          </p:cNvPr>
          <p:cNvSpPr txBox="1">
            <a:spLocks noGrp="1"/>
          </p:cNvSpPr>
          <p:nvPr>
            <p:ph type="body" idx="1"/>
          </p:nvPr>
        </p:nvSpPr>
        <p:spPr>
          <a:xfrm>
            <a:off x="226139" y="754621"/>
            <a:ext cx="8477361" cy="407050"/>
          </a:xfrm>
          <a:prstGeom prst="rect">
            <a:avLst/>
          </a:prstGeom>
          <a:noFill/>
          <a:ln>
            <a:noFill/>
          </a:ln>
        </p:spPr>
        <p:txBody>
          <a:bodyPr spcFirstLastPara="1" wrap="square" lIns="90000" tIns="45700" rIns="91425" bIns="45700" anchor="t" anchorCtr="0">
            <a:noAutofit/>
          </a:bodyPr>
          <a:lstStyle/>
          <a:p>
            <a:pPr marL="0" lvl="0" indent="0" algn="l" rtl="0">
              <a:lnSpc>
                <a:spcPct val="100000"/>
              </a:lnSpc>
              <a:spcBef>
                <a:spcPts val="0"/>
              </a:spcBef>
              <a:spcAft>
                <a:spcPts val="0"/>
              </a:spcAft>
              <a:buClr>
                <a:schemeClr val="lt2"/>
              </a:buClr>
              <a:buSzPts val="1400"/>
              <a:buNone/>
            </a:pPr>
            <a:r>
              <a:rPr lang="fr-FR" dirty="0">
                <a:latin typeface="Verdana"/>
                <a:ea typeface="Verdana"/>
                <a:cs typeface="Verdana"/>
                <a:sym typeface="Verdana"/>
              </a:rPr>
              <a:t>Du calcul des ECL au coût du risque (2/2) </a:t>
            </a:r>
            <a:endParaRPr dirty="0">
              <a:solidFill>
                <a:schemeClr val="lt2"/>
              </a:solidFill>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D1398CEA-DC04-4DAC-5DBB-C1F4E571AAC4}"/>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endParaRPr dirty="0">
              <a:latin typeface="Verdana"/>
              <a:ea typeface="Verdana"/>
              <a:cs typeface="Verdana"/>
              <a:sym typeface="Verdana"/>
            </a:endParaRPr>
          </a:p>
        </p:txBody>
      </p:sp>
      <p:sp>
        <p:nvSpPr>
          <p:cNvPr id="29" name="ZoneTexte 28">
            <a:extLst>
              <a:ext uri="{FF2B5EF4-FFF2-40B4-BE49-F238E27FC236}">
                <a16:creationId xmlns:a16="http://schemas.microsoft.com/office/drawing/2014/main" id="{4FECB432-9FCA-E500-6779-2619A39DC3BC}"/>
              </a:ext>
            </a:extLst>
          </p:cNvPr>
          <p:cNvSpPr txBox="1"/>
          <p:nvPr/>
        </p:nvSpPr>
        <p:spPr>
          <a:xfrm>
            <a:off x="242156" y="3731076"/>
            <a:ext cx="11657744" cy="1212644"/>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grpSp>
        <p:nvGrpSpPr>
          <p:cNvPr id="2" name="Groupe 1">
            <a:extLst>
              <a:ext uri="{FF2B5EF4-FFF2-40B4-BE49-F238E27FC236}">
                <a16:creationId xmlns:a16="http://schemas.microsoft.com/office/drawing/2014/main" id="{BC8713B3-2C88-D9D1-7498-7C66DC3D0780}"/>
              </a:ext>
            </a:extLst>
          </p:cNvPr>
          <p:cNvGrpSpPr/>
          <p:nvPr/>
        </p:nvGrpSpPr>
        <p:grpSpPr>
          <a:xfrm>
            <a:off x="6096001" y="2108200"/>
            <a:ext cx="4749800" cy="4333224"/>
            <a:chOff x="156428" y="3097374"/>
            <a:chExt cx="3018179" cy="3526954"/>
          </a:xfrm>
        </p:grpSpPr>
        <p:pic>
          <p:nvPicPr>
            <p:cNvPr id="3" name="Google Shape;6029;g2b9ded0437e_3_1401">
              <a:extLst>
                <a:ext uri="{FF2B5EF4-FFF2-40B4-BE49-F238E27FC236}">
                  <a16:creationId xmlns:a16="http://schemas.microsoft.com/office/drawing/2014/main" id="{0BFA8505-8C37-E626-7046-AFB53DBFF531}"/>
                </a:ext>
              </a:extLst>
            </p:cNvPr>
            <p:cNvPicPr preferRelativeResize="0"/>
            <p:nvPr/>
          </p:nvPicPr>
          <p:blipFill rotWithShape="1">
            <a:blip r:embed="rId3">
              <a:alphaModFix/>
            </a:blip>
            <a:srcRect/>
            <a:stretch/>
          </p:blipFill>
          <p:spPr>
            <a:xfrm>
              <a:off x="156428" y="3097374"/>
              <a:ext cx="3018179" cy="3526954"/>
            </a:xfrm>
            <a:prstGeom prst="rect">
              <a:avLst/>
            </a:prstGeom>
            <a:noFill/>
            <a:ln>
              <a:noFill/>
            </a:ln>
          </p:spPr>
        </p:pic>
        <p:sp>
          <p:nvSpPr>
            <p:cNvPr id="4" name="Google Shape;6030;g2b9ded0437e_3_1401">
              <a:extLst>
                <a:ext uri="{FF2B5EF4-FFF2-40B4-BE49-F238E27FC236}">
                  <a16:creationId xmlns:a16="http://schemas.microsoft.com/office/drawing/2014/main" id="{F755D191-F435-B739-AD8F-13DB43E99A3F}"/>
                </a:ext>
              </a:extLst>
            </p:cNvPr>
            <p:cNvSpPr/>
            <p:nvPr/>
          </p:nvSpPr>
          <p:spPr>
            <a:xfrm>
              <a:off x="185287" y="4850581"/>
              <a:ext cx="2963254" cy="15174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6031;g2b9ded0437e_3_1401">
              <a:extLst>
                <a:ext uri="{FF2B5EF4-FFF2-40B4-BE49-F238E27FC236}">
                  <a16:creationId xmlns:a16="http://schemas.microsoft.com/office/drawing/2014/main" id="{65FC9EDE-07B2-AB89-2653-AE743E9DEE86}"/>
                </a:ext>
              </a:extLst>
            </p:cNvPr>
            <p:cNvSpPr/>
            <p:nvPr/>
          </p:nvSpPr>
          <p:spPr>
            <a:xfrm>
              <a:off x="189323" y="6108465"/>
              <a:ext cx="2952866" cy="133892"/>
            </a:xfrm>
            <a:prstGeom prst="rect">
              <a:avLst/>
            </a:prstGeom>
            <a:solidFill>
              <a:srgbClr val="FFFF00">
                <a:alpha val="35000"/>
              </a:srgbClr>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6" name="Groupe 5">
            <a:extLst>
              <a:ext uri="{FF2B5EF4-FFF2-40B4-BE49-F238E27FC236}">
                <a16:creationId xmlns:a16="http://schemas.microsoft.com/office/drawing/2014/main" id="{08BEC273-49FA-0355-D61C-D7B8AD33E9C6}"/>
              </a:ext>
            </a:extLst>
          </p:cNvPr>
          <p:cNvGrpSpPr/>
          <p:nvPr/>
        </p:nvGrpSpPr>
        <p:grpSpPr>
          <a:xfrm>
            <a:off x="447369" y="1319834"/>
            <a:ext cx="4211717" cy="4882095"/>
            <a:chOff x="3494014" y="2016835"/>
            <a:chExt cx="3030631" cy="4607694"/>
          </a:xfrm>
        </p:grpSpPr>
        <p:pic>
          <p:nvPicPr>
            <p:cNvPr id="7" name="Google Shape;6028;g2b9ded0437e_3_1401">
              <a:extLst>
                <a:ext uri="{FF2B5EF4-FFF2-40B4-BE49-F238E27FC236}">
                  <a16:creationId xmlns:a16="http://schemas.microsoft.com/office/drawing/2014/main" id="{A0C0F89A-A7B8-584C-3D07-8F6833AB8E81}"/>
                </a:ext>
              </a:extLst>
            </p:cNvPr>
            <p:cNvPicPr preferRelativeResize="0"/>
            <p:nvPr/>
          </p:nvPicPr>
          <p:blipFill rotWithShape="1">
            <a:blip r:embed="rId4">
              <a:alphaModFix/>
            </a:blip>
            <a:srcRect/>
            <a:stretch/>
          </p:blipFill>
          <p:spPr>
            <a:xfrm>
              <a:off x="3494014" y="2016835"/>
              <a:ext cx="3012593" cy="4607694"/>
            </a:xfrm>
            <a:prstGeom prst="rect">
              <a:avLst/>
            </a:prstGeom>
            <a:noFill/>
            <a:ln>
              <a:noFill/>
            </a:ln>
          </p:spPr>
        </p:pic>
        <p:sp>
          <p:nvSpPr>
            <p:cNvPr id="9" name="Google Shape;6037;g2b9ded0437e_3_1401">
              <a:extLst>
                <a:ext uri="{FF2B5EF4-FFF2-40B4-BE49-F238E27FC236}">
                  <a16:creationId xmlns:a16="http://schemas.microsoft.com/office/drawing/2014/main" id="{7E5E6618-D99B-8F6E-09B0-C47494E7E4DB}"/>
                </a:ext>
              </a:extLst>
            </p:cNvPr>
            <p:cNvSpPr/>
            <p:nvPr/>
          </p:nvSpPr>
          <p:spPr>
            <a:xfrm>
              <a:off x="3571779" y="6206630"/>
              <a:ext cx="2952866" cy="110311"/>
            </a:xfrm>
            <a:prstGeom prst="rect">
              <a:avLst/>
            </a:prstGeom>
            <a:solidFill>
              <a:srgbClr val="FFFF00">
                <a:alpha val="35000"/>
              </a:srgbClr>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6" name="Google Shape;6038;g2b9ded0437e_3_1401">
            <a:extLst>
              <a:ext uri="{FF2B5EF4-FFF2-40B4-BE49-F238E27FC236}">
                <a16:creationId xmlns:a16="http://schemas.microsoft.com/office/drawing/2014/main" id="{758B043D-2A94-5708-74EE-B913E56BC977}"/>
              </a:ext>
            </a:extLst>
          </p:cNvPr>
          <p:cNvSpPr/>
          <p:nvPr/>
        </p:nvSpPr>
        <p:spPr>
          <a:xfrm>
            <a:off x="4937110" y="5761328"/>
            <a:ext cx="999233" cy="119747"/>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 name="ZoneTexte 16">
            <a:extLst>
              <a:ext uri="{FF2B5EF4-FFF2-40B4-BE49-F238E27FC236}">
                <a16:creationId xmlns:a16="http://schemas.microsoft.com/office/drawing/2014/main" id="{9003E068-CDC3-91A7-894A-3139B5C3AC80}"/>
              </a:ext>
            </a:extLst>
          </p:cNvPr>
          <p:cNvSpPr txBox="1"/>
          <p:nvPr/>
        </p:nvSpPr>
        <p:spPr>
          <a:xfrm>
            <a:off x="4839231" y="1194725"/>
            <a:ext cx="7535099" cy="659445"/>
          </a:xfrm>
          <a:prstGeom prst="rect">
            <a:avLst/>
          </a:prstGeom>
        </p:spPr>
        <p:txBody>
          <a:bodyPr vert="horz" wrap="square" lIns="90000" tIns="45720" rIns="91440" bIns="45720" rtlCol="0">
            <a:noAutofit/>
          </a:bodyPr>
          <a:lstStyle/>
          <a:p>
            <a:pPr algn="just">
              <a:spcBef>
                <a:spcPts val="600"/>
              </a:spcBef>
              <a:buClr>
                <a:schemeClr val="tx1"/>
              </a:buClr>
            </a:pPr>
            <a:r>
              <a:rPr lang="fr-FR" sz="1050" dirty="0"/>
              <a:t>Les états financiers des grandes banques françaises sont disponibles en ligne (ex : </a:t>
            </a:r>
            <a:r>
              <a:rPr lang="fr-FR" sz="1050" dirty="0">
                <a:solidFill>
                  <a:schemeClr val="accent4"/>
                </a:solidFill>
                <a:hlinkClick r:id="rId5">
                  <a:extLst>
                    <a:ext uri="{A12FA001-AC4F-418D-AE19-62706E023703}">
                      <ahyp:hlinkClr xmlns:ahyp="http://schemas.microsoft.com/office/drawing/2018/hyperlinkcolor" val="tx"/>
                    </a:ext>
                  </a:extLst>
                </a:hlinkClick>
              </a:rPr>
              <a:t>lien</a:t>
            </a:r>
            <a:r>
              <a:rPr lang="fr-FR" sz="1050" dirty="0"/>
              <a:t>)</a:t>
            </a:r>
          </a:p>
          <a:p>
            <a:pPr algn="just">
              <a:spcBef>
                <a:spcPts val="600"/>
              </a:spcBef>
              <a:buClr>
                <a:schemeClr val="tx1"/>
              </a:buClr>
            </a:pPr>
            <a:endParaRPr lang="fr-FR" sz="1050" dirty="0"/>
          </a:p>
          <a:p>
            <a:pPr algn="just">
              <a:spcBef>
                <a:spcPts val="600"/>
              </a:spcBef>
              <a:buClr>
                <a:schemeClr val="tx1"/>
              </a:buClr>
            </a:pPr>
            <a:r>
              <a:rPr lang="fr-FR" sz="1200" dirty="0">
                <a:solidFill>
                  <a:srgbClr val="FF0000"/>
                </a:solidFill>
              </a:rPr>
              <a:t>↑ </a:t>
            </a:r>
            <a:r>
              <a:rPr lang="fr-FR" sz="1200" dirty="0" err="1">
                <a:solidFill>
                  <a:srgbClr val="FF0000"/>
                </a:solidFill>
              </a:rPr>
              <a:t>CoR</a:t>
            </a:r>
            <a:r>
              <a:rPr lang="fr-FR" sz="1200" dirty="0">
                <a:solidFill>
                  <a:srgbClr val="FF0000"/>
                </a:solidFill>
              </a:rPr>
              <a:t> → ↓ Résultat net → ↓ Réserves → ↓ CET1 </a:t>
            </a:r>
            <a:r>
              <a:rPr lang="fr-FR" sz="1200" dirty="0"/>
              <a:t>=&gt; </a:t>
            </a:r>
            <a:r>
              <a:rPr lang="en-US" sz="1200" dirty="0"/>
              <a:t>second canal direct via le shortfall/excess</a:t>
            </a:r>
            <a:endParaRPr lang="fr-FR" sz="1200" dirty="0"/>
          </a:p>
        </p:txBody>
      </p:sp>
    </p:spTree>
    <p:extLst>
      <p:ext uri="{BB962C8B-B14F-4D97-AF65-F5344CB8AC3E}">
        <p14:creationId xmlns:p14="http://schemas.microsoft.com/office/powerpoint/2010/main" val="84441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6AB3BB3D-B45E-FCAA-FEDB-8750706BAE6B}"/>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41C5602A-9622-6A9E-B281-48EF431218EE}"/>
              </a:ext>
            </a:extLst>
          </p:cNvPr>
          <p:cNvSpPr txBox="1">
            <a:spLocks noGrp="1"/>
          </p:cNvSpPr>
          <p:nvPr>
            <p:ph type="body" idx="1"/>
          </p:nvPr>
        </p:nvSpPr>
        <p:spPr>
          <a:xfrm>
            <a:off x="226139" y="754621"/>
            <a:ext cx="8477361" cy="407050"/>
          </a:xfrm>
          <a:prstGeom prst="rect">
            <a:avLst/>
          </a:prstGeom>
          <a:noFill/>
          <a:ln>
            <a:noFill/>
          </a:ln>
        </p:spPr>
        <p:txBody>
          <a:bodyPr spcFirstLastPara="1" wrap="square" lIns="90000" tIns="45700" rIns="91425" bIns="45700" anchor="t" anchorCtr="0">
            <a:noAutofit/>
          </a:bodyPr>
          <a:lstStyle/>
          <a:p>
            <a:pPr marL="0" lvl="0" indent="0" algn="l" rtl="0">
              <a:lnSpc>
                <a:spcPct val="100000"/>
              </a:lnSpc>
              <a:spcBef>
                <a:spcPts val="0"/>
              </a:spcBef>
              <a:spcAft>
                <a:spcPts val="0"/>
              </a:spcAft>
              <a:buClr>
                <a:schemeClr val="lt2"/>
              </a:buClr>
              <a:buSzPts val="1400"/>
              <a:buNone/>
            </a:pPr>
            <a:r>
              <a:rPr lang="fr-FR" dirty="0">
                <a:latin typeface="Verdana"/>
                <a:ea typeface="Verdana"/>
                <a:cs typeface="Verdana"/>
                <a:sym typeface="Verdana"/>
              </a:rPr>
              <a:t>Grands principes D’un moteur de calcul d’ECL</a:t>
            </a:r>
            <a:endParaRPr dirty="0">
              <a:solidFill>
                <a:schemeClr val="lt2"/>
              </a:solidFill>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4137452A-BE11-7857-3104-939BB8F1EA99}"/>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endParaRPr dirty="0">
              <a:latin typeface="Verdana"/>
              <a:ea typeface="Verdana"/>
              <a:cs typeface="Verdana"/>
              <a:sym typeface="Verdana"/>
            </a:endParaRPr>
          </a:p>
        </p:txBody>
      </p:sp>
      <p:pic>
        <p:nvPicPr>
          <p:cNvPr id="1227" name="Google Shape;1227;p11">
            <a:extLst>
              <a:ext uri="{FF2B5EF4-FFF2-40B4-BE49-F238E27FC236}">
                <a16:creationId xmlns:a16="http://schemas.microsoft.com/office/drawing/2014/main" id="{6DD20336-C39A-DE7E-49E2-EC4DFDF5A342}"/>
              </a:ext>
            </a:extLst>
          </p:cNvPr>
          <p:cNvPicPr preferRelativeResize="0"/>
          <p:nvPr/>
        </p:nvPicPr>
        <p:blipFill rotWithShape="1">
          <a:blip r:embed="rId3">
            <a:alphaModFix/>
          </a:blip>
          <a:srcRect/>
          <a:stretch/>
        </p:blipFill>
        <p:spPr>
          <a:xfrm>
            <a:off x="287178" y="2738595"/>
            <a:ext cx="252001" cy="252001"/>
          </a:xfrm>
          <a:prstGeom prst="rect">
            <a:avLst/>
          </a:prstGeom>
          <a:noFill/>
          <a:ln>
            <a:noFill/>
          </a:ln>
        </p:spPr>
      </p:pic>
      <p:grpSp>
        <p:nvGrpSpPr>
          <p:cNvPr id="2" name="Groupe 1">
            <a:extLst>
              <a:ext uri="{FF2B5EF4-FFF2-40B4-BE49-F238E27FC236}">
                <a16:creationId xmlns:a16="http://schemas.microsoft.com/office/drawing/2014/main" id="{DEE31958-2981-5EA1-CE45-C1490839F0FD}"/>
              </a:ext>
            </a:extLst>
          </p:cNvPr>
          <p:cNvGrpSpPr/>
          <p:nvPr/>
        </p:nvGrpSpPr>
        <p:grpSpPr>
          <a:xfrm>
            <a:off x="0" y="1255338"/>
            <a:ext cx="11832661" cy="5427230"/>
            <a:chOff x="1192351" y="1253646"/>
            <a:chExt cx="11832661" cy="5427230"/>
          </a:xfrm>
        </p:grpSpPr>
        <p:sp>
          <p:nvSpPr>
            <p:cNvPr id="7" name="ZoneTexte 6">
              <a:extLst>
                <a:ext uri="{FF2B5EF4-FFF2-40B4-BE49-F238E27FC236}">
                  <a16:creationId xmlns:a16="http://schemas.microsoft.com/office/drawing/2014/main" id="{EB86250C-9CE2-1992-4638-336E45F80888}"/>
                </a:ext>
              </a:extLst>
            </p:cNvPr>
            <p:cNvSpPr txBox="1"/>
            <p:nvPr/>
          </p:nvSpPr>
          <p:spPr>
            <a:xfrm>
              <a:off x="1693530" y="1253646"/>
              <a:ext cx="5080237" cy="253916"/>
            </a:xfrm>
            <a:prstGeom prst="rect">
              <a:avLst/>
            </a:prstGeom>
            <a:noFill/>
          </p:spPr>
          <p:txBody>
            <a:bodyPr wrap="none" rtlCol="0">
              <a:spAutoFit/>
            </a:bodyPr>
            <a:lstStyle/>
            <a:p>
              <a:r>
                <a:rPr lang="fr-FR" sz="1050" i="1" dirty="0">
                  <a:solidFill>
                    <a:schemeClr val="bg1">
                      <a:lumMod val="50000"/>
                    </a:schemeClr>
                  </a:solidFill>
                  <a:latin typeface="Verdana" panose="020B0604030504040204" pitchFamily="34" charset="0"/>
                  <a:ea typeface="Verdana" panose="020B0604030504040204" pitchFamily="34" charset="0"/>
                </a:rPr>
                <a:t>Le moteur de provisionnement évalue le stage tous les mois/trimestres.</a:t>
              </a:r>
            </a:p>
          </p:txBody>
        </p:sp>
        <p:grpSp>
          <p:nvGrpSpPr>
            <p:cNvPr id="12" name="Groupe 11">
              <a:extLst>
                <a:ext uri="{FF2B5EF4-FFF2-40B4-BE49-F238E27FC236}">
                  <a16:creationId xmlns:a16="http://schemas.microsoft.com/office/drawing/2014/main" id="{1A05D2A3-8FD5-ACB2-26BB-3CD9BDBFF9B9}"/>
                </a:ext>
              </a:extLst>
            </p:cNvPr>
            <p:cNvGrpSpPr/>
            <p:nvPr/>
          </p:nvGrpSpPr>
          <p:grpSpPr>
            <a:xfrm>
              <a:off x="1192351" y="1537654"/>
              <a:ext cx="11832661" cy="5143222"/>
              <a:chOff x="1192351" y="1537654"/>
              <a:chExt cx="11832661" cy="5143222"/>
            </a:xfrm>
          </p:grpSpPr>
          <p:sp>
            <p:nvSpPr>
              <p:cNvPr id="13" name="Flèche : bas 12">
                <a:extLst>
                  <a:ext uri="{FF2B5EF4-FFF2-40B4-BE49-F238E27FC236}">
                    <a16:creationId xmlns:a16="http://schemas.microsoft.com/office/drawing/2014/main" id="{CEC9EEDC-79FB-C90F-B09D-C1B34691942D}"/>
                  </a:ext>
                </a:extLst>
              </p:cNvPr>
              <p:cNvSpPr/>
              <p:nvPr/>
            </p:nvSpPr>
            <p:spPr>
              <a:xfrm rot="5400000">
                <a:off x="2867901" y="4259626"/>
                <a:ext cx="187744" cy="518426"/>
              </a:xfrm>
              <a:prstGeom prst="downArrow">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e 13">
                <a:extLst>
                  <a:ext uri="{FF2B5EF4-FFF2-40B4-BE49-F238E27FC236}">
                    <a16:creationId xmlns:a16="http://schemas.microsoft.com/office/drawing/2014/main" id="{00D75EBF-2DDA-D00C-087A-97E820E22C69}"/>
                  </a:ext>
                </a:extLst>
              </p:cNvPr>
              <p:cNvGrpSpPr/>
              <p:nvPr/>
            </p:nvGrpSpPr>
            <p:grpSpPr>
              <a:xfrm>
                <a:off x="1192351" y="1537654"/>
                <a:ext cx="11832661" cy="5143222"/>
                <a:chOff x="1192351" y="1537654"/>
                <a:chExt cx="11832661" cy="5143222"/>
              </a:xfrm>
            </p:grpSpPr>
            <p:sp>
              <p:nvSpPr>
                <p:cNvPr id="15" name="Google Shape;1760;p19">
                  <a:extLst>
                    <a:ext uri="{FF2B5EF4-FFF2-40B4-BE49-F238E27FC236}">
                      <a16:creationId xmlns:a16="http://schemas.microsoft.com/office/drawing/2014/main" id="{BE0D1DCE-6191-0194-B6AD-15F2F2DE9037}"/>
                    </a:ext>
                  </a:extLst>
                </p:cNvPr>
                <p:cNvSpPr txBox="1"/>
                <p:nvPr/>
              </p:nvSpPr>
              <p:spPr>
                <a:xfrm>
                  <a:off x="5239754" y="4167992"/>
                  <a:ext cx="1553759"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200" dirty="0">
                      <a:solidFill>
                        <a:srgbClr val="000000"/>
                      </a:solidFill>
                      <a:latin typeface="Verdana" panose="020B0604030504040204" pitchFamily="34" charset="0"/>
                      <a:ea typeface="Verdana" panose="020B0604030504040204" pitchFamily="34" charset="0"/>
                      <a:cs typeface="Calibri"/>
                      <a:sym typeface="Calibri"/>
                    </a:rPr>
                    <a:t>Recouvrement</a:t>
                  </a:r>
                  <a:endParaRPr sz="1050"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r>
                    <a:rPr lang="fr-FR" sz="1200" b="1" dirty="0">
                      <a:solidFill>
                        <a:srgbClr val="000000"/>
                      </a:solidFill>
                      <a:latin typeface="Verdana" panose="020B0604030504040204" pitchFamily="34" charset="0"/>
                      <a:ea typeface="Verdana" panose="020B0604030504040204" pitchFamily="34" charset="0"/>
                      <a:cs typeface="Calibri"/>
                      <a:sym typeface="Calibri"/>
                    </a:rPr>
                    <a:t>LGD</a:t>
                  </a:r>
                  <a:endParaRPr sz="1050" dirty="0">
                    <a:latin typeface="Verdana" panose="020B0604030504040204" pitchFamily="34" charset="0"/>
                    <a:ea typeface="Verdana" panose="020B0604030504040204" pitchFamily="34" charset="0"/>
                  </a:endParaRPr>
                </a:p>
              </p:txBody>
            </p:sp>
            <p:grpSp>
              <p:nvGrpSpPr>
                <p:cNvPr id="16" name="Groupe 15">
                  <a:extLst>
                    <a:ext uri="{FF2B5EF4-FFF2-40B4-BE49-F238E27FC236}">
                      <a16:creationId xmlns:a16="http://schemas.microsoft.com/office/drawing/2014/main" id="{1BE4D0F3-557E-DF3A-17C1-CC3946311B30}"/>
                    </a:ext>
                  </a:extLst>
                </p:cNvPr>
                <p:cNvGrpSpPr/>
                <p:nvPr/>
              </p:nvGrpSpPr>
              <p:grpSpPr>
                <a:xfrm>
                  <a:off x="3408693" y="4065345"/>
                  <a:ext cx="1959173" cy="2615531"/>
                  <a:chOff x="3025917" y="4065345"/>
                  <a:chExt cx="1959173" cy="2615531"/>
                </a:xfrm>
              </p:grpSpPr>
              <p:grpSp>
                <p:nvGrpSpPr>
                  <p:cNvPr id="1253" name="Groupe 1252">
                    <a:extLst>
                      <a:ext uri="{FF2B5EF4-FFF2-40B4-BE49-F238E27FC236}">
                        <a16:creationId xmlns:a16="http://schemas.microsoft.com/office/drawing/2014/main" id="{8A79E012-C7E2-E138-ED6D-AD2F7AEBFFE0}"/>
                      </a:ext>
                    </a:extLst>
                  </p:cNvPr>
                  <p:cNvGrpSpPr/>
                  <p:nvPr/>
                </p:nvGrpSpPr>
                <p:grpSpPr>
                  <a:xfrm>
                    <a:off x="3025919" y="4065345"/>
                    <a:ext cx="1959171" cy="1110771"/>
                    <a:chOff x="3025919" y="4065345"/>
                    <a:chExt cx="1959171" cy="1110771"/>
                  </a:xfrm>
                </p:grpSpPr>
                <p:sp>
                  <p:nvSpPr>
                    <p:cNvPr id="1260" name="Google Shape;1718;p19">
                      <a:extLst>
                        <a:ext uri="{FF2B5EF4-FFF2-40B4-BE49-F238E27FC236}">
                          <a16:creationId xmlns:a16="http://schemas.microsoft.com/office/drawing/2014/main" id="{7AB0F3E7-F4B0-7E40-4B6E-B4BCF22DD365}"/>
                        </a:ext>
                      </a:extLst>
                    </p:cNvPr>
                    <p:cNvSpPr/>
                    <p:nvPr/>
                  </p:nvSpPr>
                  <p:spPr>
                    <a:xfrm>
                      <a:off x="3025919" y="4150456"/>
                      <a:ext cx="1959171" cy="1025660"/>
                    </a:xfrm>
                    <a:prstGeom prst="roundRect">
                      <a:avLst>
                        <a:gd name="adj" fmla="val 16667"/>
                      </a:avLst>
                    </a:prstGeom>
                    <a:solidFill>
                      <a:srgbClr val="ECE2D1"/>
                    </a:solidFill>
                    <a:ln w="12700" cap="flat" cmpd="sng">
                      <a:solidFill>
                        <a:srgbClr val="ECE2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000" b="0" i="0" u="none" strike="noStrike" cap="none">
                        <a:solidFill>
                          <a:srgbClr val="FFFFFF"/>
                        </a:solidFill>
                        <a:latin typeface="Calibri"/>
                        <a:ea typeface="Calibri"/>
                        <a:cs typeface="Calibri"/>
                        <a:sym typeface="Calibri"/>
                      </a:endParaRPr>
                    </a:p>
                  </p:txBody>
                </p:sp>
                <p:sp>
                  <p:nvSpPr>
                    <p:cNvPr id="1261" name="Google Shape;1765;p19">
                      <a:extLst>
                        <a:ext uri="{FF2B5EF4-FFF2-40B4-BE49-F238E27FC236}">
                          <a16:creationId xmlns:a16="http://schemas.microsoft.com/office/drawing/2014/main" id="{7955F57F-E062-209C-C735-FE1982A22C77}"/>
                        </a:ext>
                      </a:extLst>
                    </p:cNvPr>
                    <p:cNvSpPr/>
                    <p:nvPr/>
                  </p:nvSpPr>
                  <p:spPr>
                    <a:xfrm>
                      <a:off x="3025919" y="4079532"/>
                      <a:ext cx="1959171" cy="239838"/>
                    </a:xfrm>
                    <a:prstGeom prst="roundRect">
                      <a:avLst>
                        <a:gd name="adj" fmla="val 16667"/>
                      </a:avLst>
                    </a:prstGeom>
                    <a:solidFill>
                      <a:srgbClr val="D7BB8C"/>
                    </a:solidFill>
                    <a:ln w="19050" cap="flat" cmpd="sng">
                      <a:solidFill>
                        <a:schemeClr val="accent2">
                          <a:lumMod val="60000"/>
                          <a:lumOff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000" b="0" i="0" u="none" strike="noStrike" cap="none">
                        <a:solidFill>
                          <a:srgbClr val="FFFFFF"/>
                        </a:solidFill>
                        <a:latin typeface="Calibri"/>
                        <a:ea typeface="Calibri"/>
                        <a:cs typeface="Calibri"/>
                        <a:sym typeface="Calibri"/>
                      </a:endParaRPr>
                    </a:p>
                  </p:txBody>
                </p:sp>
                <p:sp>
                  <p:nvSpPr>
                    <p:cNvPr id="1262" name="Google Shape;1766;p19">
                      <a:extLst>
                        <a:ext uri="{FF2B5EF4-FFF2-40B4-BE49-F238E27FC236}">
                          <a16:creationId xmlns:a16="http://schemas.microsoft.com/office/drawing/2014/main" id="{DCF51235-69BD-B93C-3551-56529B57214A}"/>
                        </a:ext>
                      </a:extLst>
                    </p:cNvPr>
                    <p:cNvSpPr txBox="1"/>
                    <p:nvPr/>
                  </p:nvSpPr>
                  <p:spPr>
                    <a:xfrm>
                      <a:off x="3029119" y="4065345"/>
                      <a:ext cx="1868499" cy="249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00" b="1" dirty="0">
                          <a:solidFill>
                            <a:srgbClr val="000000"/>
                          </a:solidFill>
                          <a:latin typeface="Verdana" panose="020B0604030504040204" pitchFamily="34" charset="0"/>
                          <a:ea typeface="Verdana" panose="020B0604030504040204" pitchFamily="34" charset="0"/>
                          <a:cs typeface="Calibri"/>
                          <a:sym typeface="Calibri"/>
                        </a:rPr>
                        <a:t>Recouvrement amiable </a:t>
                      </a:r>
                      <a:endParaRPr sz="800" dirty="0">
                        <a:latin typeface="Verdana" panose="020B0604030504040204" pitchFamily="34" charset="0"/>
                        <a:ea typeface="Verdana" panose="020B0604030504040204" pitchFamily="34" charset="0"/>
                      </a:endParaRPr>
                    </a:p>
                  </p:txBody>
                </p:sp>
                <p:sp>
                  <p:nvSpPr>
                    <p:cNvPr id="1263" name="Google Shape;1776;p19">
                      <a:extLst>
                        <a:ext uri="{FF2B5EF4-FFF2-40B4-BE49-F238E27FC236}">
                          <a16:creationId xmlns:a16="http://schemas.microsoft.com/office/drawing/2014/main" id="{36FCE557-A104-A9E9-8A87-D5251FEC6B60}"/>
                        </a:ext>
                      </a:extLst>
                    </p:cNvPr>
                    <p:cNvSpPr txBox="1"/>
                    <p:nvPr/>
                  </p:nvSpPr>
                  <p:spPr>
                    <a:xfrm>
                      <a:off x="3027837" y="4342614"/>
                      <a:ext cx="1869781" cy="8309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200"/>
                        <a:buFont typeface="Arial"/>
                        <a:buChar char="•"/>
                      </a:pPr>
                      <a:r>
                        <a:rPr lang="fr-FR" sz="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Le créancier est toujours </a:t>
                      </a:r>
                      <a:r>
                        <a:rPr lang="fr-FR" sz="8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client</a:t>
                      </a:r>
                      <a:r>
                        <a:rPr lang="fr-FR" sz="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a:t>
                      </a:r>
                      <a:endParaRPr sz="800" dirty="0">
                        <a:latin typeface="Calibri" panose="020F0502020204030204" pitchFamily="34" charset="0"/>
                        <a:ea typeface="Calibri" panose="020F0502020204030204" pitchFamily="34" charset="0"/>
                        <a:cs typeface="Calibri" panose="020F0502020204030204" pitchFamily="34" charset="0"/>
                      </a:endParaRPr>
                    </a:p>
                    <a:p>
                      <a:pPr marL="285750" marR="0" lvl="0" indent="-285750" algn="l" rtl="0">
                        <a:spcBef>
                          <a:spcPts val="0"/>
                        </a:spcBef>
                        <a:spcAft>
                          <a:spcPts val="0"/>
                        </a:spcAft>
                        <a:buClr>
                          <a:srgbClr val="000000"/>
                        </a:buClr>
                        <a:buSzPts val="1200"/>
                        <a:buFont typeface="Arial"/>
                        <a:buChar char="•"/>
                      </a:pPr>
                      <a:r>
                        <a:rPr lang="fr-FR" sz="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Le client doit le </a:t>
                      </a:r>
                      <a:r>
                        <a:rPr lang="fr-FR" sz="8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montant d’impayés</a:t>
                      </a:r>
                      <a:r>
                        <a:rPr lang="fr-FR" sz="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a:t>
                      </a:r>
                      <a:endParaRPr sz="800" dirty="0">
                        <a:latin typeface="Calibri" panose="020F0502020204030204" pitchFamily="34" charset="0"/>
                        <a:ea typeface="Calibri" panose="020F0502020204030204" pitchFamily="34" charset="0"/>
                        <a:cs typeface="Calibri" panose="020F0502020204030204" pitchFamily="34" charset="0"/>
                      </a:endParaRPr>
                    </a:p>
                    <a:p>
                      <a:pPr marL="285750" marR="0" lvl="0" indent="-285750" algn="l" rtl="0">
                        <a:spcBef>
                          <a:spcPts val="0"/>
                        </a:spcBef>
                        <a:spcAft>
                          <a:spcPts val="0"/>
                        </a:spcAft>
                        <a:buClr>
                          <a:srgbClr val="000000"/>
                        </a:buClr>
                        <a:buSzPts val="1200"/>
                        <a:buFont typeface="Arial"/>
                        <a:buChar char="•"/>
                      </a:pPr>
                      <a:r>
                        <a:rPr lang="fr-FR" sz="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Mise en place de stratégie de recouvrement par l’établissement de crédit.</a:t>
                      </a:r>
                      <a:endParaRPr sz="8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1254" name="Groupe 1253">
                    <a:extLst>
                      <a:ext uri="{FF2B5EF4-FFF2-40B4-BE49-F238E27FC236}">
                        <a16:creationId xmlns:a16="http://schemas.microsoft.com/office/drawing/2014/main" id="{6514944D-6B9C-1E3E-3317-3EAC649E796B}"/>
                      </a:ext>
                    </a:extLst>
                  </p:cNvPr>
                  <p:cNvGrpSpPr/>
                  <p:nvPr/>
                </p:nvGrpSpPr>
                <p:grpSpPr>
                  <a:xfrm>
                    <a:off x="3025917" y="5464216"/>
                    <a:ext cx="1959171" cy="1216660"/>
                    <a:chOff x="3025917" y="5464216"/>
                    <a:chExt cx="1959171" cy="1216660"/>
                  </a:xfrm>
                </p:grpSpPr>
                <p:sp>
                  <p:nvSpPr>
                    <p:cNvPr id="1256" name="Google Shape;1773;p19">
                      <a:extLst>
                        <a:ext uri="{FF2B5EF4-FFF2-40B4-BE49-F238E27FC236}">
                          <a16:creationId xmlns:a16="http://schemas.microsoft.com/office/drawing/2014/main" id="{ED657DA3-BBCF-4FE8-E09D-64CC5655B53E}"/>
                        </a:ext>
                      </a:extLst>
                    </p:cNvPr>
                    <p:cNvSpPr/>
                    <p:nvPr/>
                  </p:nvSpPr>
                  <p:spPr>
                    <a:xfrm>
                      <a:off x="3038599" y="5542907"/>
                      <a:ext cx="1946489" cy="1137969"/>
                    </a:xfrm>
                    <a:prstGeom prst="roundRect">
                      <a:avLst>
                        <a:gd name="adj" fmla="val 16667"/>
                      </a:avLst>
                    </a:prstGeom>
                    <a:solidFill>
                      <a:srgbClr val="F1E8D8"/>
                    </a:solidFill>
                    <a:ln w="12700" cap="flat" cmpd="sng">
                      <a:solidFill>
                        <a:srgbClr val="F1E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000" b="0" i="0" u="none" strike="noStrike" cap="none">
                        <a:solidFill>
                          <a:srgbClr val="FFFFFF"/>
                        </a:solidFill>
                        <a:latin typeface="Calibri"/>
                        <a:ea typeface="Calibri"/>
                        <a:cs typeface="Calibri"/>
                        <a:sym typeface="Calibri"/>
                      </a:endParaRPr>
                    </a:p>
                  </p:txBody>
                </p:sp>
                <p:sp>
                  <p:nvSpPr>
                    <p:cNvPr id="1257" name="Google Shape;1774;p19">
                      <a:extLst>
                        <a:ext uri="{FF2B5EF4-FFF2-40B4-BE49-F238E27FC236}">
                          <a16:creationId xmlns:a16="http://schemas.microsoft.com/office/drawing/2014/main" id="{44E78CF8-2A3C-3269-5081-D380BD0BC9DC}"/>
                        </a:ext>
                      </a:extLst>
                    </p:cNvPr>
                    <p:cNvSpPr/>
                    <p:nvPr/>
                  </p:nvSpPr>
                  <p:spPr>
                    <a:xfrm>
                      <a:off x="3038599" y="5464216"/>
                      <a:ext cx="1946489" cy="249693"/>
                    </a:xfrm>
                    <a:prstGeom prst="roundRect">
                      <a:avLst>
                        <a:gd name="adj" fmla="val 16667"/>
                      </a:avLst>
                    </a:prstGeom>
                    <a:solidFill>
                      <a:srgbClr val="D7BB8C"/>
                    </a:solidFill>
                    <a:ln w="19050" cap="flat" cmpd="sng">
                      <a:solidFill>
                        <a:schemeClr val="accent2">
                          <a:lumMod val="60000"/>
                          <a:lumOff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000" b="0" i="0" u="none" strike="noStrike" cap="none">
                        <a:solidFill>
                          <a:srgbClr val="FFFFFF"/>
                        </a:solidFill>
                        <a:latin typeface="Calibri"/>
                        <a:ea typeface="Calibri"/>
                        <a:cs typeface="Calibri"/>
                        <a:sym typeface="Calibri"/>
                      </a:endParaRPr>
                    </a:p>
                  </p:txBody>
                </p:sp>
                <p:sp>
                  <p:nvSpPr>
                    <p:cNvPr id="1258" name="Google Shape;1775;p19">
                      <a:extLst>
                        <a:ext uri="{FF2B5EF4-FFF2-40B4-BE49-F238E27FC236}">
                          <a16:creationId xmlns:a16="http://schemas.microsoft.com/office/drawing/2014/main" id="{3B79FE9D-1261-578F-12C6-96877CC28FCF}"/>
                        </a:ext>
                      </a:extLst>
                    </p:cNvPr>
                    <p:cNvSpPr txBox="1"/>
                    <p:nvPr/>
                  </p:nvSpPr>
                  <p:spPr>
                    <a:xfrm>
                      <a:off x="3081813" y="5466219"/>
                      <a:ext cx="1225191" cy="3237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00" b="1" dirty="0">
                          <a:solidFill>
                            <a:srgbClr val="000000"/>
                          </a:solidFill>
                          <a:latin typeface="Verdana" panose="020B0604030504040204" pitchFamily="34" charset="0"/>
                          <a:ea typeface="Verdana" panose="020B0604030504040204" pitchFamily="34" charset="0"/>
                          <a:cs typeface="Calibri"/>
                          <a:sym typeface="Calibri"/>
                        </a:rPr>
                        <a:t>Contentieux</a:t>
                      </a:r>
                      <a:endParaRPr sz="800" dirty="0">
                        <a:latin typeface="Verdana" panose="020B0604030504040204" pitchFamily="34" charset="0"/>
                        <a:ea typeface="Verdana" panose="020B0604030504040204" pitchFamily="34" charset="0"/>
                      </a:endParaRPr>
                    </a:p>
                  </p:txBody>
                </p:sp>
                <p:sp>
                  <p:nvSpPr>
                    <p:cNvPr id="1259" name="Google Shape;1777;p19">
                      <a:extLst>
                        <a:ext uri="{FF2B5EF4-FFF2-40B4-BE49-F238E27FC236}">
                          <a16:creationId xmlns:a16="http://schemas.microsoft.com/office/drawing/2014/main" id="{8F1E8AF9-1D41-B974-E9C2-568BF349A3CD}"/>
                        </a:ext>
                      </a:extLst>
                    </p:cNvPr>
                    <p:cNvSpPr txBox="1"/>
                    <p:nvPr/>
                  </p:nvSpPr>
                  <p:spPr>
                    <a:xfrm>
                      <a:off x="3025917" y="5716012"/>
                      <a:ext cx="1871701" cy="95406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200"/>
                        <a:buFont typeface="Arial"/>
                        <a:buChar char="•"/>
                      </a:pPr>
                      <a:r>
                        <a:rPr lang="fr-FR" sz="800" b="1" dirty="0">
                          <a:solidFill>
                            <a:srgbClr val="000000"/>
                          </a:solidFill>
                          <a:latin typeface="Calibri"/>
                          <a:ea typeface="Calibri"/>
                          <a:cs typeface="Calibri"/>
                          <a:sym typeface="Calibri"/>
                        </a:rPr>
                        <a:t>Déchéance du terme </a:t>
                      </a:r>
                      <a:r>
                        <a:rPr lang="fr-FR" sz="800" dirty="0">
                          <a:solidFill>
                            <a:srgbClr val="000000"/>
                          </a:solidFill>
                          <a:latin typeface="Calibri"/>
                          <a:ea typeface="Calibri"/>
                          <a:cs typeface="Calibri"/>
                          <a:sym typeface="Calibri"/>
                        </a:rPr>
                        <a:t>: le créancier n’est plus client.</a:t>
                      </a:r>
                      <a:endParaRPr sz="800" dirty="0"/>
                    </a:p>
                    <a:p>
                      <a:pPr marL="285750" marR="0" lvl="0" indent="-285750" algn="l" rtl="0">
                        <a:spcBef>
                          <a:spcPts val="0"/>
                        </a:spcBef>
                        <a:spcAft>
                          <a:spcPts val="0"/>
                        </a:spcAft>
                        <a:buClr>
                          <a:srgbClr val="000000"/>
                        </a:buClr>
                        <a:buSzPts val="1200"/>
                        <a:buFont typeface="Arial"/>
                        <a:buChar char="•"/>
                      </a:pPr>
                      <a:r>
                        <a:rPr lang="fr-FR" sz="800" dirty="0">
                          <a:solidFill>
                            <a:srgbClr val="000000"/>
                          </a:solidFill>
                          <a:latin typeface="Calibri"/>
                          <a:ea typeface="Calibri"/>
                          <a:cs typeface="Calibri"/>
                          <a:sym typeface="Calibri"/>
                        </a:rPr>
                        <a:t>Le créancier doit la </a:t>
                      </a:r>
                      <a:r>
                        <a:rPr lang="fr-FR" sz="800" b="1" dirty="0">
                          <a:solidFill>
                            <a:srgbClr val="000000"/>
                          </a:solidFill>
                          <a:latin typeface="Calibri"/>
                          <a:ea typeface="Calibri"/>
                          <a:cs typeface="Calibri"/>
                          <a:sym typeface="Calibri"/>
                        </a:rPr>
                        <a:t>totalité</a:t>
                      </a:r>
                      <a:r>
                        <a:rPr lang="fr-FR" sz="800" dirty="0">
                          <a:solidFill>
                            <a:srgbClr val="000000"/>
                          </a:solidFill>
                          <a:latin typeface="Calibri"/>
                          <a:ea typeface="Calibri"/>
                          <a:cs typeface="Calibri"/>
                          <a:sym typeface="Calibri"/>
                        </a:rPr>
                        <a:t> du montant prêté.</a:t>
                      </a:r>
                      <a:endParaRPr sz="800" dirty="0"/>
                    </a:p>
                    <a:p>
                      <a:pPr marL="285750" marR="0" lvl="0" indent="-285750" algn="l" rtl="0">
                        <a:spcBef>
                          <a:spcPts val="0"/>
                        </a:spcBef>
                        <a:spcAft>
                          <a:spcPts val="0"/>
                        </a:spcAft>
                        <a:buClr>
                          <a:srgbClr val="000000"/>
                        </a:buClr>
                        <a:buSzPts val="1200"/>
                        <a:buFont typeface="Arial"/>
                        <a:buChar char="•"/>
                      </a:pPr>
                      <a:r>
                        <a:rPr lang="fr-FR" sz="800" dirty="0">
                          <a:solidFill>
                            <a:srgbClr val="000000"/>
                          </a:solidFill>
                          <a:latin typeface="Calibri"/>
                          <a:ea typeface="Calibri"/>
                          <a:cs typeface="Calibri"/>
                          <a:sym typeface="Calibri"/>
                        </a:rPr>
                        <a:t>Un client peut </a:t>
                      </a:r>
                      <a:r>
                        <a:rPr lang="fr-FR" sz="800" b="1" dirty="0">
                          <a:solidFill>
                            <a:srgbClr val="000000"/>
                          </a:solidFill>
                          <a:latin typeface="Calibri"/>
                          <a:ea typeface="Calibri"/>
                          <a:cs typeface="Calibri"/>
                          <a:sym typeface="Calibri"/>
                        </a:rPr>
                        <a:t>directement</a:t>
                      </a:r>
                      <a:r>
                        <a:rPr lang="fr-FR" sz="800" dirty="0">
                          <a:solidFill>
                            <a:srgbClr val="000000"/>
                          </a:solidFill>
                          <a:latin typeface="Calibri"/>
                          <a:ea typeface="Calibri"/>
                          <a:cs typeface="Calibri"/>
                          <a:sym typeface="Calibri"/>
                        </a:rPr>
                        <a:t> passer au </a:t>
                      </a:r>
                      <a:r>
                        <a:rPr lang="fr-FR" sz="800" b="1" dirty="0">
                          <a:solidFill>
                            <a:srgbClr val="000000"/>
                          </a:solidFill>
                          <a:latin typeface="Calibri"/>
                          <a:ea typeface="Calibri"/>
                          <a:cs typeface="Calibri"/>
                          <a:sym typeface="Calibri"/>
                        </a:rPr>
                        <a:t>contentieux</a:t>
                      </a:r>
                      <a:r>
                        <a:rPr lang="fr-FR" sz="800" dirty="0">
                          <a:solidFill>
                            <a:srgbClr val="000000"/>
                          </a:solidFill>
                          <a:latin typeface="Calibri"/>
                          <a:ea typeface="Calibri"/>
                          <a:cs typeface="Calibri"/>
                          <a:sym typeface="Calibri"/>
                        </a:rPr>
                        <a:t> sans recouvrement amiable. </a:t>
                      </a:r>
                      <a:endParaRPr sz="800" dirty="0"/>
                    </a:p>
                  </p:txBody>
                </p:sp>
              </p:grpSp>
              <p:sp>
                <p:nvSpPr>
                  <p:cNvPr id="1255" name="Flèche : bas 1254">
                    <a:extLst>
                      <a:ext uri="{FF2B5EF4-FFF2-40B4-BE49-F238E27FC236}">
                        <a16:creationId xmlns:a16="http://schemas.microsoft.com/office/drawing/2014/main" id="{F7100D64-4AA8-B8E0-77A0-ABECBB3D03A8}"/>
                      </a:ext>
                    </a:extLst>
                  </p:cNvPr>
                  <p:cNvSpPr/>
                  <p:nvPr/>
                </p:nvSpPr>
                <p:spPr>
                  <a:xfrm>
                    <a:off x="3944695" y="5220587"/>
                    <a:ext cx="116959" cy="202018"/>
                  </a:xfrm>
                  <a:prstGeom prst="downArrow">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FA8E599E-5A2D-EAB1-6656-D20D9B3FC4C3}"/>
                    </a:ext>
                  </a:extLst>
                </p:cNvPr>
                <p:cNvGrpSpPr/>
                <p:nvPr/>
              </p:nvGrpSpPr>
              <p:grpSpPr>
                <a:xfrm>
                  <a:off x="1788163" y="1537654"/>
                  <a:ext cx="11236849" cy="2626532"/>
                  <a:chOff x="1788163" y="1537654"/>
                  <a:chExt cx="11236849" cy="2626532"/>
                </a:xfrm>
              </p:grpSpPr>
              <p:cxnSp>
                <p:nvCxnSpPr>
                  <p:cNvPr id="24" name="Google Shape;1768;p19">
                    <a:extLst>
                      <a:ext uri="{FF2B5EF4-FFF2-40B4-BE49-F238E27FC236}">
                        <a16:creationId xmlns:a16="http://schemas.microsoft.com/office/drawing/2014/main" id="{76C2F37E-8A09-77AD-AB52-D2944C5DE851}"/>
                      </a:ext>
                    </a:extLst>
                  </p:cNvPr>
                  <p:cNvCxnSpPr>
                    <a:cxnSpLocks/>
                  </p:cNvCxnSpPr>
                  <p:nvPr/>
                </p:nvCxnSpPr>
                <p:spPr>
                  <a:xfrm>
                    <a:off x="6486093" y="2018488"/>
                    <a:ext cx="3395967" cy="0"/>
                  </a:xfrm>
                  <a:prstGeom prst="straightConnector1">
                    <a:avLst/>
                  </a:prstGeom>
                  <a:noFill/>
                  <a:ln w="28575" cap="flat" cmpd="sng">
                    <a:solidFill>
                      <a:srgbClr val="203C73"/>
                    </a:solidFill>
                    <a:prstDash val="solid"/>
                    <a:miter lim="800000"/>
                    <a:headEnd type="none" w="sm" len="sm"/>
                    <a:tailEnd type="none" w="sm" len="sm"/>
                  </a:ln>
                </p:spPr>
              </p:cxnSp>
              <p:pic>
                <p:nvPicPr>
                  <p:cNvPr id="25" name="Graphique 24" descr="Pièces avec un remplissage uni">
                    <a:extLst>
                      <a:ext uri="{FF2B5EF4-FFF2-40B4-BE49-F238E27FC236}">
                        <a16:creationId xmlns:a16="http://schemas.microsoft.com/office/drawing/2014/main" id="{D112C354-870D-6D0D-9E1D-F9B4B95E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9135" y="1537654"/>
                    <a:ext cx="443024" cy="443024"/>
                  </a:xfrm>
                  <a:prstGeom prst="rect">
                    <a:avLst/>
                  </a:prstGeom>
                </p:spPr>
              </p:pic>
              <p:cxnSp>
                <p:nvCxnSpPr>
                  <p:cNvPr id="26" name="Google Shape;1768;p19">
                    <a:extLst>
                      <a:ext uri="{FF2B5EF4-FFF2-40B4-BE49-F238E27FC236}">
                        <a16:creationId xmlns:a16="http://schemas.microsoft.com/office/drawing/2014/main" id="{F22B5677-CA4D-9235-D7A1-15142D854B98}"/>
                      </a:ext>
                    </a:extLst>
                  </p:cNvPr>
                  <p:cNvCxnSpPr>
                    <a:cxnSpLocks/>
                  </p:cNvCxnSpPr>
                  <p:nvPr/>
                </p:nvCxnSpPr>
                <p:spPr>
                  <a:xfrm>
                    <a:off x="11796256" y="2018488"/>
                    <a:ext cx="1105763" cy="0"/>
                  </a:xfrm>
                  <a:prstGeom prst="straightConnector1">
                    <a:avLst/>
                  </a:prstGeom>
                  <a:noFill/>
                  <a:ln w="28575" cap="flat" cmpd="sng">
                    <a:solidFill>
                      <a:srgbClr val="203C73"/>
                    </a:solidFill>
                    <a:prstDash val="solid"/>
                    <a:miter lim="800000"/>
                    <a:headEnd type="none" w="sm" len="sm"/>
                    <a:tailEnd type="none" w="sm" len="sm"/>
                  </a:ln>
                </p:spPr>
              </p:cxnSp>
              <p:sp>
                <p:nvSpPr>
                  <p:cNvPr id="27" name="ZoneTexte 26">
                    <a:extLst>
                      <a:ext uri="{FF2B5EF4-FFF2-40B4-BE49-F238E27FC236}">
                        <a16:creationId xmlns:a16="http://schemas.microsoft.com/office/drawing/2014/main" id="{03F45D7B-B72C-E2C2-0F66-153925036786}"/>
                      </a:ext>
                    </a:extLst>
                  </p:cNvPr>
                  <p:cNvSpPr txBox="1"/>
                  <p:nvPr/>
                </p:nvSpPr>
                <p:spPr>
                  <a:xfrm>
                    <a:off x="7527858" y="1701210"/>
                    <a:ext cx="1707519" cy="253916"/>
                  </a:xfrm>
                  <a:prstGeom prst="rect">
                    <a:avLst/>
                  </a:prstGeom>
                  <a:noFill/>
                </p:spPr>
                <p:txBody>
                  <a:bodyPr wrap="none" rtlCol="0">
                    <a:spAutoFit/>
                  </a:bodyPr>
                  <a:lstStyle/>
                  <a:p>
                    <a:r>
                      <a:rPr lang="fr-FR" sz="1050" b="1" dirty="0">
                        <a:latin typeface="Verdana" panose="020B0604030504040204" pitchFamily="34" charset="0"/>
                        <a:ea typeface="Verdana" panose="020B0604030504040204" pitchFamily="34" charset="0"/>
                      </a:rPr>
                      <a:t>PROVISIONNEMENT</a:t>
                    </a:r>
                  </a:p>
                </p:txBody>
              </p:sp>
              <p:sp>
                <p:nvSpPr>
                  <p:cNvPr id="28" name="ZoneTexte 27">
                    <a:extLst>
                      <a:ext uri="{FF2B5EF4-FFF2-40B4-BE49-F238E27FC236}">
                        <a16:creationId xmlns:a16="http://schemas.microsoft.com/office/drawing/2014/main" id="{3C72FC4E-4B88-1C9C-66D7-D63FB2B91CBD}"/>
                      </a:ext>
                    </a:extLst>
                  </p:cNvPr>
                  <p:cNvSpPr txBox="1"/>
                  <p:nvPr/>
                </p:nvSpPr>
                <p:spPr>
                  <a:xfrm>
                    <a:off x="11658020" y="1562980"/>
                    <a:ext cx="1366992" cy="415498"/>
                  </a:xfrm>
                  <a:prstGeom prst="rect">
                    <a:avLst/>
                  </a:prstGeom>
                  <a:noFill/>
                </p:spPr>
                <p:txBody>
                  <a:bodyPr wrap="square" rtlCol="0">
                    <a:spAutoFit/>
                  </a:bodyPr>
                  <a:lstStyle/>
                  <a:p>
                    <a:pPr algn="ctr"/>
                    <a:r>
                      <a:rPr lang="fr-FR" sz="1050" b="1" dirty="0">
                        <a:latin typeface="Verdana" panose="020B0604030504040204" pitchFamily="34" charset="0"/>
                        <a:ea typeface="Verdana" panose="020B0604030504040204" pitchFamily="34" charset="0"/>
                      </a:rPr>
                      <a:t>SORTIE DU PORTEFEUILLE</a:t>
                    </a:r>
                  </a:p>
                </p:txBody>
              </p:sp>
              <p:grpSp>
                <p:nvGrpSpPr>
                  <p:cNvPr id="1232" name="Groupe 1231">
                    <a:extLst>
                      <a:ext uri="{FF2B5EF4-FFF2-40B4-BE49-F238E27FC236}">
                        <a16:creationId xmlns:a16="http://schemas.microsoft.com/office/drawing/2014/main" id="{69FCF1C1-8DA4-C671-F4BE-A39831D2FA89}"/>
                      </a:ext>
                    </a:extLst>
                  </p:cNvPr>
                  <p:cNvGrpSpPr/>
                  <p:nvPr/>
                </p:nvGrpSpPr>
                <p:grpSpPr>
                  <a:xfrm>
                    <a:off x="1788163" y="1566301"/>
                    <a:ext cx="4421723" cy="2597885"/>
                    <a:chOff x="1788163" y="1566301"/>
                    <a:chExt cx="4421723" cy="2597885"/>
                  </a:xfrm>
                </p:grpSpPr>
                <p:grpSp>
                  <p:nvGrpSpPr>
                    <p:cNvPr id="1234" name="Groupe 1233">
                      <a:extLst>
                        <a:ext uri="{FF2B5EF4-FFF2-40B4-BE49-F238E27FC236}">
                          <a16:creationId xmlns:a16="http://schemas.microsoft.com/office/drawing/2014/main" id="{948F640F-042C-7535-6F23-53280BAB7667}"/>
                        </a:ext>
                      </a:extLst>
                    </p:cNvPr>
                    <p:cNvGrpSpPr/>
                    <p:nvPr/>
                  </p:nvGrpSpPr>
                  <p:grpSpPr>
                    <a:xfrm>
                      <a:off x="1788163" y="1578935"/>
                      <a:ext cx="4421723" cy="2585251"/>
                      <a:chOff x="1788163" y="1578935"/>
                      <a:chExt cx="4421723" cy="2585251"/>
                    </a:xfrm>
                  </p:grpSpPr>
                  <p:sp>
                    <p:nvSpPr>
                      <p:cNvPr id="1236" name="Rectangle : coins arrondis 1235">
                        <a:extLst>
                          <a:ext uri="{FF2B5EF4-FFF2-40B4-BE49-F238E27FC236}">
                            <a16:creationId xmlns:a16="http://schemas.microsoft.com/office/drawing/2014/main" id="{50DE3845-FC42-0780-4F72-AA4B3A9A4173}"/>
                          </a:ext>
                        </a:extLst>
                      </p:cNvPr>
                      <p:cNvSpPr/>
                      <p:nvPr/>
                    </p:nvSpPr>
                    <p:spPr>
                      <a:xfrm>
                        <a:off x="1788163" y="1578935"/>
                        <a:ext cx="4421723" cy="2381693"/>
                      </a:xfrm>
                      <a:prstGeom prst="roundRect">
                        <a:avLst>
                          <a:gd name="adj" fmla="val 17198"/>
                        </a:avLst>
                      </a:prstGeom>
                      <a:solidFill>
                        <a:srgbClr val="F2F2F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1000" dirty="0">
                          <a:solidFill>
                            <a:schemeClr val="bg2"/>
                          </a:solidFill>
                          <a:latin typeface="Verdana" panose="020B0604030504040204" pitchFamily="34" charset="0"/>
                          <a:ea typeface="Verdana" panose="020B0604030504040204" pitchFamily="34" charset="0"/>
                        </a:endParaRPr>
                      </a:p>
                    </p:txBody>
                  </p:sp>
                  <p:cxnSp>
                    <p:nvCxnSpPr>
                      <p:cNvPr id="1237" name="Google Shape;1768;p19">
                        <a:extLst>
                          <a:ext uri="{FF2B5EF4-FFF2-40B4-BE49-F238E27FC236}">
                            <a16:creationId xmlns:a16="http://schemas.microsoft.com/office/drawing/2014/main" id="{86F6E151-9DC4-8931-4143-25B548AA2E6C}"/>
                          </a:ext>
                        </a:extLst>
                      </p:cNvPr>
                      <p:cNvCxnSpPr>
                        <a:cxnSpLocks/>
                      </p:cNvCxnSpPr>
                      <p:nvPr/>
                    </p:nvCxnSpPr>
                    <p:spPr>
                      <a:xfrm>
                        <a:off x="2557012" y="2018488"/>
                        <a:ext cx="3317358" cy="0"/>
                      </a:xfrm>
                      <a:prstGeom prst="straightConnector1">
                        <a:avLst/>
                      </a:prstGeom>
                      <a:noFill/>
                      <a:ln w="28575" cap="flat" cmpd="sng">
                        <a:solidFill>
                          <a:srgbClr val="203C73"/>
                        </a:solidFill>
                        <a:prstDash val="solid"/>
                        <a:miter lim="800000"/>
                        <a:headEnd type="none" w="sm" len="sm"/>
                        <a:tailEnd type="none" w="sm" len="sm"/>
                      </a:ln>
                    </p:spPr>
                  </p:cxnSp>
                  <p:sp>
                    <p:nvSpPr>
                      <p:cNvPr id="1238" name="ZoneTexte 1237">
                        <a:extLst>
                          <a:ext uri="{FF2B5EF4-FFF2-40B4-BE49-F238E27FC236}">
                            <a16:creationId xmlns:a16="http://schemas.microsoft.com/office/drawing/2014/main" id="{52DD1381-5AFE-B673-54F3-5D6248212E84}"/>
                          </a:ext>
                        </a:extLst>
                      </p:cNvPr>
                      <p:cNvSpPr txBox="1"/>
                      <p:nvPr/>
                    </p:nvSpPr>
                    <p:spPr>
                      <a:xfrm>
                        <a:off x="3024845" y="1701210"/>
                        <a:ext cx="2484976" cy="253916"/>
                      </a:xfrm>
                      <a:prstGeom prst="rect">
                        <a:avLst/>
                      </a:prstGeom>
                      <a:noFill/>
                    </p:spPr>
                    <p:txBody>
                      <a:bodyPr wrap="none" rtlCol="0">
                        <a:spAutoFit/>
                      </a:bodyPr>
                      <a:lstStyle/>
                      <a:p>
                        <a:r>
                          <a:rPr lang="fr-FR" sz="1050" b="1" dirty="0">
                            <a:latin typeface="Verdana" panose="020B0604030504040204" pitchFamily="34" charset="0"/>
                            <a:ea typeface="Verdana" panose="020B0604030504040204" pitchFamily="34" charset="0"/>
                          </a:rPr>
                          <a:t>Moteur du STAGING - Mensuel</a:t>
                        </a:r>
                      </a:p>
                    </p:txBody>
                  </p:sp>
                  <p:sp>
                    <p:nvSpPr>
                      <p:cNvPr id="1239" name="ZoneTexte 1238">
                        <a:extLst>
                          <a:ext uri="{FF2B5EF4-FFF2-40B4-BE49-F238E27FC236}">
                            <a16:creationId xmlns:a16="http://schemas.microsoft.com/office/drawing/2014/main" id="{810AA671-49F3-0BA1-C64F-EB783961E735}"/>
                          </a:ext>
                        </a:extLst>
                      </p:cNvPr>
                      <p:cNvSpPr txBox="1"/>
                      <p:nvPr/>
                    </p:nvSpPr>
                    <p:spPr>
                      <a:xfrm>
                        <a:off x="1863077" y="2055940"/>
                        <a:ext cx="1545616" cy="246221"/>
                      </a:xfrm>
                      <a:prstGeom prst="rect">
                        <a:avLst/>
                      </a:prstGeom>
                      <a:noFill/>
                    </p:spPr>
                    <p:txBody>
                      <a:bodyPr wrap="none" rtlCol="0">
                        <a:spAutoFit/>
                      </a:bodyPr>
                      <a:lstStyle/>
                      <a:p>
                        <a:r>
                          <a:rPr lang="fr-FR" sz="1000" b="1" u="sng" dirty="0">
                            <a:latin typeface="Verdana" panose="020B0604030504040204" pitchFamily="34" charset="0"/>
                            <a:ea typeface="Verdana" panose="020B0604030504040204" pitchFamily="34" charset="0"/>
                          </a:rPr>
                          <a:t>Critères de </a:t>
                        </a:r>
                        <a:r>
                          <a:rPr lang="fr-FR" sz="1000" b="1" u="sng" dirty="0" err="1">
                            <a:latin typeface="Verdana" panose="020B0604030504040204" pitchFamily="34" charset="0"/>
                            <a:ea typeface="Verdana" panose="020B0604030504040204" pitchFamily="34" charset="0"/>
                          </a:rPr>
                          <a:t>staging</a:t>
                        </a:r>
                        <a:endParaRPr lang="fr-FR" sz="1000" b="1" u="sng" dirty="0">
                          <a:latin typeface="Verdana" panose="020B0604030504040204" pitchFamily="34" charset="0"/>
                          <a:ea typeface="Verdana" panose="020B0604030504040204" pitchFamily="34" charset="0"/>
                        </a:endParaRPr>
                      </a:p>
                    </p:txBody>
                  </p:sp>
                  <p:sp>
                    <p:nvSpPr>
                      <p:cNvPr id="1240" name="ZoneTexte 1239">
                        <a:extLst>
                          <a:ext uri="{FF2B5EF4-FFF2-40B4-BE49-F238E27FC236}">
                            <a16:creationId xmlns:a16="http://schemas.microsoft.com/office/drawing/2014/main" id="{5F3F40A5-67B0-6B22-A1AD-76EB97B8A2F0}"/>
                          </a:ext>
                        </a:extLst>
                      </p:cNvPr>
                      <p:cNvSpPr txBox="1"/>
                      <p:nvPr/>
                    </p:nvSpPr>
                    <p:spPr>
                      <a:xfrm>
                        <a:off x="1844787" y="2226617"/>
                        <a:ext cx="2071401" cy="1608133"/>
                      </a:xfrm>
                      <a:prstGeom prst="rect">
                        <a:avLst/>
                      </a:prstGeom>
                      <a:noFill/>
                    </p:spPr>
                    <p:txBody>
                      <a:bodyPr wrap="none" rtlCol="0">
                        <a:spAutoFit/>
                      </a:bodyPr>
                      <a:lstStyle/>
                      <a:p>
                        <a:r>
                          <a:rPr lang="fr-FR" sz="800" dirty="0">
                            <a:latin typeface="Verdana" panose="020B0604030504040204" pitchFamily="34" charset="0"/>
                            <a:ea typeface="Verdana" panose="020B0604030504040204" pitchFamily="34" charset="0"/>
                          </a:rPr>
                          <a:t>0 impayé</a:t>
                        </a:r>
                      </a:p>
                      <a:p>
                        <a:r>
                          <a:rPr lang="fr-FR" sz="800" dirty="0">
                            <a:latin typeface="Verdana" panose="020B0604030504040204" pitchFamily="34" charset="0"/>
                            <a:ea typeface="Verdana" panose="020B0604030504040204" pitchFamily="34" charset="0"/>
                          </a:rPr>
                          <a:t>Ou montant d’impayé &lt; seuil absolu</a:t>
                        </a:r>
                      </a:p>
                      <a:p>
                        <a:endParaRPr lang="fr-FR" sz="800" dirty="0">
                          <a:latin typeface="Verdana" panose="020B0604030504040204" pitchFamily="34" charset="0"/>
                          <a:ea typeface="Verdana" panose="020B0604030504040204" pitchFamily="34" charset="0"/>
                        </a:endParaRPr>
                      </a:p>
                      <a:p>
                        <a:r>
                          <a:rPr lang="fr-FR" sz="800" b="1" dirty="0">
                            <a:latin typeface="Verdana" panose="020B0604030504040204" pitchFamily="34" charset="0"/>
                            <a:ea typeface="Verdana" panose="020B0604030504040204" pitchFamily="34" charset="0"/>
                          </a:rPr>
                          <a:t>SICR : </a:t>
                        </a:r>
                      </a:p>
                      <a:p>
                        <a:r>
                          <a:rPr lang="fr-FR" sz="800" dirty="0">
                            <a:latin typeface="Verdana" panose="020B0604030504040204" pitchFamily="34" charset="0"/>
                            <a:ea typeface="Verdana" panose="020B0604030504040204" pitchFamily="34" charset="0"/>
                          </a:rPr>
                          <a:t>30j impayé (Backstop)</a:t>
                        </a:r>
                      </a:p>
                      <a:p>
                        <a:r>
                          <a:rPr lang="fr-FR" sz="800" dirty="0">
                            <a:latin typeface="Verdana" panose="020B0604030504040204" pitchFamily="34" charset="0"/>
                            <a:ea typeface="Verdana" panose="020B0604030504040204" pitchFamily="34" charset="0"/>
                          </a:rPr>
                          <a:t>Ou dégradé : </a:t>
                        </a:r>
                      </a:p>
                      <a:p>
                        <a:r>
                          <a:rPr lang="fr-FR" sz="800" b="1" dirty="0">
                            <a:latin typeface="Verdana" panose="020B0604030504040204" pitchFamily="34" charset="0"/>
                            <a:ea typeface="Verdana" panose="020B0604030504040204" pitchFamily="34" charset="0"/>
                          </a:rPr>
                          <a:t>LAPD_date &gt; 3*</a:t>
                        </a:r>
                        <a:r>
                          <a:rPr lang="fr-FR" sz="800" b="1" dirty="0" err="1">
                            <a:latin typeface="Verdana" panose="020B0604030504040204" pitchFamily="34" charset="0"/>
                            <a:ea typeface="Verdana" panose="020B0604030504040204" pitchFamily="34" charset="0"/>
                          </a:rPr>
                          <a:t>LAPD_origine</a:t>
                        </a:r>
                        <a:r>
                          <a:rPr lang="fr-FR" sz="800" b="1" dirty="0">
                            <a:latin typeface="Verdana" panose="020B0604030504040204" pitchFamily="34" charset="0"/>
                            <a:ea typeface="Verdana" panose="020B0604030504040204" pitchFamily="34" charset="0"/>
                          </a:rPr>
                          <a:t>  </a:t>
                        </a:r>
                      </a:p>
                      <a:p>
                        <a:r>
                          <a:rPr lang="fr-FR" sz="800" dirty="0">
                            <a:latin typeface="Verdana" panose="020B0604030504040204" pitchFamily="34" charset="0"/>
                            <a:ea typeface="Verdana" panose="020B0604030504040204" pitchFamily="34" charset="0"/>
                          </a:rPr>
                          <a:t>Watchlist (ex : Forbearance)</a:t>
                        </a:r>
                      </a:p>
                      <a:p>
                        <a:endParaRPr lang="fr-FR" sz="1050" b="1" dirty="0">
                          <a:latin typeface="Verdana" panose="020B0604030504040204" pitchFamily="34" charset="0"/>
                          <a:ea typeface="Verdana" panose="020B0604030504040204" pitchFamily="34" charset="0"/>
                        </a:endParaRPr>
                      </a:p>
                      <a:p>
                        <a:r>
                          <a:rPr lang="fr-FR" sz="800" dirty="0">
                            <a:latin typeface="Verdana" panose="020B0604030504040204" pitchFamily="34" charset="0"/>
                            <a:ea typeface="Verdana" panose="020B0604030504040204" pitchFamily="34" charset="0"/>
                          </a:rPr>
                          <a:t>90j impayé</a:t>
                        </a:r>
                      </a:p>
                      <a:p>
                        <a:r>
                          <a:rPr lang="fr-FR" sz="800" dirty="0">
                            <a:latin typeface="Verdana" panose="020B0604030504040204" pitchFamily="34" charset="0"/>
                            <a:ea typeface="Verdana" panose="020B0604030504040204" pitchFamily="34" charset="0"/>
                          </a:rPr>
                          <a:t>Ou surendettement</a:t>
                        </a:r>
                      </a:p>
                      <a:p>
                        <a:r>
                          <a:rPr lang="fr-FR" sz="800" dirty="0">
                            <a:latin typeface="Verdana" panose="020B0604030504040204" pitchFamily="34" charset="0"/>
                            <a:ea typeface="Verdana" panose="020B0604030504040204" pitchFamily="34" charset="0"/>
                          </a:rPr>
                          <a:t>Ou contentieux</a:t>
                        </a:r>
                      </a:p>
                    </p:txBody>
                  </p:sp>
                  <p:grpSp>
                    <p:nvGrpSpPr>
                      <p:cNvPr id="1241" name="Groupe 1240">
                        <a:extLst>
                          <a:ext uri="{FF2B5EF4-FFF2-40B4-BE49-F238E27FC236}">
                            <a16:creationId xmlns:a16="http://schemas.microsoft.com/office/drawing/2014/main" id="{8A67BB49-EB47-4FC8-1A5B-FE35B79EF66A}"/>
                          </a:ext>
                        </a:extLst>
                      </p:cNvPr>
                      <p:cNvGrpSpPr/>
                      <p:nvPr/>
                    </p:nvGrpSpPr>
                    <p:grpSpPr>
                      <a:xfrm>
                        <a:off x="4946406" y="2276012"/>
                        <a:ext cx="914023" cy="1466648"/>
                        <a:chOff x="3722899" y="1024246"/>
                        <a:chExt cx="1188723" cy="2858108"/>
                      </a:xfrm>
                    </p:grpSpPr>
                    <p:sp>
                      <p:nvSpPr>
                        <p:cNvPr id="1250" name="Google Shape;1736;p19">
                          <a:extLst>
                            <a:ext uri="{FF2B5EF4-FFF2-40B4-BE49-F238E27FC236}">
                              <a16:creationId xmlns:a16="http://schemas.microsoft.com/office/drawing/2014/main" id="{2204B86A-68C1-BDD8-7BDC-7CBFBF9485AE}"/>
                            </a:ext>
                          </a:extLst>
                        </p:cNvPr>
                        <p:cNvSpPr/>
                        <p:nvPr/>
                      </p:nvSpPr>
                      <p:spPr>
                        <a:xfrm>
                          <a:off x="3722907" y="1024246"/>
                          <a:ext cx="1188715" cy="955030"/>
                        </a:xfrm>
                        <a:prstGeom prst="rect">
                          <a:avLst/>
                        </a:prstGeom>
                        <a:solidFill>
                          <a:srgbClr val="F1E8D8"/>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fr-FR" sz="1600" b="1" i="0" u="none" strike="noStrike" cap="none" dirty="0">
                              <a:solidFill>
                                <a:srgbClr val="000000"/>
                              </a:solidFill>
                              <a:latin typeface="Calibri"/>
                              <a:ea typeface="Calibri"/>
                              <a:cs typeface="Calibri"/>
                              <a:sym typeface="Calibri"/>
                            </a:rPr>
                            <a:t>STAGE 1</a:t>
                          </a:r>
                          <a:endParaRPr sz="1600" dirty="0"/>
                        </a:p>
                      </p:txBody>
                    </p:sp>
                    <p:sp>
                      <p:nvSpPr>
                        <p:cNvPr id="1251" name="Google Shape;1737;p19">
                          <a:extLst>
                            <a:ext uri="{FF2B5EF4-FFF2-40B4-BE49-F238E27FC236}">
                              <a16:creationId xmlns:a16="http://schemas.microsoft.com/office/drawing/2014/main" id="{7AB1AB47-0324-C8FB-B070-83CBCDD6254F}"/>
                            </a:ext>
                          </a:extLst>
                        </p:cNvPr>
                        <p:cNvSpPr/>
                        <p:nvPr/>
                      </p:nvSpPr>
                      <p:spPr>
                        <a:xfrm>
                          <a:off x="3722902" y="1979276"/>
                          <a:ext cx="1188719" cy="955030"/>
                        </a:xfrm>
                        <a:prstGeom prst="rect">
                          <a:avLst/>
                        </a:prstGeom>
                        <a:solidFill>
                          <a:srgbClr val="D7BB8C"/>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fr-FR" sz="1600" b="1" dirty="0">
                              <a:solidFill>
                                <a:srgbClr val="000000"/>
                              </a:solidFill>
                              <a:latin typeface="Calibri"/>
                              <a:ea typeface="Calibri"/>
                              <a:cs typeface="Calibri"/>
                              <a:sym typeface="Calibri"/>
                            </a:rPr>
                            <a:t>S</a:t>
                          </a:r>
                          <a:r>
                            <a:rPr lang="fr-FR" sz="1600" b="1" dirty="0">
                              <a:latin typeface="Calibri"/>
                              <a:ea typeface="Calibri"/>
                              <a:cs typeface="Calibri"/>
                              <a:sym typeface="Calibri"/>
                            </a:rPr>
                            <a:t>TAGE 2</a:t>
                          </a:r>
                          <a:endParaRPr sz="1600" dirty="0"/>
                        </a:p>
                      </p:txBody>
                    </p:sp>
                    <p:sp>
                      <p:nvSpPr>
                        <p:cNvPr id="1252" name="Google Shape;1738;p19">
                          <a:extLst>
                            <a:ext uri="{FF2B5EF4-FFF2-40B4-BE49-F238E27FC236}">
                              <a16:creationId xmlns:a16="http://schemas.microsoft.com/office/drawing/2014/main" id="{2FD80B11-7ECB-841B-9952-AC220DC793FC}"/>
                            </a:ext>
                          </a:extLst>
                        </p:cNvPr>
                        <p:cNvSpPr/>
                        <p:nvPr/>
                      </p:nvSpPr>
                      <p:spPr>
                        <a:xfrm>
                          <a:off x="3722899" y="2927324"/>
                          <a:ext cx="1188718" cy="955030"/>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fr-FR" sz="1600" b="1" dirty="0">
                              <a:solidFill>
                                <a:srgbClr val="000000"/>
                              </a:solidFill>
                              <a:latin typeface="Calibri"/>
                              <a:ea typeface="Calibri"/>
                              <a:cs typeface="Calibri"/>
                              <a:sym typeface="Calibri"/>
                            </a:rPr>
                            <a:t>S</a:t>
                          </a:r>
                          <a:r>
                            <a:rPr lang="fr-FR" sz="1600" b="1" dirty="0">
                              <a:latin typeface="Calibri"/>
                              <a:ea typeface="Calibri"/>
                              <a:cs typeface="Calibri"/>
                              <a:sym typeface="Calibri"/>
                            </a:rPr>
                            <a:t>TAGE 3</a:t>
                          </a:r>
                          <a:endParaRPr sz="1600" dirty="0"/>
                        </a:p>
                      </p:txBody>
                    </p:sp>
                  </p:grpSp>
                  <p:sp>
                    <p:nvSpPr>
                      <p:cNvPr id="1242" name="ZoneTexte 1241">
                        <a:extLst>
                          <a:ext uri="{FF2B5EF4-FFF2-40B4-BE49-F238E27FC236}">
                            <a16:creationId xmlns:a16="http://schemas.microsoft.com/office/drawing/2014/main" id="{9BC1271B-7CD6-FCEC-8EA4-5118CF5A012A}"/>
                          </a:ext>
                        </a:extLst>
                      </p:cNvPr>
                      <p:cNvSpPr txBox="1"/>
                      <p:nvPr/>
                    </p:nvSpPr>
                    <p:spPr>
                      <a:xfrm>
                        <a:off x="4558907" y="2045537"/>
                        <a:ext cx="1519968" cy="230832"/>
                      </a:xfrm>
                      <a:prstGeom prst="rect">
                        <a:avLst/>
                      </a:prstGeom>
                      <a:noFill/>
                    </p:spPr>
                    <p:txBody>
                      <a:bodyPr wrap="none" rtlCol="0">
                        <a:spAutoFit/>
                      </a:bodyPr>
                      <a:lstStyle/>
                      <a:p>
                        <a:r>
                          <a:rPr lang="fr-FR" sz="900" b="1" u="sng" dirty="0">
                            <a:latin typeface="Verdana" panose="020B0604030504040204" pitchFamily="34" charset="0"/>
                            <a:ea typeface="Verdana" panose="020B0604030504040204" pitchFamily="34" charset="0"/>
                          </a:rPr>
                          <a:t>Répartition en Stage</a:t>
                        </a:r>
                      </a:p>
                    </p:txBody>
                  </p:sp>
                  <p:sp>
                    <p:nvSpPr>
                      <p:cNvPr id="1243" name="Google Shape;1748;p19">
                        <a:extLst>
                          <a:ext uri="{FF2B5EF4-FFF2-40B4-BE49-F238E27FC236}">
                            <a16:creationId xmlns:a16="http://schemas.microsoft.com/office/drawing/2014/main" id="{04CEF989-EF32-309F-CE69-F6CB3CD5E9BF}"/>
                          </a:ext>
                        </a:extLst>
                      </p:cNvPr>
                      <p:cNvSpPr/>
                      <p:nvPr/>
                    </p:nvSpPr>
                    <p:spPr>
                      <a:xfrm>
                        <a:off x="4696800" y="2275367"/>
                        <a:ext cx="206700" cy="963257"/>
                      </a:xfrm>
                      <a:prstGeom prst="leftBrace">
                        <a:avLst>
                          <a:gd name="adj1" fmla="val 8333"/>
                          <a:gd name="adj2" fmla="val 50000"/>
                        </a:avLst>
                      </a:prstGeom>
                      <a:noFill/>
                      <a:ln w="12700" cap="flat" cmpd="sng">
                        <a:solidFill>
                          <a:srgbClr val="7570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Calibri"/>
                          <a:ea typeface="Calibri"/>
                          <a:cs typeface="Calibri"/>
                          <a:sym typeface="Calibri"/>
                        </a:endParaRPr>
                      </a:p>
                    </p:txBody>
                  </p:sp>
                  <p:sp>
                    <p:nvSpPr>
                      <p:cNvPr id="1244" name="ZoneTexte 1243">
                        <a:extLst>
                          <a:ext uri="{FF2B5EF4-FFF2-40B4-BE49-F238E27FC236}">
                            <a16:creationId xmlns:a16="http://schemas.microsoft.com/office/drawing/2014/main" id="{CD59E878-0BBE-560E-A091-3890518588FD}"/>
                          </a:ext>
                        </a:extLst>
                      </p:cNvPr>
                      <p:cNvSpPr txBox="1"/>
                      <p:nvPr/>
                    </p:nvSpPr>
                    <p:spPr>
                      <a:xfrm>
                        <a:off x="4233649" y="2647503"/>
                        <a:ext cx="554960" cy="246221"/>
                      </a:xfrm>
                      <a:prstGeom prst="rect">
                        <a:avLst/>
                      </a:prstGeom>
                      <a:noFill/>
                    </p:spPr>
                    <p:txBody>
                      <a:bodyPr wrap="none" rtlCol="0">
                        <a:spAutoFit/>
                      </a:bodyPr>
                      <a:lstStyle/>
                      <a:p>
                        <a:r>
                          <a:rPr lang="fr-FR" sz="1000" b="1" dirty="0">
                            <a:latin typeface="Verdana" panose="020B0604030504040204" pitchFamily="34" charset="0"/>
                            <a:ea typeface="Verdana" panose="020B0604030504040204" pitchFamily="34" charset="0"/>
                          </a:rPr>
                          <a:t>SAIN</a:t>
                        </a:r>
                      </a:p>
                    </p:txBody>
                  </p:sp>
                  <p:sp>
                    <p:nvSpPr>
                      <p:cNvPr id="1245" name="ZoneTexte 1244">
                        <a:extLst>
                          <a:ext uri="{FF2B5EF4-FFF2-40B4-BE49-F238E27FC236}">
                            <a16:creationId xmlns:a16="http://schemas.microsoft.com/office/drawing/2014/main" id="{31C04C8C-8077-20B6-A224-6D986CB87ECB}"/>
                          </a:ext>
                        </a:extLst>
                      </p:cNvPr>
                      <p:cNvSpPr txBox="1"/>
                      <p:nvPr/>
                    </p:nvSpPr>
                    <p:spPr>
                      <a:xfrm>
                        <a:off x="4237189" y="3395329"/>
                        <a:ext cx="750526" cy="246221"/>
                      </a:xfrm>
                      <a:prstGeom prst="rect">
                        <a:avLst/>
                      </a:prstGeom>
                      <a:noFill/>
                    </p:spPr>
                    <p:txBody>
                      <a:bodyPr wrap="none" rtlCol="0">
                        <a:spAutoFit/>
                      </a:bodyPr>
                      <a:lstStyle/>
                      <a:p>
                        <a:r>
                          <a:rPr lang="fr-FR" sz="1000" b="1" dirty="0">
                            <a:latin typeface="Verdana" panose="020B0604030504040204" pitchFamily="34" charset="0"/>
                            <a:ea typeface="Verdana" panose="020B0604030504040204" pitchFamily="34" charset="0"/>
                          </a:rPr>
                          <a:t>DÉFAUT</a:t>
                        </a:r>
                      </a:p>
                    </p:txBody>
                  </p:sp>
                  <p:sp>
                    <p:nvSpPr>
                      <p:cNvPr id="1249" name="Flèche : bas 1248">
                        <a:extLst>
                          <a:ext uri="{FF2B5EF4-FFF2-40B4-BE49-F238E27FC236}">
                            <a16:creationId xmlns:a16="http://schemas.microsoft.com/office/drawing/2014/main" id="{261271CA-DF1C-A0AE-A871-FC866D84A4AF}"/>
                          </a:ext>
                        </a:extLst>
                      </p:cNvPr>
                      <p:cNvSpPr/>
                      <p:nvPr/>
                    </p:nvSpPr>
                    <p:spPr>
                      <a:xfrm>
                        <a:off x="5722208" y="3823915"/>
                        <a:ext cx="152162" cy="340271"/>
                      </a:xfrm>
                      <a:prstGeom prst="downArrow">
                        <a:avLst/>
                      </a:prstGeom>
                      <a:solidFill>
                        <a:schemeClr val="tx1">
                          <a:lumMod val="95000"/>
                          <a:lumOff val="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35" name="Graphique 1234" descr="Engrenage avec un remplissage uni">
                      <a:extLst>
                        <a:ext uri="{FF2B5EF4-FFF2-40B4-BE49-F238E27FC236}">
                          <a16:creationId xmlns:a16="http://schemas.microsoft.com/office/drawing/2014/main" id="{98A18030-64D5-0A97-D7B2-5025D36637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3722" y="1566301"/>
                      <a:ext cx="485786" cy="485786"/>
                    </a:xfrm>
                    <a:prstGeom prst="rect">
                      <a:avLst/>
                    </a:prstGeom>
                  </p:spPr>
                </p:pic>
              </p:grpSp>
              <p:grpSp>
                <p:nvGrpSpPr>
                  <p:cNvPr id="30" name="Groupe 29">
                    <a:extLst>
                      <a:ext uri="{FF2B5EF4-FFF2-40B4-BE49-F238E27FC236}">
                        <a16:creationId xmlns:a16="http://schemas.microsoft.com/office/drawing/2014/main" id="{CEF182A9-5C41-B9E6-54B4-C554B803E585}"/>
                      </a:ext>
                    </a:extLst>
                  </p:cNvPr>
                  <p:cNvGrpSpPr/>
                  <p:nvPr/>
                </p:nvGrpSpPr>
                <p:grpSpPr>
                  <a:xfrm>
                    <a:off x="6486093" y="2275367"/>
                    <a:ext cx="1165704" cy="1489979"/>
                    <a:chOff x="6486093" y="2275367"/>
                    <a:chExt cx="1165704" cy="1489979"/>
                  </a:xfrm>
                </p:grpSpPr>
                <p:sp>
                  <p:nvSpPr>
                    <p:cNvPr id="1222" name="ZoneTexte 1221">
                      <a:extLst>
                        <a:ext uri="{FF2B5EF4-FFF2-40B4-BE49-F238E27FC236}">
                          <a16:creationId xmlns:a16="http://schemas.microsoft.com/office/drawing/2014/main" id="{694CE489-0009-C607-7AD7-04230CE6D8CE}"/>
                        </a:ext>
                      </a:extLst>
                    </p:cNvPr>
                    <p:cNvSpPr txBox="1"/>
                    <p:nvPr/>
                  </p:nvSpPr>
                  <p:spPr>
                    <a:xfrm>
                      <a:off x="6486093" y="2307265"/>
                      <a:ext cx="1056700" cy="369332"/>
                    </a:xfrm>
                    <a:prstGeom prst="rect">
                      <a:avLst/>
                    </a:prstGeom>
                    <a:noFill/>
                  </p:spPr>
                  <p:txBody>
                    <a:bodyPr wrap="none" rtlCol="0">
                      <a:spAutoFit/>
                    </a:bodyPr>
                    <a:lstStyle/>
                    <a:p>
                      <a:r>
                        <a:rPr lang="fr-FR" sz="900" b="1" dirty="0"/>
                        <a:t>PD/EAD </a:t>
                      </a:r>
                      <a:r>
                        <a:rPr lang="fr-FR" sz="900" dirty="0"/>
                        <a:t>12 mois</a:t>
                      </a:r>
                    </a:p>
                    <a:p>
                      <a:r>
                        <a:rPr lang="fr-FR" sz="900" b="1" dirty="0"/>
                        <a:t>LGD</a:t>
                      </a:r>
                      <a:r>
                        <a:rPr lang="fr-FR" sz="900" dirty="0"/>
                        <a:t> sain</a:t>
                      </a:r>
                    </a:p>
                  </p:txBody>
                </p:sp>
                <p:sp>
                  <p:nvSpPr>
                    <p:cNvPr id="1223" name="ZoneTexte 1222">
                      <a:extLst>
                        <a:ext uri="{FF2B5EF4-FFF2-40B4-BE49-F238E27FC236}">
                          <a16:creationId xmlns:a16="http://schemas.microsoft.com/office/drawing/2014/main" id="{B520043B-6A92-45E7-AE41-7DB25345D5F5}"/>
                        </a:ext>
                      </a:extLst>
                    </p:cNvPr>
                    <p:cNvSpPr txBox="1"/>
                    <p:nvPr/>
                  </p:nvSpPr>
                  <p:spPr>
                    <a:xfrm>
                      <a:off x="6486093" y="2796365"/>
                      <a:ext cx="1165704" cy="369332"/>
                    </a:xfrm>
                    <a:prstGeom prst="rect">
                      <a:avLst/>
                    </a:prstGeom>
                    <a:noFill/>
                  </p:spPr>
                  <p:txBody>
                    <a:bodyPr wrap="none" rtlCol="0">
                      <a:spAutoFit/>
                    </a:bodyPr>
                    <a:lstStyle/>
                    <a:p>
                      <a:r>
                        <a:rPr lang="fr-FR" sz="900" b="1" dirty="0"/>
                        <a:t>PD/EAD </a:t>
                      </a:r>
                      <a:r>
                        <a:rPr lang="fr-FR" sz="900" dirty="0"/>
                        <a:t>à maturité</a:t>
                      </a:r>
                    </a:p>
                    <a:p>
                      <a:r>
                        <a:rPr lang="fr-FR" sz="900" b="1" dirty="0"/>
                        <a:t>LGD</a:t>
                      </a:r>
                      <a:r>
                        <a:rPr lang="fr-FR" sz="900" dirty="0"/>
                        <a:t> sain</a:t>
                      </a:r>
                    </a:p>
                  </p:txBody>
                </p:sp>
                <p:sp>
                  <p:nvSpPr>
                    <p:cNvPr id="1228" name="ZoneTexte 1227">
                      <a:extLst>
                        <a:ext uri="{FF2B5EF4-FFF2-40B4-BE49-F238E27FC236}">
                          <a16:creationId xmlns:a16="http://schemas.microsoft.com/office/drawing/2014/main" id="{5CACDE71-8241-C44E-9F4D-2929CAB16CE2}"/>
                        </a:ext>
                      </a:extLst>
                    </p:cNvPr>
                    <p:cNvSpPr txBox="1"/>
                    <p:nvPr/>
                  </p:nvSpPr>
                  <p:spPr>
                    <a:xfrm>
                      <a:off x="6486093" y="3349263"/>
                      <a:ext cx="780983" cy="369332"/>
                    </a:xfrm>
                    <a:prstGeom prst="rect">
                      <a:avLst/>
                    </a:prstGeom>
                    <a:noFill/>
                  </p:spPr>
                  <p:txBody>
                    <a:bodyPr wrap="none" rtlCol="0">
                      <a:spAutoFit/>
                    </a:bodyPr>
                    <a:lstStyle/>
                    <a:p>
                      <a:r>
                        <a:rPr lang="fr-FR" sz="900" b="1" dirty="0"/>
                        <a:t>PD = 1</a:t>
                      </a:r>
                      <a:endParaRPr lang="fr-FR" sz="900" dirty="0"/>
                    </a:p>
                    <a:p>
                      <a:r>
                        <a:rPr lang="fr-FR" sz="900" b="1" dirty="0"/>
                        <a:t>LGD</a:t>
                      </a:r>
                      <a:r>
                        <a:rPr lang="fr-FR" sz="900" dirty="0"/>
                        <a:t> défaut</a:t>
                      </a:r>
                    </a:p>
                  </p:txBody>
                </p:sp>
                <p:cxnSp>
                  <p:nvCxnSpPr>
                    <p:cNvPr id="1229" name="Google Shape;1753;p19">
                      <a:extLst>
                        <a:ext uri="{FF2B5EF4-FFF2-40B4-BE49-F238E27FC236}">
                          <a16:creationId xmlns:a16="http://schemas.microsoft.com/office/drawing/2014/main" id="{8761B014-5642-EE4E-5A34-7951DFBD850E}"/>
                        </a:ext>
                      </a:extLst>
                    </p:cNvPr>
                    <p:cNvCxnSpPr>
                      <a:cxnSpLocks/>
                    </p:cNvCxnSpPr>
                    <p:nvPr/>
                  </p:nvCxnSpPr>
                  <p:spPr>
                    <a:xfrm>
                      <a:off x="6492034" y="2275367"/>
                      <a:ext cx="0" cy="447980"/>
                    </a:xfrm>
                    <a:prstGeom prst="straightConnector1">
                      <a:avLst/>
                    </a:prstGeom>
                    <a:noFill/>
                    <a:ln w="19050" cap="flat" cmpd="sng">
                      <a:solidFill>
                        <a:srgbClr val="C9C9C9"/>
                      </a:solidFill>
                      <a:prstDash val="solid"/>
                      <a:miter lim="800000"/>
                      <a:headEnd type="none" w="sm" len="sm"/>
                      <a:tailEnd type="none" w="sm" len="sm"/>
                    </a:ln>
                  </p:spPr>
                </p:cxnSp>
                <p:cxnSp>
                  <p:nvCxnSpPr>
                    <p:cNvPr id="1230" name="Google Shape;1753;p19">
                      <a:extLst>
                        <a:ext uri="{FF2B5EF4-FFF2-40B4-BE49-F238E27FC236}">
                          <a16:creationId xmlns:a16="http://schemas.microsoft.com/office/drawing/2014/main" id="{76D3A439-ACC4-2589-B4C8-45E84C7C6207}"/>
                        </a:ext>
                      </a:extLst>
                    </p:cNvPr>
                    <p:cNvCxnSpPr>
                      <a:cxnSpLocks/>
                    </p:cNvCxnSpPr>
                    <p:nvPr/>
                  </p:nvCxnSpPr>
                  <p:spPr>
                    <a:xfrm>
                      <a:off x="6492034" y="2785734"/>
                      <a:ext cx="0" cy="424814"/>
                    </a:xfrm>
                    <a:prstGeom prst="straightConnector1">
                      <a:avLst/>
                    </a:prstGeom>
                    <a:noFill/>
                    <a:ln w="19050" cap="flat" cmpd="sng">
                      <a:solidFill>
                        <a:srgbClr val="C9C9C9"/>
                      </a:solidFill>
                      <a:prstDash val="solid"/>
                      <a:miter lim="800000"/>
                      <a:headEnd type="none" w="sm" len="sm"/>
                      <a:tailEnd type="none" w="sm" len="sm"/>
                    </a:ln>
                  </p:spPr>
                </p:cxnSp>
                <p:cxnSp>
                  <p:nvCxnSpPr>
                    <p:cNvPr id="1231" name="Google Shape;1753;p19">
                      <a:extLst>
                        <a:ext uri="{FF2B5EF4-FFF2-40B4-BE49-F238E27FC236}">
                          <a16:creationId xmlns:a16="http://schemas.microsoft.com/office/drawing/2014/main" id="{9D040863-A004-2C1D-6DB9-8880B6A24FFA}"/>
                        </a:ext>
                      </a:extLst>
                    </p:cNvPr>
                    <p:cNvCxnSpPr>
                      <a:cxnSpLocks/>
                    </p:cNvCxnSpPr>
                    <p:nvPr/>
                  </p:nvCxnSpPr>
                  <p:spPr>
                    <a:xfrm>
                      <a:off x="6492034" y="3317366"/>
                      <a:ext cx="0" cy="447980"/>
                    </a:xfrm>
                    <a:prstGeom prst="straightConnector1">
                      <a:avLst/>
                    </a:prstGeom>
                    <a:noFill/>
                    <a:ln w="19050" cap="flat" cmpd="sng">
                      <a:solidFill>
                        <a:srgbClr val="C9C9C9"/>
                      </a:solidFill>
                      <a:prstDash val="solid"/>
                      <a:miter lim="800000"/>
                      <a:headEnd type="none" w="sm" len="sm"/>
                      <a:tailEnd type="none" w="sm" len="sm"/>
                    </a:ln>
                  </p:spPr>
                </p:cxnSp>
              </p:grpSp>
              <p:grpSp>
                <p:nvGrpSpPr>
                  <p:cNvPr id="31" name="Groupe 30">
                    <a:extLst>
                      <a:ext uri="{FF2B5EF4-FFF2-40B4-BE49-F238E27FC236}">
                        <a16:creationId xmlns:a16="http://schemas.microsoft.com/office/drawing/2014/main" id="{540315C8-4297-74FE-FD86-C13F3571FBE8}"/>
                      </a:ext>
                    </a:extLst>
                  </p:cNvPr>
                  <p:cNvGrpSpPr/>
                  <p:nvPr/>
                </p:nvGrpSpPr>
                <p:grpSpPr>
                  <a:xfrm>
                    <a:off x="7863794" y="2320097"/>
                    <a:ext cx="261264" cy="1456660"/>
                    <a:chOff x="10367336" y="1021550"/>
                    <a:chExt cx="286012" cy="2878829"/>
                  </a:xfrm>
                </p:grpSpPr>
                <p:cxnSp>
                  <p:nvCxnSpPr>
                    <p:cNvPr id="1220" name="Google Shape;1762;p19">
                      <a:extLst>
                        <a:ext uri="{FF2B5EF4-FFF2-40B4-BE49-F238E27FC236}">
                          <a16:creationId xmlns:a16="http://schemas.microsoft.com/office/drawing/2014/main" id="{7A96768A-223A-B528-1C49-08F557F3F905}"/>
                        </a:ext>
                      </a:extLst>
                    </p:cNvPr>
                    <p:cNvCxnSpPr/>
                    <p:nvPr/>
                  </p:nvCxnSpPr>
                  <p:spPr>
                    <a:xfrm>
                      <a:off x="10367336" y="1021550"/>
                      <a:ext cx="0" cy="2878829"/>
                    </a:xfrm>
                    <a:prstGeom prst="straightConnector1">
                      <a:avLst/>
                    </a:prstGeom>
                    <a:noFill/>
                    <a:ln w="76200" cap="flat" cmpd="sng">
                      <a:solidFill>
                        <a:srgbClr val="000000"/>
                      </a:solidFill>
                      <a:prstDash val="solid"/>
                      <a:miter lim="800000"/>
                      <a:headEnd type="none" w="sm" len="sm"/>
                      <a:tailEnd type="none" w="sm" len="sm"/>
                    </a:ln>
                  </p:spPr>
                </p:cxnSp>
                <p:sp>
                  <p:nvSpPr>
                    <p:cNvPr id="1221" name="Google Shape;1763;p19">
                      <a:extLst>
                        <a:ext uri="{FF2B5EF4-FFF2-40B4-BE49-F238E27FC236}">
                          <a16:creationId xmlns:a16="http://schemas.microsoft.com/office/drawing/2014/main" id="{5A02E1E4-6FCD-D9E0-9C2E-C75DA5C0F9FE}"/>
                        </a:ext>
                      </a:extLst>
                    </p:cNvPr>
                    <p:cNvSpPr/>
                    <p:nvPr/>
                  </p:nvSpPr>
                  <p:spPr>
                    <a:xfrm>
                      <a:off x="10389190" y="2267830"/>
                      <a:ext cx="264158" cy="264483"/>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600" b="0" i="0" u="none" strike="noStrike" cap="none">
                        <a:solidFill>
                          <a:srgbClr val="FFFFFF"/>
                        </a:solidFill>
                        <a:latin typeface="Calibri"/>
                        <a:ea typeface="Calibri"/>
                        <a:cs typeface="Calibri"/>
                        <a:sym typeface="Calibri"/>
                      </a:endParaRPr>
                    </a:p>
                  </p:txBody>
                </p:sp>
              </p:grpSp>
              <p:sp>
                <p:nvSpPr>
                  <p:cNvPr id="1216" name="Rectangle : coins arrondis 1215">
                    <a:extLst>
                      <a:ext uri="{FF2B5EF4-FFF2-40B4-BE49-F238E27FC236}">
                        <a16:creationId xmlns:a16="http://schemas.microsoft.com/office/drawing/2014/main" id="{EA77EC61-2485-3263-71EB-99AF2A400E3A}"/>
                      </a:ext>
                    </a:extLst>
                  </p:cNvPr>
                  <p:cNvSpPr/>
                  <p:nvPr/>
                </p:nvSpPr>
                <p:spPr>
                  <a:xfrm>
                    <a:off x="8313247" y="2208431"/>
                    <a:ext cx="1599293" cy="1752196"/>
                  </a:xfrm>
                  <a:prstGeom prst="roundRect">
                    <a:avLst>
                      <a:gd name="adj" fmla="val 17198"/>
                    </a:avLst>
                  </a:prstGeom>
                  <a:solidFill>
                    <a:srgbClr val="F2F2F2"/>
                  </a:solid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900" b="1" u="sng" dirty="0">
                        <a:solidFill>
                          <a:srgbClr val="C00000"/>
                        </a:solidFill>
                        <a:latin typeface="Verdana" panose="020B0604030504040204" pitchFamily="34" charset="0"/>
                        <a:ea typeface="Verdana" panose="020B0604030504040204" pitchFamily="34" charset="0"/>
                      </a:rPr>
                      <a:t>PROVISIONS</a:t>
                    </a:r>
                  </a:p>
                  <a:p>
                    <a:endParaRPr lang="fr-FR" sz="800" dirty="0">
                      <a:solidFill>
                        <a:schemeClr val="bg2"/>
                      </a:solidFill>
                      <a:latin typeface="Verdana" panose="020B0604030504040204" pitchFamily="34" charset="0"/>
                      <a:ea typeface="Verdana" panose="020B0604030504040204" pitchFamily="34" charset="0"/>
                    </a:endParaRPr>
                  </a:p>
                  <a:p>
                    <a:r>
                      <a:rPr lang="fr-FR" sz="800" b="1" i="1" dirty="0">
                        <a:solidFill>
                          <a:schemeClr val="bg2"/>
                        </a:solidFill>
                        <a:latin typeface="Verdana" panose="020B0604030504040204" pitchFamily="34" charset="0"/>
                        <a:ea typeface="Verdana" panose="020B0604030504040204" pitchFamily="34" charset="0"/>
                      </a:rPr>
                      <a:t>ECL = PD*LGD*EAD</a:t>
                    </a:r>
                  </a:p>
                  <a:p>
                    <a:endParaRPr lang="fr-FR" sz="800" b="1" i="1" dirty="0">
                      <a:solidFill>
                        <a:schemeClr val="bg2"/>
                      </a:solidFill>
                      <a:latin typeface="Verdana" panose="020B0604030504040204" pitchFamily="34" charset="0"/>
                      <a:ea typeface="Verdana" panose="020B0604030504040204" pitchFamily="34" charset="0"/>
                    </a:endParaRPr>
                  </a:p>
                  <a:p>
                    <a:r>
                      <a:rPr lang="fr-FR" sz="800" b="1" dirty="0">
                        <a:solidFill>
                          <a:schemeClr val="bg2"/>
                        </a:solidFill>
                        <a:latin typeface="Verdana" panose="020B0604030504040204" pitchFamily="34" charset="0"/>
                        <a:ea typeface="Verdana" panose="020B0604030504040204" pitchFamily="34" charset="0"/>
                      </a:rPr>
                      <a:t>Calcul des pertes attendues tous les mois.</a:t>
                    </a:r>
                  </a:p>
                  <a:p>
                    <a:endParaRPr lang="fr-FR" sz="800" b="1" dirty="0">
                      <a:solidFill>
                        <a:schemeClr val="bg2"/>
                      </a:solidFill>
                      <a:latin typeface="Verdana" panose="020B0604030504040204" pitchFamily="34" charset="0"/>
                      <a:ea typeface="Verdana" panose="020B0604030504040204" pitchFamily="34" charset="0"/>
                    </a:endParaRPr>
                  </a:p>
                  <a:p>
                    <a:r>
                      <a:rPr lang="fr-FR" sz="800" b="1" dirty="0">
                        <a:solidFill>
                          <a:schemeClr val="bg2"/>
                        </a:solidFill>
                        <a:latin typeface="Verdana" panose="020B0604030504040204" pitchFamily="34" charset="0"/>
                        <a:ea typeface="Verdana" panose="020B0604030504040204" pitchFamily="34" charset="0"/>
                      </a:rPr>
                      <a:t>Calcul du coût du risque à la fin de l’exercice.</a:t>
                    </a:r>
                  </a:p>
                </p:txBody>
              </p:sp>
              <p:sp>
                <p:nvSpPr>
                  <p:cNvPr id="1217" name="Rectangle : coins arrondis 1216">
                    <a:extLst>
                      <a:ext uri="{FF2B5EF4-FFF2-40B4-BE49-F238E27FC236}">
                        <a16:creationId xmlns:a16="http://schemas.microsoft.com/office/drawing/2014/main" id="{792CB2EA-419E-9659-B67D-8DABFC3E4DA2}"/>
                      </a:ext>
                    </a:extLst>
                  </p:cNvPr>
                  <p:cNvSpPr/>
                  <p:nvPr/>
                </p:nvSpPr>
                <p:spPr>
                  <a:xfrm>
                    <a:off x="10265152" y="2208432"/>
                    <a:ext cx="1352228" cy="1752196"/>
                  </a:xfrm>
                  <a:prstGeom prst="roundRect">
                    <a:avLst>
                      <a:gd name="adj" fmla="val 17198"/>
                    </a:avLst>
                  </a:prstGeom>
                  <a:solidFill>
                    <a:srgbClr val="F2F2F2"/>
                  </a:solidFill>
                  <a:ln w="19050">
                    <a:solidFill>
                      <a:schemeClr val="bg2">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bg2"/>
                        </a:solidFill>
                        <a:latin typeface="Verdana" panose="020B0604030504040204" pitchFamily="34" charset="0"/>
                        <a:ea typeface="Verdana" panose="020B0604030504040204" pitchFamily="34" charset="0"/>
                      </a:rPr>
                      <a:t>Crédit atteint sa </a:t>
                    </a:r>
                    <a:r>
                      <a:rPr lang="fr-FR" sz="900" b="1" dirty="0">
                        <a:solidFill>
                          <a:schemeClr val="bg2"/>
                        </a:solidFill>
                        <a:latin typeface="Verdana" panose="020B0604030504040204" pitchFamily="34" charset="0"/>
                        <a:ea typeface="Verdana" panose="020B0604030504040204" pitchFamily="34" charset="0"/>
                      </a:rPr>
                      <a:t>maturité</a:t>
                    </a:r>
                  </a:p>
                  <a:p>
                    <a:pPr algn="ctr"/>
                    <a:endParaRPr lang="fr-FR" sz="900" b="1" dirty="0">
                      <a:solidFill>
                        <a:schemeClr val="bg2"/>
                      </a:solidFill>
                      <a:latin typeface="Verdana" panose="020B0604030504040204" pitchFamily="34" charset="0"/>
                      <a:ea typeface="Verdana" panose="020B0604030504040204" pitchFamily="34" charset="0"/>
                    </a:endParaRPr>
                  </a:p>
                  <a:p>
                    <a:pPr algn="ctr"/>
                    <a:r>
                      <a:rPr lang="fr-FR" sz="900" dirty="0">
                        <a:solidFill>
                          <a:schemeClr val="bg2"/>
                        </a:solidFill>
                        <a:latin typeface="Verdana" panose="020B0604030504040204" pitchFamily="34" charset="0"/>
                        <a:ea typeface="Verdana" panose="020B0604030504040204" pitchFamily="34" charset="0"/>
                      </a:rPr>
                      <a:t>OU</a:t>
                    </a:r>
                  </a:p>
                  <a:p>
                    <a:pPr algn="ctr"/>
                    <a:endParaRPr lang="fr-FR" sz="900" dirty="0">
                      <a:solidFill>
                        <a:schemeClr val="bg2"/>
                      </a:solidFill>
                      <a:latin typeface="Verdana" panose="020B0604030504040204" pitchFamily="34" charset="0"/>
                      <a:ea typeface="Verdana" panose="020B0604030504040204" pitchFamily="34" charset="0"/>
                    </a:endParaRPr>
                  </a:p>
                  <a:p>
                    <a:pPr algn="ctr"/>
                    <a:r>
                      <a:rPr lang="fr-FR" sz="900" b="1" dirty="0">
                        <a:solidFill>
                          <a:schemeClr val="bg2"/>
                        </a:solidFill>
                        <a:latin typeface="Verdana" panose="020B0604030504040204" pitchFamily="34" charset="0"/>
                        <a:ea typeface="Verdana" panose="020B0604030504040204" pitchFamily="34" charset="0"/>
                      </a:rPr>
                      <a:t>Passage par perte </a:t>
                    </a:r>
                    <a:endParaRPr lang="fr-FR" sz="800" b="1" dirty="0">
                      <a:solidFill>
                        <a:schemeClr val="bg2"/>
                      </a:solidFill>
                      <a:latin typeface="Verdana" panose="020B0604030504040204" pitchFamily="34" charset="0"/>
                      <a:ea typeface="Verdana" panose="020B0604030504040204" pitchFamily="34" charset="0"/>
                    </a:endParaRPr>
                  </a:p>
                </p:txBody>
              </p:sp>
              <p:sp>
                <p:nvSpPr>
                  <p:cNvPr id="1218" name="Google Shape;1763;p19">
                    <a:extLst>
                      <a:ext uri="{FF2B5EF4-FFF2-40B4-BE49-F238E27FC236}">
                        <a16:creationId xmlns:a16="http://schemas.microsoft.com/office/drawing/2014/main" id="{796D7216-1B01-B9C3-D249-B62EA2EA47AE}"/>
                      </a:ext>
                    </a:extLst>
                  </p:cNvPr>
                  <p:cNvSpPr/>
                  <p:nvPr/>
                </p:nvSpPr>
                <p:spPr>
                  <a:xfrm>
                    <a:off x="11599360" y="2950345"/>
                    <a:ext cx="370042" cy="171119"/>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endParaRPr sz="1600" b="0" i="0" u="none" strike="noStrike" cap="none">
                      <a:solidFill>
                        <a:srgbClr val="FFFFFF"/>
                      </a:solidFill>
                      <a:latin typeface="Calibri"/>
                      <a:ea typeface="Calibri"/>
                      <a:cs typeface="Calibri"/>
                      <a:sym typeface="Calibri"/>
                    </a:endParaRPr>
                  </a:p>
                </p:txBody>
              </p:sp>
              <p:sp>
                <p:nvSpPr>
                  <p:cNvPr id="1219" name="ZoneTexte 1218">
                    <a:extLst>
                      <a:ext uri="{FF2B5EF4-FFF2-40B4-BE49-F238E27FC236}">
                        <a16:creationId xmlns:a16="http://schemas.microsoft.com/office/drawing/2014/main" id="{0AB99AAD-E11C-398A-79E5-E190CF9A5080}"/>
                      </a:ext>
                    </a:extLst>
                  </p:cNvPr>
                  <p:cNvSpPr txBox="1"/>
                  <p:nvPr/>
                </p:nvSpPr>
                <p:spPr>
                  <a:xfrm>
                    <a:off x="12030362" y="2867719"/>
                    <a:ext cx="575799" cy="338554"/>
                  </a:xfrm>
                  <a:prstGeom prst="rect">
                    <a:avLst/>
                  </a:prstGeom>
                  <a:noFill/>
                </p:spPr>
                <p:txBody>
                  <a:bodyPr wrap="none" rtlCol="0">
                    <a:spAutoFit/>
                  </a:bodyPr>
                  <a:lstStyle/>
                  <a:p>
                    <a:r>
                      <a:rPr lang="fr-FR" sz="1600" b="1" dirty="0">
                        <a:latin typeface="Verdana" panose="020B0604030504040204" pitchFamily="34" charset="0"/>
                        <a:ea typeface="Verdana" panose="020B0604030504040204" pitchFamily="34" charset="0"/>
                      </a:rPr>
                      <a:t>Oui</a:t>
                    </a:r>
                  </a:p>
                </p:txBody>
              </p:sp>
            </p:grpSp>
            <p:sp>
              <p:nvSpPr>
                <p:cNvPr id="18" name="ZoneTexte 17">
                  <a:extLst>
                    <a:ext uri="{FF2B5EF4-FFF2-40B4-BE49-F238E27FC236}">
                      <a16:creationId xmlns:a16="http://schemas.microsoft.com/office/drawing/2014/main" id="{AF9B970E-68C1-04B1-4FFD-FFE1E246BF91}"/>
                    </a:ext>
                  </a:extLst>
                </p:cNvPr>
                <p:cNvSpPr txBox="1"/>
                <p:nvPr/>
              </p:nvSpPr>
              <p:spPr>
                <a:xfrm>
                  <a:off x="5833581" y="5767403"/>
                  <a:ext cx="1366992" cy="415498"/>
                </a:xfrm>
                <a:prstGeom prst="rect">
                  <a:avLst/>
                </a:prstGeom>
                <a:noFill/>
              </p:spPr>
              <p:txBody>
                <a:bodyPr wrap="square" rtlCol="0">
                  <a:spAutoFit/>
                </a:bodyPr>
                <a:lstStyle/>
                <a:p>
                  <a:pPr algn="ctr"/>
                  <a:r>
                    <a:rPr lang="fr-FR" sz="1050" b="1" dirty="0">
                      <a:latin typeface="Verdana" panose="020B0604030504040204" pitchFamily="34" charset="0"/>
                      <a:ea typeface="Verdana" panose="020B0604030504040204" pitchFamily="34" charset="0"/>
                    </a:rPr>
                    <a:t>SORTIE DU PORTEFEUILLE</a:t>
                  </a:r>
                </a:p>
              </p:txBody>
            </p:sp>
            <p:sp>
              <p:nvSpPr>
                <p:cNvPr id="19" name="Flèche : bas 18">
                  <a:extLst>
                    <a:ext uri="{FF2B5EF4-FFF2-40B4-BE49-F238E27FC236}">
                      <a16:creationId xmlns:a16="http://schemas.microsoft.com/office/drawing/2014/main" id="{F4316154-D904-B400-B560-AA06DB0C8B06}"/>
                    </a:ext>
                  </a:extLst>
                </p:cNvPr>
                <p:cNvSpPr/>
                <p:nvPr/>
              </p:nvSpPr>
              <p:spPr>
                <a:xfrm rot="37800000">
                  <a:off x="5552998" y="5815377"/>
                  <a:ext cx="151059" cy="335609"/>
                </a:xfrm>
                <a:prstGeom prst="downArrow">
                  <a:avLst/>
                </a:prstGeom>
                <a:solidFill>
                  <a:schemeClr val="bg1">
                    <a:lumMod val="65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Google Shape;1760;p19">
                  <a:extLst>
                    <a:ext uri="{FF2B5EF4-FFF2-40B4-BE49-F238E27FC236}">
                      <a16:creationId xmlns:a16="http://schemas.microsoft.com/office/drawing/2014/main" id="{4AB3DFB1-4CE2-4969-2282-3D3F7830F711}"/>
                    </a:ext>
                  </a:extLst>
                </p:cNvPr>
                <p:cNvSpPr txBox="1"/>
                <p:nvPr/>
              </p:nvSpPr>
              <p:spPr>
                <a:xfrm>
                  <a:off x="2481610" y="4569444"/>
                  <a:ext cx="100481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800" dirty="0">
                      <a:solidFill>
                        <a:srgbClr val="000000"/>
                      </a:solidFill>
                      <a:latin typeface="Verdana" panose="020B0604030504040204" pitchFamily="34" charset="0"/>
                      <a:ea typeface="Verdana" panose="020B0604030504040204" pitchFamily="34" charset="0"/>
                      <a:cs typeface="Calibri"/>
                      <a:sym typeface="Calibri"/>
                    </a:rPr>
                    <a:t>Si régularisation ou restructuration</a:t>
                  </a:r>
                  <a:endParaRPr sz="600" dirty="0">
                    <a:latin typeface="Verdana" panose="020B0604030504040204" pitchFamily="34" charset="0"/>
                    <a:ea typeface="Verdana" panose="020B0604030504040204" pitchFamily="34" charset="0"/>
                  </a:endParaRPr>
                </a:p>
              </p:txBody>
            </p:sp>
            <p:sp>
              <p:nvSpPr>
                <p:cNvPr id="21" name="ZoneTexte 20">
                  <a:extLst>
                    <a:ext uri="{FF2B5EF4-FFF2-40B4-BE49-F238E27FC236}">
                      <a16:creationId xmlns:a16="http://schemas.microsoft.com/office/drawing/2014/main" id="{966848FF-2F93-FEAA-1595-14A3E5122FCF}"/>
                    </a:ext>
                  </a:extLst>
                </p:cNvPr>
                <p:cNvSpPr txBox="1"/>
                <p:nvPr/>
              </p:nvSpPr>
              <p:spPr>
                <a:xfrm>
                  <a:off x="1192351" y="4214811"/>
                  <a:ext cx="1366992" cy="738664"/>
                </a:xfrm>
                <a:prstGeom prst="rect">
                  <a:avLst/>
                </a:prstGeom>
                <a:noFill/>
              </p:spPr>
              <p:txBody>
                <a:bodyPr wrap="square" rtlCol="0">
                  <a:spAutoFit/>
                </a:bodyPr>
                <a:lstStyle/>
                <a:p>
                  <a:pPr algn="ctr"/>
                  <a:r>
                    <a:rPr lang="fr-FR" sz="1050" b="1" dirty="0">
                      <a:latin typeface="Verdana" panose="020B0604030504040204" pitchFamily="34" charset="0"/>
                      <a:ea typeface="Verdana" panose="020B0604030504040204" pitchFamily="34" charset="0"/>
                    </a:rPr>
                    <a:t>RETOUR EN STAGE 2 AVEC PÉRIODE PROBATOIRE</a:t>
                  </a:r>
                </a:p>
              </p:txBody>
            </p:sp>
          </p:grpSp>
        </p:grpSp>
      </p:grpSp>
      <p:sp>
        <p:nvSpPr>
          <p:cNvPr id="3" name="ZoneTexte 2">
            <a:extLst>
              <a:ext uri="{FF2B5EF4-FFF2-40B4-BE49-F238E27FC236}">
                <a16:creationId xmlns:a16="http://schemas.microsoft.com/office/drawing/2014/main" id="{36EAB7B1-E999-0DB2-2DE4-CACAF16D9EE3}"/>
              </a:ext>
            </a:extLst>
          </p:cNvPr>
          <p:cNvSpPr txBox="1"/>
          <p:nvPr/>
        </p:nvSpPr>
        <p:spPr>
          <a:xfrm>
            <a:off x="116114" y="1255338"/>
            <a:ext cx="11788708" cy="5490524"/>
          </a:xfrm>
          <a:prstGeom prst="rect">
            <a:avLst/>
          </a:prstGeom>
          <a:ln w="12700">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9" name="Flèche : droite 8">
            <a:extLst>
              <a:ext uri="{FF2B5EF4-FFF2-40B4-BE49-F238E27FC236}">
                <a16:creationId xmlns:a16="http://schemas.microsoft.com/office/drawing/2014/main" id="{1A49ABD2-EC61-51B5-4925-2A1CF97678F1}"/>
              </a:ext>
            </a:extLst>
          </p:cNvPr>
          <p:cNvSpPr/>
          <p:nvPr/>
        </p:nvSpPr>
        <p:spPr>
          <a:xfrm>
            <a:off x="2726588" y="2394758"/>
            <a:ext cx="359261" cy="146870"/>
          </a:xfrm>
          <a:prstGeom prst="rightArrow">
            <a:avLst/>
          </a:prstGeom>
          <a:solidFill>
            <a:srgbClr val="0070C0"/>
          </a:solidFill>
          <a:ln>
            <a:solidFill>
              <a:srgbClr val="203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647DD4A9-4869-EEDA-EC9E-DE852BAD0096}"/>
              </a:ext>
            </a:extLst>
          </p:cNvPr>
          <p:cNvSpPr/>
          <p:nvPr/>
        </p:nvSpPr>
        <p:spPr>
          <a:xfrm>
            <a:off x="2726589" y="2901862"/>
            <a:ext cx="359261" cy="146866"/>
          </a:xfrm>
          <a:prstGeom prst="rightArrow">
            <a:avLst/>
          </a:prstGeom>
          <a:solidFill>
            <a:srgbClr val="0070C0"/>
          </a:solidFill>
          <a:ln>
            <a:solidFill>
              <a:srgbClr val="203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3CAA7AF6-E4D2-E90E-8F88-45ACDDBBE266}"/>
              </a:ext>
            </a:extLst>
          </p:cNvPr>
          <p:cNvSpPr/>
          <p:nvPr/>
        </p:nvSpPr>
        <p:spPr>
          <a:xfrm>
            <a:off x="2727621" y="3443556"/>
            <a:ext cx="359261" cy="138573"/>
          </a:xfrm>
          <a:prstGeom prst="rightArrow">
            <a:avLst/>
          </a:prstGeom>
          <a:solidFill>
            <a:srgbClr val="0070C0"/>
          </a:solidFill>
          <a:ln>
            <a:solidFill>
              <a:srgbClr val="203C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29187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E2D796D-982C-B203-7F62-0CDDB140442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248013E-6F2E-A6D4-7FF7-D69AA4A4D89A}"/>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pic>
        <p:nvPicPr>
          <p:cNvPr id="4" name="Image 3">
            <a:extLst>
              <a:ext uri="{FF2B5EF4-FFF2-40B4-BE49-F238E27FC236}">
                <a16:creationId xmlns:a16="http://schemas.microsoft.com/office/drawing/2014/main" id="{8933365E-C5AA-DA7C-5BD3-E123F42AD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409" y="3242988"/>
            <a:ext cx="5380877" cy="3208406"/>
          </a:xfrm>
          <a:prstGeom prst="rect">
            <a:avLst/>
          </a:prstGeom>
        </p:spPr>
      </p:pic>
      <p:sp>
        <p:nvSpPr>
          <p:cNvPr id="1224" name="Google Shape;1224;p11">
            <a:extLst>
              <a:ext uri="{FF2B5EF4-FFF2-40B4-BE49-F238E27FC236}">
                <a16:creationId xmlns:a16="http://schemas.microsoft.com/office/drawing/2014/main" id="{F088F3D8-9DCF-338B-4B62-4CDDF9E04330}"/>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marL="0" lvl="0" indent="0" algn="l" rtl="0">
              <a:lnSpc>
                <a:spcPct val="100000"/>
              </a:lnSpc>
              <a:spcBef>
                <a:spcPts val="0"/>
              </a:spcBef>
              <a:spcAft>
                <a:spcPts val="0"/>
              </a:spcAft>
              <a:buClr>
                <a:schemeClr val="lt2"/>
              </a:buClr>
              <a:buSzPts val="1400"/>
              <a:buNone/>
            </a:pPr>
            <a:r>
              <a:rPr lang="fr-FR" dirty="0">
                <a:latin typeface="Verdana"/>
                <a:ea typeface="Verdana"/>
                <a:cs typeface="Verdana"/>
                <a:sym typeface="Verdana"/>
              </a:rPr>
              <a:t>EXEMPLE DE CALCUL DES ECL SUR UN CONTRAT (1/2)</a:t>
            </a:r>
            <a:endParaRPr dirty="0">
              <a:solidFill>
                <a:schemeClr val="lt2"/>
              </a:solidFill>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55EAA7ED-B9BF-7D12-EDC8-7EB8306688B9}"/>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endParaRPr dirty="0">
              <a:latin typeface="Verdana"/>
              <a:ea typeface="Verdana"/>
              <a:cs typeface="Verdana"/>
              <a:sym typeface="Verdana"/>
            </a:endParaRPr>
          </a:p>
        </p:txBody>
      </p:sp>
      <p:pic>
        <p:nvPicPr>
          <p:cNvPr id="1226" name="Google Shape;1226;p11">
            <a:extLst>
              <a:ext uri="{FF2B5EF4-FFF2-40B4-BE49-F238E27FC236}">
                <a16:creationId xmlns:a16="http://schemas.microsoft.com/office/drawing/2014/main" id="{5A88B161-2FE4-47D0-658F-CD67187EF295}"/>
              </a:ext>
            </a:extLst>
          </p:cNvPr>
          <p:cNvPicPr preferRelativeResize="0"/>
          <p:nvPr/>
        </p:nvPicPr>
        <p:blipFill rotWithShape="1">
          <a:blip r:embed="rId4">
            <a:alphaModFix/>
          </a:blip>
          <a:srcRect/>
          <a:stretch/>
        </p:blipFill>
        <p:spPr>
          <a:xfrm>
            <a:off x="269178" y="1413155"/>
            <a:ext cx="288000" cy="288000"/>
          </a:xfrm>
          <a:prstGeom prst="rect">
            <a:avLst/>
          </a:prstGeom>
          <a:noFill/>
          <a:ln>
            <a:noFill/>
          </a:ln>
        </p:spPr>
      </p:pic>
      <p:pic>
        <p:nvPicPr>
          <p:cNvPr id="1227" name="Google Shape;1227;p11">
            <a:extLst>
              <a:ext uri="{FF2B5EF4-FFF2-40B4-BE49-F238E27FC236}">
                <a16:creationId xmlns:a16="http://schemas.microsoft.com/office/drawing/2014/main" id="{91AD9FE1-B7E4-F368-3D33-AFF98C5DFF39}"/>
              </a:ext>
            </a:extLst>
          </p:cNvPr>
          <p:cNvPicPr preferRelativeResize="0"/>
          <p:nvPr/>
        </p:nvPicPr>
        <p:blipFill rotWithShape="1">
          <a:blip r:embed="rId5">
            <a:alphaModFix/>
          </a:blip>
          <a:srcRect/>
          <a:stretch/>
        </p:blipFill>
        <p:spPr>
          <a:xfrm>
            <a:off x="287178" y="2738595"/>
            <a:ext cx="252001" cy="252001"/>
          </a:xfrm>
          <a:prstGeom prst="rect">
            <a:avLst/>
          </a:prstGeom>
          <a:noFill/>
          <a:ln>
            <a:noFill/>
          </a:ln>
        </p:spPr>
      </p:pic>
      <p:sp>
        <p:nvSpPr>
          <p:cNvPr id="12" name="Google Shape;6225;p21">
            <a:extLst>
              <a:ext uri="{FF2B5EF4-FFF2-40B4-BE49-F238E27FC236}">
                <a16:creationId xmlns:a16="http://schemas.microsoft.com/office/drawing/2014/main" id="{B08A30E4-4ED8-BD38-1B27-FCB19C70C24D}"/>
              </a:ext>
            </a:extLst>
          </p:cNvPr>
          <p:cNvSpPr/>
          <p:nvPr/>
        </p:nvSpPr>
        <p:spPr>
          <a:xfrm>
            <a:off x="5864407" y="1264130"/>
            <a:ext cx="5380873" cy="1770790"/>
          </a:xfrm>
          <a:prstGeom prst="rect">
            <a:avLst/>
          </a:prstGeom>
          <a:solidFill>
            <a:schemeClr val="accent5">
              <a:lumMod val="20000"/>
              <a:lumOff val="80000"/>
            </a:schemeClr>
          </a:solidFill>
          <a:ln w="25400" cap="flat" cmpd="sng">
            <a:solidFill>
              <a:schemeClr val="tx1">
                <a:lumMod val="65000"/>
                <a:lumOff val="3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ea typeface="Arial"/>
                <a:cs typeface="Arial"/>
                <a:sym typeface="Arial"/>
              </a:rPr>
              <a:t>Calcul des provisions pour une date de clôture au 29/02/2024.</a:t>
            </a:r>
            <a:endParaRPr sz="1400" b="1" i="0" u="none" strike="noStrike" cap="none" dirty="0">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i="0" u="none" strike="noStrike" cap="none" dirty="0">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b="1" i="0" u="none" strike="noStrike" cap="none" dirty="0">
                <a:ea typeface="Arial"/>
                <a:cs typeface="Arial"/>
                <a:sym typeface="Arial"/>
              </a:rPr>
              <a:t>À cette date : </a:t>
            </a:r>
            <a:endParaRPr sz="1400" b="1" i="0" u="none" strike="noStrike" cap="none" dirty="0">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i="0" u="none" strike="noStrike" cap="none" dirty="0">
                <a:ea typeface="Arial"/>
                <a:cs typeface="Arial"/>
                <a:sym typeface="Arial"/>
              </a:rPr>
              <a:t>La maturité du contrat est de 49 mois.</a:t>
            </a:r>
            <a:endParaRPr sz="1400" i="0" u="none" strike="noStrike" cap="none" dirty="0">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fr-FR" sz="1400" i="0" u="none" strike="noStrike" cap="none" dirty="0">
                <a:ea typeface="Arial"/>
                <a:cs typeface="Arial"/>
                <a:sym typeface="Arial"/>
              </a:rPr>
              <a:t>La maturité résiduelle est à 191 mois.</a:t>
            </a:r>
            <a:endParaRPr sz="1400" i="0" u="none" strike="noStrike" cap="none" dirty="0">
              <a:ea typeface="Arial"/>
              <a:cs typeface="Arial"/>
              <a:sym typeface="Arial"/>
            </a:endParaRPr>
          </a:p>
        </p:txBody>
      </p:sp>
      <p:sp>
        <p:nvSpPr>
          <p:cNvPr id="13" name="Google Shape;6228;p21">
            <a:extLst>
              <a:ext uri="{FF2B5EF4-FFF2-40B4-BE49-F238E27FC236}">
                <a16:creationId xmlns:a16="http://schemas.microsoft.com/office/drawing/2014/main" id="{F946C06E-2CBB-A44E-270B-EDE94A2F1738}"/>
              </a:ext>
            </a:extLst>
          </p:cNvPr>
          <p:cNvSpPr/>
          <p:nvPr/>
        </p:nvSpPr>
        <p:spPr>
          <a:xfrm>
            <a:off x="5103107" y="1973942"/>
            <a:ext cx="658810" cy="240927"/>
          </a:xfrm>
          <a:prstGeom prst="rightArrow">
            <a:avLst>
              <a:gd name="adj1" fmla="val 50000"/>
              <a:gd name="adj2" fmla="val 50000"/>
            </a:avLst>
          </a:prstGeom>
          <a:solidFill>
            <a:srgbClr val="B1B1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7" name="Groupe 16">
            <a:extLst>
              <a:ext uri="{FF2B5EF4-FFF2-40B4-BE49-F238E27FC236}">
                <a16:creationId xmlns:a16="http://schemas.microsoft.com/office/drawing/2014/main" id="{0D92D526-FF05-5607-C4FD-6BD4F5E9133B}"/>
              </a:ext>
            </a:extLst>
          </p:cNvPr>
          <p:cNvGrpSpPr/>
          <p:nvPr/>
        </p:nvGrpSpPr>
        <p:grpSpPr>
          <a:xfrm>
            <a:off x="413175" y="1219805"/>
            <a:ext cx="4587443" cy="1787196"/>
            <a:chOff x="9404555" y="1394082"/>
            <a:chExt cx="3376500" cy="4451998"/>
          </a:xfrm>
        </p:grpSpPr>
        <p:sp>
          <p:nvSpPr>
            <p:cNvPr id="18" name="Google Shape;5776;g2c32c645e07_2_2562">
              <a:extLst>
                <a:ext uri="{FF2B5EF4-FFF2-40B4-BE49-F238E27FC236}">
                  <a16:creationId xmlns:a16="http://schemas.microsoft.com/office/drawing/2014/main" id="{966FA5FB-9183-5CCD-A34F-EE89A1EC8D30}"/>
                </a:ext>
              </a:extLst>
            </p:cNvPr>
            <p:cNvSpPr/>
            <p:nvPr/>
          </p:nvSpPr>
          <p:spPr>
            <a:xfrm>
              <a:off x="9404555" y="1394082"/>
              <a:ext cx="3376500" cy="4451998"/>
            </a:xfrm>
            <a:prstGeom prst="rect">
              <a:avLst/>
            </a:prstGeom>
            <a:solidFill>
              <a:srgbClr val="F2F2F2"/>
            </a:solidFill>
            <a:ln>
              <a:noFill/>
            </a:ln>
          </p:spPr>
          <p:txBody>
            <a:bodyPr spcFirstLastPara="1" wrap="square" lIns="108000" tIns="45700" rIns="144000" bIns="45700" anchor="ctr" anchorCtr="0">
              <a:noAutofit/>
            </a:bodyPr>
            <a:lstStyle/>
            <a:p>
              <a:pPr marL="184150" marR="0" lvl="0" indent="0" algn="just" rtl="0">
                <a:lnSpc>
                  <a:spcPct val="100000"/>
                </a:lnSpc>
                <a:spcBef>
                  <a:spcPts val="1100"/>
                </a:spcBef>
                <a:spcAft>
                  <a:spcPts val="0"/>
                </a:spcAft>
                <a:buClr>
                  <a:srgbClr val="000000"/>
                </a:buClr>
                <a:buSzPts val="1000"/>
                <a:buFont typeface="Arial"/>
                <a:buNone/>
              </a:pPr>
              <a:r>
                <a:rPr lang="fr-FR" sz="1200" b="1" i="0" u="none" strike="noStrike" cap="none" dirty="0">
                  <a:latin typeface="Verdana"/>
                  <a:ea typeface="Verdana"/>
                  <a:cs typeface="Verdana"/>
                  <a:sym typeface="Verdana"/>
                </a:rPr>
                <a:t>Capital emprunté : 200 000 €</a:t>
              </a:r>
            </a:p>
            <a:p>
              <a:pPr marL="184150" marR="0" lvl="0" indent="0" algn="just" rtl="0">
                <a:lnSpc>
                  <a:spcPct val="100000"/>
                </a:lnSpc>
                <a:spcBef>
                  <a:spcPts val="1100"/>
                </a:spcBef>
                <a:spcAft>
                  <a:spcPts val="0"/>
                </a:spcAft>
                <a:buClr>
                  <a:srgbClr val="000000"/>
                </a:buClr>
                <a:buSzPts val="1000"/>
                <a:buFont typeface="Arial"/>
                <a:buNone/>
              </a:pPr>
              <a:r>
                <a:rPr lang="fr-FR" sz="1200" b="1" dirty="0">
                  <a:latin typeface="Verdana"/>
                  <a:ea typeface="Verdana"/>
                  <a:sym typeface="Verdana"/>
                </a:rPr>
                <a:t>Durée du prêt : 20 ans</a:t>
              </a:r>
            </a:p>
            <a:p>
              <a:pPr marL="184150" marR="0" lvl="0" indent="0" algn="just" rtl="0">
                <a:lnSpc>
                  <a:spcPct val="100000"/>
                </a:lnSpc>
                <a:spcBef>
                  <a:spcPts val="1100"/>
                </a:spcBef>
                <a:spcAft>
                  <a:spcPts val="0"/>
                </a:spcAft>
                <a:buClr>
                  <a:srgbClr val="000000"/>
                </a:buClr>
                <a:buSzPts val="1000"/>
                <a:buFont typeface="Arial"/>
                <a:buNone/>
              </a:pPr>
              <a:r>
                <a:rPr lang="fr-FR" sz="1200" b="1" i="0" u="none" strike="noStrike" cap="none" dirty="0">
                  <a:latin typeface="Verdana"/>
                  <a:ea typeface="Verdana"/>
                  <a:cs typeface="Arial"/>
                  <a:sym typeface="Verdana"/>
                </a:rPr>
                <a:t>Montant de la réserve : 60 000 €</a:t>
              </a:r>
            </a:p>
            <a:p>
              <a:pPr marL="184150" marR="0" lvl="0" indent="0" algn="just" rtl="0">
                <a:lnSpc>
                  <a:spcPct val="100000"/>
                </a:lnSpc>
                <a:spcBef>
                  <a:spcPts val="1100"/>
                </a:spcBef>
                <a:spcAft>
                  <a:spcPts val="0"/>
                </a:spcAft>
                <a:buClr>
                  <a:srgbClr val="000000"/>
                </a:buClr>
                <a:buSzPts val="1000"/>
                <a:buFont typeface="Arial"/>
                <a:buNone/>
              </a:pPr>
              <a:r>
                <a:rPr lang="fr-FR" sz="1200" b="1" dirty="0">
                  <a:latin typeface="Verdana"/>
                  <a:ea typeface="Verdana"/>
                  <a:sym typeface="Verdana"/>
                </a:rPr>
                <a:t>Taux d’intérêt : 1,10%</a:t>
              </a:r>
            </a:p>
            <a:p>
              <a:pPr marL="184150" marR="0" lvl="0" indent="0" algn="just" rtl="0">
                <a:lnSpc>
                  <a:spcPct val="100000"/>
                </a:lnSpc>
                <a:spcBef>
                  <a:spcPts val="1100"/>
                </a:spcBef>
                <a:spcAft>
                  <a:spcPts val="0"/>
                </a:spcAft>
                <a:buClr>
                  <a:srgbClr val="000000"/>
                </a:buClr>
                <a:buSzPts val="1000"/>
                <a:buFont typeface="Arial"/>
                <a:buNone/>
              </a:pPr>
              <a:r>
                <a:rPr lang="fr-FR" sz="1200" b="1" i="0" u="none" strike="noStrike" cap="none" dirty="0">
                  <a:latin typeface="Verdana"/>
                  <a:ea typeface="Verdana"/>
                  <a:cs typeface="Arial"/>
                  <a:sym typeface="Verdana"/>
                </a:rPr>
                <a:t>Date de début du financement : 31/01/2020</a:t>
              </a:r>
              <a:endParaRPr sz="2000" b="1" i="0" u="none" strike="noStrike" cap="none" dirty="0">
                <a:latin typeface="Arial"/>
                <a:ea typeface="Arial"/>
                <a:cs typeface="Arial"/>
                <a:sym typeface="Arial"/>
              </a:endParaRPr>
            </a:p>
          </p:txBody>
        </p:sp>
        <p:cxnSp>
          <p:nvCxnSpPr>
            <p:cNvPr id="19" name="Google Shape;5778;g2c32c645e07_2_2562">
              <a:extLst>
                <a:ext uri="{FF2B5EF4-FFF2-40B4-BE49-F238E27FC236}">
                  <a16:creationId xmlns:a16="http://schemas.microsoft.com/office/drawing/2014/main" id="{1BD2ABFA-88CF-CDF2-0BA6-A8A462C2B8A9}"/>
                </a:ext>
              </a:extLst>
            </p:cNvPr>
            <p:cNvCxnSpPr>
              <a:cxnSpLocks/>
            </p:cNvCxnSpPr>
            <p:nvPr/>
          </p:nvCxnSpPr>
          <p:spPr>
            <a:xfrm>
              <a:off x="9404555" y="1394082"/>
              <a:ext cx="0" cy="4451998"/>
            </a:xfrm>
            <a:prstGeom prst="straightConnector1">
              <a:avLst/>
            </a:prstGeom>
            <a:noFill/>
            <a:ln w="57150" cap="flat" cmpd="sng">
              <a:solidFill>
                <a:srgbClr val="8E6A31"/>
              </a:solidFill>
              <a:prstDash val="solid"/>
              <a:miter lim="800000"/>
              <a:headEnd type="none" w="sm" len="sm"/>
              <a:tailEnd type="none" w="sm" len="sm"/>
            </a:ln>
          </p:spPr>
        </p:cxnSp>
      </p:grpSp>
      <p:grpSp>
        <p:nvGrpSpPr>
          <p:cNvPr id="20" name="Groupe 19">
            <a:extLst>
              <a:ext uri="{FF2B5EF4-FFF2-40B4-BE49-F238E27FC236}">
                <a16:creationId xmlns:a16="http://schemas.microsoft.com/office/drawing/2014/main" id="{242C78FC-F1F0-6721-EFF9-CBC67DCF8483}"/>
              </a:ext>
            </a:extLst>
          </p:cNvPr>
          <p:cNvGrpSpPr/>
          <p:nvPr/>
        </p:nvGrpSpPr>
        <p:grpSpPr>
          <a:xfrm>
            <a:off x="413175" y="3130170"/>
            <a:ext cx="5167192" cy="3416474"/>
            <a:chOff x="9731915" y="1101102"/>
            <a:chExt cx="3376501" cy="4569464"/>
          </a:xfrm>
        </p:grpSpPr>
        <mc:AlternateContent xmlns:mc="http://schemas.openxmlformats.org/markup-compatibility/2006" xmlns:a14="http://schemas.microsoft.com/office/drawing/2010/main">
          <mc:Choice Requires="a14">
            <p:sp>
              <p:nvSpPr>
                <p:cNvPr id="21" name="Google Shape;5776;g2c32c645e07_2_2562">
                  <a:extLst>
                    <a:ext uri="{FF2B5EF4-FFF2-40B4-BE49-F238E27FC236}">
                      <a16:creationId xmlns:a16="http://schemas.microsoft.com/office/drawing/2014/main" id="{01F2F389-064B-B443-FD4E-F6F1D3C50DC4}"/>
                    </a:ext>
                  </a:extLst>
                </p:cNvPr>
                <p:cNvSpPr/>
                <p:nvPr/>
              </p:nvSpPr>
              <p:spPr>
                <a:xfrm>
                  <a:off x="9731915" y="1101102"/>
                  <a:ext cx="3376501" cy="4569464"/>
                </a:xfrm>
                <a:prstGeom prst="rect">
                  <a:avLst/>
                </a:prstGeom>
                <a:solidFill>
                  <a:srgbClr val="F2F2F2"/>
                </a:solidFill>
                <a:ln>
                  <a:noFill/>
                </a:ln>
              </p:spPr>
              <p:txBody>
                <a:bodyPr spcFirstLastPara="1" wrap="square" lIns="108000" tIns="45700" rIns="144000" bIns="45700" anchor="ctr" anchorCtr="0">
                  <a:noAutofit/>
                </a:bodyPr>
                <a:lstStyle/>
                <a:p>
                  <a:pPr marL="184150" marR="0" lvl="0" indent="0" algn="just" rtl="0">
                    <a:lnSpc>
                      <a:spcPct val="100000"/>
                    </a:lnSpc>
                    <a:spcBef>
                      <a:spcPts val="1100"/>
                    </a:spcBef>
                    <a:spcAft>
                      <a:spcPts val="0"/>
                    </a:spcAft>
                    <a:buClr>
                      <a:srgbClr val="000000"/>
                    </a:buClr>
                    <a:buSzPts val="1000"/>
                    <a:buFont typeface="Arial"/>
                    <a:buNone/>
                  </a:pPr>
                  <a:r>
                    <a:rPr lang="fr-FR" sz="1000" b="1" i="0" u="sng" strike="noStrike" cap="none" dirty="0">
                      <a:latin typeface="Verdana"/>
                      <a:ea typeface="Verdana"/>
                      <a:cs typeface="Verdana"/>
                      <a:sym typeface="Verdana"/>
                    </a:rPr>
                    <a:t>Hypothèses :</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Le crédit travaux n’est jamais décaissé.</a:t>
                  </a:r>
                </a:p>
                <a:p>
                  <a:pPr marL="527050" lvl="0" indent="-342900" algn="just">
                    <a:spcBef>
                      <a:spcPts val="1100"/>
                    </a:spcBef>
                    <a:buClr>
                      <a:srgbClr val="000000"/>
                    </a:buClr>
                    <a:buSzPts val="1000"/>
                    <a:buFont typeface="Wingdings" panose="05000000000000000000" pitchFamily="2" charset="2"/>
                    <a:buChar char="v"/>
                  </a:pPr>
                  <a:r>
                    <a:rPr lang="fr-FR" sz="1000" dirty="0">
                      <a:latin typeface="Verdana"/>
                      <a:ea typeface="Verdana"/>
                      <a:sym typeface="Verdana"/>
                    </a:rPr>
                    <a:t>Non intégration du paramètre remboursements anticipés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𝑅𝐴</m:t>
                          </m:r>
                        </m:e>
                        <m:sub>
                          <m:r>
                            <a:rPr lang="fr-FR" sz="1000" i="1">
                              <a:latin typeface="Cambria Math" panose="02040503050406030204" pitchFamily="18" charset="0"/>
                              <a:ea typeface="Cambria Math" panose="02040503050406030204" pitchFamily="18" charset="0"/>
                            </a:rPr>
                            <m:t>𝑡</m:t>
                          </m:r>
                        </m:sub>
                      </m:sSub>
                      <m:r>
                        <a:rPr lang="fr-FR" sz="1000" b="0" i="1" smtClean="0">
                          <a:latin typeface="Cambria Math" panose="02040503050406030204" pitchFamily="18" charset="0"/>
                          <a:ea typeface="Cambria Math" panose="02040503050406030204" pitchFamily="18" charset="0"/>
                        </a:rPr>
                        <m:t>=</m:t>
                      </m:r>
                      <m:r>
                        <a:rPr lang="fr-FR" sz="1000" b="0" i="1" smtClean="0">
                          <a:latin typeface="Cambria Math" panose="02040503050406030204" pitchFamily="18" charset="0"/>
                          <a:ea typeface="Cambria Math" panose="02040503050406030204" pitchFamily="18" charset="0"/>
                        </a:rPr>
                        <m:t>0</m:t>
                      </m:r>
                      <m:r>
                        <a:rPr lang="fr-FR" sz="1000" b="0" i="1" smtClean="0">
                          <a:latin typeface="Cambria Math" panose="02040503050406030204" pitchFamily="18" charset="0"/>
                          <a:ea typeface="Cambria Math" panose="02040503050406030204" pitchFamily="18" charset="0"/>
                        </a:rPr>
                        <m:t>)</m:t>
                      </m:r>
                    </m:oMath>
                  </a14:m>
                  <a:r>
                    <a:rPr lang="fr-FR" sz="1000" dirty="0">
                      <a:latin typeface="Verdana"/>
                      <a:ea typeface="Verdana"/>
                      <a:sym typeface="Verdana"/>
                    </a:rPr>
                    <a:t>.</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La LGD est non </a:t>
                  </a:r>
                  <a:r>
                    <a:rPr lang="fr-FR" sz="1000" i="1" dirty="0">
                      <a:latin typeface="Verdana"/>
                      <a:ea typeface="Verdana"/>
                      <a:sym typeface="Verdana"/>
                    </a:rPr>
                    <a:t>Forward-</a:t>
                  </a:r>
                  <a:r>
                    <a:rPr lang="fr-FR" sz="1000" i="1" dirty="0" err="1">
                      <a:latin typeface="Verdana"/>
                      <a:ea typeface="Verdana"/>
                      <a:sym typeface="Verdana"/>
                    </a:rPr>
                    <a:t>Looking</a:t>
                  </a:r>
                  <a:r>
                    <a:rPr lang="fr-FR" sz="1000" dirty="0">
                      <a:latin typeface="Verdana"/>
                      <a:ea typeface="Verdana"/>
                      <a:sym typeface="Verdana"/>
                    </a:rPr>
                    <a:t> avec un taux de 9%.</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Le CCF est un taux fixe à 10% (i.e. 10% de probabilité que l ’entreprise puise dans sa réserve).</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La courbe de PD cumulée est présentée dans le graphique.</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On considère que l’entreprise est en Stage 2 car sa probabilité de défaut s’est dégradée ; nous n’avons jamais observé d’impayés.</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L’amortissement est calculé via un amortissement linéaire (non pas contractuel).</a:t>
                  </a:r>
                </a:p>
                <a:p>
                  <a:pPr marL="527050" marR="0" lvl="0" indent="-342900" algn="just" rtl="0">
                    <a:lnSpc>
                      <a:spcPct val="100000"/>
                    </a:lnSpc>
                    <a:spcBef>
                      <a:spcPts val="1100"/>
                    </a:spcBef>
                    <a:spcAft>
                      <a:spcPts val="0"/>
                    </a:spcAft>
                    <a:buClr>
                      <a:srgbClr val="000000"/>
                    </a:buClr>
                    <a:buSzPts val="1000"/>
                    <a:buFont typeface="Wingdings" panose="05000000000000000000" pitchFamily="2" charset="2"/>
                    <a:buChar char="v"/>
                  </a:pPr>
                  <a:r>
                    <a:rPr lang="fr-FR" sz="1000" dirty="0">
                      <a:latin typeface="Verdana"/>
                      <a:ea typeface="Verdana"/>
                      <a:sym typeface="Verdana"/>
                    </a:rPr>
                    <a:t>Calcul par pas mensuel. </a:t>
                  </a:r>
                  <a:endParaRPr lang="fr-FR" sz="1000" dirty="0">
                    <a:ea typeface="Verdana"/>
                  </a:endParaRPr>
                </a:p>
              </p:txBody>
            </p:sp>
          </mc:Choice>
          <mc:Fallback xmlns="">
            <p:sp>
              <p:nvSpPr>
                <p:cNvPr id="21" name="Google Shape;5776;g2c32c645e07_2_2562">
                  <a:extLst>
                    <a:ext uri="{FF2B5EF4-FFF2-40B4-BE49-F238E27FC236}">
                      <a16:creationId xmlns:a16="http://schemas.microsoft.com/office/drawing/2014/main" id="{01F2F389-064B-B443-FD4E-F6F1D3C50DC4}"/>
                    </a:ext>
                  </a:extLst>
                </p:cNvPr>
                <p:cNvSpPr>
                  <a:spLocks noRot="1" noChangeAspect="1" noMove="1" noResize="1" noEditPoints="1" noAdjustHandles="1" noChangeArrowheads="1" noChangeShapeType="1" noTextEdit="1"/>
                </p:cNvSpPr>
                <p:nvPr/>
              </p:nvSpPr>
              <p:spPr>
                <a:xfrm>
                  <a:off x="9731915" y="1101102"/>
                  <a:ext cx="3376501" cy="4569464"/>
                </a:xfrm>
                <a:prstGeom prst="rect">
                  <a:avLst/>
                </a:prstGeom>
                <a:blipFill>
                  <a:blip r:embed="rId6"/>
                  <a:stretch>
                    <a:fillRect/>
                  </a:stretch>
                </a:blipFill>
                <a:ln>
                  <a:noFill/>
                </a:ln>
              </p:spPr>
              <p:txBody>
                <a:bodyPr/>
                <a:lstStyle/>
                <a:p>
                  <a:r>
                    <a:rPr lang="fr-FR">
                      <a:noFill/>
                    </a:rPr>
                    <a:t> </a:t>
                  </a:r>
                </a:p>
              </p:txBody>
            </p:sp>
          </mc:Fallback>
        </mc:AlternateContent>
        <p:cxnSp>
          <p:nvCxnSpPr>
            <p:cNvPr id="22" name="Google Shape;5778;g2c32c645e07_2_2562">
              <a:extLst>
                <a:ext uri="{FF2B5EF4-FFF2-40B4-BE49-F238E27FC236}">
                  <a16:creationId xmlns:a16="http://schemas.microsoft.com/office/drawing/2014/main" id="{EE032922-BBA4-153C-2A08-F2A3F4B73F89}"/>
                </a:ext>
              </a:extLst>
            </p:cNvPr>
            <p:cNvCxnSpPr>
              <a:cxnSpLocks/>
            </p:cNvCxnSpPr>
            <p:nvPr/>
          </p:nvCxnSpPr>
          <p:spPr>
            <a:xfrm flipH="1">
              <a:off x="9731915" y="1101102"/>
              <a:ext cx="1" cy="4569464"/>
            </a:xfrm>
            <a:prstGeom prst="straightConnector1">
              <a:avLst/>
            </a:prstGeom>
            <a:noFill/>
            <a:ln w="57150" cap="flat" cmpd="sng">
              <a:solidFill>
                <a:schemeClr val="accent4">
                  <a:lumMod val="60000"/>
                  <a:lumOff val="40000"/>
                </a:schemeClr>
              </a:solidFill>
              <a:prstDash val="solid"/>
              <a:miter lim="800000"/>
              <a:headEnd type="none" w="sm" len="sm"/>
              <a:tailEnd type="none" w="sm" len="sm"/>
            </a:ln>
          </p:spPr>
        </p:cxnSp>
      </p:grpSp>
      <p:sp>
        <p:nvSpPr>
          <p:cNvPr id="5" name="ZoneTexte 4">
            <a:extLst>
              <a:ext uri="{FF2B5EF4-FFF2-40B4-BE49-F238E27FC236}">
                <a16:creationId xmlns:a16="http://schemas.microsoft.com/office/drawing/2014/main" id="{CA30D1E7-0728-1C2A-F5FE-2D63397A175F}"/>
              </a:ext>
            </a:extLst>
          </p:cNvPr>
          <p:cNvSpPr txBox="1"/>
          <p:nvPr/>
        </p:nvSpPr>
        <p:spPr>
          <a:xfrm>
            <a:off x="5864409" y="3130171"/>
            <a:ext cx="5380878" cy="3416474"/>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Tree>
    <p:extLst>
      <p:ext uri="{BB962C8B-B14F-4D97-AF65-F5344CB8AC3E}">
        <p14:creationId xmlns:p14="http://schemas.microsoft.com/office/powerpoint/2010/main" val="1736713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50B24848-D32E-C85A-6E68-CFD7FF1635DF}"/>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902FFA7F-4222-48F6-5091-1832B5181F7C}"/>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EXEMPLE DE CALCUL DES ECL SUR UN CONTRAT (2/2)</a:t>
            </a:r>
            <a:endParaRPr lang="fr-FR" dirty="0">
              <a:solidFill>
                <a:schemeClr val="lt2"/>
              </a:solidFill>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B5DC1D3-F4B5-1791-AE9D-FBDC2B112FBF}"/>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endParaRPr dirty="0">
              <a:latin typeface="Verdana"/>
              <a:ea typeface="Verdana"/>
              <a:cs typeface="Verdana"/>
              <a:sym typeface="Verdana"/>
            </a:endParaRPr>
          </a:p>
        </p:txBody>
      </p:sp>
      <p:pic>
        <p:nvPicPr>
          <p:cNvPr id="1226" name="Google Shape;1226;p11">
            <a:extLst>
              <a:ext uri="{FF2B5EF4-FFF2-40B4-BE49-F238E27FC236}">
                <a16:creationId xmlns:a16="http://schemas.microsoft.com/office/drawing/2014/main" id="{435DAA7D-BF19-D115-E7E2-F726C7857FC9}"/>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pic>
        <p:nvPicPr>
          <p:cNvPr id="1227" name="Google Shape;1227;p11">
            <a:extLst>
              <a:ext uri="{FF2B5EF4-FFF2-40B4-BE49-F238E27FC236}">
                <a16:creationId xmlns:a16="http://schemas.microsoft.com/office/drawing/2014/main" id="{5000B7C8-D8BD-B58F-2B71-3F3CBF8F7828}"/>
              </a:ext>
            </a:extLst>
          </p:cNvPr>
          <p:cNvPicPr preferRelativeResize="0"/>
          <p:nvPr/>
        </p:nvPicPr>
        <p:blipFill rotWithShape="1">
          <a:blip r:embed="rId4">
            <a:alphaModFix/>
          </a:blip>
          <a:srcRect/>
          <a:stretch/>
        </p:blipFill>
        <p:spPr>
          <a:xfrm>
            <a:off x="287178" y="2738595"/>
            <a:ext cx="252001" cy="252001"/>
          </a:xfrm>
          <a:prstGeom prst="rect">
            <a:avLst/>
          </a:prstGeom>
          <a:noFill/>
          <a:ln>
            <a:noFill/>
          </a:ln>
        </p:spPr>
      </p:pic>
      <p:graphicFrame>
        <p:nvGraphicFramePr>
          <p:cNvPr id="3" name="Tableau 2">
            <a:extLst>
              <a:ext uri="{FF2B5EF4-FFF2-40B4-BE49-F238E27FC236}">
                <a16:creationId xmlns:a16="http://schemas.microsoft.com/office/drawing/2014/main" id="{7F54B315-81CA-696F-7165-5F94FE477A16}"/>
              </a:ext>
            </a:extLst>
          </p:cNvPr>
          <p:cNvGraphicFramePr>
            <a:graphicFrameLocks noGrp="1"/>
          </p:cNvGraphicFramePr>
          <p:nvPr/>
        </p:nvGraphicFramePr>
        <p:xfrm>
          <a:off x="1001225" y="1764355"/>
          <a:ext cx="10035448" cy="3873463"/>
        </p:xfrm>
        <a:graphic>
          <a:graphicData uri="http://schemas.openxmlformats.org/drawingml/2006/table">
            <a:tbl>
              <a:tblPr/>
              <a:tblGrid>
                <a:gridCol w="837272">
                  <a:extLst>
                    <a:ext uri="{9D8B030D-6E8A-4147-A177-3AD203B41FA5}">
                      <a16:colId xmlns:a16="http://schemas.microsoft.com/office/drawing/2014/main" val="3170590581"/>
                    </a:ext>
                  </a:extLst>
                </a:gridCol>
                <a:gridCol w="529800">
                  <a:extLst>
                    <a:ext uri="{9D8B030D-6E8A-4147-A177-3AD203B41FA5}">
                      <a16:colId xmlns:a16="http://schemas.microsoft.com/office/drawing/2014/main" val="852312837"/>
                    </a:ext>
                  </a:extLst>
                </a:gridCol>
                <a:gridCol w="756857">
                  <a:extLst>
                    <a:ext uri="{9D8B030D-6E8A-4147-A177-3AD203B41FA5}">
                      <a16:colId xmlns:a16="http://schemas.microsoft.com/office/drawing/2014/main" val="3888027437"/>
                    </a:ext>
                  </a:extLst>
                </a:gridCol>
                <a:gridCol w="777073">
                  <a:extLst>
                    <a:ext uri="{9D8B030D-6E8A-4147-A177-3AD203B41FA5}">
                      <a16:colId xmlns:a16="http://schemas.microsoft.com/office/drawing/2014/main" val="2041580813"/>
                    </a:ext>
                  </a:extLst>
                </a:gridCol>
                <a:gridCol w="657073">
                  <a:extLst>
                    <a:ext uri="{9D8B030D-6E8A-4147-A177-3AD203B41FA5}">
                      <a16:colId xmlns:a16="http://schemas.microsoft.com/office/drawing/2014/main" val="1619869870"/>
                    </a:ext>
                  </a:extLst>
                </a:gridCol>
                <a:gridCol w="505300">
                  <a:extLst>
                    <a:ext uri="{9D8B030D-6E8A-4147-A177-3AD203B41FA5}">
                      <a16:colId xmlns:a16="http://schemas.microsoft.com/office/drawing/2014/main" val="591112633"/>
                    </a:ext>
                  </a:extLst>
                </a:gridCol>
                <a:gridCol w="775778">
                  <a:extLst>
                    <a:ext uri="{9D8B030D-6E8A-4147-A177-3AD203B41FA5}">
                      <a16:colId xmlns:a16="http://schemas.microsoft.com/office/drawing/2014/main" val="3205941223"/>
                    </a:ext>
                  </a:extLst>
                </a:gridCol>
                <a:gridCol w="719014">
                  <a:extLst>
                    <a:ext uri="{9D8B030D-6E8A-4147-A177-3AD203B41FA5}">
                      <a16:colId xmlns:a16="http://schemas.microsoft.com/office/drawing/2014/main" val="3261019772"/>
                    </a:ext>
                  </a:extLst>
                </a:gridCol>
                <a:gridCol w="756857">
                  <a:extLst>
                    <a:ext uri="{9D8B030D-6E8A-4147-A177-3AD203B41FA5}">
                      <a16:colId xmlns:a16="http://schemas.microsoft.com/office/drawing/2014/main" val="1760736589"/>
                    </a:ext>
                  </a:extLst>
                </a:gridCol>
                <a:gridCol w="662249">
                  <a:extLst>
                    <a:ext uri="{9D8B030D-6E8A-4147-A177-3AD203B41FA5}">
                      <a16:colId xmlns:a16="http://schemas.microsoft.com/office/drawing/2014/main" val="579615355"/>
                    </a:ext>
                  </a:extLst>
                </a:gridCol>
                <a:gridCol w="690632">
                  <a:extLst>
                    <a:ext uri="{9D8B030D-6E8A-4147-A177-3AD203B41FA5}">
                      <a16:colId xmlns:a16="http://schemas.microsoft.com/office/drawing/2014/main" val="2335414425"/>
                    </a:ext>
                  </a:extLst>
                </a:gridCol>
                <a:gridCol w="614946">
                  <a:extLst>
                    <a:ext uri="{9D8B030D-6E8A-4147-A177-3AD203B41FA5}">
                      <a16:colId xmlns:a16="http://schemas.microsoft.com/office/drawing/2014/main" val="1751327500"/>
                    </a:ext>
                  </a:extLst>
                </a:gridCol>
                <a:gridCol w="607851">
                  <a:extLst>
                    <a:ext uri="{9D8B030D-6E8A-4147-A177-3AD203B41FA5}">
                      <a16:colId xmlns:a16="http://schemas.microsoft.com/office/drawing/2014/main" val="2671375049"/>
                    </a:ext>
                  </a:extLst>
                </a:gridCol>
                <a:gridCol w="596025">
                  <a:extLst>
                    <a:ext uri="{9D8B030D-6E8A-4147-A177-3AD203B41FA5}">
                      <a16:colId xmlns:a16="http://schemas.microsoft.com/office/drawing/2014/main" val="2602213354"/>
                    </a:ext>
                  </a:extLst>
                </a:gridCol>
                <a:gridCol w="548721">
                  <a:extLst>
                    <a:ext uri="{9D8B030D-6E8A-4147-A177-3AD203B41FA5}">
                      <a16:colId xmlns:a16="http://schemas.microsoft.com/office/drawing/2014/main" val="2952740601"/>
                    </a:ext>
                  </a:extLst>
                </a:gridCol>
              </a:tblGrid>
              <a:tr h="403622">
                <a:tc>
                  <a:txBody>
                    <a:bodyPr/>
                    <a:lstStyle/>
                    <a:p>
                      <a:pPr algn="ctr" fontAlgn="ctr"/>
                      <a:r>
                        <a:rPr lang="fr-FR" sz="900" b="1" i="0" u="none" strike="noStrike" dirty="0">
                          <a:solidFill>
                            <a:srgbClr val="000000"/>
                          </a:solidFill>
                          <a:effectLst/>
                          <a:latin typeface="Calibri" panose="020F0502020204030204" pitchFamily="34" charset="0"/>
                        </a:rPr>
                        <a:t>Date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Pas de calcul</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Amortissement linéaire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EAD amortissement linéaire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Montant de la réserve (hors bilan)</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Discount factor</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PD marginale - Optimiste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PD marginale - Baseline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PD marginale - Adverse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LGD</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CCF</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Stage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ECL - Optimiste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ECL - Baseline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tc>
                  <a:txBody>
                    <a:bodyPr/>
                    <a:lstStyle/>
                    <a:p>
                      <a:pPr algn="ctr" fontAlgn="ctr"/>
                      <a:r>
                        <a:rPr lang="fr-FR" sz="900" b="1" i="0" u="none" strike="noStrike" dirty="0">
                          <a:solidFill>
                            <a:srgbClr val="000000"/>
                          </a:solidFill>
                          <a:effectLst/>
                          <a:latin typeface="Calibri" panose="020F0502020204030204" pitchFamily="34" charset="0"/>
                        </a:rPr>
                        <a:t>ECL - Adverse</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D2B3"/>
                    </a:solidFill>
                  </a:tcPr>
                </a:tc>
                <a:extLst>
                  <a:ext uri="{0D108BD9-81ED-4DB2-BD59-A6C34878D82A}">
                    <a16:rowId xmlns:a16="http://schemas.microsoft.com/office/drawing/2014/main" val="1148072112"/>
                  </a:ext>
                </a:extLst>
              </a:tr>
              <a:tr h="129102">
                <a:tc>
                  <a:txBody>
                    <a:bodyPr/>
                    <a:lstStyle/>
                    <a:p>
                      <a:pPr algn="ctr" fontAlgn="b"/>
                      <a:r>
                        <a:rPr lang="fr-FR" sz="900" b="1" i="0" u="none" strike="noStrike" dirty="0">
                          <a:solidFill>
                            <a:srgbClr val="000000"/>
                          </a:solidFill>
                          <a:effectLst/>
                          <a:latin typeface="Calibri" panose="020F0502020204030204" pitchFamily="34" charset="0"/>
                        </a:rPr>
                        <a:t>29/02/2024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49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176 000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0,081%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0,220%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34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444322598"/>
                  </a:ext>
                </a:extLst>
              </a:tr>
              <a:tr h="129102">
                <a:tc>
                  <a:txBody>
                    <a:bodyPr/>
                    <a:lstStyle/>
                    <a:p>
                      <a:pPr algn="ctr" fontAlgn="b"/>
                      <a:r>
                        <a:rPr lang="fr-FR" sz="900" b="1" i="0" u="none" strike="noStrike">
                          <a:solidFill>
                            <a:srgbClr val="000000"/>
                          </a:solidFill>
                          <a:effectLst/>
                          <a:latin typeface="Calibri" panose="020F0502020204030204" pitchFamily="34" charset="0"/>
                        </a:rPr>
                        <a:t>31/03/2024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175 083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0,121%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0,215%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061542138"/>
                  </a:ext>
                </a:extLst>
              </a:tr>
              <a:tr h="129102">
                <a:tc>
                  <a:txBody>
                    <a:bodyPr/>
                    <a:lstStyle/>
                    <a:p>
                      <a:pPr algn="ctr" fontAlgn="b"/>
                      <a:r>
                        <a:rPr lang="fr-FR" sz="900" b="1" i="0" u="none" strike="noStrike" dirty="0">
                          <a:solidFill>
                            <a:srgbClr val="000000"/>
                          </a:solidFill>
                          <a:effectLst/>
                          <a:latin typeface="Calibri" panose="020F0502020204030204" pitchFamily="34" charset="0"/>
                        </a:rPr>
                        <a:t>30/04/2024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174 167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0,211%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18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497844518"/>
                  </a:ext>
                </a:extLst>
              </a:tr>
              <a:tr h="129102">
                <a:tc>
                  <a:txBody>
                    <a:bodyPr/>
                    <a:lstStyle/>
                    <a:p>
                      <a:pPr algn="ctr" fontAlgn="b"/>
                      <a:r>
                        <a:rPr lang="fr-FR" sz="900" b="1" i="0" u="none" strike="noStrike" dirty="0">
                          <a:solidFill>
                            <a:srgbClr val="000000"/>
                          </a:solidFill>
                          <a:effectLst/>
                          <a:latin typeface="Calibri" panose="020F0502020204030204" pitchFamily="34" charset="0"/>
                        </a:rPr>
                        <a:t>31/05/2024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173 250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0,207%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18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32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123072052"/>
                  </a:ext>
                </a:extLst>
              </a:tr>
              <a:tr h="129102">
                <a:tc>
                  <a:txBody>
                    <a:bodyPr/>
                    <a:lstStyle/>
                    <a:p>
                      <a:pPr algn="ctr" fontAlgn="b"/>
                      <a:r>
                        <a:rPr lang="fr-FR" sz="900" b="1" i="0" u="none" strike="noStrike" dirty="0">
                          <a:solidFill>
                            <a:srgbClr val="000000"/>
                          </a:solidFill>
                          <a:effectLst/>
                          <a:latin typeface="Calibri" panose="020F0502020204030204" pitchFamily="34" charset="0"/>
                        </a:rPr>
                        <a:t>30/06/2024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172 333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0,203%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31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450904381"/>
                  </a:ext>
                </a:extLst>
              </a:tr>
              <a:tr h="129102">
                <a:tc>
                  <a:txBody>
                    <a:bodyPr/>
                    <a:lstStyle/>
                    <a:p>
                      <a:pPr algn="ctr" fontAlgn="b"/>
                      <a:r>
                        <a:rPr lang="fr-FR" sz="900" b="1" i="0" u="none" strike="noStrike">
                          <a:solidFill>
                            <a:srgbClr val="000000"/>
                          </a:solidFill>
                          <a:effectLst/>
                          <a:latin typeface="Calibri" panose="020F0502020204030204" pitchFamily="34" charset="0"/>
                        </a:rPr>
                        <a:t>31/07/2024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54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171 417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0,199%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30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209884464"/>
                  </a:ext>
                </a:extLst>
              </a:tr>
              <a:tr h="129102">
                <a:tc>
                  <a:txBody>
                    <a:bodyPr/>
                    <a:lstStyle/>
                    <a:p>
                      <a:pPr algn="ctr" fontAlgn="b"/>
                      <a:r>
                        <a:rPr lang="fr-FR" sz="900" b="1" i="0" u="none" strike="noStrike" dirty="0">
                          <a:solidFill>
                            <a:srgbClr val="000000"/>
                          </a:solidFill>
                          <a:effectLst/>
                          <a:latin typeface="Calibri" panose="020F0502020204030204" pitchFamily="34" charset="0"/>
                        </a:rPr>
                        <a:t>31/08/2024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170 500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0,195%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30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502916777"/>
                  </a:ext>
                </a:extLst>
              </a:tr>
              <a:tr h="129102">
                <a:tc>
                  <a:txBody>
                    <a:bodyPr/>
                    <a:lstStyle/>
                    <a:p>
                      <a:pPr algn="ctr" fontAlgn="b"/>
                      <a:r>
                        <a:rPr lang="fr-FR" sz="900" b="1" i="0" u="none" strike="noStrike">
                          <a:solidFill>
                            <a:srgbClr val="000000"/>
                          </a:solidFill>
                          <a:effectLst/>
                          <a:latin typeface="Calibri" panose="020F0502020204030204" pitchFamily="34" charset="0"/>
                        </a:rPr>
                        <a:t>30/09/2024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169 583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0,071%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29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463058024"/>
                  </a:ext>
                </a:extLst>
              </a:tr>
              <a:tr h="129102">
                <a:tc>
                  <a:txBody>
                    <a:bodyPr/>
                    <a:lstStyle/>
                    <a:p>
                      <a:pPr algn="ctr" fontAlgn="b"/>
                      <a:r>
                        <a:rPr lang="fr-FR" sz="900" b="1" i="0" u="none" strike="noStrike" dirty="0">
                          <a:solidFill>
                            <a:srgbClr val="000000"/>
                          </a:solidFill>
                          <a:effectLst/>
                          <a:latin typeface="Calibri" panose="020F0502020204030204" pitchFamily="34" charset="0"/>
                        </a:rPr>
                        <a:t>31/10/2024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168 667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28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251589329"/>
                  </a:ext>
                </a:extLst>
              </a:tr>
              <a:tr h="157165">
                <a:tc>
                  <a:txBody>
                    <a:bodyPr/>
                    <a:lstStyle/>
                    <a:p>
                      <a:pPr algn="ctr" fontAlgn="b"/>
                      <a:r>
                        <a:rPr lang="fr-FR" sz="900" b="1" i="0" u="none" strike="noStrike">
                          <a:solidFill>
                            <a:srgbClr val="000000"/>
                          </a:solidFill>
                          <a:effectLst/>
                          <a:latin typeface="Calibri" panose="020F0502020204030204" pitchFamily="34" charset="0"/>
                        </a:rPr>
                        <a:t>30/11/2024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58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167 750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0,185%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27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741397077"/>
                  </a:ext>
                </a:extLst>
              </a:tr>
              <a:tr h="129102">
                <a:tc>
                  <a:txBody>
                    <a:bodyPr/>
                    <a:lstStyle/>
                    <a:p>
                      <a:pPr algn="ctr" fontAlgn="b"/>
                      <a:r>
                        <a:rPr lang="fr-FR" sz="900" b="1" i="0" u="none" strike="noStrike">
                          <a:solidFill>
                            <a:srgbClr val="000000"/>
                          </a:solidFill>
                          <a:effectLst/>
                          <a:latin typeface="Calibri" panose="020F0502020204030204" pitchFamily="34" charset="0"/>
                        </a:rPr>
                        <a:t>31/12/2024</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166 833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0,182%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301578551"/>
                  </a:ext>
                </a:extLst>
              </a:tr>
              <a:tr h="129102">
                <a:tc>
                  <a:txBody>
                    <a:bodyPr/>
                    <a:lstStyle/>
                    <a:p>
                      <a:pPr algn="ctr" fontAlgn="b"/>
                      <a:r>
                        <a:rPr lang="fr-FR" sz="900" b="1" i="0" u="none" strike="noStrike" dirty="0">
                          <a:solidFill>
                            <a:srgbClr val="000000"/>
                          </a:solidFill>
                          <a:effectLst/>
                          <a:latin typeface="Calibri" panose="020F0502020204030204" pitchFamily="34" charset="0"/>
                        </a:rPr>
                        <a:t>31/01/2025</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165 917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0,95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0,066%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0,179%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15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660461801"/>
                  </a:ext>
                </a:extLst>
              </a:tr>
              <a:tr h="129102">
                <a:tc>
                  <a:txBody>
                    <a:bodyPr/>
                    <a:lstStyle/>
                    <a:p>
                      <a:pPr algn="ctr" fontAlgn="b"/>
                      <a:r>
                        <a:rPr lang="fr-FR" sz="900" b="1" i="0" u="none" strike="noStrike" dirty="0">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413176217"/>
                  </a:ext>
                </a:extLst>
              </a:tr>
              <a:tr h="129102">
                <a:tc>
                  <a:txBody>
                    <a:bodyPr/>
                    <a:lstStyle/>
                    <a:p>
                      <a:pPr algn="ctr" fontAlgn="b"/>
                      <a:r>
                        <a:rPr lang="fr-FR" sz="900" b="1" i="0" u="none" strike="noStrike">
                          <a:solidFill>
                            <a:srgbClr val="000000"/>
                          </a:solidFill>
                          <a:effectLst/>
                          <a:latin typeface="Calibri" panose="020F0502020204030204" pitchFamily="34" charset="0"/>
                        </a:rPr>
                        <a:t>31/03/2039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10 083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785601509"/>
                  </a:ext>
                </a:extLst>
              </a:tr>
              <a:tr h="129102">
                <a:tc>
                  <a:txBody>
                    <a:bodyPr/>
                    <a:lstStyle/>
                    <a:p>
                      <a:pPr algn="ctr" fontAlgn="b"/>
                      <a:r>
                        <a:rPr lang="fr-FR" sz="900" b="1" i="0" u="none" strike="noStrike">
                          <a:solidFill>
                            <a:srgbClr val="000000"/>
                          </a:solidFill>
                          <a:effectLst/>
                          <a:latin typeface="Calibri" panose="020F0502020204030204" pitchFamily="34" charset="0"/>
                        </a:rPr>
                        <a:t>30/04/2039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9 167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4036983906"/>
                  </a:ext>
                </a:extLst>
              </a:tr>
              <a:tr h="129102">
                <a:tc>
                  <a:txBody>
                    <a:bodyPr/>
                    <a:lstStyle/>
                    <a:p>
                      <a:pPr algn="ctr" fontAlgn="b"/>
                      <a:r>
                        <a:rPr lang="fr-FR" sz="900" b="1" i="0" u="none" strike="noStrike" dirty="0">
                          <a:solidFill>
                            <a:srgbClr val="000000"/>
                          </a:solidFill>
                          <a:effectLst/>
                          <a:latin typeface="Calibri" panose="020F0502020204030204" pitchFamily="34" charset="0"/>
                        </a:rPr>
                        <a:t>31/05/2039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232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8 250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48867362"/>
                  </a:ext>
                </a:extLst>
              </a:tr>
              <a:tr h="129102">
                <a:tc>
                  <a:txBody>
                    <a:bodyPr/>
                    <a:lstStyle/>
                    <a:p>
                      <a:pPr algn="ctr" fontAlgn="b"/>
                      <a:r>
                        <a:rPr lang="fr-FR" sz="900" b="1" i="0" u="none" strike="noStrike" dirty="0">
                          <a:solidFill>
                            <a:srgbClr val="000000"/>
                          </a:solidFill>
                          <a:effectLst/>
                          <a:latin typeface="Calibri" panose="020F0502020204030204" pitchFamily="34" charset="0"/>
                        </a:rPr>
                        <a:t>30/06/2039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7 333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4009443642"/>
                  </a:ext>
                </a:extLst>
              </a:tr>
              <a:tr h="129102">
                <a:tc>
                  <a:txBody>
                    <a:bodyPr/>
                    <a:lstStyle/>
                    <a:p>
                      <a:pPr algn="ctr" fontAlgn="b"/>
                      <a:r>
                        <a:rPr lang="fr-FR" sz="900" b="1" i="0" u="none" strike="noStrike" dirty="0">
                          <a:solidFill>
                            <a:srgbClr val="000000"/>
                          </a:solidFill>
                          <a:effectLst/>
                          <a:latin typeface="Calibri" panose="020F0502020204030204" pitchFamily="34" charset="0"/>
                        </a:rPr>
                        <a:t>31/07/2039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234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6 417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039402931"/>
                  </a:ext>
                </a:extLst>
              </a:tr>
              <a:tr h="129102">
                <a:tc>
                  <a:txBody>
                    <a:bodyPr/>
                    <a:lstStyle/>
                    <a:p>
                      <a:pPr algn="ctr" fontAlgn="b"/>
                      <a:r>
                        <a:rPr lang="fr-FR" sz="900" b="1" i="0" u="none" strike="noStrike" dirty="0">
                          <a:solidFill>
                            <a:srgbClr val="000000"/>
                          </a:solidFill>
                          <a:effectLst/>
                          <a:latin typeface="Calibri" panose="020F0502020204030204" pitchFamily="34" charset="0"/>
                        </a:rPr>
                        <a:t>31/08/2039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235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5 500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807220782"/>
                  </a:ext>
                </a:extLst>
              </a:tr>
              <a:tr h="129102">
                <a:tc>
                  <a:txBody>
                    <a:bodyPr/>
                    <a:lstStyle/>
                    <a:p>
                      <a:pPr algn="ctr" fontAlgn="b"/>
                      <a:r>
                        <a:rPr lang="fr-FR" sz="900" b="1" i="0" u="none" strike="noStrike" dirty="0">
                          <a:solidFill>
                            <a:srgbClr val="000000"/>
                          </a:solidFill>
                          <a:effectLst/>
                          <a:latin typeface="Calibri" panose="020F0502020204030204" pitchFamily="34" charset="0"/>
                        </a:rPr>
                        <a:t>30/09/2039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236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4 583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0,81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530422687"/>
                  </a:ext>
                </a:extLst>
              </a:tr>
              <a:tr h="129102">
                <a:tc>
                  <a:txBody>
                    <a:bodyPr/>
                    <a:lstStyle/>
                    <a:p>
                      <a:pPr algn="ctr" fontAlgn="b"/>
                      <a:r>
                        <a:rPr lang="fr-FR" sz="900" b="1" i="0" u="none" strike="noStrike" dirty="0">
                          <a:solidFill>
                            <a:srgbClr val="000000"/>
                          </a:solidFill>
                          <a:effectLst/>
                          <a:latin typeface="Calibri" panose="020F0502020204030204" pitchFamily="34" charset="0"/>
                        </a:rPr>
                        <a:t>31/10/2039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3 667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403289373"/>
                  </a:ext>
                </a:extLst>
              </a:tr>
              <a:tr h="129102">
                <a:tc>
                  <a:txBody>
                    <a:bodyPr/>
                    <a:lstStyle/>
                    <a:p>
                      <a:pPr algn="ctr" fontAlgn="b"/>
                      <a:r>
                        <a:rPr lang="fr-FR" sz="900" b="1" i="0" u="none" strike="noStrike" dirty="0">
                          <a:solidFill>
                            <a:srgbClr val="000000"/>
                          </a:solidFill>
                          <a:effectLst/>
                          <a:latin typeface="Calibri" panose="020F0502020204030204" pitchFamily="34" charset="0"/>
                        </a:rPr>
                        <a:t>30/11/2039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238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2 750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1841794204"/>
                  </a:ext>
                </a:extLst>
              </a:tr>
              <a:tr h="129102">
                <a:tc>
                  <a:txBody>
                    <a:bodyPr/>
                    <a:lstStyle/>
                    <a:p>
                      <a:pPr algn="ctr" fontAlgn="b"/>
                      <a:r>
                        <a:rPr lang="fr-FR" sz="900" b="1" i="0" u="none" strike="noStrike" dirty="0">
                          <a:solidFill>
                            <a:srgbClr val="000000"/>
                          </a:solidFill>
                          <a:effectLst/>
                          <a:latin typeface="Calibri" panose="020F0502020204030204" pitchFamily="34" charset="0"/>
                        </a:rPr>
                        <a:t>31/12/2039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239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1 833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0,80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2295633899"/>
                  </a:ext>
                </a:extLst>
              </a:tr>
              <a:tr h="129102">
                <a:tc>
                  <a:txBody>
                    <a:bodyPr/>
                    <a:lstStyle/>
                    <a:p>
                      <a:pPr algn="ctr" fontAlgn="b"/>
                      <a:r>
                        <a:rPr lang="fr-FR" sz="900" b="1" i="0" u="none" strike="noStrike" dirty="0">
                          <a:solidFill>
                            <a:srgbClr val="000000"/>
                          </a:solidFill>
                          <a:effectLst/>
                          <a:latin typeface="Calibri" panose="020F0502020204030204" pitchFamily="34" charset="0"/>
                        </a:rPr>
                        <a:t>31/01/2040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240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917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60 000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0,80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a:solidFill>
                            <a:srgbClr val="000000"/>
                          </a:solidFill>
                          <a:effectLst/>
                          <a:latin typeface="Calibri" panose="020F0502020204030204" pitchFamily="34" charset="0"/>
                        </a:rPr>
                        <a:t>0,016%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0,025%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0,044%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9%</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a:solidFill>
                            <a:srgbClr val="000000"/>
                          </a:solidFill>
                          <a:effectLst/>
                          <a:latin typeface="Calibri" panose="020F0502020204030204" pitchFamily="34" charset="0"/>
                        </a:rPr>
                        <a:t>10%</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2</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E5C1"/>
                    </a:solidFill>
                  </a:tcPr>
                </a:tc>
                <a:tc>
                  <a:txBody>
                    <a:bodyPr/>
                    <a:lstStyle/>
                    <a:p>
                      <a:pPr algn="ctr" fontAlgn="b"/>
                      <a:r>
                        <a:rPr lang="fr-FR" sz="900" b="0" i="0" u="none" strike="noStrike">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fr-FR" sz="900" b="0" i="0" u="none" strike="noStrike" dirty="0">
                          <a:solidFill>
                            <a:srgbClr val="000000"/>
                          </a:solidFill>
                          <a:effectLst/>
                          <a:latin typeface="Calibri" panose="020F0502020204030204" pitchFamily="34" charset="0"/>
                        </a:rPr>
                        <a:t>0 </a:t>
                      </a:r>
                    </a:p>
                  </a:txBody>
                  <a:tcPr marL="4088" marR="4088" marT="40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D2CB"/>
                    </a:solidFill>
                  </a:tcPr>
                </a:tc>
                <a:extLst>
                  <a:ext uri="{0D108BD9-81ED-4DB2-BD59-A6C34878D82A}">
                    <a16:rowId xmlns:a16="http://schemas.microsoft.com/office/drawing/2014/main" val="316848036"/>
                  </a:ext>
                </a:extLst>
              </a:tr>
            </a:tbl>
          </a:graphicData>
        </a:graphic>
      </p:graphicFrame>
      <p:pic>
        <p:nvPicPr>
          <p:cNvPr id="4" name="Image 3">
            <a:extLst>
              <a:ext uri="{FF2B5EF4-FFF2-40B4-BE49-F238E27FC236}">
                <a16:creationId xmlns:a16="http://schemas.microsoft.com/office/drawing/2014/main" id="{07A8AF56-E115-4D49-9FEA-034797192FD1}"/>
              </a:ext>
            </a:extLst>
          </p:cNvPr>
          <p:cNvPicPr>
            <a:picLocks noChangeAspect="1"/>
          </p:cNvPicPr>
          <p:nvPr/>
        </p:nvPicPr>
        <p:blipFill>
          <a:blip r:embed="rId5"/>
          <a:stretch>
            <a:fillRect/>
          </a:stretch>
        </p:blipFill>
        <p:spPr>
          <a:xfrm>
            <a:off x="3268980" y="5838775"/>
            <a:ext cx="5654040" cy="822960"/>
          </a:xfrm>
          <a:prstGeom prst="rect">
            <a:avLst/>
          </a:prstGeom>
        </p:spPr>
      </p:pic>
      <p:sp>
        <p:nvSpPr>
          <p:cNvPr id="5" name="Google Shape;7632;p22">
            <a:extLst>
              <a:ext uri="{FF2B5EF4-FFF2-40B4-BE49-F238E27FC236}">
                <a16:creationId xmlns:a16="http://schemas.microsoft.com/office/drawing/2014/main" id="{BE7B0E5F-8A12-BF81-E953-C0C44610C970}"/>
              </a:ext>
            </a:extLst>
          </p:cNvPr>
          <p:cNvSpPr/>
          <p:nvPr/>
        </p:nvSpPr>
        <p:spPr>
          <a:xfrm>
            <a:off x="1449161" y="5742106"/>
            <a:ext cx="1614900" cy="750728"/>
          </a:xfrm>
          <a:prstGeom prst="wedgeRectCallout">
            <a:avLst>
              <a:gd name="adj1" fmla="val 241009"/>
              <a:gd name="adj2" fmla="val -14849"/>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Somme(ECL - Baseline)</a:t>
            </a:r>
            <a:endParaRPr sz="1000" dirty="0">
              <a:solidFill>
                <a:schemeClr val="dk1"/>
              </a:solidFill>
            </a:endParaRPr>
          </a:p>
        </p:txBody>
      </p:sp>
      <p:sp>
        <p:nvSpPr>
          <p:cNvPr id="6" name="Google Shape;7633;p22">
            <a:extLst>
              <a:ext uri="{FF2B5EF4-FFF2-40B4-BE49-F238E27FC236}">
                <a16:creationId xmlns:a16="http://schemas.microsoft.com/office/drawing/2014/main" id="{77B849D8-F5F7-8E65-64E9-0B226B2DDB94}"/>
              </a:ext>
            </a:extLst>
          </p:cNvPr>
          <p:cNvSpPr/>
          <p:nvPr/>
        </p:nvSpPr>
        <p:spPr>
          <a:xfrm>
            <a:off x="9537700" y="5742106"/>
            <a:ext cx="2444178" cy="692546"/>
          </a:xfrm>
          <a:prstGeom prst="wedgeRectCallout">
            <a:avLst>
              <a:gd name="adj1" fmla="val -84468"/>
              <a:gd name="adj2" fmla="val -982"/>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Somme(ECL - Optimiste) * 40%</a:t>
            </a:r>
            <a:endParaRPr sz="1000" dirty="0">
              <a:solidFill>
                <a:schemeClr val="dk1"/>
              </a:solidFill>
            </a:endParaRPr>
          </a:p>
          <a:p>
            <a:pPr algn="ctr">
              <a:buSzPts val="1000"/>
            </a:pPr>
            <a:r>
              <a:rPr lang="fr-FR" sz="1000" dirty="0">
                <a:solidFill>
                  <a:schemeClr val="dk1"/>
                </a:solidFill>
              </a:rPr>
              <a:t> + Somme(ECL - Baseline) * 50%</a:t>
            </a:r>
            <a:endParaRPr sz="1000" dirty="0">
              <a:solidFill>
                <a:schemeClr val="dk1"/>
              </a:solidFill>
            </a:endParaRPr>
          </a:p>
          <a:p>
            <a:pPr algn="ctr">
              <a:buSzPts val="1000"/>
            </a:pPr>
            <a:r>
              <a:rPr lang="fr-FR" sz="1000" dirty="0">
                <a:solidFill>
                  <a:schemeClr val="dk1"/>
                </a:solidFill>
              </a:rPr>
              <a:t> + Somme(ECL - Adverse) * 10%</a:t>
            </a:r>
            <a:endParaRPr sz="1000" dirty="0">
              <a:solidFill>
                <a:schemeClr val="dk1"/>
              </a:solidFill>
            </a:endParaRPr>
          </a:p>
        </p:txBody>
      </p:sp>
      <p:sp>
        <p:nvSpPr>
          <p:cNvPr id="8" name="Google Shape;7629;p22">
            <a:extLst>
              <a:ext uri="{FF2B5EF4-FFF2-40B4-BE49-F238E27FC236}">
                <a16:creationId xmlns:a16="http://schemas.microsoft.com/office/drawing/2014/main" id="{7156BC94-D05D-28F4-3287-7587AED7843B}"/>
              </a:ext>
            </a:extLst>
          </p:cNvPr>
          <p:cNvSpPr/>
          <p:nvPr/>
        </p:nvSpPr>
        <p:spPr>
          <a:xfrm>
            <a:off x="2621394" y="1249952"/>
            <a:ext cx="1429500" cy="396460"/>
          </a:xfrm>
          <a:prstGeom prst="wedgeRectCallout">
            <a:avLst>
              <a:gd name="adj1" fmla="val 24932"/>
              <a:gd name="adj2" fmla="val 99206"/>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Capital emprunté - Amortissement linéaire cumulé</a:t>
            </a:r>
            <a:endParaRPr sz="1000" dirty="0">
              <a:solidFill>
                <a:schemeClr val="dk1"/>
              </a:solidFill>
            </a:endParaRPr>
          </a:p>
        </p:txBody>
      </p:sp>
      <p:sp>
        <p:nvSpPr>
          <p:cNvPr id="9" name="Google Shape;7630;p22">
            <a:extLst>
              <a:ext uri="{FF2B5EF4-FFF2-40B4-BE49-F238E27FC236}">
                <a16:creationId xmlns:a16="http://schemas.microsoft.com/office/drawing/2014/main" id="{8017EE3C-F580-A554-C9B6-7C8D52851DD1}"/>
              </a:ext>
            </a:extLst>
          </p:cNvPr>
          <p:cNvSpPr/>
          <p:nvPr/>
        </p:nvSpPr>
        <p:spPr>
          <a:xfrm>
            <a:off x="4390967" y="1249952"/>
            <a:ext cx="1959033" cy="396460"/>
          </a:xfrm>
          <a:prstGeom prst="wedgeRectCallout">
            <a:avLst>
              <a:gd name="adj1" fmla="val -32356"/>
              <a:gd name="adj2" fmla="val 99047"/>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1/(1+Taux annuel/12)^</a:t>
            </a:r>
            <a:r>
              <a:rPr lang="fr-FR" sz="1000" dirty="0" err="1">
                <a:solidFill>
                  <a:schemeClr val="dk1"/>
                </a:solidFill>
              </a:rPr>
              <a:t>Pas_de_calcul</a:t>
            </a:r>
            <a:endParaRPr sz="1000" dirty="0">
              <a:solidFill>
                <a:schemeClr val="dk1"/>
              </a:solidFill>
            </a:endParaRPr>
          </a:p>
        </p:txBody>
      </p:sp>
      <p:sp>
        <p:nvSpPr>
          <p:cNvPr id="10" name="Google Shape;7631;p22">
            <a:extLst>
              <a:ext uri="{FF2B5EF4-FFF2-40B4-BE49-F238E27FC236}">
                <a16:creationId xmlns:a16="http://schemas.microsoft.com/office/drawing/2014/main" id="{E65F0031-61DD-F597-23B4-CEF42DC35914}"/>
              </a:ext>
            </a:extLst>
          </p:cNvPr>
          <p:cNvSpPr/>
          <p:nvPr/>
        </p:nvSpPr>
        <p:spPr>
          <a:xfrm>
            <a:off x="7351446" y="1249952"/>
            <a:ext cx="3824554" cy="299791"/>
          </a:xfrm>
          <a:prstGeom prst="wedgeRectCallout">
            <a:avLst>
              <a:gd name="adj1" fmla="val 26512"/>
              <a:gd name="adj2" fmla="val 107964"/>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(EAD amortissement linéaire + Montant de la réserve* CCF) * PD marginale Baseline * LGD* Discount factor</a:t>
            </a:r>
            <a:endParaRPr sz="1000" dirty="0">
              <a:solidFill>
                <a:schemeClr val="dk1"/>
              </a:solidFill>
            </a:endParaRPr>
          </a:p>
        </p:txBody>
      </p:sp>
      <p:sp>
        <p:nvSpPr>
          <p:cNvPr id="11" name="Google Shape;7628;p22">
            <a:extLst>
              <a:ext uri="{FF2B5EF4-FFF2-40B4-BE49-F238E27FC236}">
                <a16:creationId xmlns:a16="http://schemas.microsoft.com/office/drawing/2014/main" id="{3D6316E4-A4C8-70FF-1C1A-1870583A57B0}"/>
              </a:ext>
            </a:extLst>
          </p:cNvPr>
          <p:cNvSpPr/>
          <p:nvPr/>
        </p:nvSpPr>
        <p:spPr>
          <a:xfrm>
            <a:off x="1155327" y="1249952"/>
            <a:ext cx="1432612" cy="396460"/>
          </a:xfrm>
          <a:prstGeom prst="wedgeRectCallout">
            <a:avLst>
              <a:gd name="adj1" fmla="val 71177"/>
              <a:gd name="adj2" fmla="val 104599"/>
            </a:avLst>
          </a:prstGeom>
          <a:solidFill>
            <a:srgbClr val="F4EBDC"/>
          </a:solidFill>
          <a:ln>
            <a:noFill/>
          </a:ln>
        </p:spPr>
        <p:txBody>
          <a:bodyPr spcFirstLastPara="1" wrap="square" lIns="91425" tIns="45700" rIns="91425" bIns="45700" anchor="ctr" anchorCtr="0">
            <a:noAutofit/>
          </a:bodyPr>
          <a:lstStyle/>
          <a:p>
            <a:pPr algn="ctr">
              <a:buSzPts val="1000"/>
            </a:pPr>
            <a:r>
              <a:rPr lang="fr-FR" sz="1000" dirty="0">
                <a:solidFill>
                  <a:schemeClr val="dk1"/>
                </a:solidFill>
              </a:rPr>
              <a:t>Capital emprunté/(20 ans*12 mois)</a:t>
            </a:r>
            <a:endParaRPr sz="1000" dirty="0">
              <a:solidFill>
                <a:schemeClr val="dk1"/>
              </a:solidFill>
            </a:endParaRPr>
          </a:p>
        </p:txBody>
      </p:sp>
    </p:spTree>
    <p:extLst>
      <p:ext uri="{BB962C8B-B14F-4D97-AF65-F5344CB8AC3E}">
        <p14:creationId xmlns:p14="http://schemas.microsoft.com/office/powerpoint/2010/main" val="3781987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D842209E-8562-6708-5E02-D3434E0EE85C}"/>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E5380E7-FC17-6A2E-A336-8B5C4BD7F980}"/>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3EC4B4AA-E4D6-1322-CA59-80593B7CCB0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dérivation de la formule traditionnelle des </a:t>
            </a:r>
            <a:r>
              <a:rPr lang="fr-FR" dirty="0" err="1"/>
              <a:t>ecl</a:t>
            </a:r>
            <a:r>
              <a:rPr lang="fr-FR" dirty="0"/>
              <a:t> (1/2)</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A7F680EE-92BD-E8FF-BF0E-80F844FC772E}"/>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p>
        </p:txBody>
      </p:sp>
      <p:pic>
        <p:nvPicPr>
          <p:cNvPr id="1226" name="Google Shape;1226;p11">
            <a:extLst>
              <a:ext uri="{FF2B5EF4-FFF2-40B4-BE49-F238E27FC236}">
                <a16:creationId xmlns:a16="http://schemas.microsoft.com/office/drawing/2014/main" id="{CF3EEFA9-C3B6-5192-D046-006145821B73}"/>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2ACC264D-5500-888F-58E8-E5903C099883}"/>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D84EDBD7-4B6C-03C2-9E49-B9476B7D606E}"/>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BFCDD1AF-421F-CE07-9822-EA6CC5A1E3EF}"/>
                  </a:ext>
                </a:extLst>
              </p:cNvPr>
              <p:cNvSpPr txBox="1"/>
              <p:nvPr/>
            </p:nvSpPr>
            <p:spPr>
              <a:xfrm>
                <a:off x="224535" y="1227843"/>
                <a:ext cx="11967465" cy="5381088"/>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Dans cette annexe, nous allons voir comment de dériver la formule traditionnelle des ECL à partir de la définition fournie par l’IASB (</a:t>
                </a:r>
                <a:r>
                  <a:rPr lang="fr-FR" sz="1200" dirty="0">
                    <a:solidFill>
                      <a:schemeClr val="accent2"/>
                    </a:solidFill>
                    <a:hlinkClick r:id="rId4">
                      <a:extLst>
                        <a:ext uri="{A12FA001-AC4F-418D-AE19-62706E023703}">
                          <ahyp:hlinkClr xmlns:ahyp="http://schemas.microsoft.com/office/drawing/2018/hyperlinkcolor" val="tx"/>
                        </a:ext>
                      </a:extLst>
                    </a:hlinkClick>
                  </a:rPr>
                  <a:t>IASB, 2014</a:t>
                </a:r>
                <a:r>
                  <a:rPr lang="fr-FR" sz="1200" dirty="0"/>
                  <a:t>). Cette démonstration est reprise de la section 1 de </a:t>
                </a:r>
                <a:r>
                  <a:rPr lang="fr-FR" sz="1200" dirty="0">
                    <a:solidFill>
                      <a:schemeClr val="accent2"/>
                    </a:solidFill>
                    <a:hlinkClick r:id="rId5">
                      <a:extLst>
                        <a:ext uri="{A12FA001-AC4F-418D-AE19-62706E023703}">
                          <ahyp:hlinkClr xmlns:ahyp="http://schemas.microsoft.com/office/drawing/2018/hyperlinkcolor" val="tx"/>
                        </a:ext>
                      </a:extLst>
                    </a:hlinkClick>
                  </a:rPr>
                  <a:t>Brunel et al. (2015).</a:t>
                </a:r>
                <a:endParaRPr lang="fr-FR" sz="1200" dirty="0">
                  <a:solidFill>
                    <a:schemeClr val="accent2"/>
                  </a:solidFill>
                </a:endParaRPr>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Formule de départ des ECL pour un contrat :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Nous pouvons décomposer </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𝑅</m:t>
                        </m:r>
                      </m:sup>
                    </m:sSubSup>
                    <m:r>
                      <a:rPr lang="fr-FR" sz="1200" i="1">
                        <a:latin typeface="Cambria Math" panose="02040503050406030204" pitchFamily="18" charset="0"/>
                      </a:rPr>
                      <m:t> </m:t>
                    </m:r>
                    <m:r>
                      <a:rPr lang="fr-FR" sz="1200" b="0" i="1" smtClean="0">
                        <a:latin typeface="Cambria Math" panose="02040503050406030204" pitchFamily="18" charset="0"/>
                      </a:rPr>
                      <m:t> </m:t>
                    </m:r>
                  </m:oMath>
                </a14:m>
                <a:r>
                  <a:rPr lang="fr-FR" sz="1200" dirty="0"/>
                  <a:t>en deux composantes, selon que le défaut soit déjà survenu ou non au moment </a:t>
                </a:r>
                <a14:m>
                  <m:oMath xmlns:m="http://schemas.openxmlformats.org/officeDocument/2006/math">
                    <m:r>
                      <a:rPr lang="fr-FR" sz="1200" i="1" dirty="0" smtClean="0">
                        <a:latin typeface="Cambria Math" panose="02040503050406030204" pitchFamily="18" charset="0"/>
                      </a:rPr>
                      <m:t>𝑡</m:t>
                    </m:r>
                  </m:oMath>
                </a14:m>
                <a:r>
                  <a:rPr lang="fr-FR" sz="1200" dirty="0"/>
                  <a: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Nous pouvons ainsi réarranger la formule des ECL de la manière suivante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D’où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p:txBody>
          </p:sp>
        </mc:Choice>
        <mc:Fallback>
          <p:sp>
            <p:nvSpPr>
              <p:cNvPr id="14" name="object 21">
                <a:extLst>
                  <a:ext uri="{FF2B5EF4-FFF2-40B4-BE49-F238E27FC236}">
                    <a16:creationId xmlns:a16="http://schemas.microsoft.com/office/drawing/2014/main" id="{BFCDD1AF-421F-CE07-9822-EA6CC5A1E3EF}"/>
                  </a:ext>
                </a:extLst>
              </p:cNvPr>
              <p:cNvSpPr txBox="1">
                <a:spLocks noRot="1" noChangeAspect="1" noMove="1" noResize="1" noEditPoints="1" noAdjustHandles="1" noChangeArrowheads="1" noChangeShapeType="1" noTextEdit="1"/>
              </p:cNvSpPr>
              <p:nvPr/>
            </p:nvSpPr>
            <p:spPr>
              <a:xfrm>
                <a:off x="224535" y="1227843"/>
                <a:ext cx="11967465" cy="5381088"/>
              </a:xfrm>
              <a:prstGeom prst="rect">
                <a:avLst/>
              </a:prstGeom>
              <a:blipFill>
                <a:blip r:embed="rId6"/>
                <a:stretch>
                  <a:fillRect r="-51"/>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E89FB69A-2BAE-940B-D957-A25FC3DD017E}"/>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2DB7C0D7-9C10-49A6-7BCD-0B31F3D213A1}"/>
                  </a:ext>
                </a:extLst>
              </p:cNvPr>
              <p:cNvSpPr txBox="1"/>
              <p:nvPr/>
            </p:nvSpPr>
            <p:spPr>
              <a:xfrm>
                <a:off x="2880795" y="1922304"/>
                <a:ext cx="7319412"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i="1">
                          <a:latin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𝐶</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𝑅</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d>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f>
                            <m:fPr>
                              <m:ctrlPr>
                                <a:rPr lang="fr-FR" sz="1200" i="1" smtClean="0">
                                  <a:latin typeface="Cambria Math" panose="02040503050406030204" pitchFamily="18" charset="0"/>
                                </a:rPr>
                              </m:ctrlPr>
                            </m:fPr>
                            <m:num>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𝐶</m:t>
                                  </m:r>
                                </m:sup>
                              </m:sSubSup>
                            </m:num>
                            <m:den>
                              <m:sSup>
                                <m:sSupPr>
                                  <m:ctrlPr>
                                    <a:rPr lang="fr-FR" sz="1200" i="1" smtClean="0">
                                      <a:latin typeface="Cambria Math" panose="02040503050406030204" pitchFamily="18" charset="0"/>
                                    </a:rPr>
                                  </m:ctrlPr>
                                </m:sSupPr>
                                <m:e>
                                  <m:r>
                                    <a:rPr lang="fr-FR" sz="1200" b="0" i="1" smtClean="0">
                                      <a:latin typeface="Cambria Math" panose="02040503050406030204" pitchFamily="18" charset="0"/>
                                    </a:rPr>
                                    <m:t>(1+</m:t>
                                  </m:r>
                                  <m:r>
                                    <m:rPr>
                                      <m:sty m:val="p"/>
                                    </m:rPr>
                                    <a:rPr lang="fr-FR" sz="1200" b="0" i="1" smtClean="0">
                                      <a:latin typeface="Cambria Math" panose="02040503050406030204" pitchFamily="18" charset="0"/>
                                    </a:rPr>
                                    <m:t>TIE</m:t>
                                  </m:r>
                                  <m:r>
                                    <a:rPr lang="fr-FR" sz="1200" b="0" i="1" smtClean="0">
                                      <a:latin typeface="Cambria Math" panose="02040503050406030204" pitchFamily="18" charset="0"/>
                                    </a:rPr>
                                    <m:t>)</m:t>
                                  </m:r>
                                </m:e>
                                <m:sup>
                                  <m:r>
                                    <m:rPr>
                                      <m:sty m:val="p"/>
                                    </m:rPr>
                                    <a:rPr lang="fr-FR" sz="1200" b="0" i="1" smtClean="0">
                                      <a:latin typeface="Cambria Math" panose="02040503050406030204" pitchFamily="18" charset="0"/>
                                    </a:rPr>
                                    <m:t>t</m:t>
                                  </m:r>
                                </m:sup>
                              </m:sSup>
                            </m:den>
                          </m:f>
                          <m:r>
                            <a:rPr lang="fr-FR" sz="1200" b="0" i="1" smtClean="0">
                              <a:latin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f>
                                    <m:fPr>
                                      <m:ctrlPr>
                                        <a:rPr lang="fr-FR" sz="1200" i="1">
                                          <a:latin typeface="Cambria Math" panose="02040503050406030204" pitchFamily="18" charset="0"/>
                                        </a:rPr>
                                      </m:ctrlPr>
                                    </m:fPr>
                                    <m:num>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m:rPr>
                                              <m:sty m:val="p"/>
                                            </m:rPr>
                                            <a:rPr lang="fr-FR" sz="1200" b="0" i="1" smtClean="0">
                                              <a:latin typeface="Cambria Math" panose="02040503050406030204" pitchFamily="18" charset="0"/>
                                            </a:rPr>
                                            <m:t>R</m:t>
                                          </m:r>
                                        </m:sup>
                                      </m:sSubSup>
                                    </m:num>
                                    <m:den>
                                      <m:sSup>
                                        <m:sSupPr>
                                          <m:ctrlPr>
                                            <a:rPr lang="fr-FR" sz="1200" i="1">
                                              <a:latin typeface="Cambria Math" panose="02040503050406030204" pitchFamily="18" charset="0"/>
                                            </a:rPr>
                                          </m:ctrlPr>
                                        </m:sSupPr>
                                        <m:e>
                                          <m:r>
                                            <a:rPr lang="fr-FR" sz="1200" i="1">
                                              <a:latin typeface="Cambria Math" panose="02040503050406030204" pitchFamily="18" charset="0"/>
                                            </a:rPr>
                                            <m:t>(1+</m:t>
                                          </m:r>
                                          <m:r>
                                            <m:rPr>
                                              <m:sty m:val="p"/>
                                            </m:rPr>
                                            <a:rPr lang="fr-FR" sz="1200" b="0" i="1" smtClean="0">
                                              <a:latin typeface="Cambria Math" panose="02040503050406030204" pitchFamily="18" charset="0"/>
                                            </a:rPr>
                                            <m:t>TIE</m:t>
                                          </m:r>
                                          <m:r>
                                            <a:rPr lang="fr-FR" sz="1200" i="1">
                                              <a:latin typeface="Cambria Math" panose="02040503050406030204" pitchFamily="18" charset="0"/>
                                            </a:rPr>
                                            <m:t>)</m:t>
                                          </m:r>
                                        </m:e>
                                        <m:sup>
                                          <m:r>
                                            <m:rPr>
                                              <m:sty m:val="p"/>
                                            </m:rPr>
                                            <a:rPr lang="fr-FR" sz="1200" i="1">
                                              <a:latin typeface="Cambria Math" panose="02040503050406030204" pitchFamily="18" charset="0"/>
                                            </a:rPr>
                                            <m:t>t</m:t>
                                          </m:r>
                                        </m:sup>
                                      </m:sSup>
                                    </m:den>
                                  </m:f>
                                </m:e>
                              </m:nary>
                            </m:e>
                          </m:d>
                        </m:e>
                      </m:nary>
                    </m:oMath>
                  </m:oMathPara>
                </a14:m>
                <a:endParaRPr lang="fr-FR" sz="12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mc:Choice>
        <mc:Fallback>
          <p:sp>
            <p:nvSpPr>
              <p:cNvPr id="3" name="ZoneTexte 2">
                <a:extLst>
                  <a:ext uri="{FF2B5EF4-FFF2-40B4-BE49-F238E27FC236}">
                    <a16:creationId xmlns:a16="http://schemas.microsoft.com/office/drawing/2014/main" id="{2DB7C0D7-9C10-49A6-7BCD-0B31F3D213A1}"/>
                  </a:ext>
                </a:extLst>
              </p:cNvPr>
              <p:cNvSpPr txBox="1">
                <a:spLocks noRot="1" noChangeAspect="1" noMove="1" noResize="1" noEditPoints="1" noAdjustHandles="1" noChangeArrowheads="1" noChangeShapeType="1" noTextEdit="1"/>
              </p:cNvSpPr>
              <p:nvPr/>
            </p:nvSpPr>
            <p:spPr>
              <a:xfrm>
                <a:off x="2880795" y="1922304"/>
                <a:ext cx="7319412" cy="129540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48C3E6B8-7D8D-5D0B-BBD3-EBB41AA64A87}"/>
                  </a:ext>
                </a:extLst>
              </p:cNvPr>
              <p:cNvSpPr txBox="1"/>
              <p:nvPr/>
            </p:nvSpPr>
            <p:spPr>
              <a:xfrm>
                <a:off x="9189442" y="1690212"/>
                <a:ext cx="4545555" cy="133191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00" i="1" dirty="0" smtClean="0">
                        <a:latin typeface="Cambria Math" panose="02040503050406030204" pitchFamily="18" charset="0"/>
                      </a:rPr>
                      <m:t>𝑀</m:t>
                    </m:r>
                  </m:oMath>
                </a14:m>
                <a:r>
                  <a:rPr lang="fr-FR" sz="1000" dirty="0">
                    <a:latin typeface="Verdana" panose="020B0604030504040204" pitchFamily="34" charset="0"/>
                  </a:rPr>
                  <a:t> : maturité résiduelle du contrat</a:t>
                </a:r>
              </a:p>
              <a:p>
                <a:pPr algn="just">
                  <a:spcBef>
                    <a:spcPts val="600"/>
                  </a:spcBef>
                  <a:buClr>
                    <a:schemeClr val="tx1"/>
                  </a:buClr>
                </a:pPr>
                <a14:m>
                  <m:oMath xmlns:m="http://schemas.openxmlformats.org/officeDocument/2006/math">
                    <m:sSubSup>
                      <m:sSubSupPr>
                        <m:ctrlPr>
                          <a:rPr lang="fr-FR" sz="1000" i="1" dirty="0">
                            <a:latin typeface="Cambria Math" panose="02040503050406030204" pitchFamily="18" charset="0"/>
                          </a:rPr>
                        </m:ctrlPr>
                      </m:sSubSupPr>
                      <m:e>
                        <m:r>
                          <a:rPr lang="fr-FR" sz="1000" i="1" dirty="0">
                            <a:latin typeface="Cambria Math" panose="02040503050406030204" pitchFamily="18" charset="0"/>
                          </a:rPr>
                          <m:t>𝐶𝐹</m:t>
                        </m:r>
                      </m:e>
                      <m:sub>
                        <m:r>
                          <a:rPr lang="fr-FR" sz="1000" i="1" dirty="0">
                            <a:latin typeface="Cambria Math" panose="02040503050406030204" pitchFamily="18" charset="0"/>
                          </a:rPr>
                          <m:t>𝑡</m:t>
                        </m:r>
                      </m:sub>
                      <m:sup>
                        <m:r>
                          <a:rPr lang="fr-FR" sz="1000" i="1" dirty="0">
                            <a:latin typeface="Cambria Math" panose="02040503050406030204" pitchFamily="18" charset="0"/>
                          </a:rPr>
                          <m:t>𝐶</m:t>
                        </m:r>
                      </m:sup>
                    </m:sSubSup>
                  </m:oMath>
                </a14:m>
                <a:r>
                  <a:rPr lang="fr-FR" sz="1000" dirty="0">
                    <a:latin typeface="Verdana" panose="020B0604030504040204" pitchFamily="34" charset="0"/>
                  </a:rPr>
                  <a:t> : cash-flows contractuels à la période </a:t>
                </a:r>
                <a14:m>
                  <m:oMath xmlns:m="http://schemas.openxmlformats.org/officeDocument/2006/math">
                    <m:r>
                      <a:rPr lang="fr-FR" sz="1000" b="0" i="1" smtClean="0">
                        <a:latin typeface="Cambria Math" panose="02040503050406030204" pitchFamily="18" charset="0"/>
                      </a:rPr>
                      <m:t>𝑡</m:t>
                    </m:r>
                  </m:oMath>
                </a14:m>
                <a:endParaRPr lang="fr-FR" sz="1000" dirty="0">
                  <a:latin typeface="Verdana" panose="020B0604030504040204" pitchFamily="34" charset="0"/>
                </a:endParaRPr>
              </a:p>
              <a:p>
                <a:pPr algn="just">
                  <a:spcBef>
                    <a:spcPts val="600"/>
                  </a:spcBef>
                  <a:buClr>
                    <a:schemeClr val="tx1"/>
                  </a:buClr>
                </a:pPr>
                <a14:m>
                  <m:oMath xmlns:m="http://schemas.openxmlformats.org/officeDocument/2006/math">
                    <m:sSubSup>
                      <m:sSubSupPr>
                        <m:ctrlPr>
                          <a:rPr lang="fr-FR" sz="1000" i="1" dirty="0" smtClean="0">
                            <a:latin typeface="Cambria Math" panose="02040503050406030204" pitchFamily="18" charset="0"/>
                          </a:rPr>
                        </m:ctrlPr>
                      </m:sSubSupPr>
                      <m:e>
                        <m:r>
                          <a:rPr lang="fr-FR" sz="1000" b="0" i="1" dirty="0" smtClean="0">
                            <a:latin typeface="Cambria Math" panose="02040503050406030204" pitchFamily="18" charset="0"/>
                          </a:rPr>
                          <m:t>𝐶𝐹</m:t>
                        </m:r>
                      </m:e>
                      <m:sub>
                        <m:r>
                          <a:rPr lang="fr-FR" sz="1000" b="0" i="1" dirty="0" smtClean="0">
                            <a:latin typeface="Cambria Math" panose="02040503050406030204" pitchFamily="18" charset="0"/>
                          </a:rPr>
                          <m:t>𝑡</m:t>
                        </m:r>
                      </m:sub>
                      <m:sup>
                        <m:r>
                          <a:rPr lang="fr-FR" sz="1000" b="0" i="1" dirty="0" smtClean="0">
                            <a:latin typeface="Cambria Math" panose="02040503050406030204" pitchFamily="18" charset="0"/>
                          </a:rPr>
                          <m:t>𝑅</m:t>
                        </m:r>
                      </m:sup>
                    </m:sSubSup>
                  </m:oMath>
                </a14:m>
                <a:r>
                  <a:rPr lang="fr-FR" sz="1000" dirty="0">
                    <a:latin typeface="Verdana" panose="020B0604030504040204" pitchFamily="34" charset="0"/>
                  </a:rPr>
                  <a:t> : cash-flows réels (ou attendus) e</a:t>
                </a:r>
                <a14:m>
                  <m:oMath xmlns:m="http://schemas.openxmlformats.org/officeDocument/2006/math">
                    <m:r>
                      <m:rPr>
                        <m:sty m:val="p"/>
                      </m:rPr>
                      <a:rPr lang="fr-FR" sz="1000" b="0" i="0" smtClean="0">
                        <a:latin typeface="Cambria Math" panose="02040503050406030204" pitchFamily="18" charset="0"/>
                      </a:rPr>
                      <m:t>n</m:t>
                    </m:r>
                    <m:r>
                      <a:rPr lang="fr-FR" sz="1000" b="0" i="0" smtClean="0">
                        <a:latin typeface="Cambria Math" panose="02040503050406030204" pitchFamily="18" charset="0"/>
                      </a:rPr>
                      <m:t> </m:t>
                    </m:r>
                    <m:r>
                      <a:rPr lang="fr-FR" sz="1000" b="0" i="1" smtClean="0">
                        <a:latin typeface="Cambria Math" panose="02040503050406030204" pitchFamily="18" charset="0"/>
                      </a:rPr>
                      <m:t>𝑡</m:t>
                    </m:r>
                  </m:oMath>
                </a14:m>
                <a:endParaRPr lang="fr-FR" sz="1000" dirty="0">
                  <a:latin typeface="Verdana" panose="020B0604030504040204" pitchFamily="34" charset="0"/>
                </a:endParaRPr>
              </a:p>
              <a:p>
                <a:pPr algn="just">
                  <a:spcBef>
                    <a:spcPts val="600"/>
                  </a:spcBef>
                  <a:buClr>
                    <a:schemeClr val="tx1"/>
                  </a:buClr>
                </a:pPr>
                <a14:m>
                  <m:oMath xmlns:m="http://schemas.openxmlformats.org/officeDocument/2006/math">
                    <m:r>
                      <a:rPr lang="fr-FR" sz="1000" i="1" dirty="0" smtClean="0">
                        <a:latin typeface="Cambria Math" panose="02040503050406030204" pitchFamily="18" charset="0"/>
                      </a:rPr>
                      <m:t>𝐷</m:t>
                    </m:r>
                    <m:sSub>
                      <m:sSubPr>
                        <m:ctrlPr>
                          <a:rPr lang="fr-FR" sz="1000" b="0" i="1" dirty="0" smtClean="0">
                            <a:latin typeface="Cambria Math" panose="02040503050406030204" pitchFamily="18" charset="0"/>
                          </a:rPr>
                        </m:ctrlPr>
                      </m:sSubPr>
                      <m:e>
                        <m:r>
                          <a:rPr lang="fr-FR" sz="1000" i="1" dirty="0" smtClean="0">
                            <a:latin typeface="Cambria Math" panose="02040503050406030204" pitchFamily="18" charset="0"/>
                          </a:rPr>
                          <m:t>𝐹</m:t>
                        </m:r>
                      </m:e>
                      <m:sub>
                        <m:r>
                          <a:rPr lang="fr-FR" sz="1000" b="0" i="1" dirty="0" smtClean="0">
                            <a:latin typeface="Cambria Math" panose="02040503050406030204" pitchFamily="18" charset="0"/>
                          </a:rPr>
                          <m:t>𝑡</m:t>
                        </m:r>
                      </m:sub>
                    </m:sSub>
                    <m:r>
                      <a:rPr lang="fr-FR" sz="1000" b="0" i="1" dirty="0" smtClean="0">
                        <a:latin typeface="Cambria Math" panose="02040503050406030204" pitchFamily="18" charset="0"/>
                      </a:rPr>
                      <m:t>=</m:t>
                    </m:r>
                    <m:f>
                      <m:fPr>
                        <m:ctrlPr>
                          <a:rPr lang="fr-FR" sz="1000" b="0" i="1" dirty="0" smtClean="0">
                            <a:latin typeface="Cambria Math" panose="02040503050406030204" pitchFamily="18" charset="0"/>
                          </a:rPr>
                        </m:ctrlPr>
                      </m:fPr>
                      <m:num>
                        <m:r>
                          <a:rPr lang="fr-FR" sz="1000" b="0" i="1" dirty="0" smtClean="0">
                            <a:latin typeface="Cambria Math" panose="02040503050406030204" pitchFamily="18" charset="0"/>
                          </a:rPr>
                          <m:t>1</m:t>
                        </m:r>
                      </m:num>
                      <m:den>
                        <m:sSup>
                          <m:sSupPr>
                            <m:ctrlPr>
                              <a:rPr lang="fr-FR" sz="1000" b="0" i="1" dirty="0" smtClean="0">
                                <a:latin typeface="Cambria Math" panose="02040503050406030204" pitchFamily="18" charset="0"/>
                              </a:rPr>
                            </m:ctrlPr>
                          </m:sSupPr>
                          <m:e>
                            <m:d>
                              <m:dPr>
                                <m:ctrlPr>
                                  <a:rPr lang="fr-FR" sz="1000" b="0" i="1" dirty="0" smtClean="0">
                                    <a:latin typeface="Cambria Math" panose="02040503050406030204" pitchFamily="18" charset="0"/>
                                  </a:rPr>
                                </m:ctrlPr>
                              </m:dPr>
                              <m:e>
                                <m:r>
                                  <a:rPr lang="fr-FR" sz="1000" b="0" i="1" dirty="0" smtClean="0">
                                    <a:latin typeface="Cambria Math" panose="02040503050406030204" pitchFamily="18" charset="0"/>
                                  </a:rPr>
                                  <m:t>1+</m:t>
                                </m:r>
                                <m:r>
                                  <a:rPr lang="fr-FR" sz="1000" b="0" i="1" dirty="0" smtClean="0">
                                    <a:latin typeface="Cambria Math" panose="02040503050406030204" pitchFamily="18" charset="0"/>
                                  </a:rPr>
                                  <m:t>𝑇𝐼𝐸</m:t>
                                </m:r>
                              </m:e>
                            </m:d>
                          </m:e>
                          <m:sup>
                            <m:r>
                              <a:rPr lang="fr-FR" sz="1000" b="0" i="1" dirty="0" smtClean="0">
                                <a:latin typeface="Cambria Math" panose="02040503050406030204" pitchFamily="18" charset="0"/>
                              </a:rPr>
                              <m:t>𝑡</m:t>
                            </m:r>
                          </m:sup>
                        </m:sSup>
                      </m:den>
                    </m:f>
                  </m:oMath>
                </a14:m>
                <a:r>
                  <a:rPr lang="fr-FR" sz="1000" dirty="0">
                    <a:latin typeface="Verdana" panose="020B0604030504040204" pitchFamily="34" charset="0"/>
                  </a:rPr>
                  <a:t> : facteur d’actualisation en </a:t>
                </a:r>
                <a14:m>
                  <m:oMath xmlns:m="http://schemas.openxmlformats.org/officeDocument/2006/math">
                    <m:r>
                      <a:rPr lang="fr-FR" sz="1000" i="1">
                        <a:latin typeface="Cambria Math" panose="02040503050406030204" pitchFamily="18" charset="0"/>
                      </a:rPr>
                      <m:t>𝑡</m:t>
                    </m:r>
                  </m:oMath>
                </a14:m>
                <a:endParaRPr lang="fr-FR" sz="1000" dirty="0">
                  <a:latin typeface="Verdana" panose="020B0604030504040204" pitchFamily="34" charset="0"/>
                </a:endParaRPr>
              </a:p>
              <a:p>
                <a:pPr algn="just">
                  <a:spcBef>
                    <a:spcPts val="600"/>
                  </a:spcBef>
                  <a:buClr>
                    <a:schemeClr val="tx1"/>
                  </a:buClr>
                </a:pPr>
                <a14:m>
                  <m:oMath xmlns:m="http://schemas.openxmlformats.org/officeDocument/2006/math">
                    <m:r>
                      <a:rPr lang="fr-FR" sz="1000" b="0" i="1" smtClean="0">
                        <a:latin typeface="Cambria Math" panose="02040503050406030204" pitchFamily="18" charset="0"/>
                      </a:rPr>
                      <m:t>𝑇𝐼𝐸</m:t>
                    </m:r>
                    <m:r>
                      <a:rPr lang="fr-FR" sz="1000" b="0" i="1" smtClean="0">
                        <a:latin typeface="Cambria Math" panose="02040503050406030204" pitchFamily="18" charset="0"/>
                      </a:rPr>
                      <m:t>/</m:t>
                    </m:r>
                    <m:r>
                      <a:rPr lang="fr-FR" sz="1000" b="0" i="1" smtClean="0">
                        <a:latin typeface="Cambria Math" panose="02040503050406030204" pitchFamily="18" charset="0"/>
                      </a:rPr>
                      <m:t>𝐸𝐼𝑅</m:t>
                    </m:r>
                  </m:oMath>
                </a14:m>
                <a:r>
                  <a:rPr lang="fr-FR" sz="1000" dirty="0">
                    <a:latin typeface="Verdana" panose="020B0604030504040204" pitchFamily="34" charset="0"/>
                  </a:rPr>
                  <a:t> : taux d’intérêt effectif</a:t>
                </a:r>
              </a:p>
              <a:p>
                <a:pPr algn="just">
                  <a:spcBef>
                    <a:spcPts val="600"/>
                  </a:spcBef>
                  <a:buClr>
                    <a:schemeClr val="tx1"/>
                  </a:buClr>
                </a:pPr>
                <a:endParaRPr lang="fr-FR" sz="1050" dirty="0">
                  <a:latin typeface="Verdana" panose="020B0604030504040204" pitchFamily="34" charset="0"/>
                  <a:sym typeface="Verdana"/>
                </a:endParaRPr>
              </a:p>
            </p:txBody>
          </p:sp>
        </mc:Choice>
        <mc:Fallback>
          <p:sp>
            <p:nvSpPr>
              <p:cNvPr id="4" name="ZoneTexte 3">
                <a:extLst>
                  <a:ext uri="{FF2B5EF4-FFF2-40B4-BE49-F238E27FC236}">
                    <a16:creationId xmlns:a16="http://schemas.microsoft.com/office/drawing/2014/main" id="{48C3E6B8-7D8D-5D0B-BBD3-EBB41AA64A87}"/>
                  </a:ext>
                </a:extLst>
              </p:cNvPr>
              <p:cNvSpPr txBox="1">
                <a:spLocks noRot="1" noChangeAspect="1" noMove="1" noResize="1" noEditPoints="1" noAdjustHandles="1" noChangeArrowheads="1" noChangeShapeType="1" noTextEdit="1"/>
              </p:cNvSpPr>
              <p:nvPr/>
            </p:nvSpPr>
            <p:spPr>
              <a:xfrm>
                <a:off x="9189442" y="1690212"/>
                <a:ext cx="4545555" cy="133191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08CB64-9562-9C44-338F-17F9333D9AA7}"/>
                  </a:ext>
                </a:extLst>
              </p:cNvPr>
              <p:cNvSpPr txBox="1"/>
              <p:nvPr/>
            </p:nvSpPr>
            <p:spPr>
              <a:xfrm>
                <a:off x="828681" y="3631670"/>
                <a:ext cx="7319412"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m:rPr>
                              <m:sty m:val="p"/>
                            </m:rPr>
                            <a:rPr lang="fr-FR" sz="1400" i="1">
                              <a:latin typeface="Cambria Math" panose="02040503050406030204" pitchFamily="18" charset="0"/>
                            </a:rPr>
                            <m:t>R</m:t>
                          </m:r>
                        </m:sup>
                      </m:sSubSup>
                      <m:r>
                        <a:rPr lang="fr-FR" sz="1400" b="0" i="1" smtClean="0">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a:rPr lang="fr-FR" sz="1400" b="0" i="1" smtClean="0">
                              <a:latin typeface="Cambria Math" panose="02040503050406030204" pitchFamily="18" charset="0"/>
                            </a:rPr>
                            <m:t>0</m:t>
                          </m:r>
                        </m:sup>
                      </m:sSubSup>
                      <m:r>
                        <a:rPr lang="fr-FR" sz="1400" i="1">
                          <a:latin typeface="Cambria Math" panose="02040503050406030204" pitchFamily="18" charset="0"/>
                          <a:ea typeface="Cambria Math" panose="02040503050406030204" pitchFamily="18" charset="0"/>
                        </a:rPr>
                        <m:t>∙</m:t>
                      </m:r>
                      <m:sSub>
                        <m:sSubPr>
                          <m:ctrlPr>
                            <a:rPr lang="fr-FR" sz="1400" i="1" smtClean="0">
                              <a:latin typeface="Cambria Math" panose="02040503050406030204" pitchFamily="18" charset="0"/>
                            </a:rPr>
                          </m:ctrlPr>
                        </m:sSubPr>
                        <m:e>
                          <m:r>
                            <m:rPr>
                              <m:nor/>
                            </m:rPr>
                            <a:rPr lang="fr-FR" sz="1400"/>
                            <m:t>𝟙</m:t>
                          </m:r>
                        </m:e>
                        <m:sub>
                          <m:r>
                            <m:rPr>
                              <m:sty m:val="p"/>
                            </m:rPr>
                            <a:rPr lang="fr-FR" sz="1400" b="0" i="1" smtClean="0">
                              <a:latin typeface="Cambria Math" panose="02040503050406030204" pitchFamily="18" charset="0"/>
                            </a:rPr>
                            <m:t>τ</m:t>
                          </m:r>
                          <m:r>
                            <a:rPr lang="fr-FR" sz="1400" b="0" i="1" smtClean="0">
                              <a:latin typeface="Cambria Math" panose="02040503050406030204" pitchFamily="18" charset="0"/>
                            </a:rPr>
                            <m:t>&gt;</m:t>
                          </m:r>
                          <m:r>
                            <m:rPr>
                              <m:sty m:val="p"/>
                            </m:rPr>
                            <a:rPr lang="fr-FR" sz="1400" b="0" i="1" smtClean="0">
                              <a:latin typeface="Cambria Math" panose="02040503050406030204" pitchFamily="18" charset="0"/>
                            </a:rPr>
                            <m:t>t</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m:t>
                          </m:r>
                        </m:e>
                        <m:sub>
                          <m:r>
                            <m:rPr>
                              <m:sty m:val="p"/>
                            </m:rPr>
                            <a:rPr lang="fr-FR" sz="1400" b="0" i="1" smtClean="0">
                              <a:latin typeface="Cambria Math" panose="02040503050406030204" pitchFamily="18" charset="0"/>
                            </a:rPr>
                            <m:t>t</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rPr>
                          </m:ctrlPr>
                        </m:sSubPr>
                        <m:e>
                          <m:r>
                            <m:rPr>
                              <m:nor/>
                            </m:rPr>
                            <a:rPr lang="fr-FR" sz="1400"/>
                            <m:t>𝟙</m:t>
                          </m:r>
                        </m:e>
                        <m:sub>
                          <m:r>
                            <m:rPr>
                              <m:sty m:val="p"/>
                            </m:rPr>
                            <a:rPr lang="fr-FR" sz="1400" i="1">
                              <a:latin typeface="Cambria Math" panose="02040503050406030204" pitchFamily="18" charset="0"/>
                            </a:rPr>
                            <m:t>τ</m:t>
                          </m:r>
                          <m:r>
                            <a:rPr lang="fr-FR" sz="1400" b="0" i="1" smtClean="0">
                              <a:latin typeface="Cambria Math" panose="02040503050406030204" pitchFamily="18" charset="0"/>
                            </a:rPr>
                            <m:t>≤</m:t>
                          </m:r>
                          <m:r>
                            <m:rPr>
                              <m:sty m:val="p"/>
                            </m:rPr>
                            <a:rPr lang="fr-FR" sz="1400" i="1">
                              <a:latin typeface="Cambria Math" panose="02040503050406030204" pitchFamily="18" charset="0"/>
                            </a:rPr>
                            <m:t>t</m:t>
                          </m:r>
                        </m:sub>
                      </m:sSub>
                    </m:oMath>
                  </m:oMathPara>
                </a14:m>
                <a:endParaRPr lang="fr-FR" sz="1400" dirty="0">
                  <a:latin typeface="Verdana" panose="020B0604030504040204" pitchFamily="34" charset="0"/>
                </a:endParaRPr>
              </a:p>
            </p:txBody>
          </p:sp>
        </mc:Choice>
        <mc:Fallback>
          <p:sp>
            <p:nvSpPr>
              <p:cNvPr id="5" name="ZoneTexte 4">
                <a:extLst>
                  <a:ext uri="{FF2B5EF4-FFF2-40B4-BE49-F238E27FC236}">
                    <a16:creationId xmlns:a16="http://schemas.microsoft.com/office/drawing/2014/main" id="{A408CB64-9562-9C44-338F-17F9333D9AA7}"/>
                  </a:ext>
                </a:extLst>
              </p:cNvPr>
              <p:cNvSpPr txBox="1">
                <a:spLocks noRot="1" noChangeAspect="1" noMove="1" noResize="1" noEditPoints="1" noAdjustHandles="1" noChangeArrowheads="1" noChangeShapeType="1" noTextEdit="1"/>
              </p:cNvSpPr>
              <p:nvPr/>
            </p:nvSpPr>
            <p:spPr>
              <a:xfrm>
                <a:off x="828681" y="3631670"/>
                <a:ext cx="7319412" cy="129540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31D24FC5-C76A-349A-70B6-AA30D0AAF8A3}"/>
                  </a:ext>
                </a:extLst>
              </p:cNvPr>
              <p:cNvSpPr txBox="1"/>
              <p:nvPr/>
            </p:nvSpPr>
            <p:spPr>
              <a:xfrm>
                <a:off x="6146800" y="3482104"/>
                <a:ext cx="4940300" cy="133191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r>
                      <a:rPr lang="fr-FR" sz="1000" b="0" i="1" dirty="0" smtClean="0">
                        <a:latin typeface="Cambria Math" panose="02040503050406030204" pitchFamily="18" charset="0"/>
                      </a:rPr>
                      <m:t>0&lt;</m:t>
                    </m:r>
                    <m:r>
                      <m:rPr>
                        <m:sty m:val="p"/>
                      </m:rPr>
                      <a:rPr lang="fr-FR" sz="1000" b="0" i="1" dirty="0" smtClean="0">
                        <a:latin typeface="Cambria Math" panose="02040503050406030204" pitchFamily="18" charset="0"/>
                      </a:rPr>
                      <m:t>τ</m:t>
                    </m:r>
                    <m:r>
                      <a:rPr lang="fr-FR" sz="1000" b="0" i="1" dirty="0" smtClean="0">
                        <a:latin typeface="Cambria Math" panose="02040503050406030204" pitchFamily="18" charset="0"/>
                      </a:rPr>
                      <m:t>≤</m:t>
                    </m:r>
                    <m:r>
                      <a:rPr lang="fr-FR" sz="1000" i="1" dirty="0" smtClean="0">
                        <a:latin typeface="Cambria Math" panose="02040503050406030204" pitchFamily="18" charset="0"/>
                      </a:rPr>
                      <m:t>𝑀</m:t>
                    </m:r>
                  </m:oMath>
                </a14:m>
                <a:r>
                  <a:rPr lang="fr-FR" sz="1000" dirty="0">
                    <a:latin typeface="Verdana" panose="020B0604030504040204" pitchFamily="34" charset="0"/>
                  </a:rPr>
                  <a:t> : </a:t>
                </a:r>
                <a:r>
                  <a:rPr lang="fr-FR" sz="1000" dirty="0"/>
                  <a:t>date de défaut de l’instrument</a:t>
                </a:r>
              </a:p>
              <a:p>
                <a:pPr algn="just">
                  <a:spcBef>
                    <a:spcPts val="600"/>
                  </a:spcBef>
                  <a:buClr>
                    <a:schemeClr val="tx1"/>
                  </a:buClr>
                </a:pPr>
                <a14:m>
                  <m:oMath xmlns:m="http://schemas.openxmlformats.org/officeDocument/2006/math">
                    <m:sSubSup>
                      <m:sSubSupPr>
                        <m:ctrlPr>
                          <a:rPr lang="fr-FR" sz="1000" i="1">
                            <a:latin typeface="Cambria Math" panose="02040503050406030204" pitchFamily="18" charset="0"/>
                          </a:rPr>
                        </m:ctrlPr>
                      </m:sSubSupPr>
                      <m:e>
                        <m:r>
                          <a:rPr lang="fr-FR" sz="1000" i="1">
                            <a:latin typeface="Cambria Math" panose="02040503050406030204" pitchFamily="18" charset="0"/>
                          </a:rPr>
                          <m:t>𝐶𝐹</m:t>
                        </m:r>
                      </m:e>
                      <m:sub>
                        <m:r>
                          <a:rPr lang="fr-FR" sz="1000" i="1">
                            <a:latin typeface="Cambria Math" panose="02040503050406030204" pitchFamily="18" charset="0"/>
                          </a:rPr>
                          <m:t>𝑡</m:t>
                        </m:r>
                      </m:sub>
                      <m:sup>
                        <m:r>
                          <a:rPr lang="fr-FR" sz="1000" i="1">
                            <a:latin typeface="Cambria Math" panose="02040503050406030204" pitchFamily="18" charset="0"/>
                          </a:rPr>
                          <m:t>0</m:t>
                        </m:r>
                      </m:sup>
                    </m:sSubSup>
                    <m:r>
                      <a:rPr lang="fr-FR" sz="1000" i="1">
                        <a:latin typeface="Cambria Math" panose="02040503050406030204" pitchFamily="18" charset="0"/>
                      </a:rPr>
                      <m:t> </m:t>
                    </m:r>
                  </m:oMath>
                </a14:m>
                <a:r>
                  <a:rPr lang="fr-FR" sz="1000" dirty="0">
                    <a:latin typeface="Verdana" panose="020B0604030504040204" pitchFamily="34" charset="0"/>
                  </a:rPr>
                  <a:t>: </a:t>
                </a:r>
                <a:r>
                  <a:rPr lang="fr-FR" sz="1000" dirty="0"/>
                  <a:t>cash-flows observés à la période </a:t>
                </a:r>
                <a14:m>
                  <m:oMath xmlns:m="http://schemas.openxmlformats.org/officeDocument/2006/math">
                    <m:r>
                      <a:rPr lang="fr-FR" sz="1000" i="1" dirty="0" smtClean="0">
                        <a:latin typeface="Cambria Math" panose="02040503050406030204" pitchFamily="18" charset="0"/>
                      </a:rPr>
                      <m:t>𝑡</m:t>
                    </m:r>
                  </m:oMath>
                </a14:m>
                <a:r>
                  <a:rPr lang="fr-FR" sz="1000" dirty="0"/>
                  <a:t> en l’absence de défaut </a:t>
                </a:r>
              </a:p>
              <a:p>
                <a:pPr algn="just">
                  <a:spcBef>
                    <a:spcPts val="600"/>
                  </a:spcBef>
                  <a:buClr>
                    <a:schemeClr val="tx1"/>
                  </a:buClr>
                </a:pPr>
                <a14:m>
                  <m:oMath xmlns:m="http://schemas.openxmlformats.org/officeDocument/2006/math">
                    <m:sSub>
                      <m:sSubPr>
                        <m:ctrlPr>
                          <a:rPr lang="fr-FR" sz="1000" i="1">
                            <a:latin typeface="Cambria Math" panose="02040503050406030204" pitchFamily="18" charset="0"/>
                          </a:rPr>
                        </m:ctrlPr>
                      </m:sSubPr>
                      <m:e>
                        <m:r>
                          <m:rPr>
                            <m:sty m:val="p"/>
                          </m:rPr>
                          <a:rPr lang="fr-FR" sz="1000" i="1">
                            <a:latin typeface="Cambria Math" panose="02040503050406030204" pitchFamily="18" charset="0"/>
                          </a:rPr>
                          <m:t>R</m:t>
                        </m:r>
                      </m:e>
                      <m:sub>
                        <m:r>
                          <m:rPr>
                            <m:sty m:val="p"/>
                          </m:rPr>
                          <a:rPr lang="fr-FR" sz="1000" i="1">
                            <a:latin typeface="Cambria Math" panose="02040503050406030204" pitchFamily="18" charset="0"/>
                          </a:rPr>
                          <m:t>t</m:t>
                        </m:r>
                      </m:sub>
                    </m:sSub>
                    <m:r>
                      <a:rPr lang="fr-FR" sz="1000" b="0" i="1" smtClean="0">
                        <a:latin typeface="Cambria Math" panose="02040503050406030204" pitchFamily="18" charset="0"/>
                      </a:rPr>
                      <m:t> </m:t>
                    </m:r>
                  </m:oMath>
                </a14:m>
                <a:r>
                  <a:rPr lang="fr-FR" sz="1000" dirty="0">
                    <a:latin typeface="Verdana" panose="020B0604030504040204" pitchFamily="34" charset="0"/>
                  </a:rPr>
                  <a:t>: </a:t>
                </a:r>
                <a:r>
                  <a:rPr lang="fr-FR" sz="1000" dirty="0"/>
                  <a:t>montant de cash-flows issus du processus de recouvrement en </a:t>
                </a:r>
                <a14:m>
                  <m:oMath xmlns:m="http://schemas.openxmlformats.org/officeDocument/2006/math">
                    <m:r>
                      <a:rPr lang="fr-FR" sz="1000" b="0" i="1" smtClean="0">
                        <a:latin typeface="Cambria Math" panose="02040503050406030204" pitchFamily="18" charset="0"/>
                      </a:rPr>
                      <m:t>𝑡</m:t>
                    </m:r>
                  </m:oMath>
                </a14:m>
                <a:endParaRPr lang="fr-FR" sz="1000" dirty="0">
                  <a:latin typeface="Verdana" panose="020B0604030504040204" pitchFamily="34" charset="0"/>
                </a:endParaRPr>
              </a:p>
            </p:txBody>
          </p:sp>
        </mc:Choice>
        <mc:Fallback>
          <p:sp>
            <p:nvSpPr>
              <p:cNvPr id="6" name="ZoneTexte 5">
                <a:extLst>
                  <a:ext uri="{FF2B5EF4-FFF2-40B4-BE49-F238E27FC236}">
                    <a16:creationId xmlns:a16="http://schemas.microsoft.com/office/drawing/2014/main" id="{31D24FC5-C76A-349A-70B6-AA30D0AAF8A3}"/>
                  </a:ext>
                </a:extLst>
              </p:cNvPr>
              <p:cNvSpPr txBox="1">
                <a:spLocks noRot="1" noChangeAspect="1" noMove="1" noResize="1" noEditPoints="1" noAdjustHandles="1" noChangeArrowheads="1" noChangeShapeType="1" noTextEdit="1"/>
              </p:cNvSpPr>
              <p:nvPr/>
            </p:nvSpPr>
            <p:spPr>
              <a:xfrm>
                <a:off x="6146800" y="3482104"/>
                <a:ext cx="4940300" cy="1331910"/>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1D0DDB14-AFB4-A07E-8C99-17392B0B79BF}"/>
                  </a:ext>
                </a:extLst>
              </p:cNvPr>
              <p:cNvSpPr txBox="1"/>
              <p:nvPr/>
            </p:nvSpPr>
            <p:spPr>
              <a:xfrm>
                <a:off x="1518225" y="4820268"/>
                <a:ext cx="9187583"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i="1">
                          <a:latin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𝐶</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d>
                                <m:dPr>
                                  <m:ctrlPr>
                                    <a:rPr lang="fr-FR" sz="1200" i="1" smtClean="0">
                                      <a:latin typeface="Cambria Math" panose="02040503050406030204" pitchFamily="18" charset="0"/>
                                    </a:rPr>
                                  </m:ctrlPr>
                                </m:dPr>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&gt;</m:t>
                                      </m:r>
                                      <m:r>
                                        <m:rPr>
                                          <m:sty m:val="p"/>
                                        </m:rPr>
                                        <a:rPr lang="fr-FR" sz="1200" i="1">
                                          <a:latin typeface="Cambria Math" panose="02040503050406030204" pitchFamily="18" charset="0"/>
                                        </a:rPr>
                                        <m:t>t</m:t>
                                      </m:r>
                                    </m:sub>
                                  </m:sSub>
                                  <m:r>
                                    <a:rPr lang="fr-FR" sz="1200" i="1">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d>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𝐶</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d>
                                <m:dPr>
                                  <m:ctrlPr>
                                    <a:rPr lang="fr-FR" sz="1200" i="1">
                                      <a:latin typeface="Cambria Math" panose="02040503050406030204" pitchFamily="18" charset="0"/>
                                    </a:rPr>
                                  </m:ctrlPr>
                                </m:dPr>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&gt;</m:t>
                                      </m:r>
                                      <m:r>
                                        <m:rPr>
                                          <m:sty m:val="p"/>
                                        </m:rPr>
                                        <a:rPr lang="fr-FR" sz="1200" i="1">
                                          <a:latin typeface="Cambria Math" panose="02040503050406030204" pitchFamily="18" charset="0"/>
                                        </a:rPr>
                                        <m:t>t</m:t>
                                      </m:r>
                                    </m:sub>
                                  </m:sSub>
                                  <m:r>
                                    <a:rPr lang="fr-FR" sz="1200" i="1">
                                      <a:latin typeface="Cambria Math" panose="02040503050406030204" pitchFamily="18" charset="0"/>
                                    </a:rPr>
                                    <m:t>+</m:t>
                                  </m:r>
                                  <m:sSubSup>
                                    <m:sSubSupPr>
                                      <m:ctrlPr>
                                        <a:rPr lang="fr-FR" sz="1200" i="1" smtClean="0">
                                          <a:solidFill>
                                            <a:srgbClr val="FF0000"/>
                                          </a:solidFill>
                                          <a:latin typeface="Cambria Math" panose="02040503050406030204" pitchFamily="18" charset="0"/>
                                        </a:rPr>
                                      </m:ctrlPr>
                                    </m:sSubSupPr>
                                    <m:e>
                                      <m:r>
                                        <a:rPr lang="fr-FR" sz="1200" i="1">
                                          <a:solidFill>
                                            <a:srgbClr val="FF0000"/>
                                          </a:solidFill>
                                          <a:latin typeface="Cambria Math" panose="02040503050406030204" pitchFamily="18" charset="0"/>
                                        </a:rPr>
                                        <m:t>𝐶𝐹</m:t>
                                      </m:r>
                                    </m:e>
                                    <m:sub>
                                      <m:r>
                                        <a:rPr lang="fr-FR" sz="1200" i="1">
                                          <a:solidFill>
                                            <a:srgbClr val="FF0000"/>
                                          </a:solidFill>
                                          <a:latin typeface="Cambria Math" panose="02040503050406030204" pitchFamily="18" charset="0"/>
                                        </a:rPr>
                                        <m:t>𝑡</m:t>
                                      </m:r>
                                    </m:sub>
                                    <m:sup>
                                      <m:r>
                                        <a:rPr lang="fr-FR" sz="1200" i="1">
                                          <a:solidFill>
                                            <a:srgbClr val="FF0000"/>
                                          </a:solidFill>
                                          <a:latin typeface="Cambria Math" panose="02040503050406030204" pitchFamily="18" charset="0"/>
                                        </a:rPr>
                                        <m:t>0</m:t>
                                      </m:r>
                                    </m:sup>
                                  </m:sSubSup>
                                  <m:r>
                                    <a:rPr lang="fr-FR" sz="1200" i="1">
                                      <a:solidFill>
                                        <a:srgbClr val="FF0000"/>
                                      </a:solidFill>
                                      <a:latin typeface="Cambria Math" panose="02040503050406030204" pitchFamily="18" charset="0"/>
                                      <a:ea typeface="Cambria Math" panose="02040503050406030204" pitchFamily="18" charset="0"/>
                                    </a:rPr>
                                    <m:t>∙</m:t>
                                  </m:r>
                                  <m:sSub>
                                    <m:sSubPr>
                                      <m:ctrlPr>
                                        <a:rPr lang="fr-FR" sz="1200" i="1" smtClean="0">
                                          <a:solidFill>
                                            <a:srgbClr val="FF0000"/>
                                          </a:solidFill>
                                          <a:latin typeface="Cambria Math" panose="02040503050406030204" pitchFamily="18" charset="0"/>
                                        </a:rPr>
                                      </m:ctrlPr>
                                    </m:sSubPr>
                                    <m:e>
                                      <m:r>
                                        <m:rPr>
                                          <m:nor/>
                                        </m:rPr>
                                        <a:rPr lang="fr-FR" sz="1200">
                                          <a:solidFill>
                                            <a:srgbClr val="FF0000"/>
                                          </a:solidFill>
                                        </a:rPr>
                                        <m:t>𝟙</m:t>
                                      </m:r>
                                    </m:e>
                                    <m:sub>
                                      <m:r>
                                        <m:rPr>
                                          <m:sty m:val="p"/>
                                        </m:rPr>
                                        <a:rPr lang="fr-FR" sz="1200" i="1">
                                          <a:solidFill>
                                            <a:srgbClr val="FF0000"/>
                                          </a:solidFill>
                                          <a:latin typeface="Cambria Math" panose="02040503050406030204" pitchFamily="18" charset="0"/>
                                        </a:rPr>
                                        <m:t>τ</m:t>
                                      </m:r>
                                      <m:r>
                                        <a:rPr lang="fr-FR" sz="1200" b="0" i="1" smtClean="0">
                                          <a:solidFill>
                                            <a:srgbClr val="FF0000"/>
                                          </a:solidFill>
                                          <a:latin typeface="Cambria Math" panose="02040503050406030204" pitchFamily="18" charset="0"/>
                                        </a:rPr>
                                        <m:t>≤</m:t>
                                      </m:r>
                                      <m:r>
                                        <m:rPr>
                                          <m:sty m:val="p"/>
                                        </m:rPr>
                                        <a:rPr lang="fr-FR" sz="1200" i="1">
                                          <a:solidFill>
                                            <a:srgbClr val="FF0000"/>
                                          </a:solidFill>
                                          <a:latin typeface="Cambria Math" panose="02040503050406030204" pitchFamily="18" charset="0"/>
                                        </a:rPr>
                                        <m:t>t</m:t>
                                      </m:r>
                                    </m:sub>
                                  </m:sSub>
                                  <m:r>
                                    <a:rPr lang="fr-FR" sz="1200" b="0" i="1" smtClean="0">
                                      <a:solidFill>
                                        <a:srgbClr val="FF0000"/>
                                      </a:solidFill>
                                      <a:latin typeface="Cambria Math" panose="02040503050406030204" pitchFamily="18" charset="0"/>
                                    </a:rPr>
                                    <m:t>-</m:t>
                                  </m:r>
                                  <m:r>
                                    <a:rPr lang="fr-FR" sz="1200" b="0" i="1" smtClean="0">
                                      <a:solidFill>
                                        <a:srgbClr val="FF0000"/>
                                      </a:solidFill>
                                      <a:latin typeface="Cambria Math" panose="02040503050406030204" pitchFamily="18" charset="0"/>
                                    </a:rPr>
                                    <m:t> </m:t>
                                  </m:r>
                                  <m:sSubSup>
                                    <m:sSubSupPr>
                                      <m:ctrlPr>
                                        <a:rPr lang="fr-FR" sz="1200" i="1">
                                          <a:solidFill>
                                            <a:srgbClr val="FF0000"/>
                                          </a:solidFill>
                                          <a:latin typeface="Cambria Math" panose="02040503050406030204" pitchFamily="18" charset="0"/>
                                        </a:rPr>
                                      </m:ctrlPr>
                                    </m:sSubSupPr>
                                    <m:e>
                                      <m:r>
                                        <a:rPr lang="fr-FR" sz="1200" i="1">
                                          <a:solidFill>
                                            <a:srgbClr val="FF0000"/>
                                          </a:solidFill>
                                          <a:latin typeface="Cambria Math" panose="02040503050406030204" pitchFamily="18" charset="0"/>
                                        </a:rPr>
                                        <m:t>𝐶𝐹</m:t>
                                      </m:r>
                                    </m:e>
                                    <m:sub>
                                      <m:r>
                                        <a:rPr lang="fr-FR" sz="1200" i="1">
                                          <a:solidFill>
                                            <a:srgbClr val="FF0000"/>
                                          </a:solidFill>
                                          <a:latin typeface="Cambria Math" panose="02040503050406030204" pitchFamily="18" charset="0"/>
                                        </a:rPr>
                                        <m:t>𝑡</m:t>
                                      </m:r>
                                    </m:sub>
                                    <m:sup>
                                      <m:r>
                                        <a:rPr lang="fr-FR" sz="1200" i="1">
                                          <a:solidFill>
                                            <a:srgbClr val="FF0000"/>
                                          </a:solidFill>
                                          <a:latin typeface="Cambria Math" panose="02040503050406030204" pitchFamily="18" charset="0"/>
                                        </a:rPr>
                                        <m:t>0</m:t>
                                      </m:r>
                                    </m:sup>
                                  </m:sSubSup>
                                  <m:r>
                                    <a:rPr lang="fr-FR" sz="1200" i="1">
                                      <a:solidFill>
                                        <a:srgbClr val="FF0000"/>
                                      </a:solidFill>
                                      <a:latin typeface="Cambria Math" panose="02040503050406030204" pitchFamily="18" charset="0"/>
                                      <a:ea typeface="Cambria Math" panose="02040503050406030204" pitchFamily="18" charset="0"/>
                                    </a:rPr>
                                    <m:t>∙</m:t>
                                  </m:r>
                                  <m:sSub>
                                    <m:sSubPr>
                                      <m:ctrlPr>
                                        <a:rPr lang="fr-FR" sz="1200" i="1">
                                          <a:solidFill>
                                            <a:srgbClr val="FF0000"/>
                                          </a:solidFill>
                                          <a:latin typeface="Cambria Math" panose="02040503050406030204" pitchFamily="18" charset="0"/>
                                        </a:rPr>
                                      </m:ctrlPr>
                                    </m:sSubPr>
                                    <m:e>
                                      <m:r>
                                        <m:rPr>
                                          <m:nor/>
                                        </m:rPr>
                                        <a:rPr lang="fr-FR" sz="1200">
                                          <a:solidFill>
                                            <a:srgbClr val="FF0000"/>
                                          </a:solidFill>
                                        </a:rPr>
                                        <m:t>𝟙</m:t>
                                      </m:r>
                                    </m:e>
                                    <m:sub>
                                      <m:r>
                                        <m:rPr>
                                          <m:sty m:val="p"/>
                                        </m:rPr>
                                        <a:rPr lang="fr-FR" sz="1200" i="1">
                                          <a:solidFill>
                                            <a:srgbClr val="FF0000"/>
                                          </a:solidFill>
                                          <a:latin typeface="Cambria Math" panose="02040503050406030204" pitchFamily="18" charset="0"/>
                                        </a:rPr>
                                        <m:t>τ</m:t>
                                      </m:r>
                                      <m:r>
                                        <a:rPr lang="fr-FR" sz="1200" b="0" i="1" smtClean="0">
                                          <a:solidFill>
                                            <a:srgbClr val="FF0000"/>
                                          </a:solidFill>
                                          <a:latin typeface="Cambria Math" panose="02040503050406030204" pitchFamily="18" charset="0"/>
                                        </a:rPr>
                                        <m:t>≤</m:t>
                                      </m:r>
                                      <m:r>
                                        <m:rPr>
                                          <m:sty m:val="p"/>
                                        </m:rPr>
                                        <a:rPr lang="fr-FR" sz="1200" i="1">
                                          <a:solidFill>
                                            <a:srgbClr val="FF0000"/>
                                          </a:solidFill>
                                          <a:latin typeface="Cambria Math" panose="02040503050406030204" pitchFamily="18" charset="0"/>
                                        </a:rPr>
                                        <m:t>t</m:t>
                                      </m:r>
                                    </m:sub>
                                  </m:sSub>
                                  <m:r>
                                    <a:rPr lang="fr-FR" sz="1200" b="0" i="1" smtClean="0">
                                      <a:solidFill>
                                        <a:schemeClr val="tx1"/>
                                      </a:solidFill>
                                      <a:latin typeface="Cambria Math" panose="02040503050406030204" pitchFamily="18" charset="0"/>
                                    </a:rPr>
                                    <m:t>+</m:t>
                                  </m:r>
                                  <m:sSub>
                                    <m:sSubPr>
                                      <m:ctrlPr>
                                        <a:rPr lang="fr-FR" sz="1200" i="1">
                                          <a:solidFill>
                                            <a:schemeClr val="tx1"/>
                                          </a:solidFill>
                                          <a:latin typeface="Cambria Math" panose="02040503050406030204" pitchFamily="18" charset="0"/>
                                        </a:rPr>
                                      </m:ctrlPr>
                                    </m:sSubPr>
                                    <m:e>
                                      <m:r>
                                        <m:rPr>
                                          <m:sty m:val="p"/>
                                        </m:rPr>
                                        <a:rPr lang="fr-FR" sz="1200" i="1">
                                          <a:solidFill>
                                            <a:schemeClr val="tx1"/>
                                          </a:solidFill>
                                          <a:latin typeface="Cambria Math" panose="02040503050406030204" pitchFamily="18" charset="0"/>
                                        </a:rPr>
                                        <m:t>R</m:t>
                                      </m:r>
                                    </m:e>
                                    <m:sub>
                                      <m:r>
                                        <m:rPr>
                                          <m:sty m:val="p"/>
                                        </m:rPr>
                                        <a:rPr lang="fr-FR" sz="1200" i="1">
                                          <a:solidFill>
                                            <a:schemeClr val="tx1"/>
                                          </a:solidFill>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d>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endParaRPr lang="fr-FR" sz="1400" dirty="0">
                  <a:latin typeface="Verdana" panose="020B0604030504040204" pitchFamily="34" charset="0"/>
                </a:endParaRPr>
              </a:p>
            </p:txBody>
          </p:sp>
        </mc:Choice>
        <mc:Fallback>
          <p:sp>
            <p:nvSpPr>
              <p:cNvPr id="7" name="ZoneTexte 6">
                <a:extLst>
                  <a:ext uri="{FF2B5EF4-FFF2-40B4-BE49-F238E27FC236}">
                    <a16:creationId xmlns:a16="http://schemas.microsoft.com/office/drawing/2014/main" id="{1D0DDB14-AFB4-A07E-8C99-17392B0B79BF}"/>
                  </a:ext>
                </a:extLst>
              </p:cNvPr>
              <p:cNvSpPr txBox="1">
                <a:spLocks noRot="1" noChangeAspect="1" noMove="1" noResize="1" noEditPoints="1" noAdjustHandles="1" noChangeArrowheads="1" noChangeShapeType="1" noTextEdit="1"/>
              </p:cNvSpPr>
              <p:nvPr/>
            </p:nvSpPr>
            <p:spPr>
              <a:xfrm>
                <a:off x="1518225" y="4820268"/>
                <a:ext cx="9187583" cy="1295400"/>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EEACC558-1CD0-15D9-0798-5F381D9328D0}"/>
                  </a:ext>
                </a:extLst>
              </p:cNvPr>
              <p:cNvSpPr txBox="1"/>
              <p:nvPr/>
            </p:nvSpPr>
            <p:spPr>
              <a:xfrm>
                <a:off x="1486192" y="5742168"/>
                <a:ext cx="9187583"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i="1">
                          <a:latin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d>
                            <m:dPr>
                              <m:ctrlPr>
                                <a:rPr lang="fr-FR" sz="1200" i="1" smtClean="0">
                                  <a:latin typeface="Cambria Math" panose="02040503050406030204" pitchFamily="18" charset="0"/>
                                </a:rPr>
                              </m:ctrlPr>
                            </m:dPr>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𝐶</m:t>
                                  </m:r>
                                </m:sup>
                              </m:sSubSup>
                              <m:r>
                                <a:rPr lang="fr-FR" sz="1200" b="0" i="1" smtClean="0">
                                  <a:latin typeface="Cambria Math" panose="02040503050406030204" pitchFamily="18" charset="0"/>
                                </a:rPr>
                                <m:t>-</m:t>
                              </m:r>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d>
                                <m:dPr>
                                  <m:begChr m:val="["/>
                                  <m:endChr m:val="]"/>
                                  <m:ctrlPr>
                                    <a:rPr lang="fr-FR" sz="1200" i="1" smtClean="0">
                                      <a:solidFill>
                                        <a:schemeClr val="tx1"/>
                                      </a:solidFill>
                                      <a:latin typeface="Cambria Math" panose="02040503050406030204" pitchFamily="18" charset="0"/>
                                    </a:rPr>
                                  </m:ctrlPr>
                                </m:dPr>
                                <m:e>
                                  <m:d>
                                    <m:dPr>
                                      <m:ctrlPr>
                                        <a:rPr lang="fr-FR" sz="1200" i="1" smtClean="0">
                                          <a:solidFill>
                                            <a:schemeClr val="tx1"/>
                                          </a:solidFill>
                                          <a:latin typeface="Cambria Math" panose="02040503050406030204" pitchFamily="18" charset="0"/>
                                        </a:rPr>
                                      </m:ctrlPr>
                                    </m:dPr>
                                    <m:e>
                                      <m:sSub>
                                        <m:sSubPr>
                                          <m:ctrlPr>
                                            <a:rPr lang="fr-FR" sz="1200" i="1">
                                              <a:solidFill>
                                                <a:schemeClr val="tx1"/>
                                              </a:solidFill>
                                              <a:latin typeface="Cambria Math" panose="02040503050406030204" pitchFamily="18" charset="0"/>
                                            </a:rPr>
                                          </m:ctrlPr>
                                        </m:sSubPr>
                                        <m:e>
                                          <m:r>
                                            <m:rPr>
                                              <m:sty m:val="p"/>
                                            </m:rPr>
                                            <a:rPr lang="fr-FR" sz="1200" i="1">
                                              <a:solidFill>
                                                <a:schemeClr val="tx1"/>
                                              </a:solidFill>
                                              <a:latin typeface="Cambria Math" panose="02040503050406030204" pitchFamily="18" charset="0"/>
                                            </a:rPr>
                                            <m:t>R</m:t>
                                          </m:r>
                                        </m:e>
                                        <m:sub>
                                          <m:r>
                                            <m:rPr>
                                              <m:sty m:val="p"/>
                                            </m:rPr>
                                            <a:rPr lang="fr-FR" sz="1200" i="1">
                                              <a:solidFill>
                                                <a:schemeClr val="tx1"/>
                                              </a:solidFill>
                                              <a:latin typeface="Cambria Math" panose="02040503050406030204" pitchFamily="18" charset="0"/>
                                            </a:rPr>
                                            <m:t>t</m:t>
                                          </m:r>
                                        </m:sub>
                                      </m:sSub>
                                      <m:r>
                                        <a:rPr lang="fr-FR" sz="1200" b="0" i="1" smtClean="0">
                                          <a:solidFill>
                                            <a:schemeClr val="tx1"/>
                                          </a:solidFill>
                                          <a:latin typeface="Cambria Math" panose="02040503050406030204" pitchFamily="18" charset="0"/>
                                        </a:rPr>
                                        <m:t>-</m:t>
                                      </m:r>
                                      <m:sSubSup>
                                        <m:sSubSupPr>
                                          <m:ctrlPr>
                                            <a:rPr lang="fr-FR" sz="1200" i="1">
                                              <a:solidFill>
                                                <a:schemeClr val="tx1"/>
                                              </a:solidFill>
                                              <a:latin typeface="Cambria Math" panose="02040503050406030204" pitchFamily="18" charset="0"/>
                                            </a:rPr>
                                          </m:ctrlPr>
                                        </m:sSubSupPr>
                                        <m:e>
                                          <m:r>
                                            <a:rPr lang="fr-FR" sz="1200" i="1">
                                              <a:solidFill>
                                                <a:schemeClr val="tx1"/>
                                              </a:solidFill>
                                              <a:latin typeface="Cambria Math" panose="02040503050406030204" pitchFamily="18" charset="0"/>
                                            </a:rPr>
                                            <m:t>𝐶𝐹</m:t>
                                          </m:r>
                                        </m:e>
                                        <m:sub>
                                          <m:r>
                                            <a:rPr lang="fr-FR" sz="1200" i="1">
                                              <a:solidFill>
                                                <a:schemeClr val="tx1"/>
                                              </a:solidFill>
                                              <a:latin typeface="Cambria Math" panose="02040503050406030204" pitchFamily="18" charset="0"/>
                                            </a:rPr>
                                            <m:t>𝑡</m:t>
                                          </m:r>
                                        </m:sub>
                                        <m:sup>
                                          <m:r>
                                            <a:rPr lang="fr-FR" sz="1200" i="1">
                                              <a:solidFill>
                                                <a:schemeClr val="tx1"/>
                                              </a:solidFill>
                                              <a:latin typeface="Cambria Math" panose="02040503050406030204" pitchFamily="18" charset="0"/>
                                            </a:rPr>
                                            <m:t>0</m:t>
                                          </m:r>
                                        </m:sup>
                                      </m:sSubSup>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=0</m:t>
                              </m:r>
                            </m:sub>
                            <m:sup>
                              <m:r>
                                <a:rPr lang="fr-FR" sz="1200" i="1">
                                  <a:latin typeface="Cambria Math" panose="02040503050406030204" pitchFamily="18" charset="0"/>
                                </a:rPr>
                                <m:t>𝑀</m:t>
                              </m:r>
                            </m:sup>
                            <m:e>
                              <m:d>
                                <m:dPr>
                                  <m:begChr m:val="["/>
                                  <m:endChr m:val="]"/>
                                  <m:ctrlPr>
                                    <a:rPr lang="fr-FR" sz="1200" i="1">
                                      <a:latin typeface="Cambria Math" panose="02040503050406030204" pitchFamily="18" charset="0"/>
                                    </a:rPr>
                                  </m:ctrlPr>
                                </m:dPr>
                                <m:e>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b="0" i="1" smtClean="0">
                                              <a:latin typeface="Cambria Math" panose="02040503050406030204" pitchFamily="18" charset="0"/>
                                            </a:rPr>
                                            <m:t>-</m:t>
                                          </m:r>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e>
                              </m:d>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d>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endParaRPr lang="fr-FR" sz="1400" dirty="0">
                  <a:latin typeface="Verdana" panose="020B0604030504040204" pitchFamily="34" charset="0"/>
                </a:endParaRPr>
              </a:p>
            </p:txBody>
          </p:sp>
        </mc:Choice>
        <mc:Fallback>
          <p:sp>
            <p:nvSpPr>
              <p:cNvPr id="8" name="ZoneTexte 7">
                <a:extLst>
                  <a:ext uri="{FF2B5EF4-FFF2-40B4-BE49-F238E27FC236}">
                    <a16:creationId xmlns:a16="http://schemas.microsoft.com/office/drawing/2014/main" id="{EEACC558-1CD0-15D9-0798-5F381D9328D0}"/>
                  </a:ext>
                </a:extLst>
              </p:cNvPr>
              <p:cNvSpPr txBox="1">
                <a:spLocks noRot="1" noChangeAspect="1" noMove="1" noResize="1" noEditPoints="1" noAdjustHandles="1" noChangeArrowheads="1" noChangeShapeType="1" noTextEdit="1"/>
              </p:cNvSpPr>
              <p:nvPr/>
            </p:nvSpPr>
            <p:spPr>
              <a:xfrm>
                <a:off x="1486192" y="5742168"/>
                <a:ext cx="9187583" cy="1295400"/>
              </a:xfrm>
              <a:prstGeom prst="rect">
                <a:avLst/>
              </a:prstGeom>
              <a:blipFill>
                <a:blip r:embed="rId12"/>
                <a:stretch>
                  <a:fillRect/>
                </a:stretch>
              </a:blipFill>
            </p:spPr>
            <p:txBody>
              <a:bodyPr/>
              <a:lstStyle/>
              <a:p>
                <a:r>
                  <a:rPr lang="fr-FR">
                    <a:noFill/>
                  </a:rPr>
                  <a:t> </a:t>
                </a:r>
              </a:p>
            </p:txBody>
          </p:sp>
        </mc:Fallback>
      </mc:AlternateContent>
      <p:sp>
        <p:nvSpPr>
          <p:cNvPr id="9" name="Accolade ouvrante 8">
            <a:extLst>
              <a:ext uri="{FF2B5EF4-FFF2-40B4-BE49-F238E27FC236}">
                <a16:creationId xmlns:a16="http://schemas.microsoft.com/office/drawing/2014/main" id="{4EB3F908-A77A-AFD3-DCAC-C26BF287222B}"/>
              </a:ext>
            </a:extLst>
          </p:cNvPr>
          <p:cNvSpPr/>
          <p:nvPr/>
        </p:nvSpPr>
        <p:spPr>
          <a:xfrm rot="16200000">
            <a:off x="7847594" y="4674390"/>
            <a:ext cx="123864" cy="14021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4E84F040-6983-0CD8-D3EA-47639554C7F1}"/>
                  </a:ext>
                </a:extLst>
              </p:cNvPr>
              <p:cNvSpPr txBox="1"/>
              <p:nvPr/>
            </p:nvSpPr>
            <p:spPr>
              <a:xfrm>
                <a:off x="7702551" y="5404140"/>
                <a:ext cx="1816100" cy="344672"/>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a:t>
                </a:r>
                <a14:m>
                  <m:oMath xmlns:m="http://schemas.openxmlformats.org/officeDocument/2006/math">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oMath>
                </a14:m>
                <a:endParaRPr lang="fr-FR" sz="1200" dirty="0">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4E84F040-6983-0CD8-D3EA-47639554C7F1}"/>
                  </a:ext>
                </a:extLst>
              </p:cNvPr>
              <p:cNvSpPr txBox="1">
                <a:spLocks noRot="1" noChangeAspect="1" noMove="1" noResize="1" noEditPoints="1" noAdjustHandles="1" noChangeArrowheads="1" noChangeShapeType="1" noTextEdit="1"/>
              </p:cNvSpPr>
              <p:nvPr/>
            </p:nvSpPr>
            <p:spPr>
              <a:xfrm>
                <a:off x="7702551" y="5404140"/>
                <a:ext cx="1816100" cy="344672"/>
              </a:xfrm>
              <a:prstGeom prst="rect">
                <a:avLst/>
              </a:prstGeom>
              <a:blipFill>
                <a:blip r:embed="rId13"/>
                <a:stretch>
                  <a:fillRect l="-337" t="-1786"/>
                </a:stretch>
              </a:blipFill>
            </p:spPr>
            <p:txBody>
              <a:bodyPr/>
              <a:lstStyle/>
              <a:p>
                <a:r>
                  <a:rPr lang="fr-FR">
                    <a:noFill/>
                  </a:rPr>
                  <a:t> </a:t>
                </a:r>
              </a:p>
            </p:txBody>
          </p:sp>
        </mc:Fallback>
      </mc:AlternateContent>
      <p:sp>
        <p:nvSpPr>
          <p:cNvPr id="12" name="Accolade ouvrante 11">
            <a:extLst>
              <a:ext uri="{FF2B5EF4-FFF2-40B4-BE49-F238E27FC236}">
                <a16:creationId xmlns:a16="http://schemas.microsoft.com/office/drawing/2014/main" id="{98173C4F-2325-8942-6870-64C39250BB3B}"/>
              </a:ext>
            </a:extLst>
          </p:cNvPr>
          <p:cNvSpPr/>
          <p:nvPr/>
        </p:nvSpPr>
        <p:spPr>
          <a:xfrm rot="16200000">
            <a:off x="3982491" y="5887525"/>
            <a:ext cx="123864" cy="9980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ECDF25E3-043F-1B23-00B0-4FBAE4207442}"/>
                  </a:ext>
                </a:extLst>
              </p:cNvPr>
              <p:cNvSpPr txBox="1"/>
              <p:nvPr/>
            </p:nvSpPr>
            <p:spPr>
              <a:xfrm>
                <a:off x="3136373" y="6399820"/>
                <a:ext cx="1816100" cy="34467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rPr>
                        <m:t>=0</m:t>
                      </m:r>
                    </m:oMath>
                  </m:oMathPara>
                </a14:m>
                <a:endParaRPr lang="fr-FR" sz="1200" dirty="0">
                  <a:latin typeface="Verdana" panose="020B0604030504040204" pitchFamily="34" charset="0"/>
                </a:endParaRPr>
              </a:p>
            </p:txBody>
          </p:sp>
        </mc:Choice>
        <mc:Fallback>
          <p:sp>
            <p:nvSpPr>
              <p:cNvPr id="13" name="ZoneTexte 12">
                <a:extLst>
                  <a:ext uri="{FF2B5EF4-FFF2-40B4-BE49-F238E27FC236}">
                    <a16:creationId xmlns:a16="http://schemas.microsoft.com/office/drawing/2014/main" id="{ECDF25E3-043F-1B23-00B0-4FBAE4207442}"/>
                  </a:ext>
                </a:extLst>
              </p:cNvPr>
              <p:cNvSpPr txBox="1">
                <a:spLocks noRot="1" noChangeAspect="1" noMove="1" noResize="1" noEditPoints="1" noAdjustHandles="1" noChangeArrowheads="1" noChangeShapeType="1" noTextEdit="1"/>
              </p:cNvSpPr>
              <p:nvPr/>
            </p:nvSpPr>
            <p:spPr>
              <a:xfrm>
                <a:off x="3136373" y="6399820"/>
                <a:ext cx="1816100" cy="344672"/>
              </a:xfrm>
              <a:prstGeom prst="rect">
                <a:avLst/>
              </a:prstGeom>
              <a:blipFill>
                <a:blip r:embed="rId1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9247965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56AC024C-A17E-EEAE-F3D4-118F326FEDA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668FA35C-A014-4AB5-051F-4C6E010336BB}"/>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69A868B0-4604-71EF-5983-942CEBD8A76C}"/>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dérivation de la formule traditionnelle des </a:t>
            </a:r>
            <a:r>
              <a:rPr lang="fr-FR" dirty="0" err="1"/>
              <a:t>ecl</a:t>
            </a:r>
            <a:r>
              <a:rPr lang="fr-FR" dirty="0"/>
              <a:t> (2/2)</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0209C245-AF63-B328-C8CD-E525B365990E}"/>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p>
        </p:txBody>
      </p:sp>
      <p:pic>
        <p:nvPicPr>
          <p:cNvPr id="1226" name="Google Shape;1226;p11">
            <a:extLst>
              <a:ext uri="{FF2B5EF4-FFF2-40B4-BE49-F238E27FC236}">
                <a16:creationId xmlns:a16="http://schemas.microsoft.com/office/drawing/2014/main" id="{F4A015A5-E81F-903C-61C9-3D2712866445}"/>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F24A5213-F58A-23A0-E242-EA18D9ACF3B2}"/>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ACC27F95-E3E4-3AD3-A575-460036E21AC2}"/>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0E0D27E9-A80D-469D-FFC3-625394975AA9}"/>
                  </a:ext>
                </a:extLst>
              </p:cNvPr>
              <p:cNvSpPr txBox="1"/>
              <p:nvPr/>
            </p:nvSpPr>
            <p:spPr>
              <a:xfrm>
                <a:off x="224535" y="1227843"/>
                <a:ext cx="11967465" cy="5564344"/>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La formule des ECL peut se réécrire comme suit :</a:t>
                </a:r>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On reconnaît l’expression du montant de l’exposition (devant être remboursé) au moment du défaut, c’est à dire l’EAD. Ce montant est actualisé à la date du défaut :</a:t>
                </a:r>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La formule des ECL devient donc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L’espérance ci-dessus est définie de la façon suivante :</a:t>
                </a:r>
              </a:p>
              <a:p>
                <a:pPr marL="180000" marR="83820" algn="just">
                  <a:spcBef>
                    <a:spcPts val="430"/>
                  </a:spcBef>
                </a:pPr>
                <a:endParaRPr lang="fr-FR" sz="1200" dirty="0"/>
              </a:p>
              <a:p>
                <a:pPr marL="351450" marR="83820" indent="-171450" algn="just">
                  <a:spcBef>
                    <a:spcPts val="430"/>
                  </a:spcBef>
                  <a:buFont typeface="Arial" panose="020B0604020202020204" pitchFamily="34" charset="0"/>
                  <a:buChar char="•"/>
                </a:pPr>
                <a:r>
                  <a:rPr lang="fr-FR" sz="1200" dirty="0"/>
                  <a:t>En découpant </a:t>
                </a:r>
                <a14:m>
                  <m:oMath xmlns:m="http://schemas.openxmlformats.org/officeDocument/2006/math">
                    <m:r>
                      <a:rPr lang="fr-FR" sz="1200" i="1">
                        <a:latin typeface="Cambria Math" panose="02040503050406030204" pitchFamily="18" charset="0"/>
                      </a:rPr>
                      <m:t>[</m:t>
                    </m:r>
                    <m:r>
                      <a:rPr lang="fr-FR" sz="1200" i="1">
                        <a:latin typeface="Cambria Math" panose="02040503050406030204" pitchFamily="18" charset="0"/>
                      </a:rPr>
                      <m:t>0</m:t>
                    </m:r>
                    <m:r>
                      <a:rPr lang="fr-FR" sz="1200" i="1">
                        <a:latin typeface="Cambria Math" panose="02040503050406030204" pitchFamily="18" charset="0"/>
                      </a:rPr>
                      <m:t>,</m:t>
                    </m:r>
                    <m:r>
                      <a:rPr lang="fr-FR" sz="1200" i="1">
                        <a:latin typeface="Cambria Math" panose="02040503050406030204" pitchFamily="18" charset="0"/>
                      </a:rPr>
                      <m:t>𝑀</m:t>
                    </m:r>
                    <m:r>
                      <a:rPr lang="fr-FR" sz="1200" i="1">
                        <a:latin typeface="Cambria Math" panose="02040503050406030204" pitchFamily="18" charset="0"/>
                      </a:rPr>
                      <m:t>]</m:t>
                    </m:r>
                  </m:oMath>
                </a14:m>
                <a:r>
                  <a:rPr lang="fr-FR" sz="1200" dirty="0"/>
                  <a:t>, en pas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𝑡</m:t>
                        </m:r>
                      </m:e>
                      <m:sub>
                        <m:r>
                          <a:rPr lang="fr-FR" sz="1200" i="1">
                            <a:latin typeface="Cambria Math" panose="02040503050406030204" pitchFamily="18" charset="0"/>
                          </a:rPr>
                          <m:t>0</m:t>
                        </m:r>
                      </m:sub>
                    </m:sSub>
                    <m:r>
                      <a:rPr lang="fr-FR" sz="1200" i="1">
                        <a:latin typeface="Cambria Math" panose="02040503050406030204" pitchFamily="18" charset="0"/>
                      </a:rPr>
                      <m:t>&lt;</m:t>
                    </m:r>
                    <m:sSub>
                      <m:sSubPr>
                        <m:ctrlPr>
                          <a:rPr lang="fr-FR" sz="1200" i="1">
                            <a:latin typeface="Cambria Math" panose="02040503050406030204" pitchFamily="18" charset="0"/>
                          </a:rPr>
                        </m:ctrlPr>
                      </m:sSubPr>
                      <m:e>
                        <m:r>
                          <a:rPr lang="fr-FR" sz="1200" i="1">
                            <a:latin typeface="Cambria Math" panose="02040503050406030204" pitchFamily="18" charset="0"/>
                          </a:rPr>
                          <m:t>𝑡</m:t>
                        </m:r>
                      </m:e>
                      <m:sub>
                        <m:r>
                          <a:rPr lang="fr-FR" sz="1200" i="1">
                            <a:latin typeface="Cambria Math" panose="02040503050406030204" pitchFamily="18" charset="0"/>
                          </a:rPr>
                          <m:t>1</m:t>
                        </m:r>
                      </m:sub>
                    </m:sSub>
                    <m:r>
                      <a:rPr lang="fr-FR" sz="1200" i="1">
                        <a:latin typeface="Cambria Math" panose="02040503050406030204" pitchFamily="18" charset="0"/>
                      </a:rPr>
                      <m:t>&lt;…&lt;</m:t>
                    </m:r>
                    <m:sSub>
                      <m:sSubPr>
                        <m:ctrlPr>
                          <a:rPr lang="fr-FR" sz="1200" i="1">
                            <a:latin typeface="Cambria Math" panose="02040503050406030204" pitchFamily="18" charset="0"/>
                          </a:rPr>
                        </m:ctrlPr>
                      </m:sSubPr>
                      <m:e>
                        <m:r>
                          <a:rPr lang="fr-FR" sz="1200" i="1">
                            <a:latin typeface="Cambria Math" panose="02040503050406030204" pitchFamily="18" charset="0"/>
                          </a:rPr>
                          <m:t>𝑡</m:t>
                        </m:r>
                      </m:e>
                      <m:sub>
                        <m:r>
                          <a:rPr lang="fr-FR" sz="1200" i="1">
                            <a:latin typeface="Cambria Math" panose="02040503050406030204" pitchFamily="18" charset="0"/>
                          </a:rPr>
                          <m:t>𝑀</m:t>
                        </m:r>
                      </m:sub>
                    </m:sSub>
                  </m:oMath>
                </a14:m>
                <a:r>
                  <a:rPr lang="fr-FR" sz="1200" dirty="0"/>
                  <a:t> et en supposant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 </m:t>
                        </m:r>
                        <m:r>
                          <a:rPr lang="fr-FR" sz="1200" i="1">
                            <a:latin typeface="Cambria Math" panose="02040503050406030204" pitchFamily="18" charset="0"/>
                            <a:ea typeface="Cambria Math" panose="02040503050406030204" pitchFamily="18" charset="0"/>
                          </a:rPr>
                          <m:t>h</m:t>
                        </m:r>
                      </m:e>
                      <m:sub>
                        <m:r>
                          <a:rPr lang="fr-FR" sz="1200" i="1">
                            <a:latin typeface="Cambria Math" panose="02040503050406030204" pitchFamily="18" charset="0"/>
                            <a:ea typeface="Cambria Math" panose="02040503050406030204" pitchFamily="18" charset="0"/>
                          </a:rPr>
                          <m:t>𝑡</m:t>
                        </m:r>
                      </m:sub>
                    </m:sSub>
                    <m:r>
                      <a:rPr lang="fr-FR" sz="1200" i="1">
                        <a:latin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𝐸𝐴𝐷</m:t>
                        </m:r>
                      </m:e>
                      <m:sub>
                        <m:r>
                          <a:rPr lang="fr-FR" sz="1200" i="1">
                            <a:latin typeface="Cambria Math" panose="02040503050406030204" pitchFamily="18" charset="0"/>
                            <a:ea typeface="Cambria Math" panose="02040503050406030204" pitchFamily="18" charset="0"/>
                          </a:rPr>
                          <m:t>𝑡</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𝐿𝐺𝐷</m:t>
                        </m:r>
                      </m:e>
                      <m:sub>
                        <m:r>
                          <a:rPr lang="fr-FR" sz="1200" i="1">
                            <a:latin typeface="Cambria Math" panose="02040503050406030204" pitchFamily="18" charset="0"/>
                            <a:ea typeface="Cambria Math" panose="02040503050406030204" pitchFamily="18" charset="0"/>
                          </a:rPr>
                          <m:t>𝑡</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r>
                      <a:rPr lang="fr-FR" sz="1200" b="0" i="1" smtClean="0">
                        <a:latin typeface="Cambria Math" panose="02040503050406030204" pitchFamily="18" charset="0"/>
                        <a:ea typeface="Cambria Math" panose="02040503050406030204" pitchFamily="18" charset="0"/>
                      </a:rPr>
                      <m:t> </m:t>
                    </m:r>
                  </m:oMath>
                </a14:m>
                <a:r>
                  <a:rPr lang="fr-FR" sz="1200" dirty="0"/>
                  <a:t>à peu près constant sur chaque intervalle </a:t>
                </a:r>
                <a14:m>
                  <m:oMath xmlns:m="http://schemas.openxmlformats.org/officeDocument/2006/math">
                    <m:d>
                      <m:dPr>
                        <m:begChr m:val="["/>
                        <m:sepChr m:val=","/>
                        <m:ctrlPr>
                          <a:rPr lang="ar-AE" sz="1200" i="1">
                            <a:latin typeface="Cambria Math" panose="02040503050406030204" pitchFamily="18" charset="0"/>
                          </a:rPr>
                        </m:ctrlPr>
                      </m:dPr>
                      <m:e>
                        <m:sSub>
                          <m:sSubPr>
                            <m:ctrlPr>
                              <a:rPr lang="ar-AE" sz="1200" i="1">
                                <a:latin typeface="Cambria Math" panose="02040503050406030204" pitchFamily="18" charset="0"/>
                              </a:rPr>
                            </m:ctrlPr>
                          </m:sSubPr>
                          <m:e>
                            <m:r>
                              <a:rPr lang="ar-AE" sz="1200" i="1">
                                <a:latin typeface="Cambria Math" panose="02040503050406030204" pitchFamily="18" charset="0"/>
                              </a:rPr>
                              <m:t>𝑡</m:t>
                            </m:r>
                          </m:e>
                          <m:sub>
                            <m:r>
                              <a:rPr lang="ar-AE" sz="1200" i="1">
                                <a:latin typeface="Cambria Math" panose="02040503050406030204" pitchFamily="18" charset="0"/>
                              </a:rPr>
                              <m:t>𝑖</m:t>
                            </m:r>
                          </m:sub>
                        </m:sSub>
                      </m:e>
                      <m:e>
                        <m:sSub>
                          <m:sSubPr>
                            <m:ctrlPr>
                              <a:rPr lang="ar-AE" sz="1200" i="1">
                                <a:latin typeface="Cambria Math" panose="02040503050406030204" pitchFamily="18" charset="0"/>
                              </a:rPr>
                            </m:ctrlPr>
                          </m:sSubPr>
                          <m:e>
                            <m:r>
                              <a:rPr lang="ar-AE" sz="1200" i="1">
                                <a:latin typeface="Cambria Math" panose="02040503050406030204" pitchFamily="18" charset="0"/>
                              </a:rPr>
                              <m:t>𝑡</m:t>
                            </m:r>
                          </m:e>
                          <m:sub>
                            <m:r>
                              <a:rPr lang="ar-AE" sz="1200" i="1">
                                <a:latin typeface="Cambria Math" panose="02040503050406030204" pitchFamily="18" charset="0"/>
                              </a:rPr>
                              <m:t>𝑖</m:t>
                            </m:r>
                            <m:r>
                              <a:rPr lang="ar-AE" sz="1200">
                                <a:latin typeface="Cambria Math" panose="02040503050406030204" pitchFamily="18" charset="0"/>
                              </a:rPr>
                              <m:t>+</m:t>
                            </m:r>
                            <m:r>
                              <a:rPr lang="ar-AE" sz="1200" i="1">
                                <a:latin typeface="Cambria Math" panose="02040503050406030204" pitchFamily="18" charset="0"/>
                              </a:rPr>
                              <m:t>1</m:t>
                            </m:r>
                          </m:sub>
                        </m:sSub>
                      </m:e>
                    </m:d>
                  </m:oMath>
                </a14:m>
                <a:r>
                  <a:rPr lang="ar-AE" sz="1200" dirty="0"/>
                  <a:t>,</a:t>
                </a:r>
                <a:r>
                  <a:rPr lang="fr-FR" sz="1200" dirty="0"/>
                  <a:t> l’approximation de Riemann-</a:t>
                </a:r>
                <a:r>
                  <a:rPr lang="fr-FR" sz="1200" dirty="0" err="1"/>
                  <a:t>Stieltjes</a:t>
                </a:r>
                <a:r>
                  <a:rPr lang="fr-FR" sz="1200" dirty="0"/>
                  <a:t> de l'intégrale donne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solidFill>
                      <a:srgbClr val="FF0000"/>
                    </a:solidFill>
                  </a:rPr>
                  <a:t>L’obtention de ce résultat ne requiert en aucun cas une hypothèse d’indépendance entre l’EAD, la LGD et le moment du défaut </a:t>
                </a:r>
                <a14:m>
                  <m:oMath xmlns:m="http://schemas.openxmlformats.org/officeDocument/2006/math">
                    <m:r>
                      <a:rPr lang="fr-FR" sz="1200" b="0" i="1" smtClean="0">
                        <a:solidFill>
                          <a:srgbClr val="FF0000"/>
                        </a:solidFill>
                        <a:latin typeface="Cambria Math" panose="02040503050406030204" pitchFamily="18" charset="0"/>
                      </a:rPr>
                      <m:t>𝜏</m:t>
                    </m:r>
                    <m:r>
                      <a:rPr lang="fr-FR" sz="1200" b="0" i="0" smtClean="0">
                        <a:solidFill>
                          <a:srgbClr val="FF0000"/>
                        </a:solidFill>
                        <a:latin typeface="Cambria Math" panose="02040503050406030204" pitchFamily="18" charset="0"/>
                      </a:rPr>
                      <m:t>.</m:t>
                    </m:r>
                  </m:oMath>
                </a14:m>
                <a:endParaRPr lang="fr-FR" sz="1200" dirty="0">
                  <a:solidFill>
                    <a:srgbClr val="FF0000"/>
                  </a:solidFill>
                </a:endParaRPr>
              </a:p>
            </p:txBody>
          </p:sp>
        </mc:Choice>
        <mc:Fallback>
          <p:sp>
            <p:nvSpPr>
              <p:cNvPr id="14" name="object 21">
                <a:extLst>
                  <a:ext uri="{FF2B5EF4-FFF2-40B4-BE49-F238E27FC236}">
                    <a16:creationId xmlns:a16="http://schemas.microsoft.com/office/drawing/2014/main" id="{0E0D27E9-A80D-469D-FFC3-625394975AA9}"/>
                  </a:ext>
                </a:extLst>
              </p:cNvPr>
              <p:cNvSpPr txBox="1">
                <a:spLocks noRot="1" noChangeAspect="1" noMove="1" noResize="1" noEditPoints="1" noAdjustHandles="1" noChangeArrowheads="1" noChangeShapeType="1" noTextEdit="1"/>
              </p:cNvSpPr>
              <p:nvPr/>
            </p:nvSpPr>
            <p:spPr>
              <a:xfrm>
                <a:off x="224535" y="1227843"/>
                <a:ext cx="11967465" cy="5564344"/>
              </a:xfrm>
              <a:prstGeom prst="rect">
                <a:avLst/>
              </a:prstGeom>
              <a:blipFill>
                <a:blip r:embed="rId4"/>
                <a:stretch>
                  <a:fillRect r="-51" b="-767"/>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C5A621C8-B666-8060-04D7-0FD0973D2027}"/>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E7C84057-A098-750E-BDBD-2B3C5B3A8E85}"/>
                  </a:ext>
                </a:extLst>
              </p:cNvPr>
              <p:cNvSpPr txBox="1"/>
              <p:nvPr/>
            </p:nvSpPr>
            <p:spPr>
              <a:xfrm>
                <a:off x="151902" y="1551263"/>
                <a:ext cx="10238410"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a:rPr lang="fr-FR" sz="1200" i="1">
                                  <a:latin typeface="Cambria Math" panose="02040503050406030204" pitchFamily="18" charset="0"/>
                                </a:rPr>
                                <m:t>0</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rPr>
                                  </m:ctrlPr>
                                </m:sSubPr>
                                <m:e>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a:rPr lang="fr-FR" sz="1200" i="1">
                                      <a:latin typeface="Cambria Math" panose="02040503050406030204" pitchFamily="18" charset="0"/>
                                    </a:rPr>
                                    <m:t>0</m:t>
                                  </m:r>
                                </m:sub>
                                <m:sup>
                                  <m:r>
                                    <a:rPr lang="fr-FR" sz="1200" i="1">
                                      <a:latin typeface="Cambria Math" panose="02040503050406030204" pitchFamily="18" charset="0"/>
                                    </a:rPr>
                                    <m:t>𝑀</m:t>
                                  </m:r>
                                </m:sup>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m:rPr>
                                          <m:nor/>
                                        </m:rPr>
                                        <a:rPr lang="fr-FR" sz="1200"/>
                                        <m:t>𝟙</m:t>
                                      </m:r>
                                    </m:e>
                                    <m:sub>
                                      <m:r>
                                        <m:rPr>
                                          <m:sty m:val="p"/>
                                        </m:rPr>
                                        <a:rPr lang="fr-FR" sz="1200" i="1">
                                          <a:latin typeface="Cambria Math" panose="02040503050406030204" pitchFamily="18" charset="0"/>
                                        </a:rPr>
                                        <m:t>τ</m:t>
                                      </m:r>
                                      <m:r>
                                        <a:rPr lang="fr-FR" sz="1200" i="1">
                                          <a:latin typeface="Cambria Math" panose="02040503050406030204" pitchFamily="18" charset="0"/>
                                        </a:rPr>
                                        <m:t>≤</m:t>
                                      </m:r>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nary>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b="0" i="1" smtClean="0">
                                  <a:latin typeface="Cambria Math" panose="02040503050406030204" pitchFamily="18" charset="0"/>
                                </a:rPr>
                                <m:t>≥</m:t>
                              </m:r>
                              <m:r>
                                <m:rPr>
                                  <m:sty m:val="p"/>
                                </m:rPr>
                                <a:rPr lang="fr-FR" sz="1200" b="0" i="1" smtClean="0">
                                  <a:latin typeface="Cambria Math" panose="02040503050406030204" pitchFamily="18" charset="0"/>
                                </a:rPr>
                                <m:t>τ</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r>
                                <a:rPr lang="fr-FR" sz="1200" i="1">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m:rPr>
                                      <m:sty m:val="p"/>
                                    </m:rPr>
                                    <a:rPr lang="fr-FR" sz="1200" i="1">
                                      <a:latin typeface="Cambria Math" panose="02040503050406030204" pitchFamily="18" charset="0"/>
                                    </a:rPr>
                                    <m:t>τ</m:t>
                                  </m:r>
                                </m:sub>
                                <m:sup>
                                  <m:r>
                                    <a:rPr lang="fr-FR" sz="1200" i="1">
                                      <a:latin typeface="Cambria Math" panose="02040503050406030204" pitchFamily="18" charset="0"/>
                                    </a:rPr>
                                    <m:t>𝑀</m:t>
                                  </m:r>
                                </m:sup>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e>
                              </m:nary>
                            </m:e>
                          </m:nary>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d>
                            <m:dPr>
                              <m:ctrlPr>
                                <a:rPr lang="fr-FR" sz="1200" i="1" smtClean="0">
                                  <a:latin typeface="Cambria Math" panose="02040503050406030204" pitchFamily="18" charset="0"/>
                                  <a:ea typeface="Cambria Math" panose="02040503050406030204" pitchFamily="18" charset="0"/>
                                </a:rPr>
                              </m:ctrlPr>
                            </m:dPr>
                            <m:e>
                              <m:nary>
                                <m:naryPr>
                                  <m:chr m:val="∑"/>
                                  <m:ctrlPr>
                                    <a:rPr lang="fr-FR" sz="1200" i="1" smtClean="0">
                                      <a:solidFill>
                                        <a:srgbClr val="FF0000"/>
                                      </a:solidFill>
                                      <a:latin typeface="Cambria Math" panose="02040503050406030204" pitchFamily="18" charset="0"/>
                                    </a:rPr>
                                  </m:ctrlPr>
                                </m:naryPr>
                                <m:sub>
                                  <m:r>
                                    <m:rPr>
                                      <m:brk m:alnAt="23"/>
                                    </m:rPr>
                                    <a:rPr lang="fr-FR" sz="1200" i="1">
                                      <a:solidFill>
                                        <a:srgbClr val="FF0000"/>
                                      </a:solidFill>
                                      <a:latin typeface="Cambria Math" panose="02040503050406030204" pitchFamily="18" charset="0"/>
                                    </a:rPr>
                                    <m:t>𝑡</m:t>
                                  </m:r>
                                  <m:r>
                                    <a:rPr lang="fr-FR" sz="1200" i="1">
                                      <a:solidFill>
                                        <a:srgbClr val="FF0000"/>
                                      </a:solidFill>
                                      <a:latin typeface="Cambria Math" panose="02040503050406030204" pitchFamily="18" charset="0"/>
                                    </a:rPr>
                                    <m:t>≥</m:t>
                                  </m:r>
                                  <m:r>
                                    <m:rPr>
                                      <m:sty m:val="p"/>
                                    </m:rPr>
                                    <a:rPr lang="fr-FR" sz="1200" i="1">
                                      <a:solidFill>
                                        <a:srgbClr val="FF0000"/>
                                      </a:solidFill>
                                      <a:latin typeface="Cambria Math" panose="02040503050406030204" pitchFamily="18" charset="0"/>
                                    </a:rPr>
                                    <m:t>τ</m:t>
                                  </m:r>
                                </m:sub>
                                <m:sup>
                                  <m:r>
                                    <a:rPr lang="fr-FR" sz="1200" i="1">
                                      <a:solidFill>
                                        <a:srgbClr val="FF0000"/>
                                      </a:solidFill>
                                      <a:latin typeface="Cambria Math" panose="02040503050406030204" pitchFamily="18" charset="0"/>
                                    </a:rPr>
                                    <m:t>𝑀</m:t>
                                  </m:r>
                                </m:sup>
                                <m:e>
                                  <m:sSubSup>
                                    <m:sSubSupPr>
                                      <m:ctrlPr>
                                        <a:rPr lang="fr-FR" sz="1200" i="1">
                                          <a:solidFill>
                                            <a:srgbClr val="FF0000"/>
                                          </a:solidFill>
                                          <a:latin typeface="Cambria Math" panose="02040503050406030204" pitchFamily="18" charset="0"/>
                                        </a:rPr>
                                      </m:ctrlPr>
                                    </m:sSubSupPr>
                                    <m:e>
                                      <m:r>
                                        <a:rPr lang="fr-FR" sz="1200" i="1">
                                          <a:solidFill>
                                            <a:srgbClr val="FF0000"/>
                                          </a:solidFill>
                                          <a:latin typeface="Cambria Math" panose="02040503050406030204" pitchFamily="18" charset="0"/>
                                        </a:rPr>
                                        <m:t>𝐶𝐹</m:t>
                                      </m:r>
                                    </m:e>
                                    <m:sub>
                                      <m:r>
                                        <a:rPr lang="fr-FR" sz="1200" i="1">
                                          <a:solidFill>
                                            <a:srgbClr val="FF0000"/>
                                          </a:solidFill>
                                          <a:latin typeface="Cambria Math" panose="02040503050406030204" pitchFamily="18" charset="0"/>
                                        </a:rPr>
                                        <m:t>𝑡</m:t>
                                      </m:r>
                                    </m:sub>
                                    <m:sup>
                                      <m:r>
                                        <a:rPr lang="fr-FR" sz="1200" i="1">
                                          <a:solidFill>
                                            <a:srgbClr val="FF0000"/>
                                          </a:solidFill>
                                          <a:latin typeface="Cambria Math" panose="02040503050406030204" pitchFamily="18" charset="0"/>
                                        </a:rPr>
                                        <m:t>0</m:t>
                                      </m:r>
                                    </m:sup>
                                  </m:sSubSup>
                                  <m:r>
                                    <a:rPr lang="fr-FR" sz="1200" i="1">
                                      <a:solidFill>
                                        <a:srgbClr val="FF0000"/>
                                      </a:solidFill>
                                      <a:latin typeface="Cambria Math" panose="02040503050406030204" pitchFamily="18" charset="0"/>
                                      <a:ea typeface="Cambria Math" panose="02040503050406030204" pitchFamily="18" charset="0"/>
                                    </a:rPr>
                                    <m:t>∙</m:t>
                                  </m:r>
                                  <m:f>
                                    <m:fPr>
                                      <m:ctrlPr>
                                        <a:rPr lang="fr-FR" sz="1200" i="1">
                                          <a:solidFill>
                                            <a:srgbClr val="FF0000"/>
                                          </a:solidFill>
                                          <a:latin typeface="Cambria Math" panose="02040503050406030204" pitchFamily="18" charset="0"/>
                                          <a:ea typeface="Cambria Math" panose="02040503050406030204" pitchFamily="18" charset="0"/>
                                        </a:rPr>
                                      </m:ctrlPr>
                                    </m:fPr>
                                    <m:num>
                                      <m:sSub>
                                        <m:sSubPr>
                                          <m:ctrlPr>
                                            <a:rPr lang="fr-FR" sz="1200" i="1">
                                              <a:solidFill>
                                                <a:srgbClr val="FF0000"/>
                                              </a:solidFill>
                                              <a:latin typeface="Cambria Math" panose="02040503050406030204" pitchFamily="18" charset="0"/>
                                              <a:ea typeface="Cambria Math" panose="02040503050406030204" pitchFamily="18" charset="0"/>
                                            </a:rPr>
                                          </m:ctrlPr>
                                        </m:sSubPr>
                                        <m:e>
                                          <m:r>
                                            <a:rPr lang="fr-FR" sz="1200" i="1">
                                              <a:solidFill>
                                                <a:srgbClr val="FF0000"/>
                                              </a:solidFill>
                                              <a:latin typeface="Cambria Math" panose="02040503050406030204" pitchFamily="18" charset="0"/>
                                              <a:ea typeface="Cambria Math" panose="02040503050406030204" pitchFamily="18" charset="0"/>
                                            </a:rPr>
                                            <m:t>𝐷𝐹</m:t>
                                          </m:r>
                                        </m:e>
                                        <m:sub>
                                          <m:r>
                                            <a:rPr lang="fr-FR" sz="1200" i="1">
                                              <a:solidFill>
                                                <a:srgbClr val="FF0000"/>
                                              </a:solidFill>
                                              <a:latin typeface="Cambria Math" panose="02040503050406030204" pitchFamily="18" charset="0"/>
                                              <a:ea typeface="Cambria Math" panose="02040503050406030204" pitchFamily="18" charset="0"/>
                                            </a:rPr>
                                            <m:t>𝑡</m:t>
                                          </m:r>
                                        </m:sub>
                                      </m:sSub>
                                    </m:num>
                                    <m:den>
                                      <m:sSub>
                                        <m:sSubPr>
                                          <m:ctrlPr>
                                            <a:rPr lang="fr-FR" sz="1200" i="1">
                                              <a:solidFill>
                                                <a:srgbClr val="FF0000"/>
                                              </a:solidFill>
                                              <a:latin typeface="Cambria Math" panose="02040503050406030204" pitchFamily="18" charset="0"/>
                                              <a:ea typeface="Cambria Math" panose="02040503050406030204" pitchFamily="18" charset="0"/>
                                            </a:rPr>
                                          </m:ctrlPr>
                                        </m:sSubPr>
                                        <m:e>
                                          <m:r>
                                            <a:rPr lang="fr-FR" sz="1200" i="1">
                                              <a:solidFill>
                                                <a:srgbClr val="FF0000"/>
                                              </a:solidFill>
                                              <a:latin typeface="Cambria Math" panose="02040503050406030204" pitchFamily="18" charset="0"/>
                                              <a:ea typeface="Cambria Math" panose="02040503050406030204" pitchFamily="18" charset="0"/>
                                            </a:rPr>
                                            <m:t>𝐷𝐹</m:t>
                                          </m:r>
                                        </m:e>
                                        <m:sub>
                                          <m:r>
                                            <m:rPr>
                                              <m:sty m:val="p"/>
                                            </m:rPr>
                                            <a:rPr lang="fr-FR" sz="1200" i="1">
                                              <a:solidFill>
                                                <a:srgbClr val="FF0000"/>
                                              </a:solidFill>
                                              <a:latin typeface="Cambria Math" panose="02040503050406030204" pitchFamily="18" charset="0"/>
                                              <a:ea typeface="Cambria Math" panose="02040503050406030204" pitchFamily="18" charset="0"/>
                                            </a:rPr>
                                            <m:t>τ</m:t>
                                          </m:r>
                                        </m:sub>
                                      </m:sSub>
                                    </m:den>
                                  </m:f>
                                  <m:r>
                                    <a:rPr lang="fr-FR" sz="1200" b="0" i="1" smtClean="0">
                                      <a:solidFill>
                                        <a:schemeClr val="tx1"/>
                                      </a:solidFill>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m:rPr>
                                          <m:sty m:val="p"/>
                                        </m:rPr>
                                        <a:rPr lang="fr-FR" sz="1200" i="1">
                                          <a:latin typeface="Cambria Math" panose="02040503050406030204" pitchFamily="18" charset="0"/>
                                        </a:rPr>
                                        <m:t>τ</m:t>
                                      </m:r>
                                    </m:sub>
                                    <m:sup>
                                      <m:r>
                                        <a:rPr lang="fr-FR" sz="1200" i="1">
                                          <a:latin typeface="Cambria Math" panose="02040503050406030204" pitchFamily="18" charset="0"/>
                                        </a:rPr>
                                        <m:t>𝑀</m:t>
                                      </m:r>
                                    </m:sup>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den>
                                      </m:f>
                                    </m:e>
                                  </m:nary>
                                </m:e>
                              </m:nary>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e>
                      </m:d>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p:sp>
            <p:nvSpPr>
              <p:cNvPr id="8" name="ZoneTexte 7">
                <a:extLst>
                  <a:ext uri="{FF2B5EF4-FFF2-40B4-BE49-F238E27FC236}">
                    <a16:creationId xmlns:a16="http://schemas.microsoft.com/office/drawing/2014/main" id="{E7C84057-A098-750E-BDBD-2B3C5B3A8E85}"/>
                  </a:ext>
                </a:extLst>
              </p:cNvPr>
              <p:cNvSpPr txBox="1">
                <a:spLocks noRot="1" noChangeAspect="1" noMove="1" noResize="1" noEditPoints="1" noAdjustHandles="1" noChangeArrowheads="1" noChangeShapeType="1" noTextEdit="1"/>
              </p:cNvSpPr>
              <p:nvPr/>
            </p:nvSpPr>
            <p:spPr>
              <a:xfrm>
                <a:off x="151902" y="1551263"/>
                <a:ext cx="10238410" cy="1295400"/>
              </a:xfrm>
              <a:prstGeom prst="rect">
                <a:avLst/>
              </a:prstGeom>
              <a:blipFill>
                <a:blip r:embed="rId5"/>
                <a:stretch>
                  <a:fillRect/>
                </a:stretch>
              </a:blipFill>
            </p:spPr>
            <p:txBody>
              <a:bodyPr/>
              <a:lstStyle/>
              <a:p>
                <a:r>
                  <a:rPr lang="fr-FR">
                    <a:noFill/>
                  </a:rPr>
                  <a:t> </a:t>
                </a:r>
              </a:p>
            </p:txBody>
          </p:sp>
        </mc:Fallback>
      </mc:AlternateContent>
      <p:sp>
        <p:nvSpPr>
          <p:cNvPr id="2" name="Accolade ouvrante 1">
            <a:extLst>
              <a:ext uri="{FF2B5EF4-FFF2-40B4-BE49-F238E27FC236}">
                <a16:creationId xmlns:a16="http://schemas.microsoft.com/office/drawing/2014/main" id="{DBFE1272-AADE-80CA-7076-62F0E3AF8D18}"/>
              </a:ext>
            </a:extLst>
          </p:cNvPr>
          <p:cNvSpPr/>
          <p:nvPr/>
        </p:nvSpPr>
        <p:spPr>
          <a:xfrm rot="16200000">
            <a:off x="7501018" y="1749132"/>
            <a:ext cx="62804" cy="8826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8552529B-6F8C-4D8A-BD04-C541C5D171A8}"/>
                  </a:ext>
                </a:extLst>
              </p:cNvPr>
              <p:cNvSpPr txBox="1"/>
              <p:nvPr/>
            </p:nvSpPr>
            <p:spPr>
              <a:xfrm>
                <a:off x="7184490" y="2208786"/>
                <a:ext cx="1816100" cy="344672"/>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fr-FR" sz="1200" b="0" i="1" smtClean="0">
                            <a:latin typeface="Cambria Math" panose="02040503050406030204" pitchFamily="18" charset="0"/>
                            <a:ea typeface="Cambria Math" panose="02040503050406030204" pitchFamily="18" charset="0"/>
                          </a:rPr>
                          <m:t>EAD</m:t>
                        </m:r>
                      </m:e>
                      <m:sub>
                        <m:r>
                          <m:rPr>
                            <m:sty m:val="p"/>
                          </m:rPr>
                          <a:rPr lang="fr-FR" sz="1200" i="1">
                            <a:latin typeface="Cambria Math" panose="02040503050406030204" pitchFamily="18" charset="0"/>
                            <a:ea typeface="Cambria Math" panose="02040503050406030204" pitchFamily="18" charset="0"/>
                          </a:rPr>
                          <m:t>τ</m:t>
                        </m:r>
                      </m:sub>
                    </m:sSub>
                  </m:oMath>
                </a14:m>
                <a:endParaRPr lang="fr-FR" sz="1200" dirty="0">
                  <a:latin typeface="Verdana" panose="020B0604030504040204" pitchFamily="34" charset="0"/>
                </a:endParaRPr>
              </a:p>
            </p:txBody>
          </p:sp>
        </mc:Choice>
        <mc:Fallback>
          <p:sp>
            <p:nvSpPr>
              <p:cNvPr id="15" name="ZoneTexte 14">
                <a:extLst>
                  <a:ext uri="{FF2B5EF4-FFF2-40B4-BE49-F238E27FC236}">
                    <a16:creationId xmlns:a16="http://schemas.microsoft.com/office/drawing/2014/main" id="{8552529B-6F8C-4D8A-BD04-C541C5D171A8}"/>
                  </a:ext>
                </a:extLst>
              </p:cNvPr>
              <p:cNvSpPr txBox="1">
                <a:spLocks noRot="1" noChangeAspect="1" noMove="1" noResize="1" noEditPoints="1" noAdjustHandles="1" noChangeArrowheads="1" noChangeShapeType="1" noTextEdit="1"/>
              </p:cNvSpPr>
              <p:nvPr/>
            </p:nvSpPr>
            <p:spPr>
              <a:xfrm>
                <a:off x="7184490" y="2208786"/>
                <a:ext cx="1816100" cy="344672"/>
              </a:xfrm>
              <a:prstGeom prst="rect">
                <a:avLst/>
              </a:prstGeom>
              <a:blipFill>
                <a:blip r:embed="rId6"/>
                <a:stretch>
                  <a:fillRect l="-33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5862B3E7-AD0E-2E3E-70CF-3D4F80970718}"/>
                  </a:ext>
                </a:extLst>
              </p:cNvPr>
              <p:cNvSpPr txBox="1"/>
              <p:nvPr/>
            </p:nvSpPr>
            <p:spPr>
              <a:xfrm>
                <a:off x="86690" y="2744591"/>
                <a:ext cx="10238410"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EAD</m:t>
                          </m:r>
                        </m:e>
                        <m:sub>
                          <m:r>
                            <m:rPr>
                              <m:sty m:val="p"/>
                            </m:rPr>
                            <a:rPr lang="fr-FR" sz="1200" i="1">
                              <a:latin typeface="Cambria Math" panose="02040503050406030204" pitchFamily="18" charset="0"/>
                              <a:ea typeface="Cambria Math" panose="02040503050406030204" pitchFamily="18" charset="0"/>
                            </a:rPr>
                            <m:t>τ</m:t>
                          </m:r>
                        </m:sub>
                      </m:sSub>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m:rPr>
                              <m:sty m:val="p"/>
                            </m:rPr>
                            <a:rPr lang="fr-FR" sz="1200" i="1">
                              <a:latin typeface="Cambria Math" panose="02040503050406030204" pitchFamily="18" charset="0"/>
                            </a:rPr>
                            <m:t>τ</m:t>
                          </m:r>
                        </m:sub>
                        <m:sup>
                          <m:r>
                            <a:rPr lang="fr-FR" sz="1200" i="1">
                              <a:latin typeface="Cambria Math" panose="02040503050406030204" pitchFamily="18" charset="0"/>
                            </a:rPr>
                            <m:t>𝑀</m:t>
                          </m:r>
                        </m:sup>
                        <m:e>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den>
                          </m:f>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m:rPr>
                                  <m:sty m:val="p"/>
                                </m:rPr>
                                <a:rPr lang="fr-FR" sz="1200" i="1">
                                  <a:latin typeface="Cambria Math" panose="02040503050406030204" pitchFamily="18" charset="0"/>
                                </a:rPr>
                                <m:t>τ</m:t>
                              </m:r>
                            </m:sub>
                            <m:sup>
                              <m:r>
                                <a:rPr lang="fr-FR" sz="1200" i="1">
                                  <a:latin typeface="Cambria Math" panose="02040503050406030204" pitchFamily="18" charset="0"/>
                                </a:rPr>
                                <m:t>𝑀</m:t>
                              </m:r>
                            </m:sup>
                            <m:e>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rPr>
                                  </m:ctrlPr>
                                </m:fPr>
                                <m:num>
                                  <m:sSubSup>
                                    <m:sSubSupPr>
                                      <m:ctrlPr>
                                        <a:rPr lang="fr-FR" sz="1200" i="1">
                                          <a:latin typeface="Cambria Math" panose="02040503050406030204" pitchFamily="18" charset="0"/>
                                        </a:rPr>
                                      </m:ctrlPr>
                                    </m:sSubSupPr>
                                    <m:e>
                                      <m:r>
                                        <a:rPr lang="fr-FR" sz="1200" i="1">
                                          <a:latin typeface="Cambria Math" panose="02040503050406030204" pitchFamily="18" charset="0"/>
                                        </a:rPr>
                                        <m:t>𝐶𝐹</m:t>
                                      </m:r>
                                    </m:e>
                                    <m:sub>
                                      <m:r>
                                        <a:rPr lang="fr-FR" sz="1200" i="1">
                                          <a:latin typeface="Cambria Math" panose="02040503050406030204" pitchFamily="18" charset="0"/>
                                        </a:rPr>
                                        <m:t>𝑡</m:t>
                                      </m:r>
                                    </m:sub>
                                    <m:sup>
                                      <m:r>
                                        <a:rPr lang="fr-FR" sz="1200" i="1">
                                          <a:latin typeface="Cambria Math" panose="02040503050406030204" pitchFamily="18" charset="0"/>
                                        </a:rPr>
                                        <m:t>0</m:t>
                                      </m:r>
                                    </m:sup>
                                  </m:sSubSup>
                                </m:num>
                                <m:den>
                                  <m:sSup>
                                    <m:sSupPr>
                                      <m:ctrlPr>
                                        <a:rPr lang="fr-FR" sz="1200" i="1">
                                          <a:latin typeface="Cambria Math" panose="02040503050406030204" pitchFamily="18" charset="0"/>
                                        </a:rPr>
                                      </m:ctrlPr>
                                    </m:sSupPr>
                                    <m:e>
                                      <m:r>
                                        <a:rPr lang="fr-FR" sz="1200" i="1">
                                          <a:latin typeface="Cambria Math" panose="02040503050406030204" pitchFamily="18" charset="0"/>
                                        </a:rPr>
                                        <m:t>(</m:t>
                                      </m:r>
                                      <m:r>
                                        <a:rPr lang="fr-FR" sz="1200" i="1">
                                          <a:latin typeface="Cambria Math" panose="02040503050406030204" pitchFamily="18" charset="0"/>
                                        </a:rPr>
                                        <m:t>1</m:t>
                                      </m:r>
                                      <m:r>
                                        <a:rPr lang="fr-FR" sz="1200" i="1">
                                          <a:latin typeface="Cambria Math" panose="02040503050406030204" pitchFamily="18" charset="0"/>
                                        </a:rPr>
                                        <m:t>+</m:t>
                                      </m:r>
                                      <m:r>
                                        <m:rPr>
                                          <m:sty m:val="p"/>
                                        </m:rPr>
                                        <a:rPr lang="fr-FR" sz="1200" i="1">
                                          <a:latin typeface="Cambria Math" panose="02040503050406030204" pitchFamily="18" charset="0"/>
                                        </a:rPr>
                                        <m:t>TIE</m:t>
                                      </m:r>
                                      <m:r>
                                        <a:rPr lang="fr-FR" sz="1200" i="1">
                                          <a:latin typeface="Cambria Math" panose="02040503050406030204" pitchFamily="18" charset="0"/>
                                        </a:rPr>
                                        <m:t>)</m:t>
                                      </m:r>
                                    </m:e>
                                    <m:sup>
                                      <m:r>
                                        <m:rPr>
                                          <m:sty m:val="p"/>
                                        </m:rPr>
                                        <a:rPr lang="fr-FR" sz="1200" i="1">
                                          <a:latin typeface="Cambria Math" panose="02040503050406030204" pitchFamily="18" charset="0"/>
                                        </a:rPr>
                                        <m:t>t</m:t>
                                      </m:r>
                                      <m:r>
                                        <a:rPr lang="fr-FR" sz="1200" b="0" i="1" smtClean="0">
                                          <a:latin typeface="Cambria Math" panose="02040503050406030204" pitchFamily="18" charset="0"/>
                                        </a:rPr>
                                        <m:t>-</m:t>
                                      </m:r>
                                      <m:r>
                                        <m:rPr>
                                          <m:sty m:val="p"/>
                                        </m:rPr>
                                        <a:rPr lang="fr-FR" sz="1200" b="0" i="1" smtClean="0">
                                          <a:latin typeface="Cambria Math" panose="02040503050406030204" pitchFamily="18" charset="0"/>
                                        </a:rPr>
                                        <m:t>τ</m:t>
                                      </m:r>
                                    </m:sup>
                                  </m:sSup>
                                </m:den>
                              </m:f>
                            </m:e>
                          </m:nary>
                        </m:e>
                      </m:nary>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p:sp>
            <p:nvSpPr>
              <p:cNvPr id="17" name="ZoneTexte 16">
                <a:extLst>
                  <a:ext uri="{FF2B5EF4-FFF2-40B4-BE49-F238E27FC236}">
                    <a16:creationId xmlns:a16="http://schemas.microsoft.com/office/drawing/2014/main" id="{5862B3E7-AD0E-2E3E-70CF-3D4F80970718}"/>
                  </a:ext>
                </a:extLst>
              </p:cNvPr>
              <p:cNvSpPr txBox="1">
                <a:spLocks noRot="1" noChangeAspect="1" noMove="1" noResize="1" noEditPoints="1" noAdjustHandles="1" noChangeArrowheads="1" noChangeShapeType="1" noTextEdit="1"/>
              </p:cNvSpPr>
              <p:nvPr/>
            </p:nvSpPr>
            <p:spPr>
              <a:xfrm>
                <a:off x="86690" y="2744591"/>
                <a:ext cx="10238410" cy="129540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9" name="ZoneTexte 18">
                <a:extLst>
                  <a:ext uri="{FF2B5EF4-FFF2-40B4-BE49-F238E27FC236}">
                    <a16:creationId xmlns:a16="http://schemas.microsoft.com/office/drawing/2014/main" id="{5C5BBFBA-B552-210E-BCF7-DAA40B6067E8}"/>
                  </a:ext>
                </a:extLst>
              </p:cNvPr>
              <p:cNvSpPr txBox="1"/>
              <p:nvPr/>
            </p:nvSpPr>
            <p:spPr>
              <a:xfrm>
                <a:off x="-605460" y="3544729"/>
                <a:ext cx="10238410" cy="112486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d>
                            <m:dPr>
                              <m:ctrlPr>
                                <a:rPr lang="fr-FR" sz="1200" i="1" smtClean="0">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EAD</m:t>
                                  </m:r>
                                </m:e>
                                <m:sub>
                                  <m:r>
                                    <m:rPr>
                                      <m:sty m:val="p"/>
                                    </m:rPr>
                                    <a:rPr lang="fr-FR" sz="1200" i="1">
                                      <a:latin typeface="Cambria Math" panose="02040503050406030204" pitchFamily="18" charset="0"/>
                                      <a:ea typeface="Cambria Math" panose="02040503050406030204" pitchFamily="18" charset="0"/>
                                    </a:rPr>
                                    <m:t>τ</m:t>
                                  </m:r>
                                </m:sub>
                              </m:sSub>
                              <m:r>
                                <a:rPr lang="fr-FR" sz="1200" b="0" i="1" smtClean="0">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rPr>
                                  </m:ctrlPr>
                                </m:naryPr>
                                <m:sub>
                                  <m:r>
                                    <m:rPr>
                                      <m:brk m:alnAt="23"/>
                                    </m:rPr>
                                    <a:rPr lang="fr-FR" sz="1200" i="1">
                                      <a:latin typeface="Cambria Math" panose="02040503050406030204" pitchFamily="18" charset="0"/>
                                    </a:rPr>
                                    <m:t>𝑡</m:t>
                                  </m:r>
                                  <m:r>
                                    <a:rPr lang="fr-FR" sz="1200" i="1">
                                      <a:latin typeface="Cambria Math" panose="02040503050406030204" pitchFamily="18" charset="0"/>
                                    </a:rPr>
                                    <m:t>≥</m:t>
                                  </m:r>
                                  <m:r>
                                    <m:rPr>
                                      <m:sty m:val="p"/>
                                    </m:rPr>
                                    <a:rPr lang="fr-FR" sz="1200" i="1">
                                      <a:latin typeface="Cambria Math" panose="02040503050406030204" pitchFamily="18" charset="0"/>
                                    </a:rPr>
                                    <m:t>τ</m:t>
                                  </m:r>
                                </m:sub>
                                <m:sup>
                                  <m:r>
                                    <a:rPr lang="fr-FR" sz="1200" i="1">
                                      <a:latin typeface="Cambria Math" panose="02040503050406030204" pitchFamily="18" charset="0"/>
                                    </a:rPr>
                                    <m:t>𝑀</m:t>
                                  </m:r>
                                </m:sup>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R</m:t>
                                      </m:r>
                                    </m:e>
                                    <m:sub>
                                      <m:r>
                                        <m:rPr>
                                          <m:sty m:val="p"/>
                                        </m:rPr>
                                        <a:rPr lang="fr-FR" sz="1200" i="1">
                                          <a:latin typeface="Cambria Math" panose="02040503050406030204" pitchFamily="18" charset="0"/>
                                        </a:rPr>
                                        <m:t>t</m:t>
                                      </m:r>
                                    </m:sub>
                                  </m:sSub>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a:rPr lang="fr-FR" sz="1200" i="1">
                                              <a:latin typeface="Cambria Math" panose="02040503050406030204" pitchFamily="18" charset="0"/>
                                              <a:ea typeface="Cambria Math" panose="02040503050406030204" pitchFamily="18" charset="0"/>
                                            </a:rPr>
                                            <m:t>𝑡</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den>
                                  </m:f>
                                </m:e>
                              </m:nary>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d>
                            <m:dPr>
                              <m:begChr m:val="["/>
                              <m:endChr m:val="]"/>
                              <m:ctrlPr>
                                <a:rPr lang="fr-FR" sz="1200" i="1" smtClean="0">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EAD</m:t>
                                  </m:r>
                                </m:e>
                                <m:sub>
                                  <m:r>
                                    <m:rPr>
                                      <m:sty m:val="p"/>
                                    </m:rPr>
                                    <a:rPr lang="fr-FR" sz="1200" i="1">
                                      <a:latin typeface="Cambria Math" panose="02040503050406030204" pitchFamily="18" charset="0"/>
                                      <a:ea typeface="Cambria Math" panose="02040503050406030204" pitchFamily="18" charset="0"/>
                                    </a:rPr>
                                    <m:t>τ</m:t>
                                  </m:r>
                                </m:sub>
                              </m:sSub>
                              <m:d>
                                <m:dPr>
                                  <m:ctrlPr>
                                    <a:rPr lang="fr-FR" sz="1200" i="1">
                                      <a:latin typeface="Cambria Math" panose="02040503050406030204" pitchFamily="18" charset="0"/>
                                      <a:ea typeface="Cambria Math" panose="02040503050406030204" pitchFamily="18" charset="0"/>
                                    </a:rPr>
                                  </m:ctrlPr>
                                </m:dPr>
                                <m:e>
                                  <m:r>
                                    <a:rPr lang="fr-FR" sz="1200" i="1" smtClean="0">
                                      <a:solidFill>
                                        <a:srgbClr val="FF0000"/>
                                      </a:solidFill>
                                      <a:latin typeface="Cambria Math" panose="02040503050406030204" pitchFamily="18" charset="0"/>
                                      <a:ea typeface="Cambria Math" panose="02040503050406030204" pitchFamily="18" charset="0"/>
                                    </a:rPr>
                                    <m:t>1</m:t>
                                  </m:r>
                                  <m:r>
                                    <a:rPr lang="fr-FR" sz="1200" i="1" smtClean="0">
                                      <a:solidFill>
                                        <a:srgbClr val="FF0000"/>
                                      </a:solidFill>
                                      <a:latin typeface="Cambria Math" panose="02040503050406030204" pitchFamily="18" charset="0"/>
                                      <a:ea typeface="Cambria Math" panose="02040503050406030204" pitchFamily="18" charset="0"/>
                                    </a:rPr>
                                    <m:t>−</m:t>
                                  </m:r>
                                  <m:nary>
                                    <m:naryPr>
                                      <m:chr m:val="∑"/>
                                      <m:ctrlPr>
                                        <a:rPr lang="fr-FR" sz="1200" i="1">
                                          <a:solidFill>
                                            <a:srgbClr val="FF0000"/>
                                          </a:solidFill>
                                          <a:latin typeface="Cambria Math" panose="02040503050406030204" pitchFamily="18" charset="0"/>
                                        </a:rPr>
                                      </m:ctrlPr>
                                    </m:naryPr>
                                    <m:sub>
                                      <m:r>
                                        <m:rPr>
                                          <m:brk m:alnAt="23"/>
                                        </m:rPr>
                                        <a:rPr lang="fr-FR" sz="1200" i="1">
                                          <a:solidFill>
                                            <a:srgbClr val="FF0000"/>
                                          </a:solidFill>
                                          <a:latin typeface="Cambria Math" panose="02040503050406030204" pitchFamily="18" charset="0"/>
                                        </a:rPr>
                                        <m:t>𝑡</m:t>
                                      </m:r>
                                      <m:r>
                                        <a:rPr lang="fr-FR" sz="1200" i="1">
                                          <a:solidFill>
                                            <a:srgbClr val="FF0000"/>
                                          </a:solidFill>
                                          <a:latin typeface="Cambria Math" panose="02040503050406030204" pitchFamily="18" charset="0"/>
                                        </a:rPr>
                                        <m:t>≥</m:t>
                                      </m:r>
                                      <m:r>
                                        <m:rPr>
                                          <m:sty m:val="p"/>
                                        </m:rPr>
                                        <a:rPr lang="fr-FR" sz="1200" i="1">
                                          <a:solidFill>
                                            <a:srgbClr val="FF0000"/>
                                          </a:solidFill>
                                          <a:latin typeface="Cambria Math" panose="02040503050406030204" pitchFamily="18" charset="0"/>
                                        </a:rPr>
                                        <m:t>τ</m:t>
                                      </m:r>
                                    </m:sub>
                                    <m:sup>
                                      <m:r>
                                        <a:rPr lang="fr-FR" sz="1200" i="1">
                                          <a:solidFill>
                                            <a:srgbClr val="FF0000"/>
                                          </a:solidFill>
                                          <a:latin typeface="Cambria Math" panose="02040503050406030204" pitchFamily="18" charset="0"/>
                                        </a:rPr>
                                        <m:t>𝑀</m:t>
                                      </m:r>
                                    </m:sup>
                                    <m:e>
                                      <m:f>
                                        <m:fPr>
                                          <m:ctrlPr>
                                            <a:rPr lang="fr-FR" sz="1200" i="1" smtClean="0">
                                              <a:solidFill>
                                                <a:srgbClr val="FF0000"/>
                                              </a:solidFill>
                                              <a:latin typeface="Cambria Math" panose="02040503050406030204" pitchFamily="18" charset="0"/>
                                            </a:rPr>
                                          </m:ctrlPr>
                                        </m:fPr>
                                        <m:num>
                                          <m:sSub>
                                            <m:sSubPr>
                                              <m:ctrlPr>
                                                <a:rPr lang="fr-FR" sz="1200" i="1">
                                                  <a:solidFill>
                                                    <a:srgbClr val="FF0000"/>
                                                  </a:solidFill>
                                                  <a:latin typeface="Cambria Math" panose="02040503050406030204" pitchFamily="18" charset="0"/>
                                                </a:rPr>
                                              </m:ctrlPr>
                                            </m:sSubPr>
                                            <m:e>
                                              <m:r>
                                                <m:rPr>
                                                  <m:sty m:val="p"/>
                                                </m:rPr>
                                                <a:rPr lang="fr-FR" sz="1200" i="1">
                                                  <a:solidFill>
                                                    <a:srgbClr val="FF0000"/>
                                                  </a:solidFill>
                                                  <a:latin typeface="Cambria Math" panose="02040503050406030204" pitchFamily="18" charset="0"/>
                                                </a:rPr>
                                                <m:t>R</m:t>
                                              </m:r>
                                            </m:e>
                                            <m:sub>
                                              <m:r>
                                                <m:rPr>
                                                  <m:sty m:val="p"/>
                                                </m:rPr>
                                                <a:rPr lang="fr-FR" sz="1200" i="1">
                                                  <a:solidFill>
                                                    <a:srgbClr val="FF0000"/>
                                                  </a:solidFill>
                                                  <a:latin typeface="Cambria Math" panose="02040503050406030204" pitchFamily="18" charset="0"/>
                                                </a:rPr>
                                                <m:t>t</m:t>
                                              </m:r>
                                            </m:sub>
                                          </m:sSub>
                                          <m:r>
                                            <a:rPr lang="fr-FR" sz="1200" i="1">
                                              <a:solidFill>
                                                <a:srgbClr val="FF0000"/>
                                              </a:solidFill>
                                              <a:latin typeface="Cambria Math" panose="02040503050406030204" pitchFamily="18" charset="0"/>
                                              <a:ea typeface="Cambria Math" panose="02040503050406030204" pitchFamily="18" charset="0"/>
                                            </a:rPr>
                                            <m:t>∙</m:t>
                                          </m:r>
                                          <m:f>
                                            <m:fPr>
                                              <m:ctrlPr>
                                                <a:rPr lang="fr-FR" sz="1200" i="1">
                                                  <a:solidFill>
                                                    <a:srgbClr val="FF0000"/>
                                                  </a:solidFill>
                                                  <a:latin typeface="Cambria Math" panose="02040503050406030204" pitchFamily="18" charset="0"/>
                                                  <a:ea typeface="Cambria Math" panose="02040503050406030204" pitchFamily="18" charset="0"/>
                                                </a:rPr>
                                              </m:ctrlPr>
                                            </m:fPr>
                                            <m:num>
                                              <m:sSub>
                                                <m:sSubPr>
                                                  <m:ctrlPr>
                                                    <a:rPr lang="fr-FR" sz="1200" i="1">
                                                      <a:solidFill>
                                                        <a:srgbClr val="FF0000"/>
                                                      </a:solidFill>
                                                      <a:latin typeface="Cambria Math" panose="02040503050406030204" pitchFamily="18" charset="0"/>
                                                      <a:ea typeface="Cambria Math" panose="02040503050406030204" pitchFamily="18" charset="0"/>
                                                    </a:rPr>
                                                  </m:ctrlPr>
                                                </m:sSubPr>
                                                <m:e>
                                                  <m:r>
                                                    <a:rPr lang="fr-FR" sz="1200" i="1">
                                                      <a:solidFill>
                                                        <a:srgbClr val="FF0000"/>
                                                      </a:solidFill>
                                                      <a:latin typeface="Cambria Math" panose="02040503050406030204" pitchFamily="18" charset="0"/>
                                                      <a:ea typeface="Cambria Math" panose="02040503050406030204" pitchFamily="18" charset="0"/>
                                                    </a:rPr>
                                                    <m:t>𝐷𝐹</m:t>
                                                  </m:r>
                                                </m:e>
                                                <m:sub>
                                                  <m:r>
                                                    <a:rPr lang="fr-FR" sz="1200" i="1">
                                                      <a:solidFill>
                                                        <a:srgbClr val="FF0000"/>
                                                      </a:solidFill>
                                                      <a:latin typeface="Cambria Math" panose="02040503050406030204" pitchFamily="18" charset="0"/>
                                                      <a:ea typeface="Cambria Math" panose="02040503050406030204" pitchFamily="18" charset="0"/>
                                                    </a:rPr>
                                                    <m:t>𝑡</m:t>
                                                  </m:r>
                                                </m:sub>
                                              </m:sSub>
                                            </m:num>
                                            <m:den>
                                              <m:sSub>
                                                <m:sSubPr>
                                                  <m:ctrlPr>
                                                    <a:rPr lang="fr-FR" sz="1200" i="1">
                                                      <a:solidFill>
                                                        <a:srgbClr val="FF0000"/>
                                                      </a:solidFill>
                                                      <a:latin typeface="Cambria Math" panose="02040503050406030204" pitchFamily="18" charset="0"/>
                                                      <a:ea typeface="Cambria Math" panose="02040503050406030204" pitchFamily="18" charset="0"/>
                                                    </a:rPr>
                                                  </m:ctrlPr>
                                                </m:sSubPr>
                                                <m:e>
                                                  <m:r>
                                                    <a:rPr lang="fr-FR" sz="1200" i="1">
                                                      <a:solidFill>
                                                        <a:srgbClr val="FF0000"/>
                                                      </a:solidFill>
                                                      <a:latin typeface="Cambria Math" panose="02040503050406030204" pitchFamily="18" charset="0"/>
                                                      <a:ea typeface="Cambria Math" panose="02040503050406030204" pitchFamily="18" charset="0"/>
                                                    </a:rPr>
                                                    <m:t>𝐷𝐹</m:t>
                                                  </m:r>
                                                </m:e>
                                                <m:sub>
                                                  <m:r>
                                                    <m:rPr>
                                                      <m:sty m:val="p"/>
                                                    </m:rPr>
                                                    <a:rPr lang="fr-FR" sz="1200" i="1">
                                                      <a:solidFill>
                                                        <a:srgbClr val="FF0000"/>
                                                      </a:solidFill>
                                                      <a:latin typeface="Cambria Math" panose="02040503050406030204" pitchFamily="18" charset="0"/>
                                                      <a:ea typeface="Cambria Math" panose="02040503050406030204" pitchFamily="18" charset="0"/>
                                                    </a:rPr>
                                                    <m:t>τ</m:t>
                                                  </m:r>
                                                </m:sub>
                                              </m:sSub>
                                            </m:den>
                                          </m:f>
                                        </m:num>
                                        <m:den>
                                          <m:sSub>
                                            <m:sSubPr>
                                              <m:ctrlPr>
                                                <a:rPr lang="fr-FR" sz="1200" i="1">
                                                  <a:solidFill>
                                                    <a:srgbClr val="FF0000"/>
                                                  </a:solidFill>
                                                  <a:latin typeface="Cambria Math" panose="02040503050406030204" pitchFamily="18" charset="0"/>
                                                  <a:ea typeface="Cambria Math" panose="02040503050406030204" pitchFamily="18" charset="0"/>
                                                </a:rPr>
                                              </m:ctrlPr>
                                            </m:sSubPr>
                                            <m:e>
                                              <m:r>
                                                <m:rPr>
                                                  <m:sty m:val="p"/>
                                                </m:rPr>
                                                <a:rPr lang="fr-FR" sz="1200" i="1">
                                                  <a:solidFill>
                                                    <a:srgbClr val="FF0000"/>
                                                  </a:solidFill>
                                                  <a:latin typeface="Cambria Math" panose="02040503050406030204" pitchFamily="18" charset="0"/>
                                                  <a:ea typeface="Cambria Math" panose="02040503050406030204" pitchFamily="18" charset="0"/>
                                                </a:rPr>
                                                <m:t>EAD</m:t>
                                              </m:r>
                                            </m:e>
                                            <m:sub>
                                              <m:r>
                                                <m:rPr>
                                                  <m:sty m:val="p"/>
                                                </m:rPr>
                                                <a:rPr lang="fr-FR" sz="1200" i="1">
                                                  <a:solidFill>
                                                    <a:srgbClr val="FF0000"/>
                                                  </a:solidFill>
                                                  <a:latin typeface="Cambria Math" panose="02040503050406030204" pitchFamily="18" charset="0"/>
                                                  <a:ea typeface="Cambria Math" panose="02040503050406030204" pitchFamily="18" charset="0"/>
                                                </a:rPr>
                                                <m:t>τ</m:t>
                                              </m:r>
                                            </m:sub>
                                          </m:sSub>
                                        </m:den>
                                      </m:f>
                                    </m:e>
                                  </m:nary>
                                </m:e>
                              </m:d>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𝔼</m:t>
                      </m:r>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EAD</m:t>
                              </m:r>
                            </m:e>
                            <m:sub>
                              <m:r>
                                <m:rPr>
                                  <m:sty m:val="p"/>
                                </m:rPr>
                                <a:rPr lang="fr-FR" sz="1200" i="1">
                                  <a:latin typeface="Cambria Math" panose="02040503050406030204" pitchFamily="18" charset="0"/>
                                  <a:ea typeface="Cambria Math" panose="02040503050406030204" pitchFamily="18" charset="0"/>
                                </a:rPr>
                                <m:t>τ</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m:rPr>
                                  <m:sty m:val="p"/>
                                </m:rPr>
                                <a:rPr lang="fr-FR" sz="1200" i="1">
                                  <a:latin typeface="Cambria Math" panose="02040503050406030204" pitchFamily="18" charset="0"/>
                                  <a:ea typeface="Cambria Math" panose="02040503050406030204" pitchFamily="18" charset="0"/>
                                </a:rPr>
                                <m:t>LGD</m:t>
                              </m:r>
                            </m:e>
                            <m:sub>
                              <m:r>
                                <m:rPr>
                                  <m:sty m:val="p"/>
                                </m:rPr>
                                <a:rPr lang="fr-FR" sz="1200" i="1">
                                  <a:latin typeface="Cambria Math" panose="02040503050406030204" pitchFamily="18" charset="0"/>
                                  <a:ea typeface="Cambria Math" panose="02040503050406030204" pitchFamily="18" charset="0"/>
                                </a:rPr>
                                <m:t>τ</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m:rPr>
                                  <m:sty m:val="p"/>
                                </m:rPr>
                                <a:rPr lang="fr-FR" sz="1200" i="1">
                                  <a:latin typeface="Cambria Math" panose="02040503050406030204" pitchFamily="18" charset="0"/>
                                  <a:ea typeface="Cambria Math" panose="02040503050406030204" pitchFamily="18" charset="0"/>
                                </a:rPr>
                                <m:t>τ</m:t>
                              </m:r>
                            </m:sub>
                          </m:sSub>
                        </m:e>
                      </m:d>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p:sp>
            <p:nvSpPr>
              <p:cNvPr id="19" name="ZoneTexte 18">
                <a:extLst>
                  <a:ext uri="{FF2B5EF4-FFF2-40B4-BE49-F238E27FC236}">
                    <a16:creationId xmlns:a16="http://schemas.microsoft.com/office/drawing/2014/main" id="{5C5BBFBA-B552-210E-BCF7-DAA40B6067E8}"/>
                  </a:ext>
                </a:extLst>
              </p:cNvPr>
              <p:cNvSpPr txBox="1">
                <a:spLocks noRot="1" noChangeAspect="1" noMove="1" noResize="1" noEditPoints="1" noAdjustHandles="1" noChangeArrowheads="1" noChangeShapeType="1" noTextEdit="1"/>
              </p:cNvSpPr>
              <p:nvPr/>
            </p:nvSpPr>
            <p:spPr>
              <a:xfrm>
                <a:off x="-605460" y="3544729"/>
                <a:ext cx="10238410" cy="1124863"/>
              </a:xfrm>
              <a:prstGeom prst="rect">
                <a:avLst/>
              </a:prstGeom>
              <a:blipFill>
                <a:blip r:embed="rId8"/>
                <a:stretch>
                  <a:fillRect/>
                </a:stretch>
              </a:blipFill>
            </p:spPr>
            <p:txBody>
              <a:bodyPr/>
              <a:lstStyle/>
              <a:p>
                <a:r>
                  <a:rPr lang="fr-FR">
                    <a:noFill/>
                  </a:rPr>
                  <a:t> </a:t>
                </a:r>
              </a:p>
            </p:txBody>
          </p:sp>
        </mc:Fallback>
      </mc:AlternateContent>
      <p:sp>
        <p:nvSpPr>
          <p:cNvPr id="20" name="Accolade ouvrante 19">
            <a:extLst>
              <a:ext uri="{FF2B5EF4-FFF2-40B4-BE49-F238E27FC236}">
                <a16:creationId xmlns:a16="http://schemas.microsoft.com/office/drawing/2014/main" id="{3DB52639-2328-742F-304E-DA025492A2A9}"/>
              </a:ext>
            </a:extLst>
          </p:cNvPr>
          <p:cNvSpPr/>
          <p:nvPr/>
        </p:nvSpPr>
        <p:spPr>
          <a:xfrm rot="16200000">
            <a:off x="5183035" y="3777832"/>
            <a:ext cx="45719" cy="10715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21" name="ZoneTexte 20">
                <a:extLst>
                  <a:ext uri="{FF2B5EF4-FFF2-40B4-BE49-F238E27FC236}">
                    <a16:creationId xmlns:a16="http://schemas.microsoft.com/office/drawing/2014/main" id="{ACEDF31F-B5C1-F89E-2B6A-63CA9905B3E6}"/>
                  </a:ext>
                </a:extLst>
              </p:cNvPr>
              <p:cNvSpPr txBox="1"/>
              <p:nvPr/>
            </p:nvSpPr>
            <p:spPr>
              <a:xfrm>
                <a:off x="4587744" y="4351620"/>
                <a:ext cx="1816100" cy="344672"/>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1</m:t>
                        </m:r>
                        <m:r>
                          <a:rPr lang="fr-FR" sz="1200" b="0" i="1" smtClean="0">
                            <a:latin typeface="Cambria Math" panose="02040503050406030204" pitchFamily="18" charset="0"/>
                            <a:ea typeface="Cambria Math" panose="02040503050406030204" pitchFamily="18" charset="0"/>
                          </a:rPr>
                          <m:t>-</m:t>
                        </m:r>
                        <m:r>
                          <m:rPr>
                            <m:sty m:val="p"/>
                          </m:rPr>
                          <a:rPr lang="fr-FR" sz="1200" b="0" i="1" smtClean="0">
                            <a:latin typeface="Cambria Math" panose="02040503050406030204" pitchFamily="18" charset="0"/>
                            <a:ea typeface="Cambria Math" panose="02040503050406030204" pitchFamily="18" charset="0"/>
                          </a:rPr>
                          <m:t>TR</m:t>
                        </m:r>
                      </m:e>
                      <m:sub>
                        <m:r>
                          <m:rPr>
                            <m:sty m:val="p"/>
                          </m:rPr>
                          <a:rPr lang="fr-FR" sz="1200" i="1">
                            <a:latin typeface="Cambria Math" panose="02040503050406030204" pitchFamily="18" charset="0"/>
                            <a:ea typeface="Cambria Math" panose="02040503050406030204" pitchFamily="18" charset="0"/>
                          </a:rPr>
                          <m:t>τ</m:t>
                        </m:r>
                      </m:sub>
                    </m:sSub>
                    <m:r>
                      <a:rPr lang="fr-FR" sz="1200" b="0" i="1" smtClean="0">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m:rPr>
                            <m:sty m:val="p"/>
                          </m:rPr>
                          <a:rPr lang="fr-FR" sz="1200" b="0" i="1" smtClean="0">
                            <a:latin typeface="Cambria Math" panose="02040503050406030204" pitchFamily="18" charset="0"/>
                            <a:ea typeface="Cambria Math" panose="02040503050406030204" pitchFamily="18" charset="0"/>
                          </a:rPr>
                          <m:t>LGD</m:t>
                        </m:r>
                      </m:e>
                      <m:sub>
                        <m:r>
                          <m:rPr>
                            <m:sty m:val="p"/>
                          </m:rPr>
                          <a:rPr lang="fr-FR" sz="1200" i="1">
                            <a:latin typeface="Cambria Math" panose="02040503050406030204" pitchFamily="18" charset="0"/>
                            <a:ea typeface="Cambria Math" panose="02040503050406030204" pitchFamily="18" charset="0"/>
                          </a:rPr>
                          <m:t>τ</m:t>
                        </m:r>
                      </m:sub>
                    </m:sSub>
                  </m:oMath>
                </a14:m>
                <a:endParaRPr lang="fr-FR" sz="1200" dirty="0">
                  <a:latin typeface="Verdana" panose="020B0604030504040204" pitchFamily="34" charset="0"/>
                </a:endParaRPr>
              </a:p>
            </p:txBody>
          </p:sp>
        </mc:Choice>
        <mc:Fallback>
          <p:sp>
            <p:nvSpPr>
              <p:cNvPr id="21" name="ZoneTexte 20">
                <a:extLst>
                  <a:ext uri="{FF2B5EF4-FFF2-40B4-BE49-F238E27FC236}">
                    <a16:creationId xmlns:a16="http://schemas.microsoft.com/office/drawing/2014/main" id="{ACEDF31F-B5C1-F89E-2B6A-63CA9905B3E6}"/>
                  </a:ext>
                </a:extLst>
              </p:cNvPr>
              <p:cNvSpPr txBox="1">
                <a:spLocks noRot="1" noChangeAspect="1" noMove="1" noResize="1" noEditPoints="1" noAdjustHandles="1" noChangeArrowheads="1" noChangeShapeType="1" noTextEdit="1"/>
              </p:cNvSpPr>
              <p:nvPr/>
            </p:nvSpPr>
            <p:spPr>
              <a:xfrm>
                <a:off x="4587744" y="4351620"/>
                <a:ext cx="1816100" cy="344672"/>
              </a:xfrm>
              <a:prstGeom prst="rect">
                <a:avLst/>
              </a:prstGeom>
              <a:blipFill>
                <a:blip r:embed="rId9"/>
                <a:stretch>
                  <a:fillRect l="-337" t="-178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5" name="ZoneTexte 24">
                <a:extLst>
                  <a:ext uri="{FF2B5EF4-FFF2-40B4-BE49-F238E27FC236}">
                    <a16:creationId xmlns:a16="http://schemas.microsoft.com/office/drawing/2014/main" id="{14BAA60B-297A-CD5D-C2B8-207BEAA487F2}"/>
                  </a:ext>
                </a:extLst>
              </p:cNvPr>
              <p:cNvSpPr txBox="1"/>
              <p:nvPr/>
            </p:nvSpPr>
            <p:spPr>
              <a:xfrm>
                <a:off x="7918450" y="3688837"/>
                <a:ext cx="4940300" cy="1331910"/>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m:rPr>
                            <m:sty m:val="p"/>
                          </m:rPr>
                          <a:rPr lang="fr-FR" sz="1000" b="0" i="1" smtClean="0">
                            <a:latin typeface="Cambria Math" panose="02040503050406030204" pitchFamily="18" charset="0"/>
                            <a:ea typeface="Cambria Math" panose="02040503050406030204" pitchFamily="18" charset="0"/>
                          </a:rPr>
                          <m:t>TR</m:t>
                        </m:r>
                      </m:e>
                      <m:sub>
                        <m:r>
                          <m:rPr>
                            <m:sty m:val="p"/>
                          </m:rPr>
                          <a:rPr lang="fr-FR" sz="1000" i="1">
                            <a:latin typeface="Cambria Math" panose="02040503050406030204" pitchFamily="18" charset="0"/>
                            <a:ea typeface="Cambria Math" panose="02040503050406030204" pitchFamily="18" charset="0"/>
                          </a:rPr>
                          <m:t>τ</m:t>
                        </m:r>
                      </m:sub>
                    </m:sSub>
                    <m:r>
                      <a:rPr lang="fr-FR" sz="1000" i="1">
                        <a:latin typeface="Cambria Math" panose="02040503050406030204" pitchFamily="18" charset="0"/>
                        <a:ea typeface="Cambria Math" panose="02040503050406030204" pitchFamily="18" charset="0"/>
                      </a:rPr>
                      <m:t> </m:t>
                    </m:r>
                  </m:oMath>
                </a14:m>
                <a:r>
                  <a:rPr lang="fr-FR" sz="1000" dirty="0">
                    <a:latin typeface="Verdana" panose="020B0604030504040204" pitchFamily="34" charset="0"/>
                  </a:rPr>
                  <a:t>: </a:t>
                </a:r>
                <a:r>
                  <a:rPr lang="fr-FR" sz="1000" dirty="0"/>
                  <a:t>Taux de recouvrement cumulé après la survenue du défaut </a:t>
                </a:r>
              </a:p>
              <a:p>
                <a:pPr algn="just">
                  <a:spcBef>
                    <a:spcPts val="600"/>
                  </a:spcBef>
                  <a:buClr>
                    <a:schemeClr val="tx1"/>
                  </a:buClr>
                </a:pP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LGD</m:t>
                        </m:r>
                      </m:e>
                      <m:sub>
                        <m:r>
                          <m:rPr>
                            <m:sty m:val="p"/>
                          </m:rPr>
                          <a:rPr lang="fr-FR" sz="1000" i="1">
                            <a:latin typeface="Cambria Math" panose="02040503050406030204" pitchFamily="18" charset="0"/>
                            <a:ea typeface="Cambria Math" panose="02040503050406030204" pitchFamily="18" charset="0"/>
                          </a:rPr>
                          <m:t>τ</m:t>
                        </m:r>
                      </m:sub>
                    </m:sSub>
                    <m:r>
                      <a:rPr lang="fr-FR" sz="1000" b="0" i="1" smtClean="0">
                        <a:latin typeface="Cambria Math" panose="02040503050406030204" pitchFamily="18" charset="0"/>
                        <a:ea typeface="Cambria Math" panose="02040503050406030204" pitchFamily="18" charset="0"/>
                      </a:rPr>
                      <m:t> </m:t>
                    </m:r>
                  </m:oMath>
                </a14:m>
                <a:r>
                  <a:rPr lang="fr-FR" sz="1000" dirty="0">
                    <a:latin typeface="Verdana" panose="020B0604030504040204" pitchFamily="34" charset="0"/>
                  </a:rPr>
                  <a:t>: </a:t>
                </a:r>
                <a:r>
                  <a:rPr lang="fr-FR" sz="1000" dirty="0"/>
                  <a:t>Perte en cas de défaut (LGD)</a:t>
                </a:r>
              </a:p>
            </p:txBody>
          </p:sp>
        </mc:Choice>
        <mc:Fallback>
          <p:sp>
            <p:nvSpPr>
              <p:cNvPr id="25" name="ZoneTexte 24">
                <a:extLst>
                  <a:ext uri="{FF2B5EF4-FFF2-40B4-BE49-F238E27FC236}">
                    <a16:creationId xmlns:a16="http://schemas.microsoft.com/office/drawing/2014/main" id="{14BAA60B-297A-CD5D-C2B8-207BEAA487F2}"/>
                  </a:ext>
                </a:extLst>
              </p:cNvPr>
              <p:cNvSpPr txBox="1">
                <a:spLocks noRot="1" noChangeAspect="1" noMove="1" noResize="1" noEditPoints="1" noAdjustHandles="1" noChangeArrowheads="1" noChangeShapeType="1" noTextEdit="1"/>
              </p:cNvSpPr>
              <p:nvPr/>
            </p:nvSpPr>
            <p:spPr>
              <a:xfrm>
                <a:off x="7918450" y="3688837"/>
                <a:ext cx="4940300" cy="1331910"/>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11AAE5DF-98EC-8A70-3B01-7C0423E1C8B4}"/>
                  </a:ext>
                </a:extLst>
              </p:cNvPr>
              <p:cNvSpPr txBox="1"/>
              <p:nvPr/>
            </p:nvSpPr>
            <p:spPr>
              <a:xfrm>
                <a:off x="795366" y="4723476"/>
                <a:ext cx="10238410" cy="112486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b="0" i="1" smtClean="0">
                          <a:latin typeface="Cambria Math" panose="02040503050406030204" pitchFamily="18" charset="0"/>
                          <a:ea typeface="Cambria Math" panose="02040503050406030204" pitchFamily="18" charset="0"/>
                        </a:rPr>
                        <m:t>=</m:t>
                      </m:r>
                      <m:nary>
                        <m:naryPr>
                          <m:limLoc m:val="undOvr"/>
                          <m:ctrlPr>
                            <a:rPr lang="fr-FR" sz="1200" b="0" i="1" smtClean="0">
                              <a:latin typeface="Cambria Math" panose="02040503050406030204" pitchFamily="18" charset="0"/>
                              <a:ea typeface="Cambria Math" panose="02040503050406030204" pitchFamily="18" charset="0"/>
                            </a:rPr>
                          </m:ctrlPr>
                        </m:naryPr>
                        <m:sub>
                          <m:r>
                            <m:rPr>
                              <m:brk m:alnAt="24"/>
                            </m:rPr>
                            <a:rPr lang="fr-FR" sz="1200" b="0" i="1" smtClean="0">
                              <a:latin typeface="Cambria Math" panose="02040503050406030204" pitchFamily="18" charset="0"/>
                              <a:ea typeface="Cambria Math" panose="02040503050406030204" pitchFamily="18" charset="0"/>
                            </a:rPr>
                            <m:t>0</m:t>
                          </m:r>
                        </m:sub>
                        <m:sup>
                          <m:r>
                            <m:rPr>
                              <m:sty m:val="p"/>
                            </m:rPr>
                            <a:rPr lang="fr-FR" sz="1200" b="0" i="1" smtClean="0">
                              <a:latin typeface="Cambria Math" panose="02040503050406030204" pitchFamily="18" charset="0"/>
                              <a:ea typeface="Cambria Math" panose="02040503050406030204" pitchFamily="18" charset="0"/>
                            </a:rPr>
                            <m:t>M</m:t>
                          </m:r>
                        </m:sup>
                        <m:e>
                          <m:d>
                            <m:dPr>
                              <m:ctrlPr>
                                <a:rPr lang="fr-FR" sz="1200" b="0" i="1" smtClean="0">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EAD</m:t>
                                  </m:r>
                                </m:e>
                                <m:sub>
                                  <m:r>
                                    <m:rPr>
                                      <m:sty m:val="p"/>
                                    </m:rPr>
                                    <a:rPr lang="fr-FR" sz="1200" b="0" i="1" smtClean="0">
                                      <a:latin typeface="Cambria Math" panose="02040503050406030204" pitchFamily="18" charset="0"/>
                                      <a:ea typeface="Cambria Math" panose="02040503050406030204" pitchFamily="18" charset="0"/>
                                    </a:rPr>
                                    <m:t>t</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m:rPr>
                                      <m:sty m:val="p"/>
                                    </m:rPr>
                                    <a:rPr lang="fr-FR" sz="1200" i="1">
                                      <a:latin typeface="Cambria Math" panose="02040503050406030204" pitchFamily="18" charset="0"/>
                                      <a:ea typeface="Cambria Math" panose="02040503050406030204" pitchFamily="18" charset="0"/>
                                    </a:rPr>
                                    <m:t>LGD</m:t>
                                  </m:r>
                                </m:e>
                                <m:sub>
                                  <m:r>
                                    <m:rPr>
                                      <m:sty m:val="p"/>
                                    </m:rPr>
                                    <a:rPr lang="fr-FR" sz="1200" b="0" i="1" smtClean="0">
                                      <a:latin typeface="Cambria Math" panose="02040503050406030204" pitchFamily="18" charset="0"/>
                                      <a:ea typeface="Cambria Math" panose="02040503050406030204" pitchFamily="18" charset="0"/>
                                    </a:rPr>
                                    <m:t>t</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𝐷𝐹</m:t>
                                  </m:r>
                                </m:e>
                                <m:sub>
                                  <m:r>
                                    <m:rPr>
                                      <m:sty m:val="p"/>
                                    </m:rPr>
                                    <a:rPr lang="fr-FR" sz="1200" b="0" i="1" smtClean="0">
                                      <a:latin typeface="Cambria Math" panose="02040503050406030204" pitchFamily="18" charset="0"/>
                                      <a:ea typeface="Cambria Math" panose="02040503050406030204" pitchFamily="18" charset="0"/>
                                    </a:rPr>
                                    <m:t>t</m:t>
                                  </m:r>
                                </m:sub>
                              </m:sSub>
                            </m:e>
                          </m:d>
                        </m:e>
                      </m:nary>
                      <m:r>
                        <m:rPr>
                          <m:sty m:val="p"/>
                        </m:rPr>
                        <a:rPr lang="fr-FR" sz="1200" b="0" i="1" smtClean="0">
                          <a:latin typeface="Cambria Math" panose="02040503050406030204" pitchFamily="18" charset="0"/>
                          <a:ea typeface="Cambria Math" panose="02040503050406030204" pitchFamily="18" charset="0"/>
                        </a:rPr>
                        <m:t>d</m:t>
                      </m:r>
                      <m:sSub>
                        <m:sSubPr>
                          <m:ctrlPr>
                            <a:rPr lang="fr-FR" sz="1200" b="0" i="1" smtClean="0">
                              <a:latin typeface="Cambria Math" panose="02040503050406030204" pitchFamily="18" charset="0"/>
                              <a:ea typeface="Cambria Math" panose="02040503050406030204" pitchFamily="18" charset="0"/>
                            </a:rPr>
                          </m:ctrlPr>
                        </m:sSubPr>
                        <m:e>
                          <m:r>
                            <m:rPr>
                              <m:sty m:val="p"/>
                            </m:rPr>
                            <a:rPr lang="fr-FR" sz="1200" b="0" i="1" smtClean="0">
                              <a:latin typeface="Cambria Math" panose="02040503050406030204" pitchFamily="18" charset="0"/>
                              <a:ea typeface="Cambria Math" panose="02040503050406030204" pitchFamily="18" charset="0"/>
                            </a:rPr>
                            <m:t>P</m:t>
                          </m:r>
                        </m:e>
                        <m:sub>
                          <m:r>
                            <m:rPr>
                              <m:sty m:val="p"/>
                            </m:rPr>
                            <a:rPr lang="fr-FR" sz="1200" b="0" i="1" smtClean="0">
                              <a:latin typeface="Cambria Math" panose="02040503050406030204" pitchFamily="18" charset="0"/>
                              <a:ea typeface="Cambria Math" panose="02040503050406030204" pitchFamily="18" charset="0"/>
                            </a:rPr>
                            <m:t>t</m:t>
                          </m:r>
                        </m:sub>
                      </m:sSub>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p:sp>
            <p:nvSpPr>
              <p:cNvPr id="26" name="ZoneTexte 25">
                <a:extLst>
                  <a:ext uri="{FF2B5EF4-FFF2-40B4-BE49-F238E27FC236}">
                    <a16:creationId xmlns:a16="http://schemas.microsoft.com/office/drawing/2014/main" id="{11AAE5DF-98EC-8A70-3B01-7C0423E1C8B4}"/>
                  </a:ext>
                </a:extLst>
              </p:cNvPr>
              <p:cNvSpPr txBox="1">
                <a:spLocks noRot="1" noChangeAspect="1" noMove="1" noResize="1" noEditPoints="1" noAdjustHandles="1" noChangeArrowheads="1" noChangeShapeType="1" noTextEdit="1"/>
              </p:cNvSpPr>
              <p:nvPr/>
            </p:nvSpPr>
            <p:spPr>
              <a:xfrm>
                <a:off x="795366" y="4723476"/>
                <a:ext cx="10238410" cy="1124863"/>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9" name="ZoneTexte 28">
                <a:extLst>
                  <a:ext uri="{FF2B5EF4-FFF2-40B4-BE49-F238E27FC236}">
                    <a16:creationId xmlns:a16="http://schemas.microsoft.com/office/drawing/2014/main" id="{57CC3BB0-69E5-E048-7792-2B61CDAB253A}"/>
                  </a:ext>
                </a:extLst>
              </p:cNvPr>
              <p:cNvSpPr txBox="1"/>
              <p:nvPr/>
            </p:nvSpPr>
            <p:spPr>
              <a:xfrm>
                <a:off x="5271107" y="4930225"/>
                <a:ext cx="4940300" cy="133191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P</m:t>
                          </m:r>
                        </m:e>
                        <m:sub>
                          <m:r>
                            <m:rPr>
                              <m:sty m:val="p"/>
                            </m:rPr>
                            <a:rPr lang="fr-FR" sz="1000" i="1">
                              <a:latin typeface="Cambria Math" panose="02040503050406030204" pitchFamily="18" charset="0"/>
                              <a:ea typeface="Cambria Math" panose="02040503050406030204" pitchFamily="18" charset="0"/>
                            </a:rPr>
                            <m:t>t</m:t>
                          </m:r>
                        </m:sub>
                      </m:sSub>
                      <m:r>
                        <a:rPr lang="fr-FR" sz="1000" b="0" i="1" smtClean="0">
                          <a:latin typeface="Cambria Math" panose="02040503050406030204" pitchFamily="18" charset="0"/>
                          <a:ea typeface="Cambria Math" panose="02040503050406030204" pitchFamily="18" charset="0"/>
                        </a:rPr>
                        <m:t>=</m:t>
                      </m:r>
                      <m:r>
                        <a:rPr lang="fr-FR" sz="1000" b="0" i="1" smtClean="0">
                          <a:latin typeface="Cambria Math" panose="02040503050406030204" pitchFamily="18" charset="0"/>
                          <a:ea typeface="Cambria Math" panose="02040503050406030204" pitchFamily="18" charset="0"/>
                        </a:rPr>
                        <m:t>ℙ</m:t>
                      </m:r>
                      <m:r>
                        <a:rPr lang="fr-FR" sz="1000" b="0" i="1" smtClean="0">
                          <a:latin typeface="Cambria Math" panose="02040503050406030204" pitchFamily="18" charset="0"/>
                          <a:ea typeface="Cambria Math" panose="02040503050406030204" pitchFamily="18" charset="0"/>
                        </a:rPr>
                        <m:t>(</m:t>
                      </m:r>
                      <m:r>
                        <m:rPr>
                          <m:sty m:val="p"/>
                        </m:rPr>
                        <a:rPr lang="fr-FR" sz="1000" b="0" i="1" smtClean="0">
                          <a:latin typeface="Cambria Math" panose="02040503050406030204" pitchFamily="18" charset="0"/>
                          <a:ea typeface="Cambria Math" panose="02040503050406030204" pitchFamily="18" charset="0"/>
                        </a:rPr>
                        <m:t>τ</m:t>
                      </m:r>
                      <m:r>
                        <a:rPr lang="fr-FR" sz="1000" b="0" i="1" smtClean="0">
                          <a:latin typeface="Cambria Math" panose="02040503050406030204" pitchFamily="18" charset="0"/>
                          <a:ea typeface="Cambria Math" panose="02040503050406030204" pitchFamily="18" charset="0"/>
                        </a:rPr>
                        <m:t>≤</m:t>
                      </m:r>
                      <m:r>
                        <m:rPr>
                          <m:sty m:val="p"/>
                        </m:rPr>
                        <a:rPr lang="fr-FR" sz="1000" b="0" i="1" smtClean="0">
                          <a:latin typeface="Cambria Math" panose="02040503050406030204" pitchFamily="18" charset="0"/>
                          <a:ea typeface="Cambria Math" panose="02040503050406030204" pitchFamily="18" charset="0"/>
                        </a:rPr>
                        <m:t>t</m:t>
                      </m:r>
                      <m:r>
                        <a:rPr lang="fr-FR" sz="1000" b="0" i="1" smtClean="0">
                          <a:latin typeface="Cambria Math" panose="02040503050406030204" pitchFamily="18" charset="0"/>
                          <a:ea typeface="Cambria Math" panose="02040503050406030204" pitchFamily="18" charset="0"/>
                        </a:rPr>
                        <m:t>) </m:t>
                      </m:r>
                    </m:oMath>
                  </m:oMathPara>
                </a14:m>
                <a:endParaRPr lang="fr-FR" sz="1000" dirty="0"/>
              </a:p>
            </p:txBody>
          </p:sp>
        </mc:Choice>
        <mc:Fallback>
          <p:sp>
            <p:nvSpPr>
              <p:cNvPr id="29" name="ZoneTexte 28">
                <a:extLst>
                  <a:ext uri="{FF2B5EF4-FFF2-40B4-BE49-F238E27FC236}">
                    <a16:creationId xmlns:a16="http://schemas.microsoft.com/office/drawing/2014/main" id="{57CC3BB0-69E5-E048-7792-2B61CDAB253A}"/>
                  </a:ext>
                </a:extLst>
              </p:cNvPr>
              <p:cNvSpPr txBox="1">
                <a:spLocks noRot="1" noChangeAspect="1" noMove="1" noResize="1" noEditPoints="1" noAdjustHandles="1" noChangeArrowheads="1" noChangeShapeType="1" noTextEdit="1"/>
              </p:cNvSpPr>
              <p:nvPr/>
            </p:nvSpPr>
            <p:spPr>
              <a:xfrm>
                <a:off x="5271107" y="4930225"/>
                <a:ext cx="4940300" cy="1331910"/>
              </a:xfrm>
              <a:prstGeom prst="rect">
                <a:avLst/>
              </a:prstGeom>
              <a:blipFill>
                <a:blip r:embed="rId12"/>
                <a:stretch>
                  <a:fillRect/>
                </a:stretch>
              </a:blipFill>
            </p:spPr>
            <p:txBody>
              <a:bodyPr/>
              <a:lstStyle/>
              <a:p>
                <a:r>
                  <a:rPr lang="fr-FR">
                    <a:noFill/>
                  </a:rPr>
                  <a:t> </a:t>
                </a:r>
              </a:p>
            </p:txBody>
          </p:sp>
        </mc:Fallback>
      </mc:AlternateContent>
      <p:sp>
        <p:nvSpPr>
          <p:cNvPr id="30" name="ZoneTexte 29">
            <a:extLst>
              <a:ext uri="{FF2B5EF4-FFF2-40B4-BE49-F238E27FC236}">
                <a16:creationId xmlns:a16="http://schemas.microsoft.com/office/drawing/2014/main" id="{81FD5E69-A5E4-F4F4-0F15-79673F02DA4D}"/>
              </a:ext>
            </a:extLst>
          </p:cNvPr>
          <p:cNvSpPr txBox="1"/>
          <p:nvPr/>
        </p:nvSpPr>
        <p:spPr>
          <a:xfrm>
            <a:off x="5457371" y="3113314"/>
            <a:ext cx="914400" cy="914400"/>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31" name="ZoneTexte 30">
            <a:extLst>
              <a:ext uri="{FF2B5EF4-FFF2-40B4-BE49-F238E27FC236}">
                <a16:creationId xmlns:a16="http://schemas.microsoft.com/office/drawing/2014/main" id="{01A80E35-428C-826A-7E8E-B85280A5B947}"/>
              </a:ext>
            </a:extLst>
          </p:cNvPr>
          <p:cNvSpPr txBox="1"/>
          <p:nvPr/>
        </p:nvSpPr>
        <p:spPr>
          <a:xfrm>
            <a:off x="-1291771" y="3429000"/>
            <a:ext cx="7584621" cy="655969"/>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1218" name="ZoneTexte 1217">
                <a:extLst>
                  <a:ext uri="{FF2B5EF4-FFF2-40B4-BE49-F238E27FC236}">
                    <a16:creationId xmlns:a16="http://schemas.microsoft.com/office/drawing/2014/main" id="{B43E159F-3627-2018-1603-E25F392A9014}"/>
                  </a:ext>
                </a:extLst>
              </p:cNvPr>
              <p:cNvSpPr txBox="1"/>
              <p:nvPr/>
            </p:nvSpPr>
            <p:spPr>
              <a:xfrm>
                <a:off x="349886" y="5782661"/>
                <a:ext cx="10238410" cy="112486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i="1">
                          <a:latin typeface="Cambria Math" panose="02040503050406030204" pitchFamily="18" charset="0"/>
                        </a:rPr>
                        <m:t>𝐸𝐶𝐿</m:t>
                      </m:r>
                      <m:r>
                        <a:rPr lang="fr-FR" sz="1200" b="0" i="1" smtClean="0">
                          <a:latin typeface="Cambria Math" panose="02040503050406030204" pitchFamily="18" charset="0"/>
                        </a:rPr>
                        <m:t>≈</m:t>
                      </m:r>
                      <m:nary>
                        <m:naryPr>
                          <m:chr m:val="∑"/>
                          <m:ctrlPr>
                            <a:rPr lang="fr-FR" sz="1200" b="0" i="1" smtClean="0">
                              <a:latin typeface="Cambria Math" panose="02040503050406030204" pitchFamily="18" charset="0"/>
                              <a:ea typeface="Cambria Math" panose="02040503050406030204" pitchFamily="18" charset="0"/>
                            </a:rPr>
                          </m:ctrlPr>
                        </m:naryPr>
                        <m:sub>
                          <m:sSub>
                            <m:sSubPr>
                              <m:ctrlPr>
                                <a:rPr lang="fr-FR" sz="1200" b="0" i="1" smtClean="0">
                                  <a:latin typeface="Cambria Math" panose="02040503050406030204" pitchFamily="18" charset="0"/>
                                  <a:ea typeface="Cambria Math" panose="02040503050406030204" pitchFamily="18" charset="0"/>
                                </a:rPr>
                              </m:ctrlPr>
                            </m:sSubPr>
                            <m:e>
                              <m:r>
                                <m:rPr>
                                  <m:sty m:val="p"/>
                                </m:rPr>
                                <a:rPr lang="fr-FR" sz="1200" b="0" i="1" smtClean="0">
                                  <a:latin typeface="Cambria Math" panose="02040503050406030204" pitchFamily="18" charset="0"/>
                                  <a:ea typeface="Cambria Math" panose="02040503050406030204" pitchFamily="18" charset="0"/>
                                </a:rPr>
                                <m:t>t</m:t>
                              </m:r>
                            </m:e>
                            <m:sub>
                              <m:r>
                                <a:rPr lang="fr-FR" sz="1200" b="0" i="1" smtClean="0">
                                  <a:latin typeface="Cambria Math" panose="02040503050406030204" pitchFamily="18" charset="0"/>
                                  <a:ea typeface="Cambria Math" panose="02040503050406030204" pitchFamily="18" charset="0"/>
                                </a:rPr>
                                <m:t>0</m:t>
                              </m:r>
                            </m:sub>
                          </m:sSub>
                        </m:sub>
                        <m:sup>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t</m:t>
                              </m:r>
                            </m:e>
                            <m:sub>
                              <m:r>
                                <m:rPr>
                                  <m:sty m:val="p"/>
                                </m:rPr>
                                <a:rPr lang="fr-FR" sz="1200" b="0" i="1" smtClean="0">
                                  <a:latin typeface="Cambria Math" panose="02040503050406030204" pitchFamily="18" charset="0"/>
                                  <a:ea typeface="Cambria Math" panose="02040503050406030204" pitchFamily="18" charset="0"/>
                                </a:rPr>
                                <m:t>M</m:t>
                              </m:r>
                            </m:sub>
                          </m:sSub>
                        </m:sup>
                        <m:e>
                          <m:sSub>
                            <m:sSubPr>
                              <m:ctrlPr>
                                <a:rPr lang="fr-FR" sz="1200" i="1">
                                  <a:latin typeface="Cambria Math" panose="02040503050406030204" pitchFamily="18" charset="0"/>
                                  <a:ea typeface="Cambria Math" panose="02040503050406030204" pitchFamily="18" charset="0"/>
                                </a:rPr>
                              </m:ctrlPr>
                            </m:sSub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𝐷𝐹</m:t>
                                  </m:r>
                                </m:e>
                                <m:sub>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t</m:t>
                                      </m:r>
                                    </m:e>
                                    <m:sub>
                                      <m:r>
                                        <m:rPr>
                                          <m:sty m:val="p"/>
                                        </m:rPr>
                                        <a:rPr lang="fr-FR" sz="1200" i="1">
                                          <a:latin typeface="Cambria Math" panose="02040503050406030204" pitchFamily="18" charset="0"/>
                                          <a:ea typeface="Cambria Math" panose="02040503050406030204" pitchFamily="18" charset="0"/>
                                        </a:rPr>
                                        <m:t>i</m:t>
                                      </m:r>
                                    </m:sub>
                                  </m:sSub>
                                </m:sub>
                              </m:sSub>
                              <m:r>
                                <a:rPr lang="fr-FR" sz="1200" i="1">
                                  <a:latin typeface="Cambria Math" panose="02040503050406030204" pitchFamily="18" charset="0"/>
                                  <a:ea typeface="Cambria Math" panose="02040503050406030204" pitchFamily="18" charset="0"/>
                                </a:rPr>
                                <m:t>∙</m:t>
                              </m:r>
                              <m:r>
                                <m:rPr>
                                  <m:sty m:val="p"/>
                                </m:rPr>
                                <a:rPr lang="fr-FR" sz="1200" i="1">
                                  <a:latin typeface="Cambria Math" panose="02040503050406030204" pitchFamily="18" charset="0"/>
                                  <a:ea typeface="Cambria Math" panose="02040503050406030204" pitchFamily="18" charset="0"/>
                                </a:rPr>
                                <m:t>EAD</m:t>
                              </m:r>
                            </m:e>
                            <m:sub>
                              <m:sSub>
                                <m:sSubPr>
                                  <m:ctrlPr>
                                    <a:rPr lang="fr-FR" sz="1200" i="1" smtClean="0">
                                      <a:latin typeface="Cambria Math" panose="02040503050406030204" pitchFamily="18" charset="0"/>
                                      <a:ea typeface="Cambria Math" panose="02040503050406030204" pitchFamily="18" charset="0"/>
                                    </a:rPr>
                                  </m:ctrlPr>
                                </m:sSubPr>
                                <m:e>
                                  <m:r>
                                    <m:rPr>
                                      <m:sty m:val="p"/>
                                    </m:rPr>
                                    <a:rPr lang="fr-FR" sz="1200" b="0" i="1" smtClean="0">
                                      <a:latin typeface="Cambria Math" panose="02040503050406030204" pitchFamily="18" charset="0"/>
                                      <a:ea typeface="Cambria Math" panose="02040503050406030204" pitchFamily="18" charset="0"/>
                                    </a:rPr>
                                    <m:t>t</m:t>
                                  </m:r>
                                </m:e>
                                <m:sub>
                                  <m:r>
                                    <m:rPr>
                                      <m:sty m:val="p"/>
                                    </m:rPr>
                                    <a:rPr lang="fr-FR" sz="1200" b="0" i="1" smtClean="0">
                                      <a:latin typeface="Cambria Math" panose="02040503050406030204" pitchFamily="18" charset="0"/>
                                      <a:ea typeface="Cambria Math" panose="02040503050406030204" pitchFamily="18" charset="0"/>
                                    </a:rPr>
                                    <m:t>i</m:t>
                                  </m:r>
                                </m:sub>
                              </m:sSub>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m:t>
                              </m:r>
                              <m:r>
                                <m:rPr>
                                  <m:sty m:val="p"/>
                                </m:rPr>
                                <a:rPr lang="fr-FR" sz="1200" i="1">
                                  <a:latin typeface="Cambria Math" panose="02040503050406030204" pitchFamily="18" charset="0"/>
                                  <a:ea typeface="Cambria Math" panose="02040503050406030204" pitchFamily="18" charset="0"/>
                                </a:rPr>
                                <m:t>LGD</m:t>
                              </m:r>
                            </m:e>
                            <m:sub>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t</m:t>
                                  </m:r>
                                </m:e>
                                <m:sub>
                                  <m:r>
                                    <m:rPr>
                                      <m:sty m:val="p"/>
                                    </m:rPr>
                                    <a:rPr lang="fr-FR" sz="1200" i="1">
                                      <a:latin typeface="Cambria Math" panose="02040503050406030204" pitchFamily="18" charset="0"/>
                                      <a:ea typeface="Cambria Math" panose="02040503050406030204" pitchFamily="18" charset="0"/>
                                    </a:rPr>
                                    <m:t>i</m:t>
                                  </m:r>
                                </m:sub>
                              </m:sSub>
                            </m:sub>
                          </m:sSub>
                          <m:r>
                            <a:rPr lang="fr-FR" sz="1200" i="1">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𝑃</m:t>
                              </m:r>
                              <m:r>
                                <a:rPr lang="fr-FR" sz="1200" i="1">
                                  <a:latin typeface="Cambria Math" panose="02040503050406030204" pitchFamily="18" charset="0"/>
                                  <a:ea typeface="Cambria Math" panose="02040503050406030204" pitchFamily="18" charset="0"/>
                                </a:rPr>
                                <m:t>𝐷</m:t>
                              </m:r>
                            </m:e>
                            <m:sub>
                              <m:r>
                                <a:rPr lang="fr-FR" sz="1200" b="0" i="1" smtClean="0">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t</m:t>
                                  </m:r>
                                </m:e>
                                <m:sub>
                                  <m:r>
                                    <m:rPr>
                                      <m:sty m:val="p"/>
                                    </m:rPr>
                                    <a:rPr lang="fr-FR" sz="1200" i="1">
                                      <a:latin typeface="Cambria Math" panose="02040503050406030204" pitchFamily="18" charset="0"/>
                                      <a:ea typeface="Cambria Math" panose="02040503050406030204" pitchFamily="18" charset="0"/>
                                    </a:rPr>
                                    <m:t>i</m:t>
                                  </m:r>
                                </m:sub>
                              </m:sSub>
                              <m:r>
                                <a:rPr lang="fr-FR" sz="1200" b="0" i="1" smtClean="0">
                                  <a:latin typeface="Cambria Math" panose="02040503050406030204" pitchFamily="18" charset="0"/>
                                  <a:ea typeface="Cambria Math" panose="02040503050406030204" pitchFamily="18" charset="0"/>
                                </a:rPr>
                                <m:t>,</m:t>
                              </m:r>
                              <m:sSub>
                                <m:sSubPr>
                                  <m:ctrlPr>
                                    <a:rPr lang="fr-FR" sz="1200" i="1">
                                      <a:latin typeface="Cambria Math" panose="02040503050406030204" pitchFamily="18" charset="0"/>
                                      <a:ea typeface="Cambria Math" panose="02040503050406030204" pitchFamily="18" charset="0"/>
                                    </a:rPr>
                                  </m:ctrlPr>
                                </m:sSubPr>
                                <m:e>
                                  <m:r>
                                    <m:rPr>
                                      <m:sty m:val="p"/>
                                    </m:rPr>
                                    <a:rPr lang="fr-FR" sz="1200" i="1">
                                      <a:latin typeface="Cambria Math" panose="02040503050406030204" pitchFamily="18" charset="0"/>
                                      <a:ea typeface="Cambria Math" panose="02040503050406030204" pitchFamily="18" charset="0"/>
                                    </a:rPr>
                                    <m:t>t</m:t>
                                  </m:r>
                                </m:e>
                                <m:sub>
                                  <m:r>
                                    <m:rPr>
                                      <m:sty m:val="p"/>
                                    </m:rPr>
                                    <a:rPr lang="fr-FR" sz="1200" i="1">
                                      <a:latin typeface="Cambria Math" panose="02040503050406030204" pitchFamily="18" charset="0"/>
                                      <a:ea typeface="Cambria Math" panose="02040503050406030204" pitchFamily="18" charset="0"/>
                                    </a:rPr>
                                    <m:t>i</m:t>
                                  </m:r>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1</m:t>
                                  </m:r>
                                </m:sub>
                              </m:sSub>
                              <m:r>
                                <a:rPr lang="fr-FR" sz="1200" b="0" i="1" smtClean="0">
                                  <a:latin typeface="Cambria Math" panose="02040503050406030204" pitchFamily="18" charset="0"/>
                                  <a:ea typeface="Cambria Math" panose="02040503050406030204" pitchFamily="18" charset="0"/>
                                </a:rPr>
                                <m:t>)</m:t>
                              </m:r>
                            </m:sub>
                          </m:sSub>
                        </m:e>
                      </m:nary>
                    </m:oMath>
                  </m:oMathPara>
                </a14:m>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endParaRPr lang="fr-FR" sz="1200" dirty="0">
                  <a:latin typeface="Verdana" panose="020B0604030504040204" pitchFamily="34" charset="0"/>
                  <a:ea typeface="Cambria Math" panose="02040503050406030204" pitchFamily="18" charset="0"/>
                </a:endParaRPr>
              </a:p>
              <a:p>
                <a:pPr algn="just">
                  <a:spcBef>
                    <a:spcPts val="600"/>
                  </a:spcBef>
                  <a:buClr>
                    <a:schemeClr val="tx1"/>
                  </a:buClr>
                </a:pPr>
                <a:r>
                  <a:rPr lang="fr-FR" sz="1200" dirty="0">
                    <a:latin typeface="Verdana" panose="020B0604030504040204" pitchFamily="34" charset="0"/>
                  </a:rPr>
                  <a: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p:txBody>
          </p:sp>
        </mc:Choice>
        <mc:Fallback>
          <p:sp>
            <p:nvSpPr>
              <p:cNvPr id="1218" name="ZoneTexte 1217">
                <a:extLst>
                  <a:ext uri="{FF2B5EF4-FFF2-40B4-BE49-F238E27FC236}">
                    <a16:creationId xmlns:a16="http://schemas.microsoft.com/office/drawing/2014/main" id="{B43E159F-3627-2018-1603-E25F392A9014}"/>
                  </a:ext>
                </a:extLst>
              </p:cNvPr>
              <p:cNvSpPr txBox="1">
                <a:spLocks noRot="1" noChangeAspect="1" noMove="1" noResize="1" noEditPoints="1" noAdjustHandles="1" noChangeArrowheads="1" noChangeShapeType="1" noTextEdit="1"/>
              </p:cNvSpPr>
              <p:nvPr/>
            </p:nvSpPr>
            <p:spPr>
              <a:xfrm>
                <a:off x="349886" y="5782661"/>
                <a:ext cx="10238410" cy="1124863"/>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21" name="ZoneTexte 1220">
                <a:extLst>
                  <a:ext uri="{FF2B5EF4-FFF2-40B4-BE49-F238E27FC236}">
                    <a16:creationId xmlns:a16="http://schemas.microsoft.com/office/drawing/2014/main" id="{4F0168AA-1F0C-5A47-BC65-B834110B5A62}"/>
                  </a:ext>
                </a:extLst>
              </p:cNvPr>
              <p:cNvSpPr txBox="1"/>
              <p:nvPr/>
            </p:nvSpPr>
            <p:spPr>
              <a:xfrm>
                <a:off x="5870736" y="5944298"/>
                <a:ext cx="4940300" cy="133191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𝑃𝐷</m:t>
                          </m:r>
                        </m:e>
                        <m:sub>
                          <m:r>
                            <a:rPr lang="fr-FR" sz="1000" i="1">
                              <a:latin typeface="Cambria Math" panose="02040503050406030204" pitchFamily="18" charset="0"/>
                              <a:ea typeface="Cambria Math" panose="02040503050406030204" pitchFamily="18" charset="0"/>
                            </a:rPr>
                            <m:t>[</m:t>
                          </m:r>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sub>
                          </m:sSub>
                          <m:r>
                            <a:rPr lang="fr-FR" sz="1000" i="1">
                              <a:latin typeface="Cambria Math" panose="02040503050406030204" pitchFamily="18" charset="0"/>
                              <a:ea typeface="Cambria Math" panose="02040503050406030204" pitchFamily="18" charset="0"/>
                            </a:rPr>
                            <m:t>,</m:t>
                          </m:r>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r>
                                <a:rPr lang="fr-FR" sz="1000" i="1">
                                  <a:latin typeface="Cambria Math" panose="02040503050406030204" pitchFamily="18" charset="0"/>
                                  <a:ea typeface="Cambria Math" panose="02040503050406030204" pitchFamily="18" charset="0"/>
                                </a:rPr>
                                <m:t>+</m:t>
                              </m:r>
                              <m:r>
                                <a:rPr lang="fr-FR" sz="1000" i="1">
                                  <a:latin typeface="Cambria Math" panose="02040503050406030204" pitchFamily="18" charset="0"/>
                                  <a:ea typeface="Cambria Math" panose="02040503050406030204" pitchFamily="18" charset="0"/>
                                </a:rPr>
                                <m:t>1</m:t>
                              </m:r>
                            </m:sub>
                          </m:sSub>
                          <m:r>
                            <a:rPr lang="fr-FR" sz="1000" i="1">
                              <a:latin typeface="Cambria Math" panose="02040503050406030204" pitchFamily="18" charset="0"/>
                              <a:ea typeface="Cambria Math" panose="02040503050406030204" pitchFamily="18" charset="0"/>
                            </a:rPr>
                            <m:t>)</m:t>
                          </m:r>
                        </m:sub>
                      </m:sSub>
                      <m:r>
                        <a:rPr lang="fr-FR" sz="1000" b="0" i="1" smtClean="0">
                          <a:latin typeface="Cambria Math" panose="02040503050406030204" pitchFamily="18" charset="0"/>
                          <a:ea typeface="Cambria Math" panose="02040503050406030204" pitchFamily="18" charset="0"/>
                        </a:rPr>
                        <m:t>=</m:t>
                      </m:r>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𝑃𝐷</m:t>
                          </m:r>
                        </m:e>
                        <m:sub>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r>
                                <a:rPr lang="fr-FR" sz="1000" i="1">
                                  <a:latin typeface="Cambria Math" panose="02040503050406030204" pitchFamily="18" charset="0"/>
                                  <a:ea typeface="Cambria Math" panose="02040503050406030204" pitchFamily="18" charset="0"/>
                                </a:rPr>
                                <m:t>+</m:t>
                              </m:r>
                              <m:r>
                                <a:rPr lang="fr-FR" sz="1000" i="1">
                                  <a:latin typeface="Cambria Math" panose="02040503050406030204" pitchFamily="18" charset="0"/>
                                  <a:ea typeface="Cambria Math" panose="02040503050406030204" pitchFamily="18" charset="0"/>
                                </a:rPr>
                                <m:t>1</m:t>
                              </m:r>
                            </m:sub>
                          </m:sSub>
                        </m:sub>
                      </m:sSub>
                      <m:r>
                        <a:rPr lang="fr-FR" sz="1000" b="0" i="1" smtClean="0">
                          <a:latin typeface="Cambria Math" panose="02040503050406030204" pitchFamily="18" charset="0"/>
                          <a:ea typeface="Cambria Math" panose="02040503050406030204" pitchFamily="18" charset="0"/>
                        </a:rPr>
                        <m:t> - </m:t>
                      </m:r>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𝑃𝐷</m:t>
                          </m:r>
                        </m:e>
                        <m:sub>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sub>
                          </m:sSub>
                        </m:sub>
                      </m:sSub>
                      <m:r>
                        <a:rPr lang="fr-FR" sz="1000" b="0" i="1" smtClean="0">
                          <a:latin typeface="Cambria Math" panose="02040503050406030204" pitchFamily="18" charset="0"/>
                          <a:ea typeface="Cambria Math" panose="02040503050406030204" pitchFamily="18" charset="0"/>
                        </a:rPr>
                        <m:t>=</m:t>
                      </m:r>
                      <m:r>
                        <a:rPr lang="fr-FR" sz="1000" i="1">
                          <a:latin typeface="Cambria Math" panose="02040503050406030204" pitchFamily="18" charset="0"/>
                          <a:ea typeface="Cambria Math" panose="02040503050406030204" pitchFamily="18" charset="0"/>
                        </a:rPr>
                        <m:t>ℙ</m:t>
                      </m:r>
                      <m:r>
                        <a:rPr lang="fr-FR" sz="1000" i="1">
                          <a:latin typeface="Cambria Math" panose="02040503050406030204" pitchFamily="18" charset="0"/>
                          <a:ea typeface="Cambria Math" panose="02040503050406030204" pitchFamily="18" charset="0"/>
                        </a:rPr>
                        <m:t>(</m:t>
                      </m:r>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sub>
                      </m:sSub>
                      <m:r>
                        <a:rPr lang="fr-FR" sz="1000" b="0" i="1" smtClean="0">
                          <a:latin typeface="Cambria Math" panose="02040503050406030204" pitchFamily="18" charset="0"/>
                          <a:ea typeface="Cambria Math" panose="02040503050406030204" pitchFamily="18" charset="0"/>
                        </a:rPr>
                        <m:t>&lt;</m:t>
                      </m:r>
                      <m:r>
                        <m:rPr>
                          <m:sty m:val="p"/>
                        </m:rPr>
                        <a:rPr lang="fr-FR" sz="1000" i="1">
                          <a:latin typeface="Cambria Math" panose="02040503050406030204" pitchFamily="18" charset="0"/>
                          <a:ea typeface="Cambria Math" panose="02040503050406030204" pitchFamily="18" charset="0"/>
                        </a:rPr>
                        <m:t>τ</m:t>
                      </m:r>
                      <m:r>
                        <a:rPr lang="fr-FR" sz="1000" i="1">
                          <a:latin typeface="Cambria Math" panose="02040503050406030204" pitchFamily="18" charset="0"/>
                          <a:ea typeface="Cambria Math" panose="02040503050406030204" pitchFamily="18" charset="0"/>
                        </a:rPr>
                        <m:t>≤</m:t>
                      </m:r>
                      <m:sSub>
                        <m:sSubPr>
                          <m:ctrlPr>
                            <a:rPr lang="fr-FR" sz="1000" i="1">
                              <a:latin typeface="Cambria Math" panose="02040503050406030204" pitchFamily="18" charset="0"/>
                              <a:ea typeface="Cambria Math" panose="02040503050406030204" pitchFamily="18" charset="0"/>
                            </a:rPr>
                          </m:ctrlPr>
                        </m:sSubPr>
                        <m:e>
                          <m:r>
                            <m:rPr>
                              <m:sty m:val="p"/>
                            </m:rPr>
                            <a:rPr lang="fr-FR" sz="1000" i="1">
                              <a:latin typeface="Cambria Math" panose="02040503050406030204" pitchFamily="18" charset="0"/>
                              <a:ea typeface="Cambria Math" panose="02040503050406030204" pitchFamily="18" charset="0"/>
                            </a:rPr>
                            <m:t>t</m:t>
                          </m:r>
                        </m:e>
                        <m:sub>
                          <m:r>
                            <m:rPr>
                              <m:sty m:val="p"/>
                            </m:rPr>
                            <a:rPr lang="fr-FR" sz="1000" i="1">
                              <a:latin typeface="Cambria Math" panose="02040503050406030204" pitchFamily="18" charset="0"/>
                              <a:ea typeface="Cambria Math" panose="02040503050406030204" pitchFamily="18" charset="0"/>
                            </a:rPr>
                            <m:t>i</m:t>
                          </m:r>
                          <m:r>
                            <a:rPr lang="fr-FR" sz="1000" i="1">
                              <a:latin typeface="Cambria Math" panose="02040503050406030204" pitchFamily="18" charset="0"/>
                              <a:ea typeface="Cambria Math" panose="02040503050406030204" pitchFamily="18" charset="0"/>
                            </a:rPr>
                            <m:t>+</m:t>
                          </m:r>
                          <m:r>
                            <a:rPr lang="fr-FR" sz="1000" i="1">
                              <a:latin typeface="Cambria Math" panose="02040503050406030204" pitchFamily="18" charset="0"/>
                              <a:ea typeface="Cambria Math" panose="02040503050406030204" pitchFamily="18" charset="0"/>
                            </a:rPr>
                            <m:t>1</m:t>
                          </m:r>
                        </m:sub>
                      </m:sSub>
                      <m:r>
                        <a:rPr lang="fr-FR" sz="1000" i="1">
                          <a:latin typeface="Cambria Math" panose="02040503050406030204" pitchFamily="18" charset="0"/>
                          <a:ea typeface="Cambria Math" panose="02040503050406030204" pitchFamily="18" charset="0"/>
                        </a:rPr>
                        <m:t>)</m:t>
                      </m:r>
                    </m:oMath>
                  </m:oMathPara>
                </a14:m>
                <a:endParaRPr lang="fr-FR" sz="1000" dirty="0"/>
              </a:p>
            </p:txBody>
          </p:sp>
        </mc:Choice>
        <mc:Fallback>
          <p:sp>
            <p:nvSpPr>
              <p:cNvPr id="1221" name="ZoneTexte 1220">
                <a:extLst>
                  <a:ext uri="{FF2B5EF4-FFF2-40B4-BE49-F238E27FC236}">
                    <a16:creationId xmlns:a16="http://schemas.microsoft.com/office/drawing/2014/main" id="{4F0168AA-1F0C-5A47-BC65-B834110B5A62}"/>
                  </a:ext>
                </a:extLst>
              </p:cNvPr>
              <p:cNvSpPr txBox="1">
                <a:spLocks noRot="1" noChangeAspect="1" noMove="1" noResize="1" noEditPoints="1" noAdjustHandles="1" noChangeArrowheads="1" noChangeShapeType="1" noTextEdit="1"/>
              </p:cNvSpPr>
              <p:nvPr/>
            </p:nvSpPr>
            <p:spPr>
              <a:xfrm>
                <a:off x="5870736" y="5944298"/>
                <a:ext cx="4940300" cy="1331910"/>
              </a:xfrm>
              <a:prstGeom prst="rect">
                <a:avLst/>
              </a:prstGeom>
              <a:blipFill>
                <a:blip r:embed="rId14"/>
                <a:stretch>
                  <a:fillRect/>
                </a:stretch>
              </a:blipFill>
            </p:spPr>
            <p:txBody>
              <a:bodyPr/>
              <a:lstStyle/>
              <a:p>
                <a:r>
                  <a:rPr lang="fr-FR">
                    <a:noFill/>
                  </a:rPr>
                  <a:t> </a:t>
                </a:r>
              </a:p>
            </p:txBody>
          </p:sp>
        </mc:Fallback>
      </mc:AlternateContent>
      <p:sp>
        <p:nvSpPr>
          <p:cNvPr id="1222" name="ZoneTexte 1221">
            <a:extLst>
              <a:ext uri="{FF2B5EF4-FFF2-40B4-BE49-F238E27FC236}">
                <a16:creationId xmlns:a16="http://schemas.microsoft.com/office/drawing/2014/main" id="{60ED5655-B6DD-C2B5-C09A-2A11528E8EF4}"/>
              </a:ext>
            </a:extLst>
          </p:cNvPr>
          <p:cNvSpPr txBox="1"/>
          <p:nvPr/>
        </p:nvSpPr>
        <p:spPr>
          <a:xfrm>
            <a:off x="4013988" y="5782662"/>
            <a:ext cx="2882112" cy="625306"/>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Tree>
    <p:extLst>
      <p:ext uri="{BB962C8B-B14F-4D97-AF65-F5344CB8AC3E}">
        <p14:creationId xmlns:p14="http://schemas.microsoft.com/office/powerpoint/2010/main" val="26926265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E24A1E9-6A6E-095A-9EFA-F6BAE138EBD7}"/>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BE72A65B-ACFF-B018-06A0-8D96889B3405}"/>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dérivation de la formule des </a:t>
            </a:r>
            <a:r>
              <a:rPr lang="fr-FR" dirty="0" err="1"/>
              <a:t>ecl</a:t>
            </a:r>
            <a:r>
              <a:rPr lang="fr-FR" dirty="0"/>
              <a:t> pour </a:t>
            </a:r>
            <a:r>
              <a:rPr lang="fr-FR" dirty="0" err="1"/>
              <a:t>lE</a:t>
            </a:r>
            <a:r>
              <a:rPr lang="fr-FR" dirty="0"/>
              <a:t> stage 3</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1E60E5CA-9196-99AA-2D8C-6A24291BBEA0}"/>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p>
        </p:txBody>
      </p:sp>
      <p:pic>
        <p:nvPicPr>
          <p:cNvPr id="1226" name="Google Shape;1226;p11">
            <a:extLst>
              <a:ext uri="{FF2B5EF4-FFF2-40B4-BE49-F238E27FC236}">
                <a16:creationId xmlns:a16="http://schemas.microsoft.com/office/drawing/2014/main" id="{685702E5-7FFA-91F7-89EF-DDF6FD79D05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D54425EE-495B-AADE-2749-92BA504E7D38}"/>
                  </a:ext>
                </a:extLst>
              </p:cNvPr>
              <p:cNvSpPr txBox="1"/>
              <p:nvPr/>
            </p:nvSpPr>
            <p:spPr>
              <a:xfrm>
                <a:off x="224535" y="1316560"/>
                <a:ext cx="11895680" cy="4015202"/>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Rappel de la formule des ECL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Dans le cadre du stage 3, la contrepartie est déjà en défaut en </a:t>
                </a:r>
                <a14:m>
                  <m:oMath xmlns:m="http://schemas.openxmlformats.org/officeDocument/2006/math">
                    <m:r>
                      <m:rPr>
                        <m:sty m:val="p"/>
                      </m:rPr>
                      <a:rPr lang="fr-FR" sz="1200" i="1" smtClean="0">
                        <a:latin typeface="Cambria Math" panose="02040503050406030204" pitchFamily="18" charset="0"/>
                      </a:rPr>
                      <m:t>τ</m:t>
                    </m:r>
                    <m:r>
                      <a:rPr lang="fr-FR" sz="1200" b="0" i="1" smtClean="0">
                        <a:latin typeface="Cambria Math" panose="02040503050406030204" pitchFamily="18" charset="0"/>
                      </a:rPr>
                      <m:t>=</m:t>
                    </m:r>
                    <m:r>
                      <a:rPr lang="fr-FR" sz="1200" b="0" i="1" smtClean="0">
                        <a:latin typeface="Cambria Math" panose="02040503050406030204" pitchFamily="18" charset="0"/>
                      </a:rPr>
                      <m:t>0</m:t>
                    </m:r>
                  </m:oMath>
                </a14:m>
                <a:r>
                  <a:rPr lang="fr-FR" sz="1200" dirty="0"/>
                  <a: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En IFRS 9, la LGD </a:t>
                </a:r>
                <a:r>
                  <a:rPr lang="fr-FR" sz="1200" i="1" dirty="0">
                    <a:latin typeface="Verdana" panose="020B0604030504040204" pitchFamily="34" charset="0"/>
                  </a:rPr>
                  <a:t>in-default </a:t>
                </a:r>
                <a:r>
                  <a:rPr lang="fr-FR" sz="1200" dirty="0">
                    <a:latin typeface="Verdana" panose="020B0604030504040204" pitchFamily="34" charset="0"/>
                  </a:rPr>
                  <a:t>est équivalente à l’ELBE.</a:t>
                </a:r>
              </a:p>
              <a:p>
                <a:pPr marL="351450" marR="83820" indent="-171450" algn="just">
                  <a:spcBef>
                    <a:spcPts val="430"/>
                  </a:spcBef>
                  <a:buFont typeface="Arial" panose="020B0604020202020204" pitchFamily="34" charset="0"/>
                  <a:buChar char="•"/>
                </a:pPr>
                <a:endParaRPr lang="fr-FR" sz="1200" dirty="0">
                  <a:latin typeface="Verdana" panose="020B0604030504040204" pitchFamily="34" charset="0"/>
                </a:endParaRPr>
              </a:p>
              <a:p>
                <a:pPr marL="351450" marR="83820" indent="-171450" algn="just">
                  <a:spcBef>
                    <a:spcPts val="430"/>
                  </a:spcBef>
                  <a:buFont typeface="Arial" panose="020B0604020202020204" pitchFamily="34" charset="0"/>
                  <a:buChar char="•"/>
                </a:pPr>
                <a:endParaRPr lang="fr-FR" sz="1200" dirty="0">
                  <a:latin typeface="Verdana" panose="020B0604030504040204" pitchFamily="34" charset="0"/>
                </a:endParaRPr>
              </a:p>
              <a:p>
                <a:pPr marL="351450" marR="83820" indent="-171450" algn="just">
                  <a:spcBef>
                    <a:spcPts val="430"/>
                  </a:spcBef>
                  <a:buFont typeface="Arial" panose="020B0604020202020204" pitchFamily="34" charset="0"/>
                  <a:buChar char="•"/>
                </a:pPr>
                <a:r>
                  <a:rPr lang="fr-FR" sz="1200" dirty="0">
                    <a:latin typeface="Verdana" panose="020B0604030504040204" pitchFamily="34" charset="0"/>
                  </a:rPr>
                  <a:t>Souvent, la </a:t>
                </a:r>
                <a:r>
                  <a:rPr lang="fr-FR" sz="1200" dirty="0"/>
                  <a:t>LGD </a:t>
                </a:r>
                <a:r>
                  <a:rPr lang="fr-FR" sz="1200" i="1" dirty="0">
                    <a:latin typeface="Verdana" panose="020B0604030504040204" pitchFamily="34" charset="0"/>
                  </a:rPr>
                  <a:t>in-default</a:t>
                </a:r>
                <a:r>
                  <a:rPr lang="fr-FR" sz="1200" dirty="0">
                    <a:latin typeface="Verdana" panose="020B0604030504040204" pitchFamily="34" charset="0"/>
                  </a:rPr>
                  <a:t>/ELBE du stage 3 est utilisée pour le calcul des RWA des contrats en défaut. </a:t>
                </a:r>
                <a:r>
                  <a:rPr lang="fr-FR" sz="1200" dirty="0">
                    <a:solidFill>
                      <a:schemeClr val="bg2"/>
                    </a:solidFill>
                    <a:latin typeface="Verdana" panose="020B0604030504040204" pitchFamily="34" charset="0"/>
                    <a:sym typeface="Wingdings" panose="05000000000000000000" pitchFamily="2" charset="2"/>
                  </a:rPr>
                  <a:t></a:t>
                </a:r>
                <a:r>
                  <a:rPr lang="fr-FR" sz="1200" dirty="0">
                    <a:latin typeface="Verdana" panose="020B0604030504040204" pitchFamily="34" charset="0"/>
                    <a:sym typeface="Wingdings" panose="05000000000000000000" pitchFamily="2" charset="2"/>
                  </a:rPr>
                  <a:t> Voir section 1.</a:t>
                </a:r>
                <a:endParaRPr lang="fr-FR" sz="1200" dirty="0">
                  <a:latin typeface="Verdana" panose="020B0604030504040204" pitchFamily="34" charset="0"/>
                </a:endParaRPr>
              </a:p>
              <a:p>
                <a:pPr marL="351450" marR="83820" indent="-171450" algn="just">
                  <a:spcBef>
                    <a:spcPts val="430"/>
                  </a:spcBef>
                  <a:buFont typeface="Arial" panose="020B0604020202020204" pitchFamily="34" charset="0"/>
                  <a:buChar char="•"/>
                </a:pPr>
                <a:endParaRPr lang="fr-FR" sz="1200" dirty="0"/>
              </a:p>
            </p:txBody>
          </p:sp>
        </mc:Choice>
        <mc:Fallback>
          <p:sp>
            <p:nvSpPr>
              <p:cNvPr id="14" name="object 21">
                <a:extLst>
                  <a:ext uri="{FF2B5EF4-FFF2-40B4-BE49-F238E27FC236}">
                    <a16:creationId xmlns:a16="http://schemas.microsoft.com/office/drawing/2014/main" id="{D54425EE-495B-AADE-2749-92BA504E7D38}"/>
                  </a:ext>
                </a:extLst>
              </p:cNvPr>
              <p:cNvSpPr txBox="1">
                <a:spLocks noRot="1" noChangeAspect="1" noMove="1" noResize="1" noEditPoints="1" noAdjustHandles="1" noChangeArrowheads="1" noChangeShapeType="1" noTextEdit="1"/>
              </p:cNvSpPr>
              <p:nvPr/>
            </p:nvSpPr>
            <p:spPr>
              <a:xfrm>
                <a:off x="224535" y="1316560"/>
                <a:ext cx="11895680" cy="4015202"/>
              </a:xfrm>
              <a:prstGeom prst="rect">
                <a:avLst/>
              </a:prstGeom>
              <a:blipFill>
                <a:blip r:embed="rId4"/>
                <a:stretch>
                  <a:fillRect/>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D12526E0-494C-A9AF-68CA-0B8803371D18}"/>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33659878-BA08-B216-0DC8-8BB50B3E3E6D}"/>
                  </a:ext>
                </a:extLst>
              </p:cNvPr>
              <p:cNvSpPr txBox="1"/>
              <p:nvPr/>
            </p:nvSpPr>
            <p:spPr>
              <a:xfrm>
                <a:off x="824425" y="1601133"/>
                <a:ext cx="7319412" cy="68852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rPr>
                        <m:t>𝐸𝐶𝐿</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m:t>
                          </m:r>
                          <m:r>
                            <a:rPr lang="fr-FR" sz="1400" i="1">
                              <a:latin typeface="Cambria Math" panose="02040503050406030204" pitchFamily="18" charset="0"/>
                            </a:rPr>
                            <m:t>0</m:t>
                          </m:r>
                        </m:sub>
                        <m:sup>
                          <m:r>
                            <a:rPr lang="fr-FR" sz="1400" i="1">
                              <a:latin typeface="Cambria Math" panose="02040503050406030204" pitchFamily="18" charset="0"/>
                            </a:rPr>
                            <m:t>𝑀</m:t>
                          </m:r>
                        </m:sup>
                        <m:e>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a:rPr lang="fr-FR" sz="1400" i="1">
                                  <a:latin typeface="Cambria Math" panose="02040503050406030204" pitchFamily="18" charset="0"/>
                                </a:rPr>
                                <m:t>𝐶</m:t>
                              </m:r>
                            </m:sup>
                          </m:sSubSup>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𝐷𝐹</m:t>
                              </m:r>
                            </m:e>
                            <m:sub>
                              <m:r>
                                <a:rPr lang="fr-FR" sz="1400" i="1">
                                  <a:latin typeface="Cambria Math" panose="02040503050406030204" pitchFamily="18" charset="0"/>
                                  <a:ea typeface="Cambria Math" panose="02040503050406030204" pitchFamily="18" charset="0"/>
                                </a:rPr>
                                <m:t>𝑡</m:t>
                              </m:r>
                            </m:sub>
                          </m:sSub>
                        </m:e>
                      </m:nary>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m:t>
                              </m:r>
                              <m:r>
                                <a:rPr lang="fr-FR" sz="1400" i="1">
                                  <a:latin typeface="Cambria Math" panose="02040503050406030204" pitchFamily="18" charset="0"/>
                                </a:rPr>
                                <m:t>0</m:t>
                              </m:r>
                            </m:sub>
                            <m:sup>
                              <m:r>
                                <a:rPr lang="fr-FR" sz="1400" i="1">
                                  <a:latin typeface="Cambria Math" panose="02040503050406030204" pitchFamily="18" charset="0"/>
                                </a:rPr>
                                <m:t>𝑀</m:t>
                              </m:r>
                            </m:sup>
                            <m:e>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a:rPr lang="fr-FR" sz="1400" i="1">
                                      <a:latin typeface="Cambria Math" panose="02040503050406030204" pitchFamily="18" charset="0"/>
                                    </a:rPr>
                                    <m:t>𝑅</m:t>
                                  </m:r>
                                </m:sup>
                              </m:sSubSup>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𝐷𝐹</m:t>
                                  </m:r>
                                </m:e>
                                <m:sub>
                                  <m:r>
                                    <a:rPr lang="fr-FR" sz="1400" i="1">
                                      <a:latin typeface="Cambria Math" panose="02040503050406030204" pitchFamily="18" charset="0"/>
                                      <a:ea typeface="Cambria Math" panose="02040503050406030204" pitchFamily="18" charset="0"/>
                                    </a:rPr>
                                    <m:t>𝑡</m:t>
                                  </m:r>
                                </m:sub>
                              </m:sSub>
                            </m:e>
                          </m:nary>
                        </m:e>
                      </m:d>
                    </m:oMath>
                  </m:oMathPara>
                </a14:m>
                <a:endParaRPr lang="fr-FR" sz="14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mc:Choice>
        <mc:Fallback>
          <p:sp>
            <p:nvSpPr>
              <p:cNvPr id="2" name="ZoneTexte 1">
                <a:extLst>
                  <a:ext uri="{FF2B5EF4-FFF2-40B4-BE49-F238E27FC236}">
                    <a16:creationId xmlns:a16="http://schemas.microsoft.com/office/drawing/2014/main" id="{33659878-BA08-B216-0DC8-8BB50B3E3E6D}"/>
                  </a:ext>
                </a:extLst>
              </p:cNvPr>
              <p:cNvSpPr txBox="1">
                <a:spLocks noRot="1" noChangeAspect="1" noMove="1" noResize="1" noEditPoints="1" noAdjustHandles="1" noChangeArrowheads="1" noChangeShapeType="1" noTextEdit="1"/>
              </p:cNvSpPr>
              <p:nvPr/>
            </p:nvSpPr>
            <p:spPr>
              <a:xfrm>
                <a:off x="824425" y="1601133"/>
                <a:ext cx="7319412" cy="688527"/>
              </a:xfrm>
              <a:prstGeom prst="rect">
                <a:avLst/>
              </a:prstGeom>
              <a:blipFill>
                <a:blip r:embed="rId5"/>
                <a:stretch>
                  <a:fillRect b="-531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8F475675-85C5-6F24-4EE3-D17C1641177E}"/>
                  </a:ext>
                </a:extLst>
              </p:cNvPr>
              <p:cNvSpPr txBox="1"/>
              <p:nvPr/>
            </p:nvSpPr>
            <p:spPr>
              <a:xfrm>
                <a:off x="2761910" y="2455635"/>
                <a:ext cx="7319412" cy="129540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r>
                            <a:rPr lang="fr-FR" sz="1400" i="1">
                              <a:latin typeface="Cambria Math" panose="02040503050406030204" pitchFamily="18" charset="0"/>
                            </a:rPr>
                            <m:t>𝐶𝐹</m:t>
                          </m:r>
                        </m:e>
                        <m:sub>
                          <m:r>
                            <a:rPr lang="fr-FR" sz="1400" i="1">
                              <a:latin typeface="Cambria Math" panose="02040503050406030204" pitchFamily="18" charset="0"/>
                            </a:rPr>
                            <m:t>𝑡</m:t>
                          </m:r>
                        </m:sub>
                        <m:sup>
                          <m:r>
                            <m:rPr>
                              <m:sty m:val="p"/>
                            </m:rPr>
                            <a:rPr lang="fr-FR" sz="1400" i="1">
                              <a:latin typeface="Cambria Math" panose="02040503050406030204" pitchFamily="18" charset="0"/>
                            </a:rPr>
                            <m:t>R</m:t>
                          </m:r>
                        </m:sup>
                      </m:sSubSup>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m:t>
                          </m:r>
                        </m:e>
                        <m:sub>
                          <m:r>
                            <m:rPr>
                              <m:sty m:val="p"/>
                            </m:rPr>
                            <a:rPr lang="fr-FR" sz="1400" b="0" i="1" smtClean="0">
                              <a:latin typeface="Cambria Math" panose="02040503050406030204" pitchFamily="18" charset="0"/>
                            </a:rPr>
                            <m:t>t</m:t>
                          </m:r>
                        </m:sub>
                      </m:sSub>
                      <m:r>
                        <a:rPr lang="fr-FR" sz="1400" i="1">
                          <a:latin typeface="Cambria Math" panose="02040503050406030204" pitchFamily="18" charset="0"/>
                          <a:ea typeface="Cambria Math" panose="02040503050406030204" pitchFamily="18" charset="0"/>
                        </a:rPr>
                        <m:t>∙</m:t>
                      </m:r>
                    </m:oMath>
                  </m:oMathPara>
                </a14:m>
                <a:endParaRPr lang="fr-FR" sz="1400" dirty="0">
                  <a:latin typeface="Verdana" panose="020B0604030504040204" pitchFamily="34" charset="0"/>
                </a:endParaRPr>
              </a:p>
            </p:txBody>
          </p:sp>
        </mc:Choice>
        <mc:Fallback>
          <p:sp>
            <p:nvSpPr>
              <p:cNvPr id="3" name="ZoneTexte 2">
                <a:extLst>
                  <a:ext uri="{FF2B5EF4-FFF2-40B4-BE49-F238E27FC236}">
                    <a16:creationId xmlns:a16="http://schemas.microsoft.com/office/drawing/2014/main" id="{8F475675-85C5-6F24-4EE3-D17C1641177E}"/>
                  </a:ext>
                </a:extLst>
              </p:cNvPr>
              <p:cNvSpPr txBox="1">
                <a:spLocks noRot="1" noChangeAspect="1" noMove="1" noResize="1" noEditPoints="1" noAdjustHandles="1" noChangeArrowheads="1" noChangeShapeType="1" noTextEdit="1"/>
              </p:cNvSpPr>
              <p:nvPr/>
            </p:nvSpPr>
            <p:spPr>
              <a:xfrm>
                <a:off x="2761910" y="2455635"/>
                <a:ext cx="7319412" cy="129540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43881AD5-5809-F751-1AD0-1BE753966305}"/>
                  </a:ext>
                </a:extLst>
              </p:cNvPr>
              <p:cNvSpPr txBox="1"/>
              <p:nvPr/>
            </p:nvSpPr>
            <p:spPr>
              <a:xfrm>
                <a:off x="1636195" y="2979897"/>
                <a:ext cx="7319412" cy="68852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400" i="1">
                          <a:latin typeface="Cambria Math" panose="02040503050406030204" pitchFamily="18" charset="0"/>
                        </a:rPr>
                        <m:t>𝐸𝐶𝐿</m:t>
                      </m:r>
                      <m:r>
                        <a:rPr lang="fr-FR" sz="1400" i="1">
                          <a:latin typeface="Cambria Math" panose="02040503050406030204" pitchFamily="18" charset="0"/>
                        </a:rPr>
                        <m:t>=</m:t>
                      </m:r>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a:rPr lang="fr-FR" sz="1400" b="0" i="1" smtClean="0">
                              <a:latin typeface="Cambria Math" panose="02040503050406030204" pitchFamily="18" charset="0"/>
                            </a:rPr>
                            <m:t>0</m:t>
                          </m:r>
                        </m:sub>
                      </m:sSub>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begChr m:val="["/>
                          <m:endChr m:val="]"/>
                          <m:ctrlPr>
                            <a:rPr lang="fr-FR" sz="1400" i="1">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m:t>
                              </m:r>
                              <m:r>
                                <a:rPr lang="fr-FR" sz="1400" i="1">
                                  <a:latin typeface="Cambria Math" panose="02040503050406030204" pitchFamily="18" charset="0"/>
                                </a:rPr>
                                <m:t>0</m:t>
                              </m:r>
                            </m:sub>
                            <m:sup>
                              <m:r>
                                <a:rPr lang="fr-FR" sz="1400" i="1">
                                  <a:latin typeface="Cambria Math" panose="02040503050406030204" pitchFamily="18" charset="0"/>
                                </a:rPr>
                                <m:t>𝑀</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R</m:t>
                                  </m:r>
                                </m:e>
                                <m:sub>
                                  <m:r>
                                    <m:rPr>
                                      <m:sty m:val="p"/>
                                    </m:rPr>
                                    <a:rPr lang="fr-FR" sz="1400" i="1">
                                      <a:latin typeface="Cambria Math" panose="02040503050406030204" pitchFamily="18" charset="0"/>
                                    </a:rPr>
                                    <m:t>t</m:t>
                                  </m:r>
                                </m:sub>
                              </m:sSub>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𝐷𝐹</m:t>
                                  </m:r>
                                </m:e>
                                <m:sub>
                                  <m:r>
                                    <a:rPr lang="fr-FR" sz="1400" i="1">
                                      <a:latin typeface="Cambria Math" panose="02040503050406030204" pitchFamily="18" charset="0"/>
                                      <a:ea typeface="Cambria Math" panose="02040503050406030204" pitchFamily="18" charset="0"/>
                                    </a:rPr>
                                    <m:t>𝑡</m:t>
                                  </m:r>
                                </m:sub>
                              </m:sSub>
                            </m:e>
                          </m:nary>
                        </m:e>
                      </m:d>
                      <m:r>
                        <a:rPr lang="fr-FR" sz="1400" b="0" i="1" smtClean="0">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a:rPr lang="fr-FR" sz="1400" i="1">
                              <a:latin typeface="Cambria Math" panose="02040503050406030204" pitchFamily="18" charset="0"/>
                            </a:rPr>
                            <m:t>0</m:t>
                          </m:r>
                        </m:sub>
                      </m:sSub>
                      <m:d>
                        <m:dPr>
                          <m:ctrlPr>
                            <a:rPr lang="fr-FR" sz="1400" i="1" smtClean="0">
                              <a:latin typeface="Cambria Math" panose="02040503050406030204" pitchFamily="18" charset="0"/>
                            </a:rPr>
                          </m:ctrlPr>
                        </m:dPr>
                        <m:e>
                          <m:r>
                            <a:rPr lang="fr-FR" sz="1400" b="0" i="1" smtClean="0">
                              <a:latin typeface="Cambria Math" panose="02040503050406030204" pitchFamily="18" charset="0"/>
                            </a:rPr>
                            <m:t>1</m:t>
                          </m:r>
                          <m:r>
                            <a:rPr lang="fr-FR" sz="1400" b="0" i="1" smtClean="0">
                              <a:latin typeface="Cambria Math" panose="02040503050406030204" pitchFamily="18" charset="0"/>
                            </a:rPr>
                            <m:t> -</m:t>
                          </m:r>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m:t>
                              </m:r>
                              <m:r>
                                <a:rPr lang="fr-FR" sz="1400" i="1">
                                  <a:latin typeface="Cambria Math" panose="02040503050406030204" pitchFamily="18" charset="0"/>
                                </a:rPr>
                                <m:t>0</m:t>
                              </m:r>
                            </m:sub>
                            <m:sup>
                              <m:r>
                                <a:rPr lang="fr-FR" sz="1400" i="1">
                                  <a:latin typeface="Cambria Math" panose="02040503050406030204" pitchFamily="18" charset="0"/>
                                </a:rPr>
                                <m:t>𝑀</m:t>
                              </m:r>
                            </m:sup>
                            <m:e>
                              <m:f>
                                <m:fPr>
                                  <m:ctrlPr>
                                    <a:rPr lang="fr-FR" sz="1400" i="1" smtClean="0">
                                      <a:latin typeface="Cambria Math" panose="02040503050406030204" pitchFamily="18" charset="0"/>
                                    </a:rPr>
                                  </m:ctrlPr>
                                </m:fPr>
                                <m:num>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R</m:t>
                                      </m:r>
                                    </m:e>
                                    <m:sub>
                                      <m:r>
                                        <m:rPr>
                                          <m:sty m:val="p"/>
                                        </m:rPr>
                                        <a:rPr lang="fr-FR" sz="1400" i="1">
                                          <a:latin typeface="Cambria Math" panose="02040503050406030204" pitchFamily="18" charset="0"/>
                                        </a:rPr>
                                        <m:t>t</m:t>
                                      </m:r>
                                    </m:sub>
                                  </m:sSub>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𝐷𝐹</m:t>
                                      </m:r>
                                    </m:e>
                                    <m:sub>
                                      <m:r>
                                        <a:rPr lang="fr-FR" sz="1400" i="1">
                                          <a:latin typeface="Cambria Math" panose="02040503050406030204" pitchFamily="18" charset="0"/>
                                          <a:ea typeface="Cambria Math" panose="02040503050406030204" pitchFamily="18" charset="0"/>
                                        </a:rPr>
                                        <m:t>𝑡</m:t>
                                      </m:r>
                                    </m:sub>
                                  </m:sSub>
                                </m:num>
                                <m:den>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a:rPr lang="fr-FR" sz="1400" i="1">
                                          <a:latin typeface="Cambria Math" panose="02040503050406030204" pitchFamily="18" charset="0"/>
                                        </a:rPr>
                                        <m:t>0</m:t>
                                      </m:r>
                                    </m:sub>
                                  </m:sSub>
                                </m:den>
                              </m:f>
                            </m:e>
                          </m:nary>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a:rPr lang="fr-FR" sz="1400" i="1">
                              <a:latin typeface="Cambria Math" panose="02040503050406030204" pitchFamily="18" charset="0"/>
                            </a:rPr>
                            <m:t>0</m:t>
                          </m:r>
                        </m:sub>
                      </m:sSub>
                      <m:r>
                        <a:rPr lang="fr-FR" sz="1400" b="0" i="1" smtClean="0">
                          <a:latin typeface="Cambria Math" panose="02040503050406030204" pitchFamily="18" charset="0"/>
                        </a:rPr>
                        <m:t>×</m:t>
                      </m:r>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rPr>
                            <m:t>𝐿𝐺𝐷</m:t>
                          </m:r>
                        </m:e>
                        <m:sub>
                          <m:r>
                            <a:rPr lang="fr-FR" sz="1400" i="1">
                              <a:latin typeface="Cambria Math" panose="02040503050406030204" pitchFamily="18" charset="0"/>
                            </a:rPr>
                            <m:t>𝑑𝑒𝑓𝑎𝑢𝑙𝑡</m:t>
                          </m:r>
                        </m:sub>
                      </m:sSub>
                    </m:oMath>
                  </m:oMathPara>
                </a14:m>
                <a:endParaRPr lang="fr-FR" sz="14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mc:Choice>
        <mc:Fallback>
          <p:sp>
            <p:nvSpPr>
              <p:cNvPr id="4" name="ZoneTexte 3">
                <a:extLst>
                  <a:ext uri="{FF2B5EF4-FFF2-40B4-BE49-F238E27FC236}">
                    <a16:creationId xmlns:a16="http://schemas.microsoft.com/office/drawing/2014/main" id="{43881AD5-5809-F751-1AD0-1BE753966305}"/>
                  </a:ext>
                </a:extLst>
              </p:cNvPr>
              <p:cNvSpPr txBox="1">
                <a:spLocks noRot="1" noChangeAspect="1" noMove="1" noResize="1" noEditPoints="1" noAdjustHandles="1" noChangeArrowheads="1" noChangeShapeType="1" noTextEdit="1"/>
              </p:cNvSpPr>
              <p:nvPr/>
            </p:nvSpPr>
            <p:spPr>
              <a:xfrm>
                <a:off x="1636195" y="2979897"/>
                <a:ext cx="7319412" cy="688527"/>
              </a:xfrm>
              <a:prstGeom prst="rect">
                <a:avLst/>
              </a:prstGeom>
              <a:blipFill>
                <a:blip r:embed="rId7"/>
                <a:stretch>
                  <a:fillRect b="-6195"/>
                </a:stretch>
              </a:blipFill>
            </p:spPr>
            <p:txBody>
              <a:bodyPr/>
              <a:lstStyle/>
              <a:p>
                <a:r>
                  <a:rPr lang="fr-FR">
                    <a:noFill/>
                  </a:rPr>
                  <a:t> </a:t>
                </a:r>
              </a:p>
            </p:txBody>
          </p:sp>
        </mc:Fallback>
      </mc:AlternateContent>
      <p:sp>
        <p:nvSpPr>
          <p:cNvPr id="5" name="ZoneTexte 4">
            <a:extLst>
              <a:ext uri="{FF2B5EF4-FFF2-40B4-BE49-F238E27FC236}">
                <a16:creationId xmlns:a16="http://schemas.microsoft.com/office/drawing/2014/main" id="{62B376B4-3771-B58D-D4DC-CD8E700F1296}"/>
              </a:ext>
            </a:extLst>
          </p:cNvPr>
          <p:cNvSpPr txBox="1"/>
          <p:nvPr/>
        </p:nvSpPr>
        <p:spPr>
          <a:xfrm>
            <a:off x="2053828" y="2995963"/>
            <a:ext cx="6484146" cy="814748"/>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Tree>
    <p:extLst>
      <p:ext uri="{BB962C8B-B14F-4D97-AF65-F5344CB8AC3E}">
        <p14:creationId xmlns:p14="http://schemas.microsoft.com/office/powerpoint/2010/main" val="1510958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818C25EA-4C22-B9E5-06A5-4750A1C16A87}"/>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5AEA6C2B-0C18-44E6-7F1D-F0B7D55039F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ANNEXE : </a:t>
            </a:r>
            <a:r>
              <a:rPr lang="fr-FR" dirty="0"/>
              <a:t>CALCUL DE LA PD LIFETIME Résiduelle annualisée ET SICR</a:t>
            </a:r>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4940A671-B804-DDE0-050E-B85AA20EC951}"/>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IFRS 9 – Provisionnement des ECL</a:t>
            </a:r>
          </a:p>
        </p:txBody>
      </p:sp>
      <p:pic>
        <p:nvPicPr>
          <p:cNvPr id="1226" name="Google Shape;1226;p11">
            <a:extLst>
              <a:ext uri="{FF2B5EF4-FFF2-40B4-BE49-F238E27FC236}">
                <a16:creationId xmlns:a16="http://schemas.microsoft.com/office/drawing/2014/main" id="{8EEC2193-E651-6752-8B8B-4013539F2AD8}"/>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46CCC193-D772-38D3-FFCC-844FE082FE85}"/>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0E154956-37D9-0AD7-BB09-060867624C1B}"/>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14" name="object 21">
                <a:extLst>
                  <a:ext uri="{FF2B5EF4-FFF2-40B4-BE49-F238E27FC236}">
                    <a16:creationId xmlns:a16="http://schemas.microsoft.com/office/drawing/2014/main" id="{F0D769E5-A935-7910-31B4-97B6C2F3F3ED}"/>
                  </a:ext>
                </a:extLst>
              </p:cNvPr>
              <p:cNvSpPr txBox="1"/>
              <p:nvPr/>
            </p:nvSpPr>
            <p:spPr>
              <a:xfrm>
                <a:off x="224535" y="1215387"/>
                <a:ext cx="11895680" cy="4487126"/>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Dans le cadre du SICR, la PD lifetime calculée à la date de reporting doit être comparée à la PD lifetime à l’octroi.</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Cependant ce n’est pas la PD lifetime à l’octroi dans son intégralité qui est utilisée dans le SICR, mais une version tronquée de cette dernière.</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Plus précisément, il s’agit de la PD lifetime à l’octroi mesurée entre la date de reporting et la date de fin du contrat, i.e. la </a:t>
                </a:r>
                <a:r>
                  <a:rPr lang="fr-FR" sz="1200" b="1" dirty="0"/>
                  <a:t>PD lifetime résiduelle</a:t>
                </a:r>
                <a:r>
                  <a:rPr lang="fr-FR" sz="1200" dirty="0"/>
                  <a:t>.</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Soit :  </a:t>
                </a:r>
                <a14:m>
                  <m:oMath xmlns:m="http://schemas.openxmlformats.org/officeDocument/2006/math">
                    <m:r>
                      <a:rPr lang="fr-FR" sz="1200" b="0" i="1" smtClean="0">
                        <a:latin typeface="Cambria Math" panose="02040503050406030204" pitchFamily="18" charset="0"/>
                      </a:rPr>
                      <m:t>𝐴</m:t>
                    </m:r>
                    <m:r>
                      <a:rPr lang="fr-FR" sz="1200" b="0" i="1" smtClean="0">
                        <a:latin typeface="Cambria Math" panose="02040503050406030204" pitchFamily="18" charset="0"/>
                      </a:rPr>
                      <m:t>={</m:t>
                    </m:r>
                    <m:r>
                      <m:rPr>
                        <m:sty m:val="p"/>
                      </m:rPr>
                      <a:rPr lang="fr-FR" sz="1200" i="0">
                        <a:latin typeface="Cambria Math" panose="02040503050406030204" pitchFamily="18" charset="0"/>
                      </a:rPr>
                      <m:t>survie</m:t>
                    </m:r>
                    <m:r>
                      <a:rPr lang="fr-FR" sz="1200" b="0" i="0" smtClean="0">
                        <a:latin typeface="Cambria Math" panose="02040503050406030204" pitchFamily="18" charset="0"/>
                      </a:rPr>
                      <m:t> </m:t>
                    </m:r>
                    <m:r>
                      <m:rPr>
                        <m:sty m:val="p"/>
                      </m:rPr>
                      <a:rPr lang="fr-FR" sz="1200" i="0">
                        <a:latin typeface="Cambria Math" panose="02040503050406030204" pitchFamily="18" charset="0"/>
                      </a:rPr>
                      <m:t>sur</m:t>
                    </m:r>
                    <m:r>
                      <a:rPr lang="fr-FR" sz="1200" b="0" i="0" smtClean="0">
                        <a:latin typeface="Cambria Math" panose="02040503050406030204" pitchFamily="18" charset="0"/>
                      </a:rPr>
                      <m:t> </m:t>
                    </m:r>
                    <m:r>
                      <m:rPr>
                        <m:sty m:val="p"/>
                      </m:rPr>
                      <a:rPr lang="fr-FR" sz="1200" i="0">
                        <a:latin typeface="Cambria Math" panose="02040503050406030204" pitchFamily="18" charset="0"/>
                      </a:rPr>
                      <m:t>la</m:t>
                    </m:r>
                    <m:r>
                      <a:rPr lang="fr-FR" sz="1200" b="0" i="0" smtClean="0">
                        <a:latin typeface="Cambria Math" panose="02040503050406030204" pitchFamily="18" charset="0"/>
                      </a:rPr>
                      <m:t> </m:t>
                    </m:r>
                    <m:r>
                      <m:rPr>
                        <m:sty m:val="p"/>
                      </m:rPr>
                      <a:rPr lang="fr-FR" sz="1200" i="0">
                        <a:latin typeface="Cambria Math" panose="02040503050406030204" pitchFamily="18" charset="0"/>
                      </a:rPr>
                      <m:t>p</m:t>
                    </m:r>
                    <m:r>
                      <a:rPr lang="fr-FR" sz="1200" i="0">
                        <a:latin typeface="Cambria Math" panose="02040503050406030204" pitchFamily="18" charset="0"/>
                      </a:rPr>
                      <m:t>é</m:t>
                    </m:r>
                    <m:r>
                      <m:rPr>
                        <m:sty m:val="p"/>
                      </m:rPr>
                      <a:rPr lang="fr-FR" sz="1200" i="0">
                        <a:latin typeface="Cambria Math" panose="02040503050406030204" pitchFamily="18" charset="0"/>
                      </a:rPr>
                      <m:t>riode</m:t>
                    </m:r>
                    <m:r>
                      <a:rPr lang="fr-FR" sz="1200" b="0" i="1" smtClean="0">
                        <a:latin typeface="Cambria Math" panose="02040503050406030204" pitchFamily="18" charset="0"/>
                      </a:rPr>
                      <m:t> </m:t>
                    </m:r>
                    <m:d>
                      <m:dPr>
                        <m:begChr m:val="["/>
                        <m:endChr m:val="]"/>
                        <m:ctrlPr>
                          <a:rPr lang="fr-FR" sz="1200" i="1">
                            <a:latin typeface="Cambria Math" panose="02040503050406030204" pitchFamily="18" charset="0"/>
                          </a:rPr>
                        </m:ctrlPr>
                      </m:dPr>
                      <m:e>
                        <m:r>
                          <a:rPr lang="fr-FR" sz="1200" i="1">
                            <a:latin typeface="Cambria Math" panose="02040503050406030204" pitchFamily="18" charset="0"/>
                          </a:rPr>
                          <m:t>0</m:t>
                        </m:r>
                        <m:r>
                          <a:rPr lang="fr-FR" sz="1200" i="1">
                            <a:latin typeface="Cambria Math" panose="02040503050406030204" pitchFamily="18" charset="0"/>
                          </a:rPr>
                          <m:t>;</m:t>
                        </m:r>
                        <m:r>
                          <m:rPr>
                            <m:sty m:val="p"/>
                          </m:rPr>
                          <a:rPr lang="fr-FR" sz="1200" b="0" i="1" smtClean="0">
                            <a:latin typeface="Cambria Math" panose="02040503050406030204" pitchFamily="18" charset="0"/>
                          </a:rPr>
                          <m:t>M</m:t>
                        </m:r>
                      </m:e>
                    </m:d>
                    <m:r>
                      <a:rPr lang="fr-FR" sz="1200" b="0" i="1" smtClean="0">
                        <a:latin typeface="Cambria Math" panose="02040503050406030204" pitchFamily="18" charset="0"/>
                      </a:rPr>
                      <m:t>}</m:t>
                    </m:r>
                  </m:oMath>
                </a14:m>
                <a:endParaRPr lang="fr-FR" sz="1200" i="1" dirty="0">
                  <a:latin typeface="Cambria Math" panose="02040503050406030204" pitchFamily="18" charset="0"/>
                </a:endParaRPr>
              </a:p>
              <a:p>
                <a:pPr marL="180000" marR="83820" algn="just">
                  <a:spcBef>
                    <a:spcPts val="430"/>
                  </a:spcBef>
                </a:pPr>
                <a:r>
                  <a:rPr lang="fr-FR" sz="1200" dirty="0"/>
                  <a:t>             </a:t>
                </a:r>
                <a14:m>
                  <m:oMath xmlns:m="http://schemas.openxmlformats.org/officeDocument/2006/math">
                    <m:r>
                      <m:rPr>
                        <m:sty m:val="p"/>
                      </m:rPr>
                      <a:rPr lang="fr-FR" sz="1200" i="1" dirty="0" smtClean="0">
                        <a:latin typeface="Cambria Math" panose="02040503050406030204" pitchFamily="18" charset="0"/>
                      </a:rPr>
                      <m:t>B</m:t>
                    </m:r>
                    <m:r>
                      <a:rPr lang="fr-FR" sz="1200" i="1">
                        <a:latin typeface="Cambria Math" panose="02040503050406030204" pitchFamily="18" charset="0"/>
                      </a:rPr>
                      <m:t>={</m:t>
                    </m:r>
                    <m:r>
                      <m:rPr>
                        <m:sty m:val="p"/>
                      </m:rPr>
                      <a:rPr lang="fr-FR" sz="1200" i="1">
                        <a:latin typeface="Cambria Math" panose="02040503050406030204" pitchFamily="18" charset="0"/>
                      </a:rPr>
                      <m:t>survie</m:t>
                    </m:r>
                    <m:r>
                      <a:rPr lang="fr-FR" sz="1200" i="1">
                        <a:latin typeface="Cambria Math" panose="02040503050406030204" pitchFamily="18" charset="0"/>
                      </a:rPr>
                      <m:t> </m:t>
                    </m:r>
                    <m:r>
                      <m:rPr>
                        <m:sty m:val="p"/>
                      </m:rPr>
                      <a:rPr lang="fr-FR" sz="1200" b="0" i="1" smtClean="0">
                        <a:latin typeface="Cambria Math" panose="02040503050406030204" pitchFamily="18" charset="0"/>
                      </a:rPr>
                      <m:t>sur</m:t>
                    </m:r>
                    <m:r>
                      <a:rPr lang="fr-FR" sz="1200" b="0" i="1" smtClean="0">
                        <a:latin typeface="Cambria Math" panose="02040503050406030204" pitchFamily="18" charset="0"/>
                      </a:rPr>
                      <m:t> </m:t>
                    </m:r>
                    <m:r>
                      <m:rPr>
                        <m:sty m:val="p"/>
                      </m:rPr>
                      <a:rPr lang="fr-FR" sz="1200" b="0" i="1" smtClean="0">
                        <a:latin typeface="Cambria Math" panose="02040503050406030204" pitchFamily="18" charset="0"/>
                      </a:rPr>
                      <m:t>la</m:t>
                    </m:r>
                    <m:r>
                      <a:rPr lang="fr-FR" sz="1200" b="0" i="1" smtClean="0">
                        <a:latin typeface="Cambria Math" panose="02040503050406030204" pitchFamily="18" charset="0"/>
                      </a:rPr>
                      <m:t> </m:t>
                    </m:r>
                    <m:r>
                      <m:rPr>
                        <m:sty m:val="p"/>
                      </m:rPr>
                      <a:rPr lang="fr-FR" sz="1200" b="0" i="1" smtClean="0">
                        <a:latin typeface="Cambria Math" panose="02040503050406030204" pitchFamily="18" charset="0"/>
                      </a:rPr>
                      <m:t>p</m:t>
                    </m:r>
                    <m:r>
                      <a:rPr lang="fr-FR" sz="1200" b="0" i="1" smtClean="0">
                        <a:latin typeface="Cambria Math" panose="02040503050406030204" pitchFamily="18" charset="0"/>
                      </a:rPr>
                      <m:t>é</m:t>
                    </m:r>
                    <m:r>
                      <m:rPr>
                        <m:sty m:val="p"/>
                      </m:rPr>
                      <a:rPr lang="fr-FR" sz="1200" b="0" i="1" smtClean="0">
                        <a:latin typeface="Cambria Math" panose="02040503050406030204" pitchFamily="18" charset="0"/>
                      </a:rPr>
                      <m:t>riode</m:t>
                    </m:r>
                    <m:r>
                      <a:rPr lang="fr-FR" sz="1200" b="0" i="1" smtClean="0">
                        <a:latin typeface="Cambria Math" panose="02040503050406030204" pitchFamily="18" charset="0"/>
                      </a:rPr>
                      <m:t> [</m:t>
                    </m:r>
                    <m:r>
                      <a:rPr lang="fr-FR" sz="1200" b="0" i="1" smtClean="0">
                        <a:latin typeface="Cambria Math" panose="02040503050406030204" pitchFamily="18" charset="0"/>
                      </a:rPr>
                      <m:t>0</m:t>
                    </m:r>
                    <m:r>
                      <a:rPr lang="fr-FR" sz="1200" b="0" i="1" smtClean="0">
                        <a:latin typeface="Cambria Math" panose="02040503050406030204" pitchFamily="18" charset="0"/>
                      </a:rPr>
                      <m:t>;</m:t>
                    </m:r>
                    <m:sSub>
                      <m:sSubPr>
                        <m:ctrlPr>
                          <a:rPr lang="fr-FR" sz="1200" i="1" smtClean="0">
                            <a:latin typeface="Cambria Math" panose="02040503050406030204" pitchFamily="18" charset="0"/>
                          </a:rPr>
                        </m:ctrlPr>
                      </m:sSubPr>
                      <m:e>
                        <m:r>
                          <m:rPr>
                            <m:sty m:val="p"/>
                          </m:rPr>
                          <a:rPr lang="fr-FR" sz="1200" b="0" i="1" smtClean="0">
                            <a:latin typeface="Cambria Math" panose="02040503050406030204" pitchFamily="18" charset="0"/>
                          </a:rPr>
                          <m:t>M</m:t>
                        </m:r>
                      </m:e>
                      <m:sub>
                        <m:r>
                          <m:rPr>
                            <m:sty m:val="p"/>
                          </m:rPr>
                          <a:rPr lang="fr-FR" sz="1200" b="0" i="1" smtClean="0">
                            <a:latin typeface="Cambria Math" panose="02040503050406030204" pitchFamily="18" charset="0"/>
                          </a:rPr>
                          <m:t>init</m:t>
                        </m:r>
                      </m:sub>
                    </m:sSub>
                    <m:r>
                      <a:rPr lang="fr-FR" sz="1200" b="0" i="1" smtClean="0">
                        <a:latin typeface="Cambria Math" panose="02040503050406030204" pitchFamily="18" charset="0"/>
                      </a:rPr>
                      <m:t>]</m:t>
                    </m:r>
                    <m:r>
                      <a:rPr lang="fr-FR" sz="1200" i="1">
                        <a:latin typeface="Cambria Math" panose="02040503050406030204" pitchFamily="18" charset="0"/>
                      </a:rPr>
                      <m:t>}</m:t>
                    </m:r>
                  </m:oMath>
                </a14:m>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Sachant que </a:t>
                </a:r>
                <a14:m>
                  <m:oMath xmlns:m="http://schemas.openxmlformats.org/officeDocument/2006/math">
                    <m:r>
                      <m:rPr>
                        <m:sty m:val="p"/>
                      </m:rPr>
                      <a:rPr lang="fr-FR" sz="1200" i="1" dirty="0">
                        <a:latin typeface="Cambria Math" panose="02040503050406030204" pitchFamily="18" charset="0"/>
                      </a:rPr>
                      <m:t>B</m:t>
                    </m:r>
                    <m:r>
                      <a:rPr lang="fr-FR" sz="1200" i="1">
                        <a:latin typeface="Cambria Math" panose="02040503050406030204" pitchFamily="18" charset="0"/>
                      </a:rPr>
                      <m:t>⊂</m:t>
                    </m:r>
                    <m:r>
                      <m:rPr>
                        <m:sty m:val="p"/>
                      </m:rPr>
                      <a:rPr lang="fr-FR" sz="1200" b="0" i="1" smtClean="0">
                        <a:latin typeface="Cambria Math" panose="02040503050406030204" pitchFamily="18" charset="0"/>
                      </a:rPr>
                      <m:t>A</m:t>
                    </m:r>
                  </m:oMath>
                </a14:m>
                <a:r>
                  <a:rPr lang="fr-FR" sz="1200" dirty="0"/>
                  <a:t> :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Sous l’hypothèse d’homogénéité dans le temps et sachant que </a:t>
                </a:r>
                <a14:m>
                  <m:oMath xmlns:m="http://schemas.openxmlformats.org/officeDocument/2006/math">
                    <m:r>
                      <m:rPr>
                        <m:sty m:val="p"/>
                      </m:rPr>
                      <a:rPr lang="fr-FR" sz="1200" b="0" i="1" smtClean="0">
                        <a:latin typeface="Cambria Math" panose="02040503050406030204" pitchFamily="18" charset="0"/>
                      </a:rPr>
                      <m:t>S</m:t>
                    </m:r>
                    <m:r>
                      <a:rPr lang="fr-FR" sz="1200" b="0" i="1" smtClean="0">
                        <a:latin typeface="Cambria Math" panose="02040503050406030204" pitchFamily="18" charset="0"/>
                      </a:rPr>
                      <m:t>(</m:t>
                    </m:r>
                    <m:r>
                      <m:rPr>
                        <m:sty m:val="p"/>
                      </m:rPr>
                      <a:rPr lang="fr-FR" sz="1200" b="0" i="1" smtClean="0">
                        <a:latin typeface="Cambria Math" panose="02040503050406030204" pitchFamily="18" charset="0"/>
                      </a:rPr>
                      <m:t>t</m:t>
                    </m:r>
                    <m:r>
                      <a:rPr lang="fr-FR" sz="1200" b="0" i="1" smtClean="0">
                        <a:latin typeface="Cambria Math" panose="02040503050406030204" pitchFamily="18" charset="0"/>
                      </a:rPr>
                      <m:t>) = </m:t>
                    </m:r>
                    <m:r>
                      <a:rPr lang="fr-FR" sz="1200" b="0" i="1" smtClean="0">
                        <a:latin typeface="Cambria Math" panose="02040503050406030204" pitchFamily="18" charset="0"/>
                      </a:rPr>
                      <m:t>1</m:t>
                    </m:r>
                    <m:r>
                      <a:rPr lang="fr-FR" sz="1200" b="0" i="1" smtClean="0">
                        <a:latin typeface="Cambria Math" panose="02040503050406030204" pitchFamily="18" charset="0"/>
                      </a:rPr>
                      <m:t> - </m:t>
                    </m:r>
                    <m:r>
                      <m:rPr>
                        <m:sty m:val="p"/>
                      </m:rPr>
                      <a:rPr lang="fr-FR" sz="1200" b="0" i="1" smtClean="0">
                        <a:latin typeface="Cambria Math" panose="02040503050406030204" pitchFamily="18" charset="0"/>
                      </a:rPr>
                      <m:t>CPD</m:t>
                    </m:r>
                    <m:r>
                      <a:rPr lang="fr-FR" sz="1200" b="0" i="1" smtClean="0">
                        <a:latin typeface="Cambria Math" panose="02040503050406030204" pitchFamily="18" charset="0"/>
                      </a:rPr>
                      <m:t>(</m:t>
                    </m:r>
                    <m:r>
                      <m:rPr>
                        <m:sty m:val="p"/>
                      </m:rPr>
                      <a:rPr lang="fr-FR" sz="1200" b="0" i="1" smtClean="0">
                        <a:latin typeface="Cambria Math" panose="02040503050406030204" pitchFamily="18" charset="0"/>
                      </a:rPr>
                      <m:t>t</m:t>
                    </m:r>
                    <m:r>
                      <a:rPr lang="fr-FR" sz="1200" b="0" i="1" smtClean="0">
                        <a:latin typeface="Cambria Math" panose="02040503050406030204" pitchFamily="18" charset="0"/>
                      </a:rPr>
                      <m:t>)</m:t>
                    </m:r>
                  </m:oMath>
                </a14:m>
                <a:r>
                  <a:rPr lang="fr-FR" sz="1200" dirty="0"/>
                  <a:t>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En renversant l’égalité ci-dessus, nous en déduisons l’expression d’une PD lifetime résiduelle annualisée :</a:t>
                </a: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endParaRPr lang="fr-FR" sz="1200" dirty="0"/>
              </a:p>
            </p:txBody>
          </p:sp>
        </mc:Choice>
        <mc:Fallback>
          <p:sp>
            <p:nvSpPr>
              <p:cNvPr id="14" name="object 21">
                <a:extLst>
                  <a:ext uri="{FF2B5EF4-FFF2-40B4-BE49-F238E27FC236}">
                    <a16:creationId xmlns:a16="http://schemas.microsoft.com/office/drawing/2014/main" id="{F0D769E5-A935-7910-31B4-97B6C2F3F3ED}"/>
                  </a:ext>
                </a:extLst>
              </p:cNvPr>
              <p:cNvSpPr txBox="1">
                <a:spLocks noRot="1" noChangeAspect="1" noMove="1" noResize="1" noEditPoints="1" noAdjustHandles="1" noChangeArrowheads="1" noChangeShapeType="1" noTextEdit="1"/>
              </p:cNvSpPr>
              <p:nvPr/>
            </p:nvSpPr>
            <p:spPr>
              <a:xfrm>
                <a:off x="224535" y="1215387"/>
                <a:ext cx="11895680" cy="4487126"/>
              </a:xfrm>
              <a:prstGeom prst="rect">
                <a:avLst/>
              </a:prstGeom>
              <a:blipFill>
                <a:blip r:embed="rId4"/>
                <a:stretch>
                  <a:fillRect/>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5F058989-7E7B-2FF8-BF49-66C3B083D94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6" name="Google Shape;6235;p132">
            <a:extLst>
              <a:ext uri="{FF2B5EF4-FFF2-40B4-BE49-F238E27FC236}">
                <a16:creationId xmlns:a16="http://schemas.microsoft.com/office/drawing/2014/main" id="{3E157FD2-DE25-8EC0-DF78-CFA2D8B06943}"/>
              </a:ext>
            </a:extLst>
          </p:cNvPr>
          <p:cNvSpPr/>
          <p:nvPr/>
        </p:nvSpPr>
        <p:spPr>
          <a:xfrm flipV="1">
            <a:off x="3644465" y="2937185"/>
            <a:ext cx="426451" cy="54170"/>
          </a:xfrm>
          <a:prstGeom prst="rightArrow">
            <a:avLst>
              <a:gd name="adj1" fmla="val 50000"/>
              <a:gd name="adj2" fmla="val 50000"/>
            </a:avLst>
          </a:prstGeom>
          <a:solidFill>
            <a:schemeClr val="accent1"/>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F3798F61-280E-F797-EDDF-7081C6271558}"/>
                  </a:ext>
                </a:extLst>
              </p:cNvPr>
              <p:cNvSpPr txBox="1"/>
              <p:nvPr/>
            </p:nvSpPr>
            <p:spPr>
              <a:xfrm>
                <a:off x="2655528" y="2792964"/>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a:latin typeface="Cambria Math" panose="02040503050406030204" pitchFamily="18" charset="0"/>
                        </a:rPr>
                        <m:t>𝐶𝑃𝐷</m:t>
                      </m:r>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b="0" i="1" smtClean="0">
                                  <a:latin typeface="Cambria Math" panose="02040503050406030204" pitchFamily="18" charset="0"/>
                                </a:rPr>
                                <m:t>residuelle</m:t>
                              </m:r>
                            </m:sub>
                          </m:sSub>
                        </m:e>
                      </m:d>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ℙ</m:t>
                      </m:r>
                      <m:d>
                        <m:dPr>
                          <m:ctrlPr>
                            <a:rPr lang="fr-FR" sz="1200" b="0" i="1" smtClean="0">
                              <a:latin typeface="Cambria Math" panose="02040503050406030204" pitchFamily="18" charset="0"/>
                              <a:ea typeface="Cambria Math" panose="02040503050406030204" pitchFamily="18" charset="0"/>
                            </a:rPr>
                          </m:ctrlPr>
                        </m:dPr>
                        <m:e>
                          <m:r>
                            <m:rPr>
                              <m:sty m:val="p"/>
                            </m:rPr>
                            <a:rPr lang="fr-FR" sz="1200" b="0" i="1" smtClean="0">
                              <a:latin typeface="Cambria Math" panose="02040503050406030204" pitchFamily="18" charset="0"/>
                              <a:ea typeface="Cambria Math" panose="02040503050406030204" pitchFamily="18" charset="0"/>
                            </a:rPr>
                            <m:t>B</m:t>
                          </m:r>
                          <m:r>
                            <a:rPr lang="fr-FR" sz="1200" b="0" i="1" smtClean="0">
                              <a:latin typeface="Cambria Math" panose="02040503050406030204" pitchFamily="18" charset="0"/>
                              <a:ea typeface="Cambria Math" panose="02040503050406030204" pitchFamily="18" charset="0"/>
                            </a:rPr>
                            <m:t> | </m:t>
                          </m:r>
                          <m:r>
                            <m:rPr>
                              <m:sty m:val="p"/>
                            </m:rPr>
                            <a:rPr lang="fr-FR" sz="1200" b="0" i="1" smtClean="0">
                              <a:latin typeface="Cambria Math" panose="02040503050406030204" pitchFamily="18" charset="0"/>
                              <a:ea typeface="Cambria Math" panose="02040503050406030204" pitchFamily="18" charset="0"/>
                            </a:rPr>
                            <m:t>A</m:t>
                          </m:r>
                        </m:e>
                      </m:d>
                    </m:oMath>
                  </m:oMathPara>
                </a14:m>
                <a:endParaRPr lang="fr-FR" sz="1200" dirty="0">
                  <a:latin typeface="Verdana" panose="020B0604030504040204" pitchFamily="34" charset="0"/>
                </a:endParaRPr>
              </a:p>
            </p:txBody>
          </p:sp>
        </mc:Choice>
        <mc:Fallback>
          <p:sp>
            <p:nvSpPr>
              <p:cNvPr id="7" name="ZoneTexte 6">
                <a:extLst>
                  <a:ext uri="{FF2B5EF4-FFF2-40B4-BE49-F238E27FC236}">
                    <a16:creationId xmlns:a16="http://schemas.microsoft.com/office/drawing/2014/main" id="{F3798F61-280E-F797-EDDF-7081C6271558}"/>
                  </a:ext>
                </a:extLst>
              </p:cNvPr>
              <p:cNvSpPr txBox="1">
                <a:spLocks noRot="1" noChangeAspect="1" noMove="1" noResize="1" noEditPoints="1" noAdjustHandles="1" noChangeArrowheads="1" noChangeShapeType="1" noTextEdit="1"/>
              </p:cNvSpPr>
              <p:nvPr/>
            </p:nvSpPr>
            <p:spPr>
              <a:xfrm>
                <a:off x="2655528" y="2792964"/>
                <a:ext cx="5280745" cy="55245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D80C8D08-E2F3-6A61-E342-121F546CBF84}"/>
                  </a:ext>
                </a:extLst>
              </p:cNvPr>
              <p:cNvSpPr txBox="1"/>
              <p:nvPr/>
            </p:nvSpPr>
            <p:spPr>
              <a:xfrm>
                <a:off x="1329745" y="3219297"/>
                <a:ext cx="6521991"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a:latin typeface="Cambria Math" panose="02040503050406030204" pitchFamily="18" charset="0"/>
                        </a:rPr>
                        <m:t>𝐶𝑃𝐷</m:t>
                      </m:r>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residuelle</m:t>
                              </m:r>
                            </m:sub>
                          </m:sSub>
                        </m:e>
                      </m:d>
                      <m:r>
                        <a:rPr lang="fr-FR" sz="1200" b="0" i="1" smtClean="0">
                          <a:latin typeface="Cambria Math" panose="02040503050406030204" pitchFamily="18" charset="0"/>
                        </a:rPr>
                        <m:t>=</m:t>
                      </m:r>
                      <m:r>
                        <a:rPr lang="fr-FR" sz="1200" b="0" i="1" smtClean="0">
                          <a:latin typeface="Cambria Math" panose="02040503050406030204" pitchFamily="18" charset="0"/>
                        </a:rPr>
                        <m:t>1</m:t>
                      </m:r>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ℙ</m:t>
                      </m:r>
                      <m:d>
                        <m:dPr>
                          <m:ctrlPr>
                            <a:rPr lang="fr-FR" sz="1200" b="0" i="1" smtClean="0">
                              <a:latin typeface="Cambria Math" panose="02040503050406030204" pitchFamily="18" charset="0"/>
                              <a:ea typeface="Cambria Math" panose="02040503050406030204" pitchFamily="18" charset="0"/>
                            </a:rPr>
                          </m:ctrlPr>
                        </m:dPr>
                        <m:e>
                          <m:r>
                            <m:rPr>
                              <m:sty m:val="p"/>
                            </m:rPr>
                            <a:rPr lang="fr-FR" sz="1200" b="0" i="1" smtClean="0">
                              <a:latin typeface="Cambria Math" panose="02040503050406030204" pitchFamily="18" charset="0"/>
                              <a:ea typeface="Cambria Math" panose="02040503050406030204" pitchFamily="18" charset="0"/>
                            </a:rPr>
                            <m:t>B</m:t>
                          </m:r>
                          <m:r>
                            <a:rPr lang="fr-FR" sz="1200" b="0" i="1" smtClean="0">
                              <a:latin typeface="Cambria Math" panose="02040503050406030204" pitchFamily="18" charset="0"/>
                              <a:ea typeface="Cambria Math" panose="02040503050406030204" pitchFamily="18" charset="0"/>
                            </a:rPr>
                            <m:t> | </m:t>
                          </m:r>
                          <m:r>
                            <m:rPr>
                              <m:sty m:val="p"/>
                            </m:rPr>
                            <a:rPr lang="fr-FR" sz="1200" b="0" i="1" smtClean="0">
                              <a:latin typeface="Cambria Math" panose="02040503050406030204" pitchFamily="18" charset="0"/>
                              <a:ea typeface="Cambria Math" panose="02040503050406030204" pitchFamily="18" charset="0"/>
                            </a:rPr>
                            <m:t>A</m:t>
                          </m:r>
                        </m:e>
                      </m:d>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1</m:t>
                      </m:r>
                      <m:r>
                        <a:rPr lang="fr-FR" sz="1200" b="0" i="1" smtClean="0">
                          <a:latin typeface="Cambria Math" panose="02040503050406030204" pitchFamily="18" charset="0"/>
                          <a:ea typeface="Cambria Math" panose="02040503050406030204" pitchFamily="18" charset="0"/>
                        </a:rPr>
                        <m:t>-</m:t>
                      </m:r>
                      <m:f>
                        <m:fPr>
                          <m:ctrlPr>
                            <a:rPr lang="fr-FR" sz="1200" b="0" i="1" smtClean="0">
                              <a:latin typeface="Cambria Math" panose="02040503050406030204" pitchFamily="18" charset="0"/>
                              <a:ea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ℙ</m:t>
                          </m:r>
                          <m:d>
                            <m:dPr>
                              <m:ctrlPr>
                                <a:rPr lang="fr-FR" sz="1200" i="1">
                                  <a:latin typeface="Cambria Math" panose="02040503050406030204" pitchFamily="18" charset="0"/>
                                  <a:ea typeface="Cambria Math" panose="02040503050406030204" pitchFamily="18" charset="0"/>
                                </a:rPr>
                              </m:ctrlPr>
                            </m:dPr>
                            <m:e>
                              <m:r>
                                <m:rPr>
                                  <m:sty m:val="p"/>
                                </m:rPr>
                                <a:rPr lang="fr-FR" sz="1200" i="1">
                                  <a:latin typeface="Cambria Math" panose="02040503050406030204" pitchFamily="18" charset="0"/>
                                  <a:ea typeface="Cambria Math" panose="02040503050406030204" pitchFamily="18" charset="0"/>
                                </a:rPr>
                                <m:t>B</m:t>
                              </m:r>
                              <m:r>
                                <a:rPr lang="fr-FR" sz="1200" i="1">
                                  <a:latin typeface="Cambria Math" panose="02040503050406030204" pitchFamily="18" charset="0"/>
                                  <a:ea typeface="Cambria Math" panose="02040503050406030204" pitchFamily="18" charset="0"/>
                                </a:rPr>
                                <m:t>∩</m:t>
                              </m:r>
                              <m:r>
                                <m:rPr>
                                  <m:sty m:val="p"/>
                                </m:rPr>
                                <a:rPr lang="fr-FR" sz="1200" i="1">
                                  <a:latin typeface="Cambria Math" panose="02040503050406030204" pitchFamily="18" charset="0"/>
                                  <a:ea typeface="Cambria Math" panose="02040503050406030204" pitchFamily="18" charset="0"/>
                                </a:rPr>
                                <m:t>A</m:t>
                              </m:r>
                            </m:e>
                          </m:d>
                        </m:num>
                        <m:den>
                          <m:r>
                            <a:rPr lang="fr-FR" sz="1200" i="1">
                              <a:latin typeface="Cambria Math" panose="02040503050406030204" pitchFamily="18" charset="0"/>
                              <a:ea typeface="Cambria Math" panose="02040503050406030204" pitchFamily="18" charset="0"/>
                            </a:rPr>
                            <m:t>ℙ</m:t>
                          </m:r>
                          <m:d>
                            <m:dPr>
                              <m:ctrlPr>
                                <a:rPr lang="fr-FR" sz="1200" i="1">
                                  <a:latin typeface="Cambria Math" panose="02040503050406030204" pitchFamily="18" charset="0"/>
                                  <a:ea typeface="Cambria Math" panose="02040503050406030204" pitchFamily="18" charset="0"/>
                                </a:rPr>
                              </m:ctrlPr>
                            </m:dPr>
                            <m:e>
                              <m:r>
                                <m:rPr>
                                  <m:sty m:val="p"/>
                                </m:rPr>
                                <a:rPr lang="fr-FR" sz="1200" i="1">
                                  <a:latin typeface="Cambria Math" panose="02040503050406030204" pitchFamily="18" charset="0"/>
                                  <a:ea typeface="Cambria Math" panose="02040503050406030204" pitchFamily="18" charset="0"/>
                                </a:rPr>
                                <m:t>A</m:t>
                              </m:r>
                            </m:e>
                          </m:d>
                        </m:den>
                      </m:f>
                      <m:r>
                        <a:rPr lang="fr-FR" sz="1200" i="1">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r>
                            <a:rPr lang="fr-FR" sz="1200" i="1">
                              <a:latin typeface="Cambria Math" panose="02040503050406030204" pitchFamily="18" charset="0"/>
                              <a:ea typeface="Cambria Math" panose="02040503050406030204" pitchFamily="18" charset="0"/>
                            </a:rPr>
                            <m:t>ℙ</m:t>
                          </m:r>
                          <m:d>
                            <m:dPr>
                              <m:ctrlPr>
                                <a:rPr lang="fr-FR" sz="1200" i="1" smtClean="0">
                                  <a:latin typeface="Cambria Math" panose="02040503050406030204" pitchFamily="18" charset="0"/>
                                  <a:ea typeface="Cambria Math" panose="02040503050406030204" pitchFamily="18" charset="0"/>
                                </a:rPr>
                              </m:ctrlPr>
                            </m:dPr>
                            <m:e>
                              <m:r>
                                <m:rPr>
                                  <m:sty m:val="p"/>
                                </m:rPr>
                                <a:rPr lang="fr-FR" sz="1200" i="1">
                                  <a:latin typeface="Cambria Math" panose="02040503050406030204" pitchFamily="18" charset="0"/>
                                  <a:ea typeface="Cambria Math" panose="02040503050406030204" pitchFamily="18" charset="0"/>
                                </a:rPr>
                                <m:t>B</m:t>
                              </m:r>
                            </m:e>
                          </m:d>
                        </m:num>
                        <m:den>
                          <m:r>
                            <a:rPr lang="fr-FR" sz="1200" i="1">
                              <a:latin typeface="Cambria Math" panose="02040503050406030204" pitchFamily="18" charset="0"/>
                              <a:ea typeface="Cambria Math" panose="02040503050406030204" pitchFamily="18" charset="0"/>
                            </a:rPr>
                            <m:t>ℙ</m:t>
                          </m:r>
                          <m:d>
                            <m:dPr>
                              <m:ctrlPr>
                                <a:rPr lang="fr-FR" sz="1200" i="1">
                                  <a:latin typeface="Cambria Math" panose="02040503050406030204" pitchFamily="18" charset="0"/>
                                  <a:ea typeface="Cambria Math" panose="02040503050406030204" pitchFamily="18" charset="0"/>
                                </a:rPr>
                              </m:ctrlPr>
                            </m:dPr>
                            <m:e>
                              <m:r>
                                <m:rPr>
                                  <m:sty m:val="p"/>
                                </m:rPr>
                                <a:rPr lang="fr-FR" sz="1200" i="1">
                                  <a:latin typeface="Cambria Math" panose="02040503050406030204" pitchFamily="18" charset="0"/>
                                  <a:ea typeface="Cambria Math" panose="02040503050406030204" pitchFamily="18" charset="0"/>
                                </a:rPr>
                                <m:t>A</m:t>
                              </m:r>
                            </m:e>
                          </m:d>
                        </m:den>
                      </m:f>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r>
                            <a:rPr lang="fr-FR" sz="1200" i="1">
                              <a:latin typeface="Cambria Math" panose="02040503050406030204" pitchFamily="18" charset="0"/>
                            </a:rPr>
                            <m:t>𝑆</m:t>
                          </m:r>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init</m:t>
                                  </m:r>
                                </m:sub>
                              </m:sSub>
                            </m:e>
                          </m:d>
                        </m:num>
                        <m:den>
                          <m:r>
                            <a:rPr lang="fr-FR" sz="1200" i="1">
                              <a:latin typeface="Cambria Math" panose="02040503050406030204" pitchFamily="18" charset="0"/>
                            </a:rPr>
                            <m:t>𝑆</m:t>
                          </m:r>
                          <m:d>
                            <m:dPr>
                              <m:ctrlPr>
                                <a:rPr lang="fr-FR" sz="1200" i="1">
                                  <a:latin typeface="Cambria Math" panose="02040503050406030204" pitchFamily="18" charset="0"/>
                                </a:rPr>
                              </m:ctrlPr>
                            </m:dPr>
                            <m:e>
                              <m:r>
                                <m:rPr>
                                  <m:sty m:val="p"/>
                                </m:rPr>
                                <a:rPr lang="fr-FR" sz="1200" i="1" dirty="0">
                                  <a:latin typeface="Cambria Math" panose="02040503050406030204" pitchFamily="18" charset="0"/>
                                </a:rPr>
                                <m:t>M</m:t>
                              </m:r>
                            </m:e>
                          </m:d>
                        </m:den>
                      </m:f>
                    </m:oMath>
                  </m:oMathPara>
                </a14:m>
                <a:endParaRPr lang="fr-FR" sz="1200" dirty="0">
                  <a:latin typeface="Verdana" panose="020B0604030504040204" pitchFamily="34" charset="0"/>
                </a:endParaRPr>
              </a:p>
            </p:txBody>
          </p:sp>
        </mc:Choice>
        <mc:Fallback>
          <p:sp>
            <p:nvSpPr>
              <p:cNvPr id="8" name="ZoneTexte 7">
                <a:extLst>
                  <a:ext uri="{FF2B5EF4-FFF2-40B4-BE49-F238E27FC236}">
                    <a16:creationId xmlns:a16="http://schemas.microsoft.com/office/drawing/2014/main" id="{D80C8D08-E2F3-6A61-E342-121F546CBF84}"/>
                  </a:ext>
                </a:extLst>
              </p:cNvPr>
              <p:cNvSpPr txBox="1">
                <a:spLocks noRot="1" noChangeAspect="1" noMove="1" noResize="1" noEditPoints="1" noAdjustHandles="1" noChangeArrowheads="1" noChangeShapeType="1" noTextEdit="1"/>
              </p:cNvSpPr>
              <p:nvPr/>
            </p:nvSpPr>
            <p:spPr>
              <a:xfrm>
                <a:off x="1329745" y="3219297"/>
                <a:ext cx="6521991" cy="55245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00AC4367-B1CC-F015-A299-7094AB52996C}"/>
                  </a:ext>
                </a:extLst>
              </p:cNvPr>
              <p:cNvSpPr txBox="1"/>
              <p:nvPr/>
            </p:nvSpPr>
            <p:spPr>
              <a:xfrm>
                <a:off x="3532002" y="4121071"/>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200" b="0" i="1">
                          <a:latin typeface="Cambria Math" panose="02040503050406030204" pitchFamily="18" charset="0"/>
                        </a:rPr>
                        <m:t>𝐶𝑃𝐷</m:t>
                      </m:r>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residuelle</m:t>
                              </m:r>
                            </m:sub>
                          </m:sSub>
                        </m:e>
                      </m:d>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sSup>
                            <m:sSupPr>
                              <m:ctrlPr>
                                <a:rPr lang="fr-FR" sz="1200" i="1" smtClean="0">
                                  <a:latin typeface="Cambria Math" panose="02040503050406030204" pitchFamily="18" charset="0"/>
                                </a:rPr>
                              </m:ctrlPr>
                            </m:sSupPr>
                            <m:e>
                              <m:d>
                                <m:dPr>
                                  <m:ctrlPr>
                                    <a:rPr lang="fr-FR" sz="1200" i="1">
                                      <a:latin typeface="Cambria Math" panose="02040503050406030204" pitchFamily="18" charset="0"/>
                                    </a:rPr>
                                  </m:ctrlPr>
                                </m:dPr>
                                <m:e>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𝑃</m:t>
                                  </m:r>
                                  <m:sSub>
                                    <m:sSubPr>
                                      <m:ctrlPr>
                                        <a:rPr lang="fr-FR" sz="1200" i="1">
                                          <a:latin typeface="Cambria Math" panose="02040503050406030204" pitchFamily="18" charset="0"/>
                                        </a:rPr>
                                      </m:ctrlPr>
                                    </m:sSubPr>
                                    <m:e>
                                      <m:r>
                                        <a:rPr lang="fr-FR" sz="1200" i="1">
                                          <a:latin typeface="Cambria Math" panose="02040503050406030204" pitchFamily="18" charset="0"/>
                                        </a:rPr>
                                        <m:t>𝐷</m:t>
                                      </m:r>
                                    </m:e>
                                    <m:sub>
                                      <m:r>
                                        <a:rPr lang="fr-FR" sz="1200" i="1">
                                          <a:latin typeface="Cambria Math" panose="02040503050406030204" pitchFamily="18" charset="0"/>
                                        </a:rPr>
                                        <m:t>1</m:t>
                                      </m:r>
                                      <m:r>
                                        <a:rPr lang="fr-FR" sz="1200" i="1">
                                          <a:latin typeface="Cambria Math" panose="02040503050406030204" pitchFamily="18" charset="0"/>
                                        </a:rPr>
                                        <m:t>𝑎𝑛</m:t>
                                      </m:r>
                                    </m:sub>
                                  </m:sSub>
                                </m:e>
                              </m:d>
                            </m:e>
                            <m:sup>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init</m:t>
                                  </m:r>
                                </m:sub>
                              </m:sSub>
                            </m:sup>
                          </m:sSup>
                        </m:num>
                        <m:den>
                          <m:sSup>
                            <m:sSupPr>
                              <m:ctrlPr>
                                <a:rPr lang="fr-FR" sz="1200" i="1" smtClean="0">
                                  <a:latin typeface="Cambria Math" panose="02040503050406030204" pitchFamily="18" charset="0"/>
                                </a:rPr>
                              </m:ctrlPr>
                            </m:sSupPr>
                            <m:e>
                              <m:d>
                                <m:dPr>
                                  <m:ctrlPr>
                                    <a:rPr lang="fr-FR" sz="1200" i="1">
                                      <a:latin typeface="Cambria Math" panose="02040503050406030204" pitchFamily="18" charset="0"/>
                                    </a:rPr>
                                  </m:ctrlPr>
                                </m:dPr>
                                <m:e>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𝑃</m:t>
                                  </m:r>
                                  <m:sSub>
                                    <m:sSubPr>
                                      <m:ctrlPr>
                                        <a:rPr lang="fr-FR" sz="1200" i="1">
                                          <a:latin typeface="Cambria Math" panose="02040503050406030204" pitchFamily="18" charset="0"/>
                                        </a:rPr>
                                      </m:ctrlPr>
                                    </m:sSubPr>
                                    <m:e>
                                      <m:r>
                                        <a:rPr lang="fr-FR" sz="1200" i="1">
                                          <a:latin typeface="Cambria Math" panose="02040503050406030204" pitchFamily="18" charset="0"/>
                                        </a:rPr>
                                        <m:t>𝐷</m:t>
                                      </m:r>
                                    </m:e>
                                    <m:sub>
                                      <m:r>
                                        <a:rPr lang="fr-FR" sz="1200" i="1">
                                          <a:latin typeface="Cambria Math" panose="02040503050406030204" pitchFamily="18" charset="0"/>
                                        </a:rPr>
                                        <m:t>1</m:t>
                                      </m:r>
                                      <m:r>
                                        <a:rPr lang="fr-FR" sz="1200" i="1">
                                          <a:latin typeface="Cambria Math" panose="02040503050406030204" pitchFamily="18" charset="0"/>
                                        </a:rPr>
                                        <m:t>𝑎𝑛</m:t>
                                      </m:r>
                                    </m:sub>
                                  </m:sSub>
                                </m:e>
                              </m:d>
                            </m:e>
                            <m:sup>
                              <m:r>
                                <m:rPr>
                                  <m:sty m:val="p"/>
                                </m:rPr>
                                <a:rPr lang="fr-FR" sz="1200" i="1" dirty="0">
                                  <a:latin typeface="Cambria Math" panose="02040503050406030204" pitchFamily="18" charset="0"/>
                                </a:rPr>
                                <m:t>M</m:t>
                              </m:r>
                            </m:sup>
                          </m:sSup>
                        </m:den>
                      </m:f>
                      <m:r>
                        <a:rPr lang="fr-FR" sz="1200" b="0" i="1" smtClean="0">
                          <a:latin typeface="Cambria Math" panose="02040503050406030204" pitchFamily="18" charset="0"/>
                          <a:ea typeface="Cambria Math" panose="02040503050406030204" pitchFamily="18" charset="0"/>
                        </a:rPr>
                        <m:t>=</m:t>
                      </m:r>
                      <m:r>
                        <a:rPr lang="fr-FR" sz="1200" i="1">
                          <a:latin typeface="Cambria Math" panose="02040503050406030204" pitchFamily="18" charset="0"/>
                          <a:ea typeface="Cambria Math" panose="02040503050406030204" pitchFamily="18" charset="0"/>
                        </a:rPr>
                        <m:t>1</m:t>
                      </m:r>
                      <m:r>
                        <a:rPr lang="fr-FR" sz="1200" i="1">
                          <a:latin typeface="Cambria Math" panose="02040503050406030204" pitchFamily="18" charset="0"/>
                          <a:ea typeface="Cambria Math" panose="02040503050406030204" pitchFamily="18" charset="0"/>
                        </a:rPr>
                        <m:t>−</m:t>
                      </m:r>
                      <m:f>
                        <m:fPr>
                          <m:ctrlPr>
                            <a:rPr lang="fr-FR" sz="1200" i="1">
                              <a:latin typeface="Cambria Math" panose="02040503050406030204" pitchFamily="18" charset="0"/>
                              <a:ea typeface="Cambria Math" panose="02040503050406030204" pitchFamily="18" charset="0"/>
                            </a:rPr>
                          </m:ctrlPr>
                        </m:fPr>
                        <m:num>
                          <m:r>
                            <a:rPr lang="fr-FR" sz="1200" i="1">
                              <a:latin typeface="Cambria Math" panose="02040503050406030204" pitchFamily="18" charset="0"/>
                            </a:rPr>
                            <m:t>1</m:t>
                          </m:r>
                          <m:r>
                            <a:rPr lang="fr-FR" sz="1200" i="1">
                              <a:latin typeface="Cambria Math" panose="02040503050406030204" pitchFamily="18" charset="0"/>
                            </a:rPr>
                            <m:t> − </m:t>
                          </m:r>
                          <m:r>
                            <m:rPr>
                              <m:sty m:val="p"/>
                            </m:rPr>
                            <a:rPr lang="fr-FR" sz="1200" i="1">
                              <a:latin typeface="Cambria Math" panose="02040503050406030204" pitchFamily="18" charset="0"/>
                            </a:rPr>
                            <m:t>CPD</m:t>
                          </m:r>
                          <m:r>
                            <a:rPr lang="fr-FR" sz="1200" i="1">
                              <a:latin typeface="Cambria Math" panose="02040503050406030204" pitchFamily="18" charset="0"/>
                            </a:rPr>
                            <m:t>(</m:t>
                          </m:r>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M</m:t>
                              </m:r>
                            </m:e>
                            <m:sub>
                              <m:r>
                                <m:rPr>
                                  <m:sty m:val="p"/>
                                </m:rPr>
                                <a:rPr lang="fr-FR" sz="1200" i="1">
                                  <a:latin typeface="Cambria Math" panose="02040503050406030204" pitchFamily="18" charset="0"/>
                                </a:rPr>
                                <m:t>init</m:t>
                              </m:r>
                            </m:sub>
                          </m:sSub>
                          <m:r>
                            <a:rPr lang="fr-FR" sz="1200" i="1">
                              <a:latin typeface="Cambria Math" panose="02040503050406030204" pitchFamily="18" charset="0"/>
                            </a:rPr>
                            <m:t>)</m:t>
                          </m:r>
                        </m:num>
                        <m:den>
                          <m:r>
                            <a:rPr lang="fr-FR" sz="1200" i="1">
                              <a:latin typeface="Cambria Math" panose="02040503050406030204" pitchFamily="18" charset="0"/>
                            </a:rPr>
                            <m:t>1</m:t>
                          </m:r>
                          <m:r>
                            <a:rPr lang="fr-FR" sz="1200" i="1">
                              <a:latin typeface="Cambria Math" panose="02040503050406030204" pitchFamily="18" charset="0"/>
                            </a:rPr>
                            <m:t> − </m:t>
                          </m:r>
                          <m:r>
                            <m:rPr>
                              <m:sty m:val="p"/>
                            </m:rPr>
                            <a:rPr lang="fr-FR" sz="1200" i="1">
                              <a:latin typeface="Cambria Math" panose="02040503050406030204" pitchFamily="18" charset="0"/>
                            </a:rPr>
                            <m:t>CPD</m:t>
                          </m:r>
                          <m:r>
                            <a:rPr lang="fr-FR" sz="1200" i="1">
                              <a:latin typeface="Cambria Math" panose="02040503050406030204" pitchFamily="18" charset="0"/>
                            </a:rPr>
                            <m:t>(</m:t>
                          </m:r>
                          <m:r>
                            <m:rPr>
                              <m:sty m:val="p"/>
                            </m:rPr>
                            <a:rPr lang="fr-FR" sz="1200" b="0" i="1" smtClean="0">
                              <a:latin typeface="Cambria Math" panose="02040503050406030204" pitchFamily="18" charset="0"/>
                            </a:rPr>
                            <m:t>M</m:t>
                          </m:r>
                          <m:r>
                            <a:rPr lang="fr-FR" sz="1200" i="1">
                              <a:latin typeface="Cambria Math" panose="02040503050406030204" pitchFamily="18" charset="0"/>
                            </a:rPr>
                            <m:t>)</m:t>
                          </m:r>
                        </m:den>
                      </m:f>
                    </m:oMath>
                  </m:oMathPara>
                </a14:m>
                <a:endParaRPr lang="fr-FR" sz="1200" dirty="0">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00AC4367-B1CC-F015-A299-7094AB52996C}"/>
                  </a:ext>
                </a:extLst>
              </p:cNvPr>
              <p:cNvSpPr txBox="1">
                <a:spLocks noRot="1" noChangeAspect="1" noMove="1" noResize="1" noEditPoints="1" noAdjustHandles="1" noChangeArrowheads="1" noChangeShapeType="1" noTextEdit="1"/>
              </p:cNvSpPr>
              <p:nvPr/>
            </p:nvSpPr>
            <p:spPr>
              <a:xfrm>
                <a:off x="3532002" y="4121071"/>
                <a:ext cx="5280745" cy="552450"/>
              </a:xfrm>
              <a:prstGeom prst="rect">
                <a:avLst/>
              </a:prstGeom>
              <a:blipFill>
                <a:blip r:embed="rId7"/>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7C40C25F-41A0-E167-AE61-34916CC612BD}"/>
              </a:ext>
            </a:extLst>
          </p:cNvPr>
          <p:cNvSpPr txBox="1"/>
          <p:nvPr/>
        </p:nvSpPr>
        <p:spPr>
          <a:xfrm>
            <a:off x="5700712" y="2971800"/>
            <a:ext cx="914400" cy="914400"/>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7" name="ZoneTexte 16">
            <a:extLst>
              <a:ext uri="{FF2B5EF4-FFF2-40B4-BE49-F238E27FC236}">
                <a16:creationId xmlns:a16="http://schemas.microsoft.com/office/drawing/2014/main" id="{3A6FEA9B-B61A-AFAA-2010-039FF4CAC226}"/>
              </a:ext>
            </a:extLst>
          </p:cNvPr>
          <p:cNvSpPr txBox="1"/>
          <p:nvPr/>
        </p:nvSpPr>
        <p:spPr>
          <a:xfrm>
            <a:off x="5700712" y="2971800"/>
            <a:ext cx="914400" cy="914400"/>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19" name="ZoneTexte 18">
            <a:extLst>
              <a:ext uri="{FF2B5EF4-FFF2-40B4-BE49-F238E27FC236}">
                <a16:creationId xmlns:a16="http://schemas.microsoft.com/office/drawing/2014/main" id="{629AF7EA-7195-DEE2-78C8-F3593FD3F21A}"/>
              </a:ext>
            </a:extLst>
          </p:cNvPr>
          <p:cNvSpPr txBox="1"/>
          <p:nvPr/>
        </p:nvSpPr>
        <p:spPr>
          <a:xfrm>
            <a:off x="5700712" y="2971800"/>
            <a:ext cx="914400" cy="914400"/>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1E619A5B-03B9-D9C7-48EA-1597716D9C9B}"/>
                  </a:ext>
                </a:extLst>
              </p:cNvPr>
              <p:cNvSpPr txBox="1"/>
              <p:nvPr/>
            </p:nvSpPr>
            <p:spPr>
              <a:xfrm>
                <a:off x="6560171" y="2833450"/>
                <a:ext cx="3828891" cy="956656"/>
              </a:xfrm>
              <a:prstGeom prst="rect">
                <a:avLst/>
              </a:prstGeom>
            </p:spPr>
            <p:txBody>
              <a:bodyPr vert="horz" wrap="square" lIns="90000" tIns="45720" rIns="91440" bIns="45720" rtlCol="0">
                <a:noAutofit/>
              </a:bodyPr>
              <a:lstStyle/>
              <a:p>
                <a:pPr algn="just">
                  <a:spcBef>
                    <a:spcPts val="600"/>
                  </a:spcBef>
                  <a:buClr>
                    <a:schemeClr val="tx1"/>
                  </a:buClr>
                </a:pPr>
                <a:r>
                  <a:rPr lang="fr-FR" sz="1050" dirty="0">
                    <a:latin typeface="Verdana" panose="020B0604030504040204" pitchFamily="34" charset="0"/>
                  </a:rPr>
                  <a:t>Avec : </a:t>
                </a:r>
                <a14:m>
                  <m:oMath xmlns:m="http://schemas.openxmlformats.org/officeDocument/2006/math">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M</m:t>
                        </m:r>
                      </m:e>
                      <m:sub>
                        <m:r>
                          <m:rPr>
                            <m:sty m:val="p"/>
                          </m:rPr>
                          <a:rPr lang="fr-FR" sz="1050" i="1">
                            <a:latin typeface="Cambria Math" panose="02040503050406030204" pitchFamily="18" charset="0"/>
                          </a:rPr>
                          <m:t>residuelle</m:t>
                        </m:r>
                      </m:sub>
                    </m:sSub>
                    <m:r>
                      <a:rPr lang="fr-FR" sz="1050" b="0" i="1" smtClean="0">
                        <a:latin typeface="Cambria Math" panose="02040503050406030204" pitchFamily="18" charset="0"/>
                      </a:rPr>
                      <m:t>=</m:t>
                    </m:r>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M</m:t>
                        </m:r>
                      </m:e>
                      <m:sub>
                        <m:r>
                          <m:rPr>
                            <m:sty m:val="p"/>
                          </m:rPr>
                          <a:rPr lang="fr-FR" sz="1050" b="0" i="1" smtClean="0">
                            <a:latin typeface="Cambria Math" panose="02040503050406030204" pitchFamily="18" charset="0"/>
                          </a:rPr>
                          <m:t>init</m:t>
                        </m:r>
                      </m:sub>
                    </m:sSub>
                    <m:r>
                      <a:rPr lang="fr-FR" sz="1050" b="0" i="1" smtClean="0">
                        <a:latin typeface="Cambria Math" panose="02040503050406030204" pitchFamily="18" charset="0"/>
                      </a:rPr>
                      <m:t>-</m:t>
                    </m:r>
                    <m:r>
                      <m:rPr>
                        <m:sty m:val="p"/>
                      </m:rPr>
                      <a:rPr lang="fr-FR" sz="1050" b="0" i="1" smtClean="0">
                        <a:latin typeface="Cambria Math" panose="02040503050406030204" pitchFamily="18" charset="0"/>
                      </a:rPr>
                      <m:t>M</m:t>
                    </m:r>
                  </m:oMath>
                </a14:m>
                <a:endParaRPr lang="fr-FR" sz="1050" dirty="0">
                  <a:latin typeface="Verdana" panose="020B0604030504040204" pitchFamily="34" charset="0"/>
                </a:endParaRPr>
              </a:p>
            </p:txBody>
          </p:sp>
        </mc:Choice>
        <mc:Fallback>
          <p:sp>
            <p:nvSpPr>
              <p:cNvPr id="20" name="ZoneTexte 19">
                <a:extLst>
                  <a:ext uri="{FF2B5EF4-FFF2-40B4-BE49-F238E27FC236}">
                    <a16:creationId xmlns:a16="http://schemas.microsoft.com/office/drawing/2014/main" id="{1E619A5B-03B9-D9C7-48EA-1597716D9C9B}"/>
                  </a:ext>
                </a:extLst>
              </p:cNvPr>
              <p:cNvSpPr txBox="1">
                <a:spLocks noRot="1" noChangeAspect="1" noMove="1" noResize="1" noEditPoints="1" noAdjustHandles="1" noChangeArrowheads="1" noChangeShapeType="1" noTextEdit="1"/>
              </p:cNvSpPr>
              <p:nvPr/>
            </p:nvSpPr>
            <p:spPr>
              <a:xfrm>
                <a:off x="6560171" y="2833450"/>
                <a:ext cx="3828891" cy="956656"/>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1" name="ZoneTexte 20">
                <a:extLst>
                  <a:ext uri="{FF2B5EF4-FFF2-40B4-BE49-F238E27FC236}">
                    <a16:creationId xmlns:a16="http://schemas.microsoft.com/office/drawing/2014/main" id="{6112C585-A94D-C110-EDA6-5ECBEB0A1233}"/>
                  </a:ext>
                </a:extLst>
              </p:cNvPr>
              <p:cNvSpPr txBox="1"/>
              <p:nvPr/>
            </p:nvSpPr>
            <p:spPr>
              <a:xfrm>
                <a:off x="3193871" y="5039321"/>
                <a:ext cx="5280745" cy="55245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altLang="fr-FR" sz="1050" i="1" smtClean="0">
                              <a:latin typeface="Cambria Math" panose="02040503050406030204" pitchFamily="18" charset="0"/>
                            </a:rPr>
                          </m:ctrlPr>
                        </m:sSubSupPr>
                        <m:e>
                          <m:r>
                            <a:rPr lang="fr-FR" altLang="fr-FR" sz="1050" i="1">
                              <a:latin typeface="Cambria Math" panose="02040503050406030204" pitchFamily="18" charset="0"/>
                            </a:rPr>
                            <m:t>𝑃𝐷</m:t>
                          </m:r>
                        </m:e>
                        <m:sub>
                          <m:r>
                            <m:rPr>
                              <m:sty m:val="p"/>
                            </m:rPr>
                            <a:rPr lang="fr-FR" altLang="fr-FR" sz="1050" i="1" smtClean="0">
                              <a:latin typeface="Cambria Math" panose="02040503050406030204" pitchFamily="18" charset="0"/>
                            </a:rPr>
                            <m:t>r</m:t>
                          </m:r>
                          <m:r>
                            <a:rPr lang="fr-FR" altLang="fr-FR" sz="1050" b="0" i="1" smtClean="0">
                              <a:latin typeface="Cambria Math" panose="02040503050406030204" pitchFamily="18" charset="0"/>
                            </a:rPr>
                            <m:t>é</m:t>
                          </m:r>
                          <m:r>
                            <m:rPr>
                              <m:sty m:val="p"/>
                            </m:rPr>
                            <a:rPr lang="fr-FR" altLang="fr-FR" sz="1050" b="0" i="1" smtClean="0">
                              <a:latin typeface="Cambria Math" panose="02040503050406030204" pitchFamily="18" charset="0"/>
                            </a:rPr>
                            <m:t>siduelle</m:t>
                          </m:r>
                        </m:sub>
                        <m:sup>
                          <m:r>
                            <a:rPr lang="fr-FR" altLang="fr-FR" sz="1050" i="1">
                              <a:latin typeface="Cambria Math" panose="02040503050406030204" pitchFamily="18" charset="0"/>
                            </a:rPr>
                            <m:t>𝐿𝑖𝑓𝑒𝑡𝑖𝑚𝑒</m:t>
                          </m:r>
                        </m:sup>
                      </m:sSubSup>
                      <m:r>
                        <a:rPr lang="fr-FR" altLang="fr-FR" sz="1050" b="0" i="1" smtClean="0">
                          <a:latin typeface="Cambria Math" panose="02040503050406030204" pitchFamily="18" charset="0"/>
                        </a:rPr>
                        <m:t>=</m:t>
                      </m:r>
                      <m:r>
                        <a:rPr lang="fr-FR" altLang="fr-FR" sz="1050" b="0" i="1" smtClean="0">
                          <a:latin typeface="Cambria Math" panose="02040503050406030204" pitchFamily="18" charset="0"/>
                        </a:rPr>
                        <m:t>1</m:t>
                      </m:r>
                      <m:r>
                        <a:rPr lang="fr-FR" altLang="fr-FR" sz="1050" b="0" i="1" smtClean="0">
                          <a:latin typeface="Cambria Math" panose="02040503050406030204" pitchFamily="18" charset="0"/>
                        </a:rPr>
                        <m:t>−</m:t>
                      </m:r>
                      <m:sSup>
                        <m:sSupPr>
                          <m:ctrlPr>
                            <a:rPr lang="fr-FR" altLang="fr-FR" sz="1050" b="0" i="1" smtClean="0">
                              <a:latin typeface="Cambria Math" panose="02040503050406030204" pitchFamily="18" charset="0"/>
                            </a:rPr>
                          </m:ctrlPr>
                        </m:sSupPr>
                        <m:e>
                          <m:d>
                            <m:dPr>
                              <m:begChr m:val="["/>
                              <m:endChr m:val="]"/>
                              <m:ctrlPr>
                                <a:rPr lang="fr-FR" altLang="fr-FR" sz="1050" b="0" i="1" smtClean="0">
                                  <a:latin typeface="Cambria Math" panose="02040503050406030204" pitchFamily="18" charset="0"/>
                                </a:rPr>
                              </m:ctrlPr>
                            </m:dPr>
                            <m:e>
                              <m:f>
                                <m:fPr>
                                  <m:ctrlPr>
                                    <a:rPr lang="fr-FR" altLang="fr-FR" sz="1050" b="0" i="1" smtClean="0">
                                      <a:latin typeface="Cambria Math" panose="02040503050406030204" pitchFamily="18" charset="0"/>
                                    </a:rPr>
                                  </m:ctrlPr>
                                </m:fPr>
                                <m:num>
                                  <m:r>
                                    <a:rPr lang="fr-FR" altLang="fr-FR" sz="1050" i="1">
                                      <a:latin typeface="Cambria Math" panose="02040503050406030204" pitchFamily="18" charset="0"/>
                                    </a:rPr>
                                    <m:t>1</m:t>
                                  </m:r>
                                  <m:r>
                                    <a:rPr lang="fr-FR" altLang="fr-FR" sz="1050" i="1">
                                      <a:latin typeface="Cambria Math" panose="02040503050406030204" pitchFamily="18" charset="0"/>
                                    </a:rPr>
                                    <m:t>−</m:t>
                                  </m:r>
                                  <m:r>
                                    <a:rPr lang="fr-FR" sz="1050" i="1">
                                      <a:latin typeface="Cambria Math" panose="02040503050406030204" pitchFamily="18" charset="0"/>
                                    </a:rPr>
                                    <m:t>𝐶𝑃𝐷</m:t>
                                  </m:r>
                                  <m:d>
                                    <m:dPr>
                                      <m:ctrlPr>
                                        <a:rPr lang="fr-FR" sz="1050" i="1">
                                          <a:latin typeface="Cambria Math" panose="02040503050406030204" pitchFamily="18" charset="0"/>
                                        </a:rPr>
                                      </m:ctrlPr>
                                    </m:dPr>
                                    <m:e>
                                      <m:sSub>
                                        <m:sSubPr>
                                          <m:ctrlPr>
                                            <a:rPr lang="fr-FR" sz="1050" i="1" smtClean="0">
                                              <a:latin typeface="Cambria Math" panose="02040503050406030204" pitchFamily="18" charset="0"/>
                                            </a:rPr>
                                          </m:ctrlPr>
                                        </m:sSubPr>
                                        <m:e>
                                          <m:r>
                                            <m:rPr>
                                              <m:sty m:val="p"/>
                                            </m:rPr>
                                            <a:rPr lang="fr-FR" sz="1050" b="0" i="1" smtClean="0">
                                              <a:latin typeface="Cambria Math" panose="02040503050406030204" pitchFamily="18" charset="0"/>
                                            </a:rPr>
                                            <m:t>M</m:t>
                                          </m:r>
                                        </m:e>
                                        <m:sub>
                                          <m:r>
                                            <m:rPr>
                                              <m:sty m:val="p"/>
                                            </m:rPr>
                                            <a:rPr lang="fr-FR" sz="1050" b="0" i="1" smtClean="0">
                                              <a:latin typeface="Cambria Math" panose="02040503050406030204" pitchFamily="18" charset="0"/>
                                            </a:rPr>
                                            <m:t>init</m:t>
                                          </m:r>
                                        </m:sub>
                                      </m:sSub>
                                    </m:e>
                                  </m:d>
                                </m:num>
                                <m:den>
                                  <m:r>
                                    <a:rPr lang="fr-FR" altLang="fr-FR" sz="1050" i="1">
                                      <a:latin typeface="Cambria Math" panose="02040503050406030204" pitchFamily="18" charset="0"/>
                                    </a:rPr>
                                    <m:t>1</m:t>
                                  </m:r>
                                  <m:r>
                                    <a:rPr lang="fr-FR" altLang="fr-FR" sz="1050" i="1">
                                      <a:latin typeface="Cambria Math" panose="02040503050406030204" pitchFamily="18" charset="0"/>
                                    </a:rPr>
                                    <m:t>−</m:t>
                                  </m:r>
                                  <m:r>
                                    <a:rPr lang="fr-FR" sz="1050" i="1">
                                      <a:latin typeface="Cambria Math" panose="02040503050406030204" pitchFamily="18" charset="0"/>
                                    </a:rPr>
                                    <m:t>𝐶𝑃𝐷</m:t>
                                  </m:r>
                                  <m:d>
                                    <m:dPr>
                                      <m:ctrlPr>
                                        <a:rPr lang="fr-FR" sz="1050" i="1">
                                          <a:latin typeface="Cambria Math" panose="02040503050406030204" pitchFamily="18" charset="0"/>
                                        </a:rPr>
                                      </m:ctrlPr>
                                    </m:dPr>
                                    <m:e>
                                      <m:r>
                                        <a:rPr lang="fr-FR" sz="1050" i="1" dirty="0">
                                          <a:latin typeface="Cambria Math" panose="02040503050406030204" pitchFamily="18" charset="0"/>
                                        </a:rPr>
                                        <m:t>𝑀</m:t>
                                      </m:r>
                                    </m:e>
                                  </m:d>
                                </m:den>
                              </m:f>
                            </m:e>
                          </m:d>
                        </m:e>
                        <m:sup>
                          <m:f>
                            <m:fPr>
                              <m:ctrlPr>
                                <a:rPr lang="fr-FR" altLang="fr-FR" sz="1050" b="0" i="1" smtClean="0">
                                  <a:latin typeface="Cambria Math" panose="02040503050406030204" pitchFamily="18" charset="0"/>
                                </a:rPr>
                              </m:ctrlPr>
                            </m:fPr>
                            <m:num>
                              <m:r>
                                <a:rPr lang="fr-FR" altLang="fr-FR" sz="1050" b="0" i="1" smtClean="0">
                                  <a:latin typeface="Cambria Math" panose="02040503050406030204" pitchFamily="18" charset="0"/>
                                </a:rPr>
                                <m:t>1</m:t>
                              </m:r>
                            </m:num>
                            <m:den>
                              <m:sSub>
                                <m:sSubPr>
                                  <m:ctrlPr>
                                    <a:rPr lang="fr-FR" sz="1050" i="1">
                                      <a:latin typeface="Cambria Math" panose="02040503050406030204" pitchFamily="18" charset="0"/>
                                    </a:rPr>
                                  </m:ctrlPr>
                                </m:sSubPr>
                                <m:e>
                                  <m:r>
                                    <m:rPr>
                                      <m:sty m:val="p"/>
                                    </m:rPr>
                                    <a:rPr lang="fr-FR" sz="1050" i="1">
                                      <a:latin typeface="Cambria Math" panose="02040503050406030204" pitchFamily="18" charset="0"/>
                                    </a:rPr>
                                    <m:t>M</m:t>
                                  </m:r>
                                </m:e>
                                <m:sub>
                                  <m:r>
                                    <m:rPr>
                                      <m:sty m:val="p"/>
                                    </m:rPr>
                                    <a:rPr lang="fr-FR" sz="1050" i="1">
                                      <a:latin typeface="Cambria Math" panose="02040503050406030204" pitchFamily="18" charset="0"/>
                                    </a:rPr>
                                    <m:t>init</m:t>
                                  </m:r>
                                </m:sub>
                              </m:sSub>
                              <m:r>
                                <a:rPr lang="fr-FR" sz="1050" b="0" i="1" smtClean="0">
                                  <a:latin typeface="Cambria Math" panose="02040503050406030204" pitchFamily="18" charset="0"/>
                                </a:rPr>
                                <m:t>-</m:t>
                              </m:r>
                              <m:r>
                                <a:rPr lang="fr-FR" sz="1050" b="0" i="1" dirty="0" smtClean="0">
                                  <a:latin typeface="Cambria Math" panose="02040503050406030204" pitchFamily="18" charset="0"/>
                                </a:rPr>
                                <m:t>𝑀</m:t>
                              </m:r>
                            </m:den>
                          </m:f>
                        </m:sup>
                      </m:sSup>
                    </m:oMath>
                  </m:oMathPara>
                </a14:m>
                <a:endParaRPr lang="fr-FR" sz="1050" dirty="0">
                  <a:latin typeface="Verdana" panose="020B0604030504040204" pitchFamily="34" charset="0"/>
                </a:endParaRPr>
              </a:p>
            </p:txBody>
          </p:sp>
        </mc:Choice>
        <mc:Fallback>
          <p:sp>
            <p:nvSpPr>
              <p:cNvPr id="21" name="ZoneTexte 20">
                <a:extLst>
                  <a:ext uri="{FF2B5EF4-FFF2-40B4-BE49-F238E27FC236}">
                    <a16:creationId xmlns:a16="http://schemas.microsoft.com/office/drawing/2014/main" id="{6112C585-A94D-C110-EDA6-5ECBEB0A1233}"/>
                  </a:ext>
                </a:extLst>
              </p:cNvPr>
              <p:cNvSpPr txBox="1">
                <a:spLocks noRot="1" noChangeAspect="1" noMove="1" noResize="1" noEditPoints="1" noAdjustHandles="1" noChangeArrowheads="1" noChangeShapeType="1" noTextEdit="1"/>
              </p:cNvSpPr>
              <p:nvPr/>
            </p:nvSpPr>
            <p:spPr>
              <a:xfrm>
                <a:off x="3193871" y="5039321"/>
                <a:ext cx="5280745" cy="552450"/>
              </a:xfrm>
              <a:prstGeom prst="rect">
                <a:avLst/>
              </a:prstGeom>
              <a:blipFill>
                <a:blip r:embed="rId9"/>
                <a:stretch>
                  <a:fillRect/>
                </a:stretch>
              </a:blipFill>
            </p:spPr>
            <p:txBody>
              <a:bodyPr/>
              <a:lstStyle/>
              <a:p>
                <a:r>
                  <a:rPr lang="fr-FR">
                    <a:noFill/>
                  </a:rPr>
                  <a:t> </a:t>
                </a:r>
              </a:p>
            </p:txBody>
          </p:sp>
        </mc:Fallback>
      </mc:AlternateContent>
      <p:sp>
        <p:nvSpPr>
          <p:cNvPr id="24" name="ZoneTexte 23">
            <a:extLst>
              <a:ext uri="{FF2B5EF4-FFF2-40B4-BE49-F238E27FC236}">
                <a16:creationId xmlns:a16="http://schemas.microsoft.com/office/drawing/2014/main" id="{8EC4565F-9E44-59C0-B2D6-2D54E6BAA4C5}"/>
              </a:ext>
            </a:extLst>
          </p:cNvPr>
          <p:cNvSpPr txBox="1"/>
          <p:nvPr/>
        </p:nvSpPr>
        <p:spPr>
          <a:xfrm>
            <a:off x="4298751" y="5074304"/>
            <a:ext cx="2803922" cy="529128"/>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
        <p:nvSpPr>
          <p:cNvPr id="25" name="ZoneTexte 24">
            <a:extLst>
              <a:ext uri="{FF2B5EF4-FFF2-40B4-BE49-F238E27FC236}">
                <a16:creationId xmlns:a16="http://schemas.microsoft.com/office/drawing/2014/main" id="{A7D3FFBE-AC2F-762E-6327-283ABAF2FDCB}"/>
              </a:ext>
            </a:extLst>
          </p:cNvPr>
          <p:cNvSpPr txBox="1"/>
          <p:nvPr/>
        </p:nvSpPr>
        <p:spPr>
          <a:xfrm>
            <a:off x="218378" y="5730702"/>
            <a:ext cx="11966750" cy="974898"/>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26" name="ZoneTexte 25">
            <a:extLst>
              <a:ext uri="{FF2B5EF4-FFF2-40B4-BE49-F238E27FC236}">
                <a16:creationId xmlns:a16="http://schemas.microsoft.com/office/drawing/2014/main" id="{3DA10151-8188-20E1-65E0-EDDD5A5365F2}"/>
              </a:ext>
            </a:extLst>
          </p:cNvPr>
          <p:cNvSpPr txBox="1"/>
          <p:nvPr/>
        </p:nvSpPr>
        <p:spPr>
          <a:xfrm>
            <a:off x="291129" y="5730702"/>
            <a:ext cx="11609742" cy="86075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Règle alternative du SICR </a:t>
            </a:r>
            <a:r>
              <a:rPr lang="fr-FR" sz="1400" dirty="0">
                <a:latin typeface="Verdana" panose="020B0604030504040204" pitchFamily="34" charset="0"/>
              </a:rPr>
              <a:t>: À ce jour, de nombreuses banques utilisent comme critère de bascule en Stage 2 l’évolution de la PD « à date » (12 mois) comparée à la PD à l’octroi, plutôt que la PD lifetime. La BCE précise que ce choix méthodologique n’est acceptable qu’à la condition de démontrer, preuves empiriques à l’appui, qu’il constitue une approximation raisonnable de l’approche fondée sur les PD lifetime. </a:t>
            </a:r>
          </a:p>
        </p:txBody>
      </p:sp>
    </p:spTree>
    <p:extLst>
      <p:ext uri="{BB962C8B-B14F-4D97-AF65-F5344CB8AC3E}">
        <p14:creationId xmlns:p14="http://schemas.microsoft.com/office/powerpoint/2010/main" val="295938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D1EB21C-963C-8AF5-4026-BCA30E4CF95A}"/>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1680AA55-A3E4-BA80-0DB8-B0313B7D58C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1223763-978D-3B60-F564-214912667B55}"/>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(1/6)</a:t>
            </a:r>
          </a:p>
        </p:txBody>
      </p:sp>
      <p:sp>
        <p:nvSpPr>
          <p:cNvPr id="1225" name="Google Shape;1225;p11">
            <a:extLst>
              <a:ext uri="{FF2B5EF4-FFF2-40B4-BE49-F238E27FC236}">
                <a16:creationId xmlns:a16="http://schemas.microsoft.com/office/drawing/2014/main" id="{B0EABEC6-F2E8-72C1-D77B-43E607DD4BE5}"/>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AC59D10E-D0E9-F766-A36A-8B05E92825AC}"/>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5E80B06E-C99B-4203-7A45-878218EA66AA}"/>
                  </a:ext>
                </a:extLst>
              </p:cNvPr>
              <p:cNvSpPr txBox="1"/>
              <p:nvPr/>
            </p:nvSpPr>
            <p:spPr>
              <a:xfrm>
                <a:off x="207501" y="1413155"/>
                <a:ext cx="11776998" cy="3963906"/>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La perte associée à un portefeuille de crédits bancaires s’exprime comme suit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u="sng" dirty="0"/>
                  <a:t>Hypothèse 1 </a:t>
                </a:r>
                <a:r>
                  <a:rPr lang="fr-FR" sz="1200" dirty="0"/>
                  <a:t>: Le défaut d’un obligor est influencé par un unique facteur systémique Z qui représente la conjoncture économique.</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u="sng" dirty="0"/>
                  <a:t>Hypothèse 2 </a:t>
                </a:r>
                <a:r>
                  <a:rPr lang="fr-FR" sz="1200" dirty="0"/>
                  <a:t>: Le montant d’EAD associé à chaque contrepartie est considéré comme déterministe (non stochastique).</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u="sng" dirty="0"/>
                  <a:t>Hypothèse 3 </a:t>
                </a:r>
                <a:r>
                  <a:rPr lang="fr-FR" sz="1200" dirty="0"/>
                  <a:t>: La perte en cas de défaut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LGD</m:t>
                        </m:r>
                      </m:e>
                      <m:sub>
                        <m:r>
                          <m:rPr>
                            <m:sty m:val="p"/>
                          </m:rPr>
                          <a:rPr lang="fr-FR" sz="1200" i="1">
                            <a:latin typeface="Cambria Math" panose="02040503050406030204" pitchFamily="18" charset="0"/>
                          </a:rPr>
                          <m:t>i</m:t>
                        </m:r>
                      </m:sub>
                    </m:sSub>
                  </m:oMath>
                </a14:m>
                <a:r>
                  <a:rPr lang="fr-FR" sz="1200" dirty="0"/>
                  <a:t>) est indépendante de la période durant laquelle survient le défaut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τ</m:t>
                        </m:r>
                      </m:e>
                      <m:sub>
                        <m:r>
                          <m:rPr>
                            <m:sty m:val="p"/>
                          </m:rPr>
                          <a:rPr lang="fr-FR" sz="1200" i="1">
                            <a:latin typeface="Cambria Math" panose="02040503050406030204" pitchFamily="18" charset="0"/>
                          </a:rPr>
                          <m:t>i</m:t>
                        </m:r>
                      </m:sub>
                    </m:sSub>
                  </m:oMath>
                </a14:m>
                <a:r>
                  <a:rPr lang="fr-FR" sz="1200" dirty="0"/>
                  <a:t>), conditionnellement à </a:t>
                </a:r>
                <a14:m>
                  <m:oMath xmlns:m="http://schemas.openxmlformats.org/officeDocument/2006/math">
                    <m:r>
                      <a:rPr lang="fr-FR" sz="1200" i="1" dirty="0">
                        <a:latin typeface="Cambria Math" panose="02040503050406030204" pitchFamily="18" charset="0"/>
                      </a:rPr>
                      <m:t>𝑍</m:t>
                    </m:r>
                    <m:r>
                      <a:rPr lang="fr-FR" sz="1200" b="0" i="0" dirty="0" smtClean="0">
                        <a:latin typeface="Cambria Math" panose="02040503050406030204" pitchFamily="18" charset="0"/>
                      </a:rPr>
                      <m:t>, </m:t>
                    </m:r>
                  </m:oMath>
                </a14:m>
                <a:r>
                  <a:rPr lang="fr-FR" sz="1200" dirty="0"/>
                  <a:t>et de </a:t>
                </a:r>
                <a14:m>
                  <m:oMath xmlns:m="http://schemas.openxmlformats.org/officeDocument/2006/math">
                    <m:r>
                      <a:rPr lang="fr-FR" sz="1200" i="1" dirty="0" smtClean="0">
                        <a:latin typeface="Cambria Math" panose="02040503050406030204" pitchFamily="18" charset="0"/>
                      </a:rPr>
                      <m:t>𝑍</m:t>
                    </m:r>
                  </m:oMath>
                </a14:m>
                <a:r>
                  <a:rPr lang="fr-FR" sz="1200" dirty="0"/>
                  <a:t>.</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Sous ces hypothèses, la perte moyenne du portefeuille conditionnellement au facteur </a:t>
                </a:r>
                <a14:m>
                  <m:oMath xmlns:m="http://schemas.openxmlformats.org/officeDocument/2006/math">
                    <m:r>
                      <a:rPr lang="fr-FR" sz="1200" i="1" dirty="0" smtClean="0">
                        <a:latin typeface="Cambria Math" panose="02040503050406030204" pitchFamily="18" charset="0"/>
                      </a:rPr>
                      <m:t>𝑍</m:t>
                    </m:r>
                  </m:oMath>
                </a14:m>
                <a:r>
                  <a:rPr lang="fr-FR" sz="1200" dirty="0"/>
                  <a:t> est la suivante :</a:t>
                </a:r>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p:txBody>
          </p:sp>
        </mc:Choice>
        <mc:Fallback xmlns="">
          <p:sp>
            <p:nvSpPr>
              <p:cNvPr id="4" name="object 21">
                <a:extLst>
                  <a:ext uri="{FF2B5EF4-FFF2-40B4-BE49-F238E27FC236}">
                    <a16:creationId xmlns:a16="http://schemas.microsoft.com/office/drawing/2014/main" id="{5E80B06E-C99B-4203-7A45-878218EA66AA}"/>
                  </a:ext>
                </a:extLst>
              </p:cNvPr>
              <p:cNvSpPr txBox="1">
                <a:spLocks noRot="1" noChangeAspect="1" noMove="1" noResize="1" noEditPoints="1" noAdjustHandles="1" noChangeArrowheads="1" noChangeShapeType="1" noTextEdit="1"/>
              </p:cNvSpPr>
              <p:nvPr/>
            </p:nvSpPr>
            <p:spPr>
              <a:xfrm>
                <a:off x="207501" y="1413155"/>
                <a:ext cx="11776998" cy="3963906"/>
              </a:xfrm>
              <a:prstGeom prst="rect">
                <a:avLst/>
              </a:prstGeom>
              <a:blipFill>
                <a:blip r:embed="rId4"/>
                <a:stretch>
                  <a:fillRect r="-10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6EDDF4E3-0EDB-7E94-9450-A70CC7181361}"/>
                  </a:ext>
                </a:extLst>
              </p:cNvPr>
              <p:cNvSpPr txBox="1"/>
              <p:nvPr/>
            </p:nvSpPr>
            <p:spPr>
              <a:xfrm>
                <a:off x="3216910" y="1804236"/>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i="1">
                              <a:latin typeface="Cambria Math" panose="02040503050406030204" pitchFamily="18" charset="0"/>
                            </a:rPr>
                            <m:t>ℒ</m:t>
                          </m:r>
                        </m:e>
                        <m:sup>
                          <m:r>
                            <a:rPr lang="fr-FR" b="0" i="1" smtClean="0">
                              <a:latin typeface="Cambria Math" panose="02040503050406030204" pitchFamily="18" charset="0"/>
                            </a:rPr>
                            <m:t>(</m:t>
                          </m:r>
                          <m:r>
                            <a:rPr lang="fr-FR" b="0" i="1" smtClean="0">
                              <a:latin typeface="Cambria Math" panose="02040503050406030204" pitchFamily="18" charset="0"/>
                            </a:rPr>
                            <m:t>𝑛</m:t>
                          </m:r>
                          <m:r>
                            <a:rPr lang="fr-FR" b="0" i="1" smtClean="0">
                              <a:latin typeface="Cambria Math" panose="02040503050406030204" pitchFamily="18" charset="0"/>
                            </a:rPr>
                            <m:t>)</m:t>
                          </m:r>
                        </m:sup>
                      </m:sSup>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sty m:val="p"/>
                              <m:brk m:alnAt="23"/>
                            </m:rPr>
                            <a:rPr lang="fr-FR" sz="1400" b="0" i="1" smtClean="0">
                              <a:latin typeface="Cambria Math" panose="02040503050406030204" pitchFamily="18" charset="0"/>
                            </a:rPr>
                            <m:t>i</m:t>
                          </m:r>
                          <m:r>
                            <a:rPr lang="fr-FR" sz="1400" b="0" i="1" smtClean="0">
                              <a:latin typeface="Cambria Math" panose="02040503050406030204" pitchFamily="18" charset="0"/>
                            </a:rPr>
                            <m:t>=</m:t>
                          </m:r>
                          <m:r>
                            <a:rPr lang="fr-FR" sz="1400" b="0" i="1" smtClean="0">
                              <a:latin typeface="Cambria Math" panose="02040503050406030204" pitchFamily="18" charset="0"/>
                            </a:rPr>
                            <m:t>1</m:t>
                          </m:r>
                        </m:sub>
                        <m:sup>
                          <m:r>
                            <m:rPr>
                              <m:sty m:val="p"/>
                            </m:rPr>
                            <a:rPr lang="fr-FR" sz="1400" b="0" i="1" smtClean="0">
                              <a:latin typeface="Cambria Math" panose="02040503050406030204" pitchFamily="18" charset="0"/>
                            </a:rPr>
                            <m:t>n</m:t>
                          </m:r>
                        </m:sup>
                        <m:e>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LGD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1</m:t>
                                  </m:r>
                                </m:e>
                                <m: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τ</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M</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 </m:t>
                                  </m:r>
                                </m:sub>
                              </m:sSub>
                            </m:e>
                          </m:nary>
                        </m:e>
                      </m:nary>
                    </m:oMath>
                  </m:oMathPara>
                </a14:m>
                <a:endParaRPr lang="fr-FR" sz="1400" dirty="0" err="1">
                  <a:latin typeface="Verdana" panose="020B0604030504040204" pitchFamily="34" charset="0"/>
                </a:endParaRPr>
              </a:p>
            </p:txBody>
          </p:sp>
        </mc:Choice>
        <mc:Fallback xmlns="">
          <p:sp>
            <p:nvSpPr>
              <p:cNvPr id="5" name="ZoneTexte 4">
                <a:extLst>
                  <a:ext uri="{FF2B5EF4-FFF2-40B4-BE49-F238E27FC236}">
                    <a16:creationId xmlns:a16="http://schemas.microsoft.com/office/drawing/2014/main" id="{6EDDF4E3-0EDB-7E94-9450-A70CC7181361}"/>
                  </a:ext>
                </a:extLst>
              </p:cNvPr>
              <p:cNvSpPr txBox="1">
                <a:spLocks noRot="1" noChangeAspect="1" noMove="1" noResize="1" noEditPoints="1" noAdjustHandles="1" noChangeArrowheads="1" noChangeShapeType="1" noTextEdit="1"/>
              </p:cNvSpPr>
              <p:nvPr/>
            </p:nvSpPr>
            <p:spPr>
              <a:xfrm>
                <a:off x="3216910" y="1804236"/>
                <a:ext cx="3859530" cy="914400"/>
              </a:xfrm>
              <a:prstGeom prst="rect">
                <a:avLst/>
              </a:prstGeom>
              <a:blipFill>
                <a:blip r:embed="rId5"/>
                <a:stretch>
                  <a:fillRect l="-158" r="-1595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D7B364C2-671B-24C9-9CFB-529E3A568FFE}"/>
                  </a:ext>
                </a:extLst>
              </p:cNvPr>
              <p:cNvSpPr txBox="1"/>
              <p:nvPr/>
            </p:nvSpPr>
            <p:spPr>
              <a:xfrm>
                <a:off x="8010525" y="1884285"/>
                <a:ext cx="2371725" cy="83435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900" i="1" smtClean="0">
                            <a:latin typeface="Cambria Math" panose="02040503050406030204" pitchFamily="18" charset="0"/>
                          </a:rPr>
                        </m:ctrlPr>
                      </m:sSubPr>
                      <m:e>
                        <m:r>
                          <m:rPr>
                            <m:sty m:val="p"/>
                          </m:rPr>
                          <a:rPr lang="fr-FR" sz="900" b="0" i="1" smtClean="0">
                            <a:latin typeface="Cambria Math" panose="02040503050406030204" pitchFamily="18" charset="0"/>
                          </a:rPr>
                          <m:t>τ</m:t>
                        </m:r>
                      </m:e>
                      <m:sub>
                        <m:r>
                          <m:rPr>
                            <m:sty m:val="p"/>
                          </m:rPr>
                          <a:rPr lang="fr-FR" sz="900" b="0" i="1" smtClean="0">
                            <a:latin typeface="Cambria Math" panose="02040503050406030204" pitchFamily="18" charset="0"/>
                          </a:rPr>
                          <m:t>i</m:t>
                        </m:r>
                      </m:sub>
                    </m:sSub>
                  </m:oMath>
                </a14:m>
                <a:r>
                  <a:rPr lang="fr-FR" sz="900" dirty="0">
                    <a:latin typeface="Verdana" panose="020B0604030504040204" pitchFamily="34" charset="0"/>
                  </a:rPr>
                  <a:t>: date de défaut du client </a:t>
                </a:r>
                <a14:m>
                  <m:oMath xmlns:m="http://schemas.openxmlformats.org/officeDocument/2006/math">
                    <m:r>
                      <m:rPr>
                        <m:sty m:val="p"/>
                      </m:rPr>
                      <a:rPr lang="fr-FR" sz="900" b="0" i="1" smtClean="0">
                        <a:latin typeface="Cambria Math" panose="02040503050406030204" pitchFamily="18" charset="0"/>
                      </a:rPr>
                      <m:t>i</m:t>
                    </m:r>
                  </m:oMath>
                </a14:m>
                <a:endParaRPr lang="fr-FR" sz="900" dirty="0">
                  <a:latin typeface="Verdana" panose="020B0604030504040204" pitchFamily="34" charset="0"/>
                </a:endParaRPr>
              </a:p>
              <a:p>
                <a:pPr algn="just">
                  <a:spcBef>
                    <a:spcPts val="600"/>
                  </a:spcBef>
                  <a:buClr>
                    <a:schemeClr val="tx1"/>
                  </a:buClr>
                </a:pPr>
                <a14:m>
                  <m:oMath xmlns:m="http://schemas.openxmlformats.org/officeDocument/2006/math">
                    <m:sSub>
                      <m:sSubPr>
                        <m:ctrlPr>
                          <a:rPr lang="fr-FR" sz="900" i="1">
                            <a:latin typeface="Cambria Math" panose="02040503050406030204" pitchFamily="18" charset="0"/>
                          </a:rPr>
                        </m:ctrlPr>
                      </m:sSubPr>
                      <m:e>
                        <m:r>
                          <m:rPr>
                            <m:sty m:val="p"/>
                          </m:rPr>
                          <a:rPr lang="fr-FR" sz="900" b="0" i="1" smtClean="0">
                            <a:latin typeface="Cambria Math" panose="02040503050406030204" pitchFamily="18" charset="0"/>
                          </a:rPr>
                          <m:t>M</m:t>
                        </m:r>
                      </m:e>
                      <m:sub>
                        <m:r>
                          <m:rPr>
                            <m:sty m:val="p"/>
                          </m:rPr>
                          <a:rPr lang="fr-FR" sz="900" i="1">
                            <a:latin typeface="Cambria Math" panose="02040503050406030204" pitchFamily="18" charset="0"/>
                          </a:rPr>
                          <m:t>i</m:t>
                        </m:r>
                      </m:sub>
                    </m:sSub>
                  </m:oMath>
                </a14:m>
                <a:r>
                  <a:rPr lang="fr-FR" sz="900" dirty="0">
                    <a:latin typeface="Verdana" panose="020B0604030504040204" pitchFamily="34" charset="0"/>
                  </a:rPr>
                  <a:t>: maturité résiduelle du contrat associé au client </a:t>
                </a:r>
                <a14:m>
                  <m:oMath xmlns:m="http://schemas.openxmlformats.org/officeDocument/2006/math">
                    <m:r>
                      <m:rPr>
                        <m:sty m:val="p"/>
                      </m:rPr>
                      <a:rPr lang="fr-FR" sz="900" i="1">
                        <a:latin typeface="Cambria Math" panose="02040503050406030204" pitchFamily="18" charset="0"/>
                      </a:rPr>
                      <m:t>i</m:t>
                    </m:r>
                  </m:oMath>
                </a14:m>
                <a:r>
                  <a:rPr lang="fr-FR" sz="900" dirty="0">
                    <a:latin typeface="Verdana" panose="020B0604030504040204" pitchFamily="34" charset="0"/>
                  </a:rPr>
                  <a:t> </a:t>
                </a:r>
              </a:p>
              <a:p>
                <a:pPr algn="just">
                  <a:spcBef>
                    <a:spcPts val="600"/>
                  </a:spcBef>
                  <a:buClr>
                    <a:schemeClr val="tx1"/>
                  </a:buClr>
                </a:pPr>
                <a:r>
                  <a:rPr lang="fr-FR" sz="900" dirty="0">
                    <a:latin typeface="Verdana" panose="020B0604030504040204" pitchFamily="34" charset="0"/>
                  </a:rPr>
                  <a:t> </a:t>
                </a:r>
              </a:p>
            </p:txBody>
          </p:sp>
        </mc:Choice>
        <mc:Fallback xmlns="">
          <p:sp>
            <p:nvSpPr>
              <p:cNvPr id="2" name="ZoneTexte 1">
                <a:extLst>
                  <a:ext uri="{FF2B5EF4-FFF2-40B4-BE49-F238E27FC236}">
                    <a16:creationId xmlns:a16="http://schemas.microsoft.com/office/drawing/2014/main" id="{D7B364C2-671B-24C9-9CFB-529E3A568FFE}"/>
                  </a:ext>
                </a:extLst>
              </p:cNvPr>
              <p:cNvSpPr txBox="1">
                <a:spLocks noRot="1" noChangeAspect="1" noMove="1" noResize="1" noEditPoints="1" noAdjustHandles="1" noChangeArrowheads="1" noChangeShapeType="1" noTextEdit="1"/>
              </p:cNvSpPr>
              <p:nvPr/>
            </p:nvSpPr>
            <p:spPr>
              <a:xfrm>
                <a:off x="8010525" y="1884285"/>
                <a:ext cx="2371725" cy="834351"/>
              </a:xfrm>
              <a:prstGeom prst="rect">
                <a:avLst/>
              </a:prstGeom>
              <a:blipFill>
                <a:blip r:embed="rId6"/>
                <a:stretch>
                  <a:fillRect/>
                </a:stretch>
              </a:blipFill>
            </p:spPr>
            <p:txBody>
              <a:bodyPr/>
              <a:lstStyle/>
              <a:p>
                <a:r>
                  <a:rPr lang="fr-FR">
                    <a:noFill/>
                  </a:rPr>
                  <a:t> </a:t>
                </a:r>
              </a:p>
            </p:txBody>
          </p:sp>
        </mc:Fallback>
      </mc:AlternateContent>
      <p:sp>
        <p:nvSpPr>
          <p:cNvPr id="3" name="Google Shape;6091;g2b9ded0437e_5_1401">
            <a:extLst>
              <a:ext uri="{FF2B5EF4-FFF2-40B4-BE49-F238E27FC236}">
                <a16:creationId xmlns:a16="http://schemas.microsoft.com/office/drawing/2014/main" id="{DD62C0F4-9586-591E-888F-ECFEC1A266AB}"/>
              </a:ext>
            </a:extLst>
          </p:cNvPr>
          <p:cNvSpPr/>
          <p:nvPr/>
        </p:nvSpPr>
        <p:spPr>
          <a:xfrm>
            <a:off x="3022600" y="1776711"/>
            <a:ext cx="4800600" cy="73789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012551C-21A5-DFF4-67C6-80C781B4D562}"/>
                  </a:ext>
                </a:extLst>
              </p:cNvPr>
              <p:cNvSpPr txBox="1"/>
              <p:nvPr/>
            </p:nvSpPr>
            <p:spPr>
              <a:xfrm>
                <a:off x="1287145" y="4605387"/>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i="1" smtClean="0">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𝔼</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ℒ</m:t>
                          </m:r>
                        </m:e>
                        <m:sup>
                          <m:r>
                            <a:rPr lang="fr-FR" b="0" i="1" smtClean="0">
                              <a:latin typeface="Cambria Math" panose="02040503050406030204" pitchFamily="18" charset="0"/>
                            </a:rPr>
                            <m:t>(</m:t>
                          </m:r>
                          <m:r>
                            <a:rPr lang="fr-FR" b="0" i="1" smtClean="0">
                              <a:latin typeface="Cambria Math" panose="02040503050406030204" pitchFamily="18" charset="0"/>
                            </a:rPr>
                            <m:t>𝑛</m:t>
                          </m:r>
                          <m:r>
                            <a:rPr lang="fr-FR" b="0" i="1" smtClean="0">
                              <a:latin typeface="Cambria Math" panose="02040503050406030204" pitchFamily="18" charset="0"/>
                            </a:rPr>
                            <m:t>)</m:t>
                          </m:r>
                        </m:sup>
                      </m:sSup>
                      <m:r>
                        <a:rPr lang="fr-FR" b="0" i="1" smtClean="0">
                          <a:latin typeface="Cambria Math" panose="02040503050406030204" pitchFamily="18" charset="0"/>
                        </a:rPr>
                        <m:t>| </m:t>
                      </m:r>
                      <m:r>
                        <m:rPr>
                          <m:sty m:val="p"/>
                        </m:rPr>
                        <a:rPr lang="fr-FR" b="0" i="1" smtClean="0">
                          <a:latin typeface="Cambria Math" panose="02040503050406030204" pitchFamily="18" charset="0"/>
                        </a:rPr>
                        <m:t>Z</m:t>
                      </m:r>
                      <m:r>
                        <a:rPr lang="fr-FR" b="0" i="1" smtClean="0">
                          <a:latin typeface="Cambria Math" panose="02040503050406030204" pitchFamily="18" charset="0"/>
                        </a:rPr>
                        <m:t>)</m:t>
                      </m:r>
                      <m:r>
                        <a:rPr lang="fr-FR" sz="1400" b="0" i="1" smtClean="0">
                          <a:latin typeface="Cambria Math" panose="02040503050406030204" pitchFamily="18" charset="0"/>
                        </a:rPr>
                        <m:t>=</m:t>
                      </m:r>
                      <m:nary>
                        <m:naryPr>
                          <m:chr m:val="∑"/>
                          <m:ctrlPr>
                            <a:rPr lang="fr-FR" sz="1400" b="0" i="1" smtClean="0">
                              <a:latin typeface="Cambria Math" panose="02040503050406030204" pitchFamily="18" charset="0"/>
                            </a:rPr>
                          </m:ctrlPr>
                        </m:naryPr>
                        <m:sub>
                          <m:r>
                            <m:rPr>
                              <m:sty m:val="p"/>
                              <m:brk m:alnAt="23"/>
                            </m:rPr>
                            <a:rPr lang="fr-FR" sz="1400" b="0" i="1" smtClean="0">
                              <a:latin typeface="Cambria Math" panose="02040503050406030204" pitchFamily="18" charset="0"/>
                            </a:rPr>
                            <m:t>i</m:t>
                          </m:r>
                          <m:r>
                            <a:rPr lang="fr-FR" sz="1400" b="0" i="1" smtClean="0">
                              <a:latin typeface="Cambria Math" panose="02040503050406030204" pitchFamily="18" charset="0"/>
                            </a:rPr>
                            <m:t>=</m:t>
                          </m:r>
                          <m:r>
                            <a:rPr lang="fr-FR" sz="1400" b="0" i="1" smtClean="0">
                              <a:latin typeface="Cambria Math" panose="02040503050406030204" pitchFamily="18" charset="0"/>
                            </a:rPr>
                            <m:t>1</m:t>
                          </m:r>
                        </m:sub>
                        <m:sup>
                          <m:r>
                            <m:rPr>
                              <m:sty m:val="p"/>
                            </m:rPr>
                            <a:rPr lang="fr-FR" sz="1400" b="0" i="1" smtClean="0">
                              <a:latin typeface="Cambria Math" panose="02040503050406030204" pitchFamily="18" charset="0"/>
                            </a:rPr>
                            <m:t>n</m:t>
                          </m:r>
                        </m:sup>
                        <m:e>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b="0" i="1" smtClean="0">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rPr>
                                <m:t>LGD</m:t>
                              </m:r>
                            </m:e>
                            <m:sub>
                              <m:r>
                                <m:rPr>
                                  <m:sty m:val="p"/>
                                </m:rPr>
                                <a:rPr lang="fr-FR" sz="1400" i="1">
                                  <a:latin typeface="Cambria Math" panose="02040503050406030204" pitchFamily="18" charset="0"/>
                                </a:rPr>
                                <m:t>i</m:t>
                              </m:r>
                            </m:sub>
                          </m:sSub>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D</m:t>
                              </m:r>
                            </m:e>
                            <m:sub>
                              <m:r>
                                <m:rPr>
                                  <m:sty m:val="p"/>
                                </m:rPr>
                                <a:rPr lang="fr-FR" sz="1400" i="1">
                                  <a:latin typeface="Cambria Math" panose="02040503050406030204" pitchFamily="18" charset="0"/>
                                </a:rPr>
                                <m:t>i</m:t>
                              </m:r>
                            </m:sub>
                          </m:sSub>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e>
                      </m:nary>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D</m:t>
                              </m:r>
                            </m:e>
                            <m:sub>
                              <m:r>
                                <m:rPr>
                                  <m:sty m:val="p"/>
                                </m:rPr>
                                <a:rPr lang="fr-FR" sz="1400" i="1">
                                  <a:latin typeface="Cambria Math" panose="02040503050406030204" pitchFamily="18" charset="0"/>
                                </a:rPr>
                                <m:t>i</m:t>
                              </m:r>
                            </m:sub>
                          </m:sSub>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i="1">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PD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e>
                          </m:nary>
                        </m:e>
                      </m:nary>
                    </m:oMath>
                  </m:oMathPara>
                </a14:m>
                <a:endParaRPr lang="fr-FR" sz="1400" dirty="0" err="1">
                  <a:latin typeface="Verdana" panose="020B0604030504040204" pitchFamily="34" charset="0"/>
                </a:endParaRPr>
              </a:p>
            </p:txBody>
          </p:sp>
        </mc:Choice>
        <mc:Fallback xmlns="">
          <p:sp>
            <p:nvSpPr>
              <p:cNvPr id="6" name="ZoneTexte 5">
                <a:extLst>
                  <a:ext uri="{FF2B5EF4-FFF2-40B4-BE49-F238E27FC236}">
                    <a16:creationId xmlns:a16="http://schemas.microsoft.com/office/drawing/2014/main" id="{6012551C-21A5-DFF4-67C6-80C781B4D562}"/>
                  </a:ext>
                </a:extLst>
              </p:cNvPr>
              <p:cNvSpPr txBox="1">
                <a:spLocks noRot="1" noChangeAspect="1" noMove="1" noResize="1" noEditPoints="1" noAdjustHandles="1" noChangeArrowheads="1" noChangeShapeType="1" noTextEdit="1"/>
              </p:cNvSpPr>
              <p:nvPr/>
            </p:nvSpPr>
            <p:spPr>
              <a:xfrm>
                <a:off x="1287145" y="4605387"/>
                <a:ext cx="3859530" cy="914400"/>
              </a:xfrm>
              <a:prstGeom prst="rect">
                <a:avLst/>
              </a:prstGeom>
              <a:blipFill>
                <a:blip r:embed="rId7"/>
                <a:stretch>
                  <a:fillRect r="-118167"/>
                </a:stretch>
              </a:blipFill>
            </p:spPr>
            <p:txBody>
              <a:bodyPr/>
              <a:lstStyle/>
              <a:p>
                <a:r>
                  <a:rPr lang="fr-FR">
                    <a:noFill/>
                  </a:rPr>
                  <a:t> </a:t>
                </a:r>
              </a:p>
            </p:txBody>
          </p:sp>
        </mc:Fallback>
      </mc:AlternateContent>
      <p:sp>
        <p:nvSpPr>
          <p:cNvPr id="7" name="Google Shape;6091;g2b9ded0437e_5_1401">
            <a:extLst>
              <a:ext uri="{FF2B5EF4-FFF2-40B4-BE49-F238E27FC236}">
                <a16:creationId xmlns:a16="http://schemas.microsoft.com/office/drawing/2014/main" id="{48452255-E5E9-6CA9-90C2-FCF50D274F27}"/>
              </a:ext>
            </a:extLst>
          </p:cNvPr>
          <p:cNvSpPr/>
          <p:nvPr/>
        </p:nvSpPr>
        <p:spPr>
          <a:xfrm>
            <a:off x="1054968" y="4584132"/>
            <a:ext cx="8831982" cy="73789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FFBE875-E935-E586-7CE3-A8FF99EBE997}"/>
                  </a:ext>
                </a:extLst>
              </p:cNvPr>
              <p:cNvSpPr txBox="1"/>
              <p:nvPr/>
            </p:nvSpPr>
            <p:spPr>
              <a:xfrm>
                <a:off x="269178" y="5519787"/>
                <a:ext cx="11310596" cy="1056810"/>
              </a:xfrm>
              <a:prstGeom prst="rect">
                <a:avLst/>
              </a:prstGeom>
            </p:spPr>
            <p:txBody>
              <a:bodyPr vert="horz" wrap="square" lIns="90000" tIns="45720" rIns="91440" bIns="45720" rtlCol="0">
                <a:noAutofit/>
              </a:bodyPr>
              <a:lstStyle/>
              <a:p>
                <a:pPr marL="180000" marR="83820" algn="just">
                  <a:spcBef>
                    <a:spcPts val="430"/>
                  </a:spcBef>
                </a:pPr>
                <a:r>
                  <a:rPr lang="fr-FR" sz="1100" b="1" u="sng" dirty="0">
                    <a:solidFill>
                      <a:srgbClr val="FF0000"/>
                    </a:solidFill>
                    <a:latin typeface="Verdana" panose="020B0604030504040204" pitchFamily="34" charset="0"/>
                  </a:rPr>
                  <a:t>Points d’attention </a:t>
                </a:r>
                <a:r>
                  <a:rPr lang="fr-FR" sz="1100" b="1" dirty="0">
                    <a:solidFill>
                      <a:srgbClr val="FF0000"/>
                    </a:solidFill>
                    <a:latin typeface="Verdana" panose="020B0604030504040204" pitchFamily="34" charset="0"/>
                  </a:rPr>
                  <a:t>: </a:t>
                </a:r>
                <a:r>
                  <a:rPr lang="fr-FR" sz="1100" dirty="0"/>
                  <a:t>L’hypothèse 3 est relativement forte, car en pratique, lors des phases de récession (baisse de </a:t>
                </a:r>
                <a14:m>
                  <m:oMath xmlns:m="http://schemas.openxmlformats.org/officeDocument/2006/math">
                    <m:r>
                      <a:rPr lang="fr-FR" sz="1100" i="1" dirty="0" smtClean="0">
                        <a:latin typeface="Cambria Math" panose="02040503050406030204" pitchFamily="18" charset="0"/>
                      </a:rPr>
                      <m:t>𝑍</m:t>
                    </m:r>
                  </m:oMath>
                </a14:m>
                <a:r>
                  <a:rPr lang="fr-FR" sz="1100" dirty="0"/>
                  <a:t>), on observe généralement une hausse conjointe des probabilités de défaut, une augmentation des tirages sur les lignes de crédit non utilisées et une dégradation des taux de recouvrement. Autrement dit, LGD et EAD tendent à évoluer dans le même sens que la PD, sous l’effet du facteur systémique.</a:t>
                </a:r>
              </a:p>
              <a:p>
                <a:pPr marL="180000" marR="83820" algn="just">
                  <a:spcBef>
                    <a:spcPts val="430"/>
                  </a:spcBef>
                </a:pPr>
                <a:r>
                  <a:rPr lang="fr-FR" sz="1100" dirty="0"/>
                  <a:t>C’est précisément pour tenir compte de cette corrélation défavorable que le cadre bâlois impose l’utilisation de paramètres prudentiels, à savoir la “</a:t>
                </a:r>
                <a:r>
                  <a:rPr lang="fr-FR" sz="1100" dirty="0" err="1"/>
                  <a:t>downturn</a:t>
                </a:r>
                <a:r>
                  <a:rPr lang="fr-FR" sz="1100" dirty="0"/>
                  <a:t> LGD” et la “</a:t>
                </a:r>
                <a:r>
                  <a:rPr lang="fr-FR" sz="1100" dirty="0" err="1"/>
                  <a:t>downturn</a:t>
                </a:r>
                <a:r>
                  <a:rPr lang="fr-FR" sz="1100" dirty="0"/>
                  <a:t> EAD”, calibrées en conditions économiques défavorables afin d’éviter une sous-estimation des RWA.</a:t>
                </a:r>
              </a:p>
            </p:txBody>
          </p:sp>
        </mc:Choice>
        <mc:Fallback xmlns="">
          <p:sp>
            <p:nvSpPr>
              <p:cNvPr id="10" name="ZoneTexte 9">
                <a:extLst>
                  <a:ext uri="{FF2B5EF4-FFF2-40B4-BE49-F238E27FC236}">
                    <a16:creationId xmlns:a16="http://schemas.microsoft.com/office/drawing/2014/main" id="{FFFBE875-E935-E586-7CE3-A8FF99EBE997}"/>
                  </a:ext>
                </a:extLst>
              </p:cNvPr>
              <p:cNvSpPr txBox="1">
                <a:spLocks noRot="1" noChangeAspect="1" noMove="1" noResize="1" noEditPoints="1" noAdjustHandles="1" noChangeArrowheads="1" noChangeShapeType="1" noTextEdit="1"/>
              </p:cNvSpPr>
              <p:nvPr/>
            </p:nvSpPr>
            <p:spPr>
              <a:xfrm>
                <a:off x="269178" y="5519787"/>
                <a:ext cx="11310596" cy="1056810"/>
              </a:xfrm>
              <a:prstGeom prst="rect">
                <a:avLst/>
              </a:prstGeom>
              <a:blipFill>
                <a:blip r:embed="rId8"/>
                <a:stretch>
                  <a:fillRect t="-575"/>
                </a:stretch>
              </a:blipFill>
            </p:spPr>
            <p:txBody>
              <a:bodyPr/>
              <a:lstStyle/>
              <a:p>
                <a:r>
                  <a:rPr lang="fr-FR">
                    <a:noFill/>
                  </a:rPr>
                  <a:t> </a:t>
                </a:r>
              </a:p>
            </p:txBody>
          </p:sp>
        </mc:Fallback>
      </mc:AlternateContent>
      <p:sp>
        <p:nvSpPr>
          <p:cNvPr id="11" name="Google Shape;6091;g2b9ded0437e_5_1401">
            <a:extLst>
              <a:ext uri="{FF2B5EF4-FFF2-40B4-BE49-F238E27FC236}">
                <a16:creationId xmlns:a16="http://schemas.microsoft.com/office/drawing/2014/main" id="{CB01076E-B94A-09F7-C5AC-4E6BFFD7FA4D}"/>
              </a:ext>
            </a:extLst>
          </p:cNvPr>
          <p:cNvSpPr/>
          <p:nvPr/>
        </p:nvSpPr>
        <p:spPr>
          <a:xfrm>
            <a:off x="364405" y="5483128"/>
            <a:ext cx="11226459" cy="105681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356481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801E5178-74E7-3A2F-3064-137CDAE0109D}"/>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EA376CED-C777-A7D9-C3EA-90B32410B8FB}"/>
              </a:ext>
            </a:extLst>
          </p:cNvPr>
          <p:cNvSpPr/>
          <p:nvPr/>
        </p:nvSpPr>
        <p:spPr>
          <a:xfrm>
            <a:off x="0" y="0"/>
            <a:ext cx="3846286"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53B11DCF-31EE-32C3-7CA3-3923417E200F}"/>
              </a:ext>
            </a:extLst>
          </p:cNvPr>
          <p:cNvSpPr txBox="1"/>
          <p:nvPr/>
        </p:nvSpPr>
        <p:spPr>
          <a:xfrm>
            <a:off x="739614"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1</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D6840F74-4019-8B45-B1F2-3F517F381BD7}"/>
              </a:ext>
            </a:extLst>
          </p:cNvPr>
          <p:cNvSpPr/>
          <p:nvPr/>
        </p:nvSpPr>
        <p:spPr>
          <a:xfrm>
            <a:off x="3846286"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CADRE RÉGLEMENTAIRE ET PRUDENTIEL DU RISQUE DE CRÉDIT</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lvl="0">
              <a:lnSpc>
                <a:spcPct val="150000"/>
              </a:lnSpc>
              <a:buClr>
                <a:schemeClr val="lt2"/>
              </a:buClr>
              <a:buSzPts val="2100"/>
            </a:pPr>
            <a:r>
              <a:rPr lang="fr-FR" sz="2000" b="1" i="0" u="none" strike="noStrike" cap="none" dirty="0">
                <a:solidFill>
                  <a:schemeClr val="accent6"/>
                </a:solidFill>
                <a:latin typeface="Verdana"/>
                <a:ea typeface="Verdana"/>
                <a:cs typeface="Verdana"/>
                <a:sym typeface="Verdana"/>
              </a:rPr>
              <a:t>1. </a:t>
            </a:r>
            <a:r>
              <a:rPr lang="fr-FR" sz="2000" b="1" dirty="0">
                <a:solidFill>
                  <a:schemeClr val="accent6"/>
                </a:solidFill>
                <a:ea typeface="Verdana"/>
                <a:cs typeface="Verdana"/>
                <a:sym typeface="Verdana"/>
              </a:rPr>
              <a:t>IFRS 9 – Provisionnement des ECL</a:t>
            </a:r>
            <a:r>
              <a:rPr lang="fr-FR" sz="2000" b="1" i="0" u="none" strike="noStrike" cap="none" dirty="0">
                <a:solidFill>
                  <a:schemeClr val="accent6"/>
                </a:solidFill>
                <a:latin typeface="Verdana"/>
                <a:ea typeface="Verdana"/>
                <a:cs typeface="Verdana"/>
                <a:sym typeface="Verdana"/>
              </a:rPr>
              <a:t> </a:t>
            </a:r>
            <a:endParaRPr lang="en-US"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2. Bâle – Exigences en fonds propres (Pilier I) </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4"/>
                </a:solidFill>
                <a:latin typeface="Verdana"/>
                <a:ea typeface="Verdana"/>
                <a:cs typeface="Verdana"/>
                <a:sym typeface="Verdana"/>
              </a:rPr>
              <a:t>3. Stress tests – « classiques » et climatiques (Pilier II)</a:t>
            </a:r>
          </a:p>
          <a:p>
            <a:pPr marL="95250" marR="0" lvl="0" algn="l" rtl="0">
              <a:lnSpc>
                <a:spcPct val="150000"/>
              </a:lnSpc>
              <a:spcBef>
                <a:spcPts val="0"/>
              </a:spcBef>
              <a:spcAft>
                <a:spcPts val="0"/>
              </a:spcAft>
              <a:buClr>
                <a:schemeClr val="accent6"/>
              </a:buClr>
              <a:buSzPts val="2100"/>
            </a:pPr>
            <a:r>
              <a:rPr lang="fr-FR" sz="2000" b="1" dirty="0">
                <a:solidFill>
                  <a:schemeClr val="accent6"/>
                </a:solidFill>
                <a:latin typeface="Verdana"/>
                <a:ea typeface="Verdana"/>
                <a:cs typeface="Verdana"/>
                <a:sym typeface="Verdana"/>
              </a:rPr>
              <a:t>4. ICAAP – calcul du capital économique (Pilier II)</a:t>
            </a:r>
          </a:p>
        </p:txBody>
      </p:sp>
    </p:spTree>
    <p:extLst>
      <p:ext uri="{BB962C8B-B14F-4D97-AF65-F5344CB8AC3E}">
        <p14:creationId xmlns:p14="http://schemas.microsoft.com/office/powerpoint/2010/main" val="2167782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FAEAFDAA-86CD-D0C2-D430-D2DD846D37FA}"/>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8767333B-DE6F-72CF-CBE6-6B3CDF4F4DF6}"/>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Rappel des 3 piliers</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B91D8B2A-AD19-9381-C701-9F928F56CA72}"/>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BFC37D2E-4CB2-B7A8-D1DD-DD41234BE13F}"/>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6" name="Google Shape;5802;p11">
            <a:extLst>
              <a:ext uri="{FF2B5EF4-FFF2-40B4-BE49-F238E27FC236}">
                <a16:creationId xmlns:a16="http://schemas.microsoft.com/office/drawing/2014/main" id="{CD3E4135-5800-C696-28DB-6B14F3C2A101}"/>
              </a:ext>
            </a:extLst>
          </p:cNvPr>
          <p:cNvSpPr/>
          <p:nvPr/>
        </p:nvSpPr>
        <p:spPr>
          <a:xfrm>
            <a:off x="4198373" y="4425185"/>
            <a:ext cx="537436" cy="306900"/>
          </a:xfrm>
          <a:prstGeom prst="rightArrow">
            <a:avLst>
              <a:gd name="adj1" fmla="val 50000"/>
              <a:gd name="adj2" fmla="val 50000"/>
            </a:avLst>
          </a:prstGeom>
          <a:solidFill>
            <a:schemeClr val="accent1"/>
          </a:solidFill>
          <a:ln w="12700" cap="flat" cmpd="sng">
            <a:solidFill>
              <a:srgbClr val="2E2E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 name="Google Shape;5806;p11">
            <a:extLst>
              <a:ext uri="{FF2B5EF4-FFF2-40B4-BE49-F238E27FC236}">
                <a16:creationId xmlns:a16="http://schemas.microsoft.com/office/drawing/2014/main" id="{5A9F8E11-95C4-E51C-1D38-454EF4E90D9E}"/>
              </a:ext>
            </a:extLst>
          </p:cNvPr>
          <p:cNvSpPr txBox="1"/>
          <p:nvPr/>
        </p:nvSpPr>
        <p:spPr>
          <a:xfrm>
            <a:off x="171741" y="1544693"/>
            <a:ext cx="3976800" cy="167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Verdana"/>
              <a:buNone/>
            </a:pPr>
            <a:r>
              <a:rPr lang="fr-FR" sz="2000" b="1" i="0" u="none" strike="noStrike" cap="none" dirty="0">
                <a:solidFill>
                  <a:schemeClr val="dk1"/>
                </a:solidFill>
                <a:latin typeface="Verdana"/>
                <a:ea typeface="Verdana"/>
                <a:cs typeface="Verdana"/>
                <a:sym typeface="Verdana"/>
              </a:rPr>
              <a:t>Les objectifs de Bâle </a:t>
            </a:r>
            <a:r>
              <a:rPr lang="fr-FR" sz="2000" b="0" i="0" u="none" strike="noStrike" cap="none" dirty="0">
                <a:solidFill>
                  <a:schemeClr val="dk1"/>
                </a:solidFill>
                <a:latin typeface="Verdana"/>
                <a:ea typeface="Verdana"/>
                <a:cs typeface="Verdana"/>
                <a:sym typeface="Verdana"/>
              </a:rPr>
              <a:t>se traduisent par </a:t>
            </a:r>
            <a:r>
              <a:rPr lang="fr-FR" sz="2000" b="1" i="0" u="none" strike="noStrike" cap="none" dirty="0">
                <a:solidFill>
                  <a:schemeClr val="dk1"/>
                </a:solidFill>
                <a:latin typeface="Verdana"/>
                <a:ea typeface="Verdana"/>
                <a:cs typeface="Verdana"/>
                <a:sym typeface="Verdana"/>
              </a:rPr>
              <a:t>trois piliers</a:t>
            </a:r>
            <a:r>
              <a:rPr lang="fr-FR" sz="2000" b="0" i="0" u="none" strike="noStrike" cap="none" dirty="0">
                <a:solidFill>
                  <a:schemeClr val="dk1"/>
                </a:solidFill>
                <a:latin typeface="Verdana"/>
                <a:ea typeface="Verdana"/>
                <a:cs typeface="Verdana"/>
                <a:sym typeface="Verdana"/>
              </a:rPr>
              <a:t> fixant les exigences réglementaires.</a:t>
            </a:r>
            <a:endParaRPr sz="1400" b="0" i="0" u="none" strike="noStrike" cap="none" dirty="0">
              <a:solidFill>
                <a:srgbClr val="000000"/>
              </a:solidFill>
              <a:latin typeface="Arial"/>
              <a:ea typeface="Arial"/>
              <a:cs typeface="Arial"/>
              <a:sym typeface="Arial"/>
            </a:endParaRPr>
          </a:p>
        </p:txBody>
      </p:sp>
      <p:grpSp>
        <p:nvGrpSpPr>
          <p:cNvPr id="24" name="Google Shape;5812;p11">
            <a:extLst>
              <a:ext uri="{FF2B5EF4-FFF2-40B4-BE49-F238E27FC236}">
                <a16:creationId xmlns:a16="http://schemas.microsoft.com/office/drawing/2014/main" id="{2C388CA5-C5F3-0C07-5C6C-3DD730C677FE}"/>
              </a:ext>
            </a:extLst>
          </p:cNvPr>
          <p:cNvGrpSpPr/>
          <p:nvPr/>
        </p:nvGrpSpPr>
        <p:grpSpPr>
          <a:xfrm>
            <a:off x="257917" y="3248831"/>
            <a:ext cx="3818667" cy="2659608"/>
            <a:chOff x="-1" y="0"/>
            <a:chExt cx="3818667" cy="2659608"/>
          </a:xfrm>
        </p:grpSpPr>
        <p:sp>
          <p:nvSpPr>
            <p:cNvPr id="25" name="Google Shape;5813;p11">
              <a:extLst>
                <a:ext uri="{FF2B5EF4-FFF2-40B4-BE49-F238E27FC236}">
                  <a16:creationId xmlns:a16="http://schemas.microsoft.com/office/drawing/2014/main" id="{18A358CA-1540-BB91-B05A-9D8B34BCBD18}"/>
                </a:ext>
              </a:extLst>
            </p:cNvPr>
            <p:cNvSpPr/>
            <p:nvPr/>
          </p:nvSpPr>
          <p:spPr>
            <a:xfrm rot="-5400000">
              <a:off x="289764" y="-289764"/>
              <a:ext cx="1329804" cy="1909333"/>
            </a:xfrm>
            <a:prstGeom prst="round1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5814;p11">
              <a:extLst>
                <a:ext uri="{FF2B5EF4-FFF2-40B4-BE49-F238E27FC236}">
                  <a16:creationId xmlns:a16="http://schemas.microsoft.com/office/drawing/2014/main" id="{7F27D2EF-DE3C-DC6B-9EF1-7D2F71F373F0}"/>
                </a:ext>
              </a:extLst>
            </p:cNvPr>
            <p:cNvSpPr txBox="1"/>
            <p:nvPr/>
          </p:nvSpPr>
          <p:spPr>
            <a:xfrm>
              <a:off x="-1" y="1"/>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RENFORCER LA </a:t>
              </a:r>
              <a:r>
                <a:rPr lang="fr-FR" sz="1100" b="1" i="0" u="none" strike="noStrike" cap="none" dirty="0">
                  <a:solidFill>
                    <a:srgbClr val="FFFFFF"/>
                  </a:solidFill>
                  <a:latin typeface="Verdana"/>
                  <a:ea typeface="Verdana"/>
                  <a:cs typeface="Verdana"/>
                  <a:sym typeface="Verdana"/>
                </a:rPr>
                <a:t>SÉCURITÉ</a:t>
              </a:r>
              <a:r>
                <a:rPr lang="fr-FR" sz="1100" b="0" i="0" u="none" strike="noStrike" cap="none" dirty="0">
                  <a:solidFill>
                    <a:srgbClr val="FFFFFF"/>
                  </a:solidFill>
                  <a:latin typeface="Verdana"/>
                  <a:ea typeface="Verdana"/>
                  <a:cs typeface="Verdana"/>
                  <a:sym typeface="Verdana"/>
                </a:rPr>
                <a:t> ET LA </a:t>
              </a:r>
              <a:r>
                <a:rPr lang="fr-FR" sz="1100" b="1" i="0" u="none" strike="noStrike" cap="none" dirty="0">
                  <a:solidFill>
                    <a:srgbClr val="FFFFFF"/>
                  </a:solidFill>
                  <a:latin typeface="Verdana"/>
                  <a:ea typeface="Verdana"/>
                  <a:cs typeface="Verdana"/>
                  <a:sym typeface="Verdana"/>
                </a:rPr>
                <a:t>FIABILITÉ</a:t>
              </a:r>
              <a:r>
                <a:rPr lang="fr-FR" sz="1100" b="0" i="0" u="none" strike="noStrike" cap="none" dirty="0">
                  <a:solidFill>
                    <a:srgbClr val="FFFFFF"/>
                  </a:solidFill>
                  <a:latin typeface="Verdana"/>
                  <a:ea typeface="Verdana"/>
                  <a:cs typeface="Verdana"/>
                  <a:sym typeface="Verdana"/>
                </a:rPr>
                <a:t> DU SYSTÈME FINANCIER </a:t>
              </a:r>
              <a:endParaRPr sz="1100" b="0" i="0" u="none" strike="noStrike" cap="none" dirty="0">
                <a:solidFill>
                  <a:schemeClr val="lt1"/>
                </a:solidFill>
                <a:latin typeface="Arial"/>
                <a:ea typeface="Arial"/>
                <a:cs typeface="Arial"/>
                <a:sym typeface="Arial"/>
              </a:endParaRPr>
            </a:p>
          </p:txBody>
        </p:sp>
        <p:sp>
          <p:nvSpPr>
            <p:cNvPr id="27" name="Google Shape;5815;p11">
              <a:extLst>
                <a:ext uri="{FF2B5EF4-FFF2-40B4-BE49-F238E27FC236}">
                  <a16:creationId xmlns:a16="http://schemas.microsoft.com/office/drawing/2014/main" id="{CF77058F-1AEB-CE78-D3D0-0D3A39ACEA19}"/>
                </a:ext>
              </a:extLst>
            </p:cNvPr>
            <p:cNvSpPr/>
            <p:nvPr/>
          </p:nvSpPr>
          <p:spPr>
            <a:xfrm>
              <a:off x="1909333" y="0"/>
              <a:ext cx="1909333" cy="1329804"/>
            </a:xfrm>
            <a:prstGeom prst="round1Rect">
              <a:avLst>
                <a:gd name="adj" fmla="val 16667"/>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5816;p11">
              <a:extLst>
                <a:ext uri="{FF2B5EF4-FFF2-40B4-BE49-F238E27FC236}">
                  <a16:creationId xmlns:a16="http://schemas.microsoft.com/office/drawing/2014/main" id="{F6EB7A7D-5ECD-9F8F-A6C5-57DA61A06B47}"/>
                </a:ext>
              </a:extLst>
            </p:cNvPr>
            <p:cNvSpPr txBox="1"/>
            <p:nvPr/>
          </p:nvSpPr>
          <p:spPr>
            <a:xfrm>
              <a:off x="1909333" y="0"/>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dirty="0">
                  <a:solidFill>
                    <a:srgbClr val="FFFFFF"/>
                  </a:solidFill>
                  <a:latin typeface="Verdana"/>
                  <a:ea typeface="Verdana"/>
                  <a:cs typeface="Verdana"/>
                  <a:sym typeface="Verdana"/>
                </a:rPr>
                <a:t>É</a:t>
              </a:r>
              <a:r>
                <a:rPr lang="fr-FR" sz="1100" b="0" i="0" u="none" strike="noStrike" cap="none" dirty="0">
                  <a:solidFill>
                    <a:srgbClr val="FFFFFF"/>
                  </a:solidFill>
                  <a:latin typeface="Verdana"/>
                  <a:ea typeface="Verdana"/>
                  <a:cs typeface="Verdana"/>
                  <a:sym typeface="Verdana"/>
                </a:rPr>
                <a:t>TABLIR DES STANDARDS MINIMAUX EN TERMES DE CONTRÔLES </a:t>
              </a:r>
              <a:endParaRPr sz="1100" b="0" i="0" u="none" strike="noStrike" cap="none" dirty="0">
                <a:solidFill>
                  <a:schemeClr val="lt1"/>
                </a:solidFill>
                <a:latin typeface="Arial"/>
                <a:ea typeface="Arial"/>
                <a:cs typeface="Arial"/>
                <a:sym typeface="Arial"/>
              </a:endParaRPr>
            </a:p>
          </p:txBody>
        </p:sp>
        <p:sp>
          <p:nvSpPr>
            <p:cNvPr id="29" name="Google Shape;5817;p11">
              <a:extLst>
                <a:ext uri="{FF2B5EF4-FFF2-40B4-BE49-F238E27FC236}">
                  <a16:creationId xmlns:a16="http://schemas.microsoft.com/office/drawing/2014/main" id="{C124010C-CCCF-77DD-42EA-52F4296D5606}"/>
                </a:ext>
              </a:extLst>
            </p:cNvPr>
            <p:cNvSpPr/>
            <p:nvPr/>
          </p:nvSpPr>
          <p:spPr>
            <a:xfrm rot="10800000">
              <a:off x="0" y="1329804"/>
              <a:ext cx="1909333" cy="1329804"/>
            </a:xfrm>
            <a:prstGeom prst="round1Rect">
              <a:avLst>
                <a:gd name="adj" fmla="val 16667"/>
              </a:avLst>
            </a:prstGeom>
            <a:solidFill>
              <a:srgbClr val="B48F4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5818;p11">
              <a:extLst>
                <a:ext uri="{FF2B5EF4-FFF2-40B4-BE49-F238E27FC236}">
                  <a16:creationId xmlns:a16="http://schemas.microsoft.com/office/drawing/2014/main" id="{542301E5-D2A6-481D-2D09-8A8A10877045}"/>
                </a:ext>
              </a:extLst>
            </p:cNvPr>
            <p:cNvSpPr txBox="1"/>
            <p:nvPr/>
          </p:nvSpPr>
          <p:spPr>
            <a:xfrm>
              <a:off x="0" y="1662255"/>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DIFFUSER ET PROMOUVOIR DE MEILLEURES PRATIQUES BANCAIRES</a:t>
              </a:r>
              <a:endParaRPr sz="1100" b="0" i="0" u="none" strike="noStrike" cap="none" dirty="0">
                <a:solidFill>
                  <a:schemeClr val="lt1"/>
                </a:solidFill>
                <a:latin typeface="Arial"/>
                <a:ea typeface="Arial"/>
                <a:cs typeface="Arial"/>
                <a:sym typeface="Arial"/>
              </a:endParaRPr>
            </a:p>
          </p:txBody>
        </p:sp>
        <p:sp>
          <p:nvSpPr>
            <p:cNvPr id="31" name="Google Shape;5819;p11">
              <a:extLst>
                <a:ext uri="{FF2B5EF4-FFF2-40B4-BE49-F238E27FC236}">
                  <a16:creationId xmlns:a16="http://schemas.microsoft.com/office/drawing/2014/main" id="{45481538-FD79-6183-770A-2B06CBA65422}"/>
                </a:ext>
              </a:extLst>
            </p:cNvPr>
            <p:cNvSpPr/>
            <p:nvPr/>
          </p:nvSpPr>
          <p:spPr>
            <a:xfrm rot="5400000">
              <a:off x="2199097" y="1040039"/>
              <a:ext cx="1329804" cy="1909333"/>
            </a:xfrm>
            <a:prstGeom prst="round1Rect">
              <a:avLst>
                <a:gd name="adj" fmla="val 16667"/>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5820;p11">
              <a:extLst>
                <a:ext uri="{FF2B5EF4-FFF2-40B4-BE49-F238E27FC236}">
                  <a16:creationId xmlns:a16="http://schemas.microsoft.com/office/drawing/2014/main" id="{EAC875EB-6745-EB7E-A8E3-384102C8BD32}"/>
                </a:ext>
              </a:extLst>
            </p:cNvPr>
            <p:cNvSpPr txBox="1"/>
            <p:nvPr/>
          </p:nvSpPr>
          <p:spPr>
            <a:xfrm>
              <a:off x="1909333" y="1662255"/>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S’ASSURER D’UNE COOPÉRATION INTERNATIONALE</a:t>
              </a:r>
              <a:endParaRPr sz="1100" b="0" i="0" u="none" strike="noStrike" cap="none" dirty="0">
                <a:solidFill>
                  <a:schemeClr val="lt1"/>
                </a:solidFill>
                <a:latin typeface="Arial"/>
                <a:ea typeface="Arial"/>
                <a:cs typeface="Arial"/>
                <a:sym typeface="Arial"/>
              </a:endParaRPr>
            </a:p>
          </p:txBody>
        </p:sp>
        <p:sp>
          <p:nvSpPr>
            <p:cNvPr id="1217" name="Google Shape;5821;p11">
              <a:extLst>
                <a:ext uri="{FF2B5EF4-FFF2-40B4-BE49-F238E27FC236}">
                  <a16:creationId xmlns:a16="http://schemas.microsoft.com/office/drawing/2014/main" id="{394C257A-C913-C937-D754-3231A9232E28}"/>
                </a:ext>
              </a:extLst>
            </p:cNvPr>
            <p:cNvSpPr/>
            <p:nvPr/>
          </p:nvSpPr>
          <p:spPr>
            <a:xfrm>
              <a:off x="1245967" y="997353"/>
              <a:ext cx="1326730" cy="664902"/>
            </a:xfrm>
            <a:prstGeom prst="roundRect">
              <a:avLst>
                <a:gd name="adj" fmla="val 16667"/>
              </a:avLst>
            </a:prstGeom>
            <a:solidFill>
              <a:srgbClr val="D9D3C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5822;p11">
              <a:extLst>
                <a:ext uri="{FF2B5EF4-FFF2-40B4-BE49-F238E27FC236}">
                  <a16:creationId xmlns:a16="http://schemas.microsoft.com/office/drawing/2014/main" id="{C0C0CD3E-303D-0E49-AD7A-73F5D1BA11BC}"/>
                </a:ext>
              </a:extLst>
            </p:cNvPr>
            <p:cNvSpPr txBox="1"/>
            <p:nvPr/>
          </p:nvSpPr>
          <p:spPr>
            <a:xfrm>
              <a:off x="1278425" y="1029811"/>
              <a:ext cx="1261814" cy="59998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fr-FR" sz="1300" b="1" i="0" u="none" strike="noStrike" cap="none" dirty="0">
                  <a:solidFill>
                    <a:srgbClr val="C00000"/>
                  </a:solidFill>
                  <a:latin typeface="Verdana"/>
                  <a:ea typeface="Verdana"/>
                  <a:cs typeface="Verdana"/>
                  <a:sym typeface="Verdana"/>
                </a:rPr>
                <a:t>Le dispositif Bâlois</a:t>
              </a:r>
              <a:endParaRPr sz="1300" b="0" i="0" u="none" strike="noStrike" cap="none" dirty="0">
                <a:solidFill>
                  <a:srgbClr val="C00000"/>
                </a:solidFill>
                <a:latin typeface="Arial"/>
                <a:ea typeface="Arial"/>
                <a:cs typeface="Arial"/>
                <a:sym typeface="Arial"/>
              </a:endParaRPr>
            </a:p>
          </p:txBody>
        </p:sp>
      </p:grpSp>
      <p:grpSp>
        <p:nvGrpSpPr>
          <p:cNvPr id="1219" name="Groupe 1218">
            <a:extLst>
              <a:ext uri="{FF2B5EF4-FFF2-40B4-BE49-F238E27FC236}">
                <a16:creationId xmlns:a16="http://schemas.microsoft.com/office/drawing/2014/main" id="{62010C57-4583-8278-42D9-38E8909CB219}"/>
              </a:ext>
            </a:extLst>
          </p:cNvPr>
          <p:cNvGrpSpPr/>
          <p:nvPr/>
        </p:nvGrpSpPr>
        <p:grpSpPr>
          <a:xfrm>
            <a:off x="4731926" y="1209631"/>
            <a:ext cx="7190896" cy="5574913"/>
            <a:chOff x="4731091" y="754867"/>
            <a:chExt cx="7190896" cy="5574913"/>
          </a:xfrm>
        </p:grpSpPr>
        <p:sp>
          <p:nvSpPr>
            <p:cNvPr id="1220" name="Rectangle 1219">
              <a:extLst>
                <a:ext uri="{FF2B5EF4-FFF2-40B4-BE49-F238E27FC236}">
                  <a16:creationId xmlns:a16="http://schemas.microsoft.com/office/drawing/2014/main" id="{C0D89AD4-920A-815D-AA1E-E19ECD2FD27D}"/>
                </a:ext>
              </a:extLst>
            </p:cNvPr>
            <p:cNvSpPr/>
            <p:nvPr/>
          </p:nvSpPr>
          <p:spPr>
            <a:xfrm>
              <a:off x="9824687" y="2296303"/>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Instauration de règles de</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transparence financière.</a:t>
              </a:r>
              <a:endParaRPr lang="fr-FR" sz="1000" b="0" i="0" u="none" strike="noStrike" cap="none" dirty="0">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900"/>
                <a:buFont typeface="Arial"/>
                <a:buNone/>
              </a:pPr>
              <a:endParaRPr lang="fr-FR" sz="1000" b="0" i="0" u="none" strike="noStrike" cap="none" dirty="0">
                <a:solidFill>
                  <a:schemeClr val="dk1"/>
                </a:solidFill>
                <a:latin typeface="Calibri"/>
                <a:ea typeface="Calibri"/>
                <a:cs typeface="Calibri"/>
                <a:sym typeface="Calibri"/>
              </a:endParaRPr>
            </a:p>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Uniformisation </a:t>
              </a:r>
              <a:r>
                <a:rPr lang="fr-FR" sz="1000" dirty="0">
                  <a:solidFill>
                    <a:schemeClr val="dk1"/>
                  </a:solidFill>
                  <a:latin typeface="Calibri"/>
                  <a:ea typeface="Calibri"/>
                  <a:cs typeface="Calibri"/>
                  <a:sym typeface="Calibri"/>
                </a:rPr>
                <a:t>d</a:t>
              </a:r>
              <a:r>
                <a:rPr lang="fr-FR" sz="1000" b="0" i="0" u="none" strike="noStrike" cap="none" dirty="0">
                  <a:solidFill>
                    <a:schemeClr val="dk1"/>
                  </a:solidFill>
                  <a:latin typeface="Calibri"/>
                  <a:ea typeface="Calibri"/>
                  <a:cs typeface="Calibri"/>
                  <a:sym typeface="Calibri"/>
                </a:rPr>
                <a:t>es pratiques</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bancaires de communication</a:t>
              </a:r>
            </a:p>
            <a:p>
              <a:pPr marL="285750" marR="0" lvl="0" indent="-171450" algn="just" rtl="0">
                <a:lnSpc>
                  <a:spcPct val="100000"/>
                </a:lnSpc>
                <a:spcBef>
                  <a:spcPts val="0"/>
                </a:spcBef>
                <a:spcAft>
                  <a:spcPts val="0"/>
                </a:spcAft>
                <a:buClr>
                  <a:srgbClr val="000000"/>
                </a:buClr>
                <a:buSzPts val="900"/>
                <a:buFont typeface="Arial"/>
                <a:buNone/>
              </a:pPr>
              <a:r>
                <a:rPr lang="fr-FR" sz="1000" dirty="0">
                  <a:solidFill>
                    <a:schemeClr val="dk1"/>
                  </a:solidFill>
                  <a:latin typeface="Calibri"/>
                  <a:ea typeface="Calibri"/>
                  <a:cs typeface="Calibri"/>
                  <a:sym typeface="Calibri"/>
                </a:rPr>
                <a:t>f</a:t>
              </a:r>
              <a:r>
                <a:rPr lang="fr-FR" sz="1000" b="0" i="0" u="none" strike="noStrike" cap="none" dirty="0">
                  <a:solidFill>
                    <a:schemeClr val="dk1"/>
                  </a:solidFill>
                  <a:latin typeface="Calibri"/>
                  <a:ea typeface="Calibri"/>
                  <a:cs typeface="Calibri"/>
                  <a:sym typeface="Calibri"/>
                </a:rPr>
                <a:t>inancière.</a:t>
              </a:r>
            </a:p>
            <a:p>
              <a:pPr marL="114300" marR="0" lvl="0" algn="just" rtl="0">
                <a:lnSpc>
                  <a:spcPct val="100000"/>
                </a:lnSpc>
                <a:spcBef>
                  <a:spcPts val="0"/>
                </a:spcBef>
                <a:spcAft>
                  <a:spcPts val="0"/>
                </a:spcAft>
                <a:buClr>
                  <a:srgbClr val="000000"/>
                </a:buClr>
                <a:buSzPts val="900"/>
              </a:pPr>
              <a:endParaRPr lang="fr-FR" sz="1000" dirty="0">
                <a:solidFill>
                  <a:schemeClr val="dk1"/>
                </a:solidFill>
                <a:latin typeface="Calibri"/>
                <a:ea typeface="Calibri"/>
                <a:cs typeface="Calibri"/>
                <a:sym typeface="Calibri"/>
              </a:endParaRPr>
            </a:p>
            <a:p>
              <a:pPr marL="114300" marR="0" lvl="0" algn="just" rtl="0">
                <a:lnSpc>
                  <a:spcPct val="100000"/>
                </a:lnSpc>
                <a:spcBef>
                  <a:spcPts val="0"/>
                </a:spcBef>
                <a:spcAft>
                  <a:spcPts val="0"/>
                </a:spcAft>
                <a:buClr>
                  <a:srgbClr val="000000"/>
                </a:buClr>
                <a:buSzPts val="900"/>
              </a:pPr>
              <a:r>
                <a:rPr lang="fr-FR" sz="1000" b="1" dirty="0">
                  <a:solidFill>
                    <a:schemeClr val="dk1"/>
                  </a:solidFill>
                  <a:latin typeface="Calibri"/>
                  <a:ea typeface="Calibri"/>
                  <a:cs typeface="Calibri"/>
                  <a:sym typeface="Calibri"/>
                </a:rPr>
                <a:t>Reporting ESG : </a:t>
              </a:r>
            </a:p>
            <a:p>
              <a:pPr marL="285750" marR="0" lvl="0" indent="-171450" rtl="0">
                <a:lnSpc>
                  <a:spcPct val="100000"/>
                </a:lnSpc>
                <a:spcBef>
                  <a:spcPts val="0"/>
                </a:spcBef>
                <a:spcAft>
                  <a:spcPts val="0"/>
                </a:spcAft>
                <a:buClr>
                  <a:srgbClr val="000000"/>
                </a:buClr>
                <a:buSzPts val="900"/>
                <a:buFont typeface="Arial" panose="020B0604020202020204" pitchFamily="34" charset="0"/>
                <a:buChar char="•"/>
              </a:pPr>
              <a:r>
                <a:rPr lang="fr-FR" sz="1000" dirty="0">
                  <a:solidFill>
                    <a:schemeClr val="dk1"/>
                  </a:solidFill>
                  <a:latin typeface="Calibri"/>
                  <a:ea typeface="Calibri"/>
                  <a:cs typeface="Calibri"/>
                  <a:sym typeface="Calibri"/>
                </a:rPr>
                <a:t>Publication de KPIs</a:t>
              </a:r>
              <a:r>
                <a:rPr lang="fr-FR" sz="1000" b="0" i="0" u="none" strike="noStrike" cap="none" dirty="0">
                  <a:solidFill>
                    <a:schemeClr val="dk1"/>
                  </a:solidFill>
                  <a:latin typeface="Calibri"/>
                  <a:ea typeface="Calibri"/>
                  <a:cs typeface="Calibri"/>
                  <a:sym typeface="Calibri"/>
                </a:rPr>
                <a:t> quantitatifs et qualitatifs sur les risques ESG (ex : </a:t>
              </a:r>
              <a:r>
                <a:rPr lang="fr-FR" sz="1000" dirty="0">
                  <a:solidFill>
                    <a:schemeClr val="dk1"/>
                  </a:solidFill>
                  <a:latin typeface="Calibri"/>
                  <a:ea typeface="Calibri"/>
                  <a:cs typeface="Calibri"/>
                  <a:sym typeface="Calibri"/>
                </a:rPr>
                <a:t>G</a:t>
              </a:r>
              <a:r>
                <a:rPr lang="fr-FR" sz="1000" b="0" i="0" u="none" strike="noStrike" cap="none" dirty="0">
                  <a:solidFill>
                    <a:schemeClr val="dk1"/>
                  </a:solidFill>
                  <a:latin typeface="Calibri"/>
                  <a:ea typeface="Calibri"/>
                  <a:cs typeface="Calibri"/>
                  <a:sym typeface="Calibri"/>
                </a:rPr>
                <a:t>reen </a:t>
              </a:r>
              <a:r>
                <a:rPr lang="fr-FR" sz="1000" dirty="0">
                  <a:solidFill>
                    <a:schemeClr val="dk1"/>
                  </a:solidFill>
                  <a:latin typeface="Calibri"/>
                  <a:ea typeface="Calibri"/>
                  <a:cs typeface="Calibri"/>
                  <a:sym typeface="Calibri"/>
                </a:rPr>
                <a:t>A</a:t>
              </a:r>
              <a:r>
                <a:rPr lang="fr-FR" sz="1000" b="0" i="0" u="none" strike="noStrike" cap="none" dirty="0">
                  <a:solidFill>
                    <a:schemeClr val="dk1"/>
                  </a:solidFill>
                  <a:latin typeface="Calibri"/>
                  <a:ea typeface="Calibri"/>
                  <a:cs typeface="Calibri"/>
                  <a:sym typeface="Calibri"/>
                </a:rPr>
                <a:t>sset </a:t>
              </a:r>
              <a:r>
                <a:rPr lang="fr-FR" sz="1000" dirty="0">
                  <a:solidFill>
                    <a:schemeClr val="dk1"/>
                  </a:solidFill>
                  <a:latin typeface="Calibri"/>
                  <a:ea typeface="Calibri"/>
                  <a:cs typeface="Calibri"/>
                  <a:sym typeface="Calibri"/>
                </a:rPr>
                <a:t>R</a:t>
              </a:r>
              <a:r>
                <a:rPr lang="fr-FR" sz="1000" b="0" i="0" u="none" strike="noStrike" cap="none" dirty="0">
                  <a:solidFill>
                    <a:schemeClr val="dk1"/>
                  </a:solidFill>
                  <a:latin typeface="Calibri"/>
                  <a:ea typeface="Calibri"/>
                  <a:cs typeface="Calibri"/>
                  <a:sym typeface="Calibri"/>
                </a:rPr>
                <a:t>atio).</a:t>
              </a:r>
              <a:endParaRPr lang="fr-FR" sz="1000" b="0" i="0" u="none" strike="noStrike" cap="none" dirty="0">
                <a:solidFill>
                  <a:srgbClr val="000000"/>
                </a:solidFill>
                <a:latin typeface="Arial"/>
                <a:ea typeface="Arial"/>
                <a:cs typeface="Arial"/>
                <a:sym typeface="Arial"/>
              </a:endParaRPr>
            </a:p>
            <a:p>
              <a:pPr algn="ctr"/>
              <a:endParaRPr lang="fr-FR" dirty="0"/>
            </a:p>
          </p:txBody>
        </p:sp>
        <p:sp>
          <p:nvSpPr>
            <p:cNvPr id="1221" name="Rectangle 1220">
              <a:extLst>
                <a:ext uri="{FF2B5EF4-FFF2-40B4-BE49-F238E27FC236}">
                  <a16:creationId xmlns:a16="http://schemas.microsoft.com/office/drawing/2014/main" id="{1021B7A8-E596-22B8-DFD7-396C67EDAFD1}"/>
                </a:ext>
              </a:extLst>
            </p:cNvPr>
            <p:cNvSpPr/>
            <p:nvPr/>
          </p:nvSpPr>
          <p:spPr>
            <a:xfrm>
              <a:off x="7690927" y="2296305"/>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l" rtl="0">
                <a:lnSpc>
                  <a:spcPct val="100000"/>
                </a:lnSpc>
                <a:spcBef>
                  <a:spcPts val="0"/>
                </a:spcBef>
                <a:spcAft>
                  <a:spcPts val="0"/>
                </a:spcAft>
                <a:buClr>
                  <a:srgbClr val="000000"/>
                </a:buClr>
                <a:buSzPts val="1000"/>
                <a:buFont typeface="Arial"/>
                <a:buNone/>
              </a:pPr>
              <a:r>
                <a:rPr lang="fr-FR" sz="1000" b="1" dirty="0">
                  <a:solidFill>
                    <a:schemeClr val="dk1"/>
                  </a:solidFill>
                  <a:latin typeface="Calibri"/>
                  <a:ea typeface="Calibri"/>
                  <a:cs typeface="Calibri"/>
                  <a:sym typeface="Calibri"/>
                </a:rPr>
                <a:t>Les processus et outils d’évaluation </a:t>
              </a:r>
              <a:r>
                <a:rPr lang="fr-FR" sz="1000" b="1" i="0" strike="noStrike" cap="none" dirty="0">
                  <a:solidFill>
                    <a:schemeClr val="dk1"/>
                  </a:solidFill>
                  <a:latin typeface="Calibri"/>
                  <a:ea typeface="Calibri"/>
                  <a:cs typeface="Calibri"/>
                  <a:sym typeface="Calibri"/>
                </a:rPr>
                <a:t>: </a:t>
              </a:r>
              <a:endParaRPr lang="fr-FR" sz="10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1" i="0" u="none" strike="noStrike" cap="none" dirty="0">
                  <a:solidFill>
                    <a:srgbClr val="FF0000"/>
                  </a:solidFill>
                  <a:latin typeface="Calibri"/>
                  <a:ea typeface="Calibri"/>
                  <a:cs typeface="Calibri"/>
                  <a:sym typeface="Calibri"/>
                </a:rPr>
                <a:t>SREP (</a:t>
              </a:r>
              <a:r>
                <a:rPr lang="fr-FR" sz="1000" b="1" dirty="0" err="1">
                  <a:solidFill>
                    <a:srgbClr val="FF0000"/>
                  </a:solidFill>
                  <a:latin typeface="Calibri"/>
                  <a:ea typeface="Calibri"/>
                  <a:cs typeface="Calibri"/>
                  <a:sym typeface="Calibri"/>
                </a:rPr>
                <a:t>S</a:t>
              </a:r>
              <a:r>
                <a:rPr lang="fr-FR" sz="1000" b="1" i="0" u="none" strike="noStrike" cap="none" dirty="0" err="1">
                  <a:solidFill>
                    <a:srgbClr val="FF0000"/>
                  </a:solidFill>
                  <a:latin typeface="Calibri"/>
                  <a:ea typeface="Calibri"/>
                  <a:cs typeface="Calibri"/>
                  <a:sym typeface="Calibri"/>
                </a:rPr>
                <a:t>upervisory</a:t>
              </a:r>
              <a:r>
                <a:rPr lang="fr-FR" sz="1000" b="1" i="0" u="none" strike="noStrike" cap="none" dirty="0">
                  <a:solidFill>
                    <a:srgbClr val="FF0000"/>
                  </a:solidFill>
                  <a:latin typeface="Calibri"/>
                  <a:ea typeface="Calibri"/>
                  <a:cs typeface="Calibri"/>
                  <a:sym typeface="Calibri"/>
                </a:rPr>
                <a:t> </a:t>
              </a:r>
              <a:r>
                <a:rPr lang="fr-FR" sz="1000" b="1" dirty="0" err="1">
                  <a:solidFill>
                    <a:srgbClr val="FF0000"/>
                  </a:solidFill>
                  <a:latin typeface="Calibri"/>
                  <a:ea typeface="Calibri"/>
                  <a:cs typeface="Calibri"/>
                  <a:sym typeface="Calibri"/>
                </a:rPr>
                <a:t>R</a:t>
              </a:r>
              <a:r>
                <a:rPr lang="fr-FR" sz="1000" b="1" i="0" u="none" strike="noStrike" cap="none" dirty="0" err="1">
                  <a:solidFill>
                    <a:srgbClr val="FF0000"/>
                  </a:solidFill>
                  <a:latin typeface="Calibri"/>
                  <a:ea typeface="Calibri"/>
                  <a:cs typeface="Calibri"/>
                  <a:sym typeface="Calibri"/>
                </a:rPr>
                <a:t>eview</a:t>
              </a:r>
              <a:r>
                <a:rPr lang="fr-FR" sz="1000" b="1" i="0" u="none" strike="noStrike" cap="none" dirty="0">
                  <a:solidFill>
                    <a:srgbClr val="FF0000"/>
                  </a:solidFill>
                  <a:latin typeface="Calibri"/>
                  <a:ea typeface="Calibri"/>
                  <a:cs typeface="Calibri"/>
                  <a:sym typeface="Calibri"/>
                </a:rPr>
                <a:t> and Evaluation </a:t>
              </a:r>
              <a:r>
                <a:rPr lang="fr-FR" sz="1000" b="1" dirty="0">
                  <a:solidFill>
                    <a:srgbClr val="FF0000"/>
                  </a:solidFill>
                  <a:latin typeface="Calibri"/>
                  <a:ea typeface="Calibri"/>
                  <a:cs typeface="Calibri"/>
                  <a:sym typeface="Calibri"/>
                </a:rPr>
                <a:t>P</a:t>
              </a:r>
              <a:r>
                <a:rPr lang="fr-FR" sz="1000" b="1" i="0" u="none" strike="noStrike" cap="none" dirty="0">
                  <a:solidFill>
                    <a:srgbClr val="FF0000"/>
                  </a:solidFill>
                  <a:latin typeface="Calibri"/>
                  <a:ea typeface="Calibri"/>
                  <a:cs typeface="Calibri"/>
                  <a:sym typeface="Calibri"/>
                </a:rPr>
                <a:t>rocess).</a:t>
              </a:r>
              <a:endParaRPr lang="fr-FR" sz="1000" b="1" i="0" u="none" strike="noStrike" cap="none" dirty="0">
                <a:solidFill>
                  <a:srgbClr val="FF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RAF (Risk </a:t>
              </a:r>
              <a:r>
                <a:rPr lang="fr-FR" sz="1000" b="0" i="0" u="none" strike="noStrike" cap="none" dirty="0" err="1">
                  <a:solidFill>
                    <a:schemeClr val="dk1"/>
                  </a:solidFill>
                  <a:latin typeface="Calibri"/>
                  <a:ea typeface="Calibri"/>
                  <a:cs typeface="Calibri"/>
                  <a:sym typeface="Calibri"/>
                </a:rPr>
                <a:t>Appetite</a:t>
              </a:r>
              <a:r>
                <a:rPr lang="fr-FR" sz="1000" b="0" i="0" u="none" strike="noStrike" cap="none" dirty="0">
                  <a:solidFill>
                    <a:schemeClr val="dk1"/>
                  </a:solidFill>
                  <a:latin typeface="Calibri"/>
                  <a:ea typeface="Calibri"/>
                  <a:cs typeface="Calibri"/>
                  <a:sym typeface="Calibri"/>
                </a:rPr>
                <a:t> Framework) </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ICAAP (</a:t>
              </a:r>
              <a:r>
                <a:rPr lang="fr-FR" sz="1000" b="0" i="0" u="none" strike="noStrike" cap="none" dirty="0" err="1">
                  <a:solidFill>
                    <a:schemeClr val="dk1"/>
                  </a:solidFill>
                  <a:latin typeface="Calibri"/>
                  <a:ea typeface="Calibri"/>
                  <a:cs typeface="Calibri"/>
                  <a:sym typeface="Calibri"/>
                </a:rPr>
                <a:t>Internal</a:t>
              </a:r>
              <a:r>
                <a:rPr lang="fr-FR" sz="1000" b="0" i="0" u="none" strike="noStrike" cap="none" dirty="0">
                  <a:solidFill>
                    <a:schemeClr val="dk1"/>
                  </a:solidFill>
                  <a:latin typeface="Calibri"/>
                  <a:ea typeface="Calibri"/>
                  <a:cs typeface="Calibri"/>
                  <a:sym typeface="Calibri"/>
                </a:rPr>
                <a:t> Capital </a:t>
              </a:r>
              <a:r>
                <a:rPr lang="fr-FR" sz="1000" b="0" i="0" u="none" strike="noStrike" cap="none" dirty="0" err="1">
                  <a:solidFill>
                    <a:schemeClr val="dk1"/>
                  </a:solidFill>
                  <a:latin typeface="Calibri"/>
                  <a:ea typeface="Calibri"/>
                  <a:cs typeface="Calibri"/>
                  <a:sym typeface="Calibri"/>
                </a:rPr>
                <a:t>Adequacy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Assessment</a:t>
              </a:r>
              <a:r>
                <a:rPr lang="fr-FR" sz="1000" b="0" i="0" u="none" strike="noStrike" cap="none" dirty="0">
                  <a:solidFill>
                    <a:schemeClr val="dk1"/>
                  </a:solidFill>
                  <a:latin typeface="Calibri"/>
                  <a:ea typeface="Calibri"/>
                  <a:cs typeface="Calibri"/>
                  <a:sym typeface="Calibri"/>
                </a:rPr>
                <a:t> Process).</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ILAAP (</a:t>
              </a:r>
              <a:r>
                <a:rPr lang="fr-FR" sz="1000" b="0" i="0" u="none" strike="noStrike" cap="none" dirty="0" err="1">
                  <a:solidFill>
                    <a:schemeClr val="dk1"/>
                  </a:solidFill>
                  <a:latin typeface="Calibri"/>
                  <a:ea typeface="Calibri"/>
                  <a:cs typeface="Calibri"/>
                  <a:sym typeface="Calibri"/>
                </a:rPr>
                <a:t>Internal</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Liquidity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Adequacy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Assessment</a:t>
              </a:r>
              <a:r>
                <a:rPr lang="fr-FR" sz="1000" b="0" i="0" u="none" strike="noStrike" cap="none" dirty="0">
                  <a:solidFill>
                    <a:schemeClr val="dk1"/>
                  </a:solidFill>
                  <a:latin typeface="Calibri"/>
                  <a:ea typeface="Calibri"/>
                  <a:cs typeface="Calibri"/>
                  <a:sym typeface="Calibri"/>
                </a:rPr>
                <a:t> Process).</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1" i="0" u="none" strike="noStrike" cap="none" dirty="0">
                  <a:solidFill>
                    <a:srgbClr val="FF0000"/>
                  </a:solidFill>
                  <a:latin typeface="Calibri"/>
                  <a:ea typeface="Calibri"/>
                  <a:cs typeface="Calibri"/>
                  <a:sym typeface="Calibri"/>
                </a:rPr>
                <a:t>Stress tests standards &amp; climatiques</a:t>
              </a:r>
              <a:endParaRPr lang="fr-FR" sz="1000" b="1" dirty="0">
                <a:solidFill>
                  <a:srgbClr val="FF0000"/>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err="1">
                  <a:solidFill>
                    <a:schemeClr val="dk1"/>
                  </a:solidFill>
                  <a:latin typeface="Calibri"/>
                  <a:ea typeface="Calibri"/>
                  <a:cs typeface="Calibri"/>
                  <a:sym typeface="Calibri"/>
                </a:rPr>
                <a:t>Backtesting</a:t>
              </a:r>
              <a:r>
                <a:rPr lang="fr-FR" sz="1000" b="0" i="0" u="none" strike="noStrike" cap="none" dirty="0">
                  <a:solidFill>
                    <a:schemeClr val="dk1"/>
                  </a:solidFill>
                  <a:latin typeface="Calibri"/>
                  <a:ea typeface="Calibri"/>
                  <a:cs typeface="Calibri"/>
                  <a:sym typeface="Calibri"/>
                </a:rPr>
                <a:t>.</a:t>
              </a: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a:buNone/>
              </a:pPr>
              <a:r>
                <a:rPr lang="fr-FR" sz="1000" b="1" i="0" strike="noStrike" cap="none" dirty="0">
                  <a:solidFill>
                    <a:schemeClr val="dk1"/>
                  </a:solidFill>
                  <a:latin typeface="Calibri"/>
                  <a:ea typeface="Calibri"/>
                  <a:cs typeface="Calibri"/>
                  <a:sym typeface="Calibri"/>
                </a:rPr>
                <a:t>La gouvernance et la supervision : </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Comités de gestion</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Conseil d’administration</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Audit interne.</a:t>
              </a:r>
            </a:p>
            <a:p>
              <a:pPr marL="285750" marR="0" lvl="0" indent="-171450" algn="l" rtl="0">
                <a:lnSpc>
                  <a:spcPct val="100000"/>
                </a:lnSpc>
                <a:spcBef>
                  <a:spcPts val="0"/>
                </a:spcBef>
                <a:spcAft>
                  <a:spcPts val="0"/>
                </a:spcAft>
                <a:buClr>
                  <a:srgbClr val="000000"/>
                </a:buClr>
                <a:buSzPts val="1000"/>
                <a:buFont typeface="Arial"/>
                <a:buNone/>
              </a:pPr>
              <a:endParaRPr lang="fr-FR" sz="1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just"/>
              <a:endParaRPr lang="fr-FR" dirty="0"/>
            </a:p>
          </p:txBody>
        </p:sp>
        <p:sp>
          <p:nvSpPr>
            <p:cNvPr id="1222" name="Rectangle 1221">
              <a:extLst>
                <a:ext uri="{FF2B5EF4-FFF2-40B4-BE49-F238E27FC236}">
                  <a16:creationId xmlns:a16="http://schemas.microsoft.com/office/drawing/2014/main" id="{11358FB8-7789-DC34-7C25-A93EDBF4ECA4}"/>
                </a:ext>
              </a:extLst>
            </p:cNvPr>
            <p:cNvSpPr/>
            <p:nvPr/>
          </p:nvSpPr>
          <p:spPr>
            <a:xfrm>
              <a:off x="4742181" y="2296305"/>
              <a:ext cx="2902227" cy="3796666"/>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tIns="46800" rIns="36000" bIns="46800" numCol="2" spcCol="180000" rtlCol="0" anchor="t"/>
            <a:lstStyle/>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solvabilité:</a:t>
              </a:r>
              <a:endParaRPr lang="fr-FR" sz="1000" b="1"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Composantes des fonds propres : Capital de catégorie 1 des actions ordinaires (CET1), Capital de niveau 1 additionnel (AT1) et Capital de niveau 2 (T2).</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P1R, </a:t>
              </a:r>
              <a:r>
                <a:rPr lang="fr-FR" sz="1000" b="0" i="0" u="none" strike="noStrike" cap="none" dirty="0">
                  <a:solidFill>
                    <a:schemeClr val="dk1"/>
                  </a:solidFill>
                  <a:latin typeface="Calibri"/>
                  <a:ea typeface="Calibri"/>
                  <a:cs typeface="Calibri"/>
                  <a:sym typeface="Calibri"/>
                </a:rPr>
                <a:t>coussins de fonds propres, concept de MDA (</a:t>
              </a:r>
              <a:r>
                <a:rPr lang="fr-FR" sz="1000" b="0" i="1" u="none" strike="noStrike" cap="none" dirty="0">
                  <a:solidFill>
                    <a:schemeClr val="dk1"/>
                  </a:solidFill>
                  <a:latin typeface="Calibri"/>
                  <a:ea typeface="Calibri"/>
                  <a:cs typeface="Calibri"/>
                  <a:sym typeface="Calibri"/>
                </a:rPr>
                <a:t>Maximum  </a:t>
              </a:r>
              <a:r>
                <a:rPr lang="fr-FR" sz="1000" b="0" i="1" u="none" strike="noStrike" cap="none" dirty="0" err="1">
                  <a:solidFill>
                    <a:schemeClr val="dk1"/>
                  </a:solidFill>
                  <a:latin typeface="Calibri"/>
                  <a:ea typeface="Calibri"/>
                  <a:cs typeface="Calibri"/>
                  <a:sym typeface="Calibri"/>
                </a:rPr>
                <a:t>Distributable</a:t>
              </a:r>
              <a:r>
                <a:rPr lang="fr-FR" sz="1000" b="0" i="1" u="none" strike="noStrike" cap="none" dirty="0">
                  <a:solidFill>
                    <a:schemeClr val="dk1"/>
                  </a:solidFill>
                  <a:latin typeface="Calibri"/>
                  <a:ea typeface="Calibri"/>
                  <a:cs typeface="Calibri"/>
                  <a:sym typeface="Calibri"/>
                </a:rPr>
                <a:t> </a:t>
              </a:r>
              <a:r>
                <a:rPr lang="fr-FR" sz="1000" b="0" i="1" u="none" strike="noStrike" cap="none" dirty="0" err="1">
                  <a:solidFill>
                    <a:schemeClr val="dk1"/>
                  </a:solidFill>
                  <a:latin typeface="Calibri"/>
                  <a:ea typeface="Calibri"/>
                  <a:cs typeface="Calibri"/>
                  <a:sym typeface="Calibri"/>
                </a:rPr>
                <a:t>Amount</a:t>
              </a:r>
              <a:r>
                <a:rPr lang="fr-FR" sz="1000" b="0" i="0" u="none" strike="noStrike" cap="none" dirty="0">
                  <a:solidFill>
                    <a:schemeClr val="dk1"/>
                  </a:solidFill>
                  <a:latin typeface="Calibri"/>
                  <a:ea typeface="Calibri"/>
                  <a:cs typeface="Calibri"/>
                  <a:sym typeface="Calibri"/>
                </a:rPr>
                <a:t>).</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de crédit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L’approche IRB : le système de notation interne, les facteurs de risque (PD, LGD, EAD).</a:t>
              </a:r>
            </a:p>
            <a:p>
              <a:pPr marL="285750" marR="0" lvl="0" indent="-171450" rtl="0">
                <a:lnSpc>
                  <a:spcPct val="100000"/>
                </a:lnSpc>
                <a:spcBef>
                  <a:spcPts val="0"/>
                </a:spcBef>
                <a:spcAft>
                  <a:spcPts val="0"/>
                </a:spcAft>
                <a:buClr>
                  <a:srgbClr val="000000"/>
                </a:buClr>
                <a:buSzPts val="800"/>
                <a:buFont typeface="Arial"/>
                <a:buNone/>
              </a:pPr>
              <a:endParaRPr lang="fr-FR" sz="1000" b="1" i="1" dirty="0">
                <a:solidFill>
                  <a:schemeClr val="dk1"/>
                </a:solidFill>
                <a:latin typeface="Calibri"/>
                <a:ea typeface="Calibri"/>
                <a:cs typeface="Calibri"/>
                <a:sym typeface="Calibri"/>
              </a:endParaRPr>
            </a:p>
            <a:p>
              <a:pPr marL="285750" marR="0" lvl="0" indent="-171450" rtl="0">
                <a:lnSpc>
                  <a:spcPct val="100000"/>
                </a:lnSpc>
                <a:spcBef>
                  <a:spcPts val="0"/>
                </a:spcBef>
                <a:spcAft>
                  <a:spcPts val="0"/>
                </a:spcAft>
                <a:buClr>
                  <a:srgbClr val="000000"/>
                </a:buClr>
                <a:buSzPts val="800"/>
                <a:buFont typeface="Arial"/>
                <a:buNone/>
              </a:pPr>
              <a:endParaRPr lang="fr-FR" sz="1000" b="1" i="1" u="none" strike="noStrike" cap="none" dirty="0">
                <a:solidFill>
                  <a:schemeClr val="dk1"/>
                </a:solidFill>
                <a:latin typeface="Calibri"/>
                <a:ea typeface="Calibri"/>
                <a:cs typeface="Calibri"/>
                <a:sym typeface="Calibri"/>
              </a:endParaRPr>
            </a:p>
            <a:p>
              <a:pPr marL="285750" lvl="0" indent="-171450">
                <a:buClr>
                  <a:srgbClr val="000000"/>
                </a:buClr>
                <a:buSzPts val="800"/>
              </a:pPr>
              <a:r>
                <a:rPr lang="fr-FR" sz="1000" b="1" dirty="0">
                  <a:solidFill>
                    <a:schemeClr val="dk1"/>
                  </a:solidFill>
                  <a:latin typeface="Calibri"/>
                  <a:ea typeface="Calibri"/>
                  <a:cs typeface="Calibri"/>
                  <a:sym typeface="Calibri"/>
                </a:rPr>
                <a:t>Risque de marché :</a:t>
              </a:r>
              <a:endParaRPr lang="fr-FR" sz="1000" dirty="0">
                <a:solidFill>
                  <a:srgbClr val="000000"/>
                </a:solidFill>
                <a:latin typeface="Arial"/>
                <a:ea typeface="Arial"/>
                <a:cs typeface="Arial"/>
                <a:sym typeface="Arial"/>
              </a:endParaRPr>
            </a:p>
            <a:p>
              <a:pPr marL="285750" lvl="0" indent="-171450">
                <a:buClr>
                  <a:srgbClr val="000000"/>
                </a:buClr>
                <a:buSzPts val="800"/>
              </a:pPr>
              <a:r>
                <a:rPr lang="fr-FR" sz="1000" dirty="0">
                  <a:solidFill>
                    <a:schemeClr val="dk1"/>
                  </a:solidFill>
                  <a:latin typeface="Calibri"/>
                  <a:ea typeface="Calibri"/>
                  <a:cs typeface="Calibri"/>
                  <a:sym typeface="Calibri"/>
                </a:rPr>
                <a:t>L’approche standard</a:t>
              </a:r>
              <a:r>
                <a:rPr lang="fr-FR" sz="1000" b="0" i="0" u="none" strike="noStrike" cap="none" dirty="0">
                  <a:solidFill>
                    <a:schemeClr val="dk1"/>
                  </a:solidFill>
                  <a:latin typeface="Calibri"/>
                  <a:ea typeface="Calibri"/>
                  <a:cs typeface="Calibri"/>
                  <a:sym typeface="Calibri"/>
                </a:rPr>
                <a:t>.</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Méthode du modèle</a:t>
              </a: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interne : le concept de valeur à risque.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FRTB (CRR2 et CRR3).</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opérationnel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de base.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modèle interne (AMA).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CRR3 : la nouvelle approche SMA.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levier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Les limites Grands Risques</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TLAC &amp; MREL</a:t>
              </a: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a:t>
              </a:r>
              <a:r>
                <a:rPr lang="fr-FR" sz="1000" b="1" i="0" u="none" strike="noStrike" cap="none" dirty="0" err="1">
                  <a:solidFill>
                    <a:schemeClr val="dk1"/>
                  </a:solidFill>
                  <a:latin typeface="Calibri"/>
                  <a:ea typeface="Calibri"/>
                  <a:cs typeface="Calibri"/>
                  <a:sym typeface="Calibri"/>
                </a:rPr>
                <a:t>Liquidity</a:t>
              </a:r>
              <a:r>
                <a:rPr lang="fr-FR" sz="1000" b="1" i="0" u="none" strike="noStrike" cap="none" dirty="0">
                  <a:solidFill>
                    <a:schemeClr val="dk1"/>
                  </a:solidFill>
                  <a:latin typeface="Calibri"/>
                  <a:ea typeface="Calibri"/>
                  <a:cs typeface="Calibri"/>
                  <a:sym typeface="Calibri"/>
                </a:rPr>
                <a:t> </a:t>
              </a:r>
              <a:r>
                <a:rPr lang="fr-FR" sz="1000" b="1" i="0" u="none" strike="noStrike" cap="none" dirty="0" err="1">
                  <a:solidFill>
                    <a:schemeClr val="dk1"/>
                  </a:solidFill>
                  <a:latin typeface="Calibri"/>
                  <a:ea typeface="Calibri"/>
                  <a:cs typeface="Calibri"/>
                  <a:sym typeface="Calibri"/>
                </a:rPr>
                <a:t>Coverage</a:t>
              </a:r>
              <a:r>
                <a:rPr lang="fr-FR" sz="1000" b="1" i="0" u="none" strike="noStrike" cap="none" dirty="0">
                  <a:solidFill>
                    <a:schemeClr val="dk1"/>
                  </a:solidFill>
                  <a:latin typeface="Calibri"/>
                  <a:ea typeface="Calibri"/>
                  <a:cs typeface="Calibri"/>
                  <a:sym typeface="Calibri"/>
                </a:rPr>
                <a:t> ratio (LCR).</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Net Stable </a:t>
              </a:r>
              <a:r>
                <a:rPr lang="fr-FR" sz="1000" b="1" i="0" u="none" strike="noStrike" cap="none" dirty="0" err="1">
                  <a:solidFill>
                    <a:schemeClr val="dk1"/>
                  </a:solidFill>
                  <a:latin typeface="Calibri"/>
                  <a:ea typeface="Calibri"/>
                  <a:cs typeface="Calibri"/>
                  <a:sym typeface="Calibri"/>
                </a:rPr>
                <a:t>Funding</a:t>
              </a:r>
              <a:r>
                <a:rPr lang="fr-FR" sz="1000" b="1" i="0" u="none" strike="noStrike" cap="none" dirty="0">
                  <a:solidFill>
                    <a:schemeClr val="dk1"/>
                  </a:solidFill>
                  <a:latin typeface="Calibri"/>
                  <a:ea typeface="Calibri"/>
                  <a:cs typeface="Calibri"/>
                  <a:sym typeface="Calibri"/>
                </a:rPr>
                <a:t> Ratio (NSFR).</a:t>
              </a:r>
              <a:endParaRPr lang="fr-FR" sz="900" b="0" i="0" u="none" strike="noStrike" cap="none" dirty="0">
                <a:solidFill>
                  <a:srgbClr val="000000"/>
                </a:solidFill>
                <a:latin typeface="Arial"/>
                <a:ea typeface="Arial"/>
                <a:cs typeface="Arial"/>
                <a:sym typeface="Arial"/>
              </a:endParaRPr>
            </a:p>
          </p:txBody>
        </p:sp>
        <p:sp>
          <p:nvSpPr>
            <p:cNvPr id="1223" name="Rectangle 1222">
              <a:extLst>
                <a:ext uri="{FF2B5EF4-FFF2-40B4-BE49-F238E27FC236}">
                  <a16:creationId xmlns:a16="http://schemas.microsoft.com/office/drawing/2014/main" id="{3A94DB79-31CC-82EC-49A0-D363CAFEC8D0}"/>
                </a:ext>
              </a:extLst>
            </p:cNvPr>
            <p:cNvSpPr/>
            <p:nvPr/>
          </p:nvSpPr>
          <p:spPr>
            <a:xfrm>
              <a:off x="4742181" y="754867"/>
              <a:ext cx="7179802" cy="655200"/>
            </a:xfrm>
            <a:prstGeom prst="rect">
              <a:avLst/>
            </a:prstGeom>
            <a:solidFill>
              <a:schemeClr val="accent6">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latin typeface="Verdana" panose="020B0604030504040204" pitchFamily="34" charset="0"/>
                  <a:ea typeface="Verdana" panose="020B0604030504040204" pitchFamily="34" charset="0"/>
                </a:rPr>
                <a:t>BÂLE </a:t>
              </a:r>
              <a:endParaRPr lang="fr-FR" b="1" dirty="0">
                <a:latin typeface="Verdana" panose="020B0604030504040204" pitchFamily="34" charset="0"/>
                <a:ea typeface="Verdana" panose="020B0604030504040204" pitchFamily="34" charset="0"/>
              </a:endParaRPr>
            </a:p>
          </p:txBody>
        </p:sp>
        <p:sp>
          <p:nvSpPr>
            <p:cNvPr id="1227" name="Google Shape;5809;p11">
              <a:extLst>
                <a:ext uri="{FF2B5EF4-FFF2-40B4-BE49-F238E27FC236}">
                  <a16:creationId xmlns:a16="http://schemas.microsoft.com/office/drawing/2014/main" id="{010E89DC-EAA7-C485-C597-A75BF3EE51CD}"/>
                </a:ext>
              </a:extLst>
            </p:cNvPr>
            <p:cNvSpPr/>
            <p:nvPr/>
          </p:nvSpPr>
          <p:spPr>
            <a:xfrm>
              <a:off x="4731091" y="5993436"/>
              <a:ext cx="2927256"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Total fonds propres réglementaires</a:t>
              </a:r>
              <a:endParaRPr lang="fr-FR" sz="1100" b="0" i="0" u="none" strike="noStrike" cap="none" dirty="0">
                <a:solidFill>
                  <a:srgbClr val="000000"/>
                </a:solidFill>
                <a:latin typeface="Arial"/>
                <a:ea typeface="Arial"/>
                <a:cs typeface="Arial"/>
                <a:sym typeface="Arial"/>
              </a:endParaRPr>
            </a:p>
          </p:txBody>
        </p:sp>
        <p:sp>
          <p:nvSpPr>
            <p:cNvPr id="1228" name="Google Shape;5810;p11">
              <a:extLst>
                <a:ext uri="{FF2B5EF4-FFF2-40B4-BE49-F238E27FC236}">
                  <a16:creationId xmlns:a16="http://schemas.microsoft.com/office/drawing/2014/main" id="{1A360683-435B-4885-5FB8-05ACAA1B1000}"/>
                </a:ext>
              </a:extLst>
            </p:cNvPr>
            <p:cNvSpPr/>
            <p:nvPr/>
          </p:nvSpPr>
          <p:spPr>
            <a:xfrm>
              <a:off x="7683720" y="5993436"/>
              <a:ext cx="2097298"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Add-on Fonds propres réglementaires (P2R &amp; P2G)</a:t>
              </a:r>
              <a:endParaRPr sz="1100" b="0" i="0" u="none" strike="noStrike" cap="none" dirty="0">
                <a:solidFill>
                  <a:srgbClr val="FFFFFF"/>
                </a:solidFill>
                <a:latin typeface="Calibri"/>
                <a:ea typeface="Calibri"/>
                <a:cs typeface="Calibri"/>
                <a:sym typeface="Calibri"/>
              </a:endParaRPr>
            </a:p>
          </p:txBody>
        </p:sp>
        <p:sp>
          <p:nvSpPr>
            <p:cNvPr id="1229" name="Google Shape;5811;p11">
              <a:extLst>
                <a:ext uri="{FF2B5EF4-FFF2-40B4-BE49-F238E27FC236}">
                  <a16:creationId xmlns:a16="http://schemas.microsoft.com/office/drawing/2014/main" id="{11C7D51C-1319-390F-1509-DCD193F1C717}"/>
                </a:ext>
              </a:extLst>
            </p:cNvPr>
            <p:cNvSpPr/>
            <p:nvPr/>
          </p:nvSpPr>
          <p:spPr>
            <a:xfrm>
              <a:off x="9813600" y="5993436"/>
              <a:ext cx="2108383"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r>
                <a:rPr lang="fr-FR" sz="1100" b="0" i="0" u="none" strike="noStrike" cap="none" dirty="0">
                  <a:solidFill>
                    <a:srgbClr val="FFFFFF"/>
                  </a:solidFill>
                  <a:latin typeface="Calibri"/>
                  <a:ea typeface="Calibri"/>
                  <a:cs typeface="Calibri"/>
                  <a:sym typeface="Calibri"/>
                </a:rPr>
                <a:t>Renforcement de la communication financière</a:t>
              </a:r>
              <a:endParaRPr sz="1100" b="0" i="0" u="none" strike="noStrike" cap="none" dirty="0">
                <a:solidFill>
                  <a:srgbClr val="000000"/>
                </a:solidFill>
                <a:latin typeface="Arial"/>
                <a:ea typeface="Arial"/>
                <a:cs typeface="Arial"/>
                <a:sym typeface="Arial"/>
              </a:endParaRPr>
            </a:p>
          </p:txBody>
        </p:sp>
        <p:sp>
          <p:nvSpPr>
            <p:cNvPr id="1230" name="Google Shape;5811;p11">
              <a:extLst>
                <a:ext uri="{FF2B5EF4-FFF2-40B4-BE49-F238E27FC236}">
                  <a16:creationId xmlns:a16="http://schemas.microsoft.com/office/drawing/2014/main" id="{EB421A1F-0EBA-12BE-4093-EC1A8E835EC3}"/>
                </a:ext>
              </a:extLst>
            </p:cNvPr>
            <p:cNvSpPr/>
            <p:nvPr/>
          </p:nvSpPr>
          <p:spPr>
            <a:xfrm>
              <a:off x="4734974" y="1430532"/>
              <a:ext cx="292080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1</a:t>
              </a:r>
              <a:endParaRPr lang="fr-FR"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Exigences minimales de fonds propres </a:t>
              </a:r>
              <a:endParaRPr lang="fr-FR" sz="1400" b="0" i="0" u="none" strike="noStrike" cap="none" dirty="0">
                <a:solidFill>
                  <a:schemeClr val="bg1"/>
                </a:solidFill>
                <a:latin typeface="Arial"/>
                <a:ea typeface="Arial"/>
                <a:cs typeface="Arial"/>
                <a:sym typeface="Arial"/>
              </a:endParaRPr>
            </a:p>
          </p:txBody>
        </p:sp>
        <p:sp>
          <p:nvSpPr>
            <p:cNvPr id="1231" name="Google Shape;5811;p11">
              <a:extLst>
                <a:ext uri="{FF2B5EF4-FFF2-40B4-BE49-F238E27FC236}">
                  <a16:creationId xmlns:a16="http://schemas.microsoft.com/office/drawing/2014/main" id="{29BF08FD-FC56-89FE-56F3-1098FA1A8018}"/>
                </a:ext>
              </a:extLst>
            </p:cNvPr>
            <p:cNvSpPr/>
            <p:nvPr/>
          </p:nvSpPr>
          <p:spPr>
            <a:xfrm>
              <a:off x="7690925" y="1430532"/>
              <a:ext cx="2090093"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rgbClr val="FF0000"/>
                  </a:solidFill>
                  <a:latin typeface="Calibri"/>
                  <a:ea typeface="Calibri"/>
                  <a:cs typeface="Calibri"/>
                  <a:sym typeface="Calibri"/>
                </a:rPr>
                <a:t>PILIER 2</a:t>
              </a:r>
              <a:endParaRPr lang="fr-FR" sz="20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rgbClr val="FF0000"/>
                  </a:solidFill>
                  <a:latin typeface="Calibri"/>
                  <a:ea typeface="Calibri"/>
                  <a:cs typeface="Calibri"/>
                  <a:sym typeface="Calibri"/>
                </a:rPr>
                <a:t>Surveillance de la gestion des fonds propres</a:t>
              </a:r>
              <a:endParaRPr lang="fr-FR" sz="1400" b="0" i="0" u="none" strike="noStrike" cap="none" dirty="0">
                <a:solidFill>
                  <a:srgbClr val="FF0000"/>
                </a:solidFill>
                <a:latin typeface="Arial"/>
                <a:ea typeface="Arial"/>
                <a:cs typeface="Arial"/>
                <a:sym typeface="Arial"/>
              </a:endParaRPr>
            </a:p>
          </p:txBody>
        </p:sp>
        <p:sp>
          <p:nvSpPr>
            <p:cNvPr id="1232" name="Google Shape;5811;p11">
              <a:extLst>
                <a:ext uri="{FF2B5EF4-FFF2-40B4-BE49-F238E27FC236}">
                  <a16:creationId xmlns:a16="http://schemas.microsoft.com/office/drawing/2014/main" id="{284119B1-B72B-C426-6691-56930A4EA443}"/>
                </a:ext>
              </a:extLst>
            </p:cNvPr>
            <p:cNvSpPr/>
            <p:nvPr/>
          </p:nvSpPr>
          <p:spPr>
            <a:xfrm>
              <a:off x="9831895" y="1430532"/>
              <a:ext cx="208439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3</a:t>
              </a:r>
              <a:endParaRPr lang="fr-FR"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Discipline de march</a:t>
              </a:r>
              <a:r>
                <a:rPr lang="fr-FR" b="1" dirty="0">
                  <a:solidFill>
                    <a:schemeClr val="bg1"/>
                  </a:solidFill>
                  <a:latin typeface="Calibri"/>
                  <a:ea typeface="Calibri"/>
                  <a:cs typeface="Calibri"/>
                  <a:sym typeface="Calibri"/>
                </a:rPr>
                <a:t>é</a:t>
              </a:r>
              <a:endParaRPr lang="fr-FR" sz="1400" b="0" i="0" u="none" strike="noStrike" cap="none" dirty="0">
                <a:solidFill>
                  <a:schemeClr val="bg1"/>
                </a:solidFill>
                <a:latin typeface="Arial"/>
                <a:ea typeface="Arial"/>
                <a:cs typeface="Arial"/>
                <a:sym typeface="Arial"/>
              </a:endParaRPr>
            </a:p>
          </p:txBody>
        </p:sp>
      </p:grpSp>
    </p:spTree>
    <p:extLst>
      <p:ext uri="{BB962C8B-B14F-4D97-AF65-F5344CB8AC3E}">
        <p14:creationId xmlns:p14="http://schemas.microsoft.com/office/powerpoint/2010/main" val="3929777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A1066D7-942C-10B2-AD01-EB961F6767B0}"/>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061F18CF-E779-2D39-A817-7D7F2C1394D3}"/>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Stress-tests et Pilier 2 : articulation SREP et pilotage interne</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8843FD69-FCDB-7FA4-7838-293A127DEA40}"/>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9BE454BB-0575-AA15-CE5C-504643AE7688}"/>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8" name="ZoneTexte 17">
            <a:extLst>
              <a:ext uri="{FF2B5EF4-FFF2-40B4-BE49-F238E27FC236}">
                <a16:creationId xmlns:a16="http://schemas.microsoft.com/office/drawing/2014/main" id="{ED9B2161-023C-F25B-085F-BF7BC9D26371}"/>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cxnSp>
        <p:nvCxnSpPr>
          <p:cNvPr id="15" name="Google Shape;6244;p132">
            <a:extLst>
              <a:ext uri="{FF2B5EF4-FFF2-40B4-BE49-F238E27FC236}">
                <a16:creationId xmlns:a16="http://schemas.microsoft.com/office/drawing/2014/main" id="{8A1D50E9-6635-C831-013E-9A75AB57569D}"/>
              </a:ext>
            </a:extLst>
          </p:cNvPr>
          <p:cNvCxnSpPr/>
          <p:nvPr/>
        </p:nvCxnSpPr>
        <p:spPr>
          <a:xfrm>
            <a:off x="0" y="1293541"/>
            <a:ext cx="12192000" cy="0"/>
          </a:xfrm>
          <a:prstGeom prst="straightConnector1">
            <a:avLst/>
          </a:prstGeom>
          <a:noFill/>
          <a:ln w="38100" cap="flat" cmpd="sng">
            <a:solidFill>
              <a:srgbClr val="8D6A31"/>
            </a:solidFill>
            <a:prstDash val="solid"/>
            <a:round/>
            <a:headEnd type="none" w="sm" len="sm"/>
            <a:tailEnd type="none" w="sm" len="sm"/>
          </a:ln>
        </p:spPr>
      </p:cxnSp>
      <p:sp>
        <p:nvSpPr>
          <p:cNvPr id="17" name="ZoneTexte 16">
            <a:extLst>
              <a:ext uri="{FF2B5EF4-FFF2-40B4-BE49-F238E27FC236}">
                <a16:creationId xmlns:a16="http://schemas.microsoft.com/office/drawing/2014/main" id="{0E3EFE5B-2D8D-DAF4-A249-954E3A153F72}"/>
              </a:ext>
            </a:extLst>
          </p:cNvPr>
          <p:cNvSpPr txBox="1"/>
          <p:nvPr/>
        </p:nvSpPr>
        <p:spPr>
          <a:xfrm>
            <a:off x="100013" y="1343839"/>
            <a:ext cx="12091987" cy="863577"/>
          </a:xfrm>
          <a:prstGeom prst="rect">
            <a:avLst/>
          </a:prstGeom>
        </p:spPr>
        <p:txBody>
          <a:bodyPr vert="horz" wrap="square" lIns="90000" tIns="45720" rIns="91440" bIns="45720" rtlCol="0">
            <a:noAutofit/>
          </a:bodyPr>
          <a:lstStyle/>
          <a:p>
            <a:pPr algn="just">
              <a:spcBef>
                <a:spcPts val="600"/>
              </a:spcBef>
              <a:buClr>
                <a:schemeClr val="tx1"/>
              </a:buClr>
            </a:pPr>
            <a:r>
              <a:rPr lang="fr-FR" sz="1400" dirty="0"/>
              <a:t>Un </a:t>
            </a:r>
            <a:r>
              <a:rPr lang="fr-FR" sz="1400" b="1" dirty="0"/>
              <a:t>stress-test</a:t>
            </a:r>
            <a:r>
              <a:rPr lang="fr-FR" sz="1400" dirty="0"/>
              <a:t> vise à apprécier la résilience d’une banque à des scénarios défavorables mais plausibles (macroéconomiques et climatiques) en quantifiant l’impact des chocs, en appréciant l’adéquation du capital et des coussins réglementaires, et en déclenchant les décisions nécessaires à la préservation de la résilience, au titre du </a:t>
            </a:r>
            <a:r>
              <a:rPr lang="fr-FR" sz="1400" b="1" dirty="0"/>
              <a:t>SREP</a:t>
            </a:r>
            <a:r>
              <a:rPr lang="fr-FR" sz="1400" dirty="0"/>
              <a:t> comme de </a:t>
            </a:r>
            <a:r>
              <a:rPr lang="fr-FR" sz="1400" b="1" dirty="0"/>
              <a:t>l’ICAAP</a:t>
            </a:r>
            <a:r>
              <a:rPr lang="fr-FR" sz="1400" dirty="0"/>
              <a:t>.</a:t>
            </a:r>
            <a:endParaRPr lang="fr-FR" sz="1400" dirty="0">
              <a:latin typeface="Verdana" panose="020B0604030504040204" pitchFamily="34" charset="0"/>
            </a:endParaRPr>
          </a:p>
        </p:txBody>
      </p:sp>
      <p:cxnSp>
        <p:nvCxnSpPr>
          <p:cNvPr id="19" name="Google Shape;6244;p132">
            <a:extLst>
              <a:ext uri="{FF2B5EF4-FFF2-40B4-BE49-F238E27FC236}">
                <a16:creationId xmlns:a16="http://schemas.microsoft.com/office/drawing/2014/main" id="{86BD6446-3D1B-F441-A577-DB1A242953F3}"/>
              </a:ext>
            </a:extLst>
          </p:cNvPr>
          <p:cNvCxnSpPr/>
          <p:nvPr/>
        </p:nvCxnSpPr>
        <p:spPr>
          <a:xfrm>
            <a:off x="0" y="2146028"/>
            <a:ext cx="12192000" cy="0"/>
          </a:xfrm>
          <a:prstGeom prst="straightConnector1">
            <a:avLst/>
          </a:prstGeom>
          <a:noFill/>
          <a:ln w="38100" cap="flat" cmpd="sng">
            <a:solidFill>
              <a:srgbClr val="8D6A31"/>
            </a:solidFill>
            <a:prstDash val="solid"/>
            <a:round/>
            <a:headEnd type="none" w="sm" len="sm"/>
            <a:tailEnd type="none" w="sm" len="sm"/>
          </a:ln>
        </p:spPr>
      </p:cxnSp>
      <p:sp>
        <p:nvSpPr>
          <p:cNvPr id="20" name="Rectangle 19">
            <a:extLst>
              <a:ext uri="{FF2B5EF4-FFF2-40B4-BE49-F238E27FC236}">
                <a16:creationId xmlns:a16="http://schemas.microsoft.com/office/drawing/2014/main" id="{35C7B909-FABB-09F1-4313-281723BBFE1E}"/>
              </a:ext>
            </a:extLst>
          </p:cNvPr>
          <p:cNvSpPr/>
          <p:nvPr/>
        </p:nvSpPr>
        <p:spPr>
          <a:xfrm>
            <a:off x="100013" y="2353417"/>
            <a:ext cx="1381125" cy="1918545"/>
          </a:xfrm>
          <a:prstGeom prst="rect">
            <a:avLst/>
          </a:prstGeom>
          <a:solidFill>
            <a:schemeClr val="bg1"/>
          </a:solidFill>
          <a:ln w="25400" cap="flat" cmpd="sng">
            <a:solidFill>
              <a:srgbClr val="D9C6A6"/>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200" b="1" dirty="0">
                <a:solidFill>
                  <a:schemeClr val="accent4"/>
                </a:solidFill>
                <a:latin typeface="Arial"/>
                <a:cs typeface="Arial"/>
              </a:rPr>
              <a:t>SREP</a:t>
            </a:r>
          </a:p>
        </p:txBody>
      </p:sp>
      <p:sp>
        <p:nvSpPr>
          <p:cNvPr id="21" name="Google Shape;5906;g2c32c645e07_2_3983">
            <a:extLst>
              <a:ext uri="{FF2B5EF4-FFF2-40B4-BE49-F238E27FC236}">
                <a16:creationId xmlns:a16="http://schemas.microsoft.com/office/drawing/2014/main" id="{F7601E83-6C70-0985-AC82-616CC3EFC0CC}"/>
              </a:ext>
            </a:extLst>
          </p:cNvPr>
          <p:cNvSpPr/>
          <p:nvPr/>
        </p:nvSpPr>
        <p:spPr>
          <a:xfrm rot="5400000">
            <a:off x="5857197" y="-1852718"/>
            <a:ext cx="1918545" cy="10330816"/>
          </a:xfrm>
          <a:prstGeom prst="round2SameRect">
            <a:avLst>
              <a:gd name="adj1" fmla="val 20622"/>
              <a:gd name="adj2" fmla="val 0"/>
            </a:avLst>
          </a:prstGeom>
          <a:solidFill>
            <a:srgbClr val="F0E9DC"/>
          </a:solidFill>
          <a:ln w="25400" cap="flat" cmpd="sng">
            <a:solidFill>
              <a:srgbClr val="D9C6A6">
                <a:alpha val="87843"/>
              </a:srgbClr>
            </a:solidFill>
            <a:prstDash val="solid"/>
            <a:round/>
            <a:headEnd type="none" w="sm" len="sm"/>
            <a:tailEnd type="none" w="sm" len="sm"/>
          </a:ln>
        </p:spPr>
        <p:txBody>
          <a:bodyPr spcFirstLastPara="1" vert="vert270" wrap="square" lIns="91425" tIns="91425" rIns="91425" bIns="91425" anchor="ctr" anchorCtr="0">
            <a:noAutofit/>
          </a:bodyPr>
          <a:lstStyle/>
          <a:p>
            <a:pPr marL="0" lvl="1">
              <a:lnSpc>
                <a:spcPct val="150000"/>
              </a:lnSpc>
              <a:buClr>
                <a:schemeClr val="dk1"/>
              </a:buClr>
              <a:buSzPts val="800"/>
            </a:pPr>
            <a:r>
              <a:rPr lang="fr-FR" sz="1200" dirty="0"/>
              <a:t>Le </a:t>
            </a:r>
            <a:r>
              <a:rPr lang="fr-FR" sz="1200" b="1" dirty="0"/>
              <a:t>SREP</a:t>
            </a:r>
            <a:r>
              <a:rPr lang="fr-FR" sz="1200" dirty="0"/>
              <a:t> est le processus par lequel la BCE évalue, de façon transversale et comparable entre banques, les risques, la gouvernance et la capacité des établissements à les maîtriser, afin de déterminer les </a:t>
            </a:r>
            <a:r>
              <a:rPr lang="fr-FR" sz="1200" b="1" dirty="0"/>
              <a:t>mesures prudentielles </a:t>
            </a:r>
            <a:r>
              <a:rPr lang="fr-FR" sz="1200" dirty="0"/>
              <a:t>appropriées. Concrètement, il vérifie que la banque dispose de niveaux adéquats de fonds propres et de liquidité pour couvrir ses risques, y compris ceux mis en évidence par les </a:t>
            </a:r>
            <a:r>
              <a:rPr lang="fr-FR" sz="1200" b="1" dirty="0"/>
              <a:t>stress-tests</a:t>
            </a:r>
            <a:r>
              <a:rPr lang="fr-FR" sz="1200" dirty="0"/>
              <a:t>.</a:t>
            </a:r>
          </a:p>
          <a:p>
            <a:pPr marL="0" lvl="1">
              <a:lnSpc>
                <a:spcPct val="150000"/>
              </a:lnSpc>
              <a:buClr>
                <a:schemeClr val="dk1"/>
              </a:buClr>
              <a:buSzPts val="800"/>
            </a:pPr>
            <a:endParaRPr lang="fr-FR" sz="1200" b="1" dirty="0"/>
          </a:p>
          <a:p>
            <a:pPr marL="0" lvl="1">
              <a:lnSpc>
                <a:spcPct val="150000"/>
              </a:lnSpc>
              <a:buClr>
                <a:schemeClr val="dk1"/>
              </a:buClr>
              <a:buSzPts val="800"/>
            </a:pPr>
            <a:r>
              <a:rPr lang="fr-FR" sz="1200" dirty="0"/>
              <a:t>Les </a:t>
            </a:r>
            <a:r>
              <a:rPr lang="fr-FR" sz="1200" b="1" dirty="0"/>
              <a:t>stress-tests EBA </a:t>
            </a:r>
            <a:r>
              <a:rPr lang="fr-FR" sz="1200" dirty="0"/>
              <a:t>(EU-</a:t>
            </a:r>
            <a:r>
              <a:rPr lang="fr-FR" sz="1200" dirty="0" err="1"/>
              <a:t>wide</a:t>
            </a:r>
            <a:r>
              <a:rPr lang="fr-FR" sz="1200" dirty="0"/>
              <a:t>) et les </a:t>
            </a:r>
            <a:r>
              <a:rPr lang="fr-FR" sz="1200" b="1" dirty="0"/>
              <a:t>stress-tests climatiques de la BCE</a:t>
            </a:r>
            <a:r>
              <a:rPr lang="fr-FR" sz="1200" dirty="0"/>
              <a:t> (CST) en sont des intrants majeurs : leurs constats orientent le calibrage de la </a:t>
            </a:r>
            <a:r>
              <a:rPr lang="fr-FR" sz="1200" b="1" dirty="0"/>
              <a:t>P2R</a:t>
            </a:r>
            <a:r>
              <a:rPr lang="fr-FR" sz="1200" dirty="0"/>
              <a:t> et de la </a:t>
            </a:r>
            <a:r>
              <a:rPr lang="fr-FR" sz="1200" b="1" dirty="0"/>
              <a:t>P2G</a:t>
            </a:r>
            <a:r>
              <a:rPr lang="fr-FR" sz="1200" dirty="0"/>
              <a:t> fixées par la BCE.</a:t>
            </a:r>
            <a:endParaRPr lang="fr-FR" sz="1200" i="0" u="none" strike="noStrike" cap="none" dirty="0">
              <a:latin typeface="Verdana"/>
              <a:ea typeface="Verdana"/>
              <a:cs typeface="Verdana"/>
              <a:sym typeface="Verdana"/>
            </a:endParaRPr>
          </a:p>
        </p:txBody>
      </p:sp>
      <p:sp>
        <p:nvSpPr>
          <p:cNvPr id="22" name="Rectangle 21">
            <a:extLst>
              <a:ext uri="{FF2B5EF4-FFF2-40B4-BE49-F238E27FC236}">
                <a16:creationId xmlns:a16="http://schemas.microsoft.com/office/drawing/2014/main" id="{59358001-09BA-CA49-46D8-8FEF7AECF39C}"/>
              </a:ext>
            </a:extLst>
          </p:cNvPr>
          <p:cNvSpPr/>
          <p:nvPr/>
        </p:nvSpPr>
        <p:spPr>
          <a:xfrm>
            <a:off x="100013" y="4388890"/>
            <a:ext cx="1381124" cy="1853160"/>
          </a:xfrm>
          <a:prstGeom prst="rect">
            <a:avLst/>
          </a:prstGeom>
          <a:noFill/>
          <a:ln w="25400" cap="flat" cmpd="sng">
            <a:solidFill>
              <a:srgbClr val="D7D7D7"/>
            </a:solidFill>
            <a:prstDash val="solid"/>
            <a:round/>
            <a:headEnd type="none" w="sm" len="sm"/>
            <a:tailEnd type="none" w="sm" len="sm"/>
          </a:ln>
          <a:effectLst>
            <a:softEdge rad="0"/>
          </a:effectLst>
        </p:spPr>
        <p:txBody>
          <a:bodyPr spcFirstLastPara="1" wrap="square" lIns="91425" tIns="91425" rIns="91425" bIns="91425" anchor="ctr" anchorCtr="0">
            <a:noAutofit/>
          </a:bodyPr>
          <a:lstStyle/>
          <a:p>
            <a:pPr algn="ctr">
              <a:buSzPts val="1400"/>
            </a:pPr>
            <a:r>
              <a:rPr lang="fr-FR" sz="1200" b="1" dirty="0">
                <a:solidFill>
                  <a:schemeClr val="bg1">
                    <a:lumMod val="50000"/>
                  </a:schemeClr>
                </a:solidFill>
                <a:latin typeface="Arial"/>
                <a:cs typeface="Arial"/>
              </a:rPr>
              <a:t>Pilotage interne</a:t>
            </a:r>
          </a:p>
        </p:txBody>
      </p:sp>
      <p:sp>
        <p:nvSpPr>
          <p:cNvPr id="24" name="Google Shape;5908;g2c32c645e07_2_3983">
            <a:extLst>
              <a:ext uri="{FF2B5EF4-FFF2-40B4-BE49-F238E27FC236}">
                <a16:creationId xmlns:a16="http://schemas.microsoft.com/office/drawing/2014/main" id="{A149B7F6-0360-D719-BE92-76D42517ABED}"/>
              </a:ext>
            </a:extLst>
          </p:cNvPr>
          <p:cNvSpPr/>
          <p:nvPr/>
        </p:nvSpPr>
        <p:spPr>
          <a:xfrm rot="5400000">
            <a:off x="5898882" y="180475"/>
            <a:ext cx="1855836" cy="10330816"/>
          </a:xfrm>
          <a:prstGeom prst="round2SameRect">
            <a:avLst>
              <a:gd name="adj1" fmla="val 16667"/>
              <a:gd name="adj2" fmla="val 0"/>
            </a:avLst>
          </a:prstGeom>
          <a:solidFill>
            <a:srgbClr val="F2F2F2">
              <a:alpha val="88235"/>
            </a:srgbClr>
          </a:solidFill>
          <a:ln w="25400" cap="flat" cmpd="sng">
            <a:solidFill>
              <a:srgbClr val="D7D7D7"/>
            </a:solidFill>
            <a:prstDash val="solid"/>
            <a:round/>
            <a:headEnd type="none" w="sm" len="sm"/>
            <a:tailEnd type="none" w="sm" len="sm"/>
          </a:ln>
        </p:spPr>
        <p:txBody>
          <a:bodyPr spcFirstLastPara="1" vert="vert270" wrap="square" lIns="91425" tIns="91425" rIns="91425" bIns="91425" anchor="ctr" anchorCtr="0">
            <a:noAutofit/>
          </a:bodyPr>
          <a:lstStyle/>
          <a:p>
            <a:pPr marL="0" marR="0" lvl="1" algn="l" rtl="0">
              <a:lnSpc>
                <a:spcPct val="150000"/>
              </a:lnSpc>
              <a:spcBef>
                <a:spcPts val="0"/>
              </a:spcBef>
              <a:spcAft>
                <a:spcPts val="0"/>
              </a:spcAft>
              <a:buClr>
                <a:schemeClr val="dk1"/>
              </a:buClr>
              <a:buSzPts val="800"/>
            </a:pPr>
            <a:r>
              <a:rPr lang="fr-FR" sz="1200" dirty="0">
                <a:solidFill>
                  <a:schemeClr val="dk1"/>
                </a:solidFill>
                <a:latin typeface="Verdana"/>
                <a:ea typeface="Verdana"/>
                <a:cs typeface="Arial"/>
                <a:sym typeface="Verdana"/>
              </a:rPr>
              <a:t>Des </a:t>
            </a:r>
            <a:r>
              <a:rPr lang="fr-FR" sz="1200" b="1" dirty="0">
                <a:solidFill>
                  <a:schemeClr val="dk1"/>
                </a:solidFill>
                <a:latin typeface="Verdana"/>
                <a:ea typeface="Verdana"/>
                <a:cs typeface="Arial"/>
                <a:sym typeface="Verdana"/>
              </a:rPr>
              <a:t>stress-tests</a:t>
            </a:r>
            <a:r>
              <a:rPr lang="fr-FR" sz="1200" dirty="0">
                <a:solidFill>
                  <a:schemeClr val="dk1"/>
                </a:solidFill>
                <a:latin typeface="Verdana"/>
                <a:ea typeface="Verdana"/>
                <a:cs typeface="Arial"/>
                <a:sym typeface="Verdana"/>
              </a:rPr>
              <a:t>, notamment climatiques, sont également conduits en interne. Ils visent à quantifier l’impact des risques de transition (prix du carbone, énergie, réglementation) et des risques physiques (inondations, sécheresses, cyclones, vagues de chaleur) sur le risque de crédit, afin d’ajuster l’appétit au risque, la politique d’octroi et la gestion des collatéraux.</a:t>
            </a:r>
          </a:p>
          <a:p>
            <a:pPr marL="0" marR="0" lvl="1" algn="l" rtl="0">
              <a:lnSpc>
                <a:spcPct val="150000"/>
              </a:lnSpc>
              <a:spcBef>
                <a:spcPts val="0"/>
              </a:spcBef>
              <a:spcAft>
                <a:spcPts val="0"/>
              </a:spcAft>
              <a:buClr>
                <a:schemeClr val="dk1"/>
              </a:buClr>
              <a:buSzPts val="800"/>
            </a:pPr>
            <a:endParaRPr lang="fr-FR" sz="1200" dirty="0">
              <a:solidFill>
                <a:schemeClr val="dk1"/>
              </a:solidFill>
              <a:latin typeface="Verdana"/>
              <a:ea typeface="Verdana"/>
              <a:cs typeface="Arial"/>
              <a:sym typeface="Verdana"/>
            </a:endParaRPr>
          </a:p>
          <a:p>
            <a:pPr marL="0" marR="0" lvl="1" algn="l" rtl="0">
              <a:lnSpc>
                <a:spcPct val="150000"/>
              </a:lnSpc>
              <a:spcBef>
                <a:spcPts val="0"/>
              </a:spcBef>
              <a:spcAft>
                <a:spcPts val="0"/>
              </a:spcAft>
              <a:buClr>
                <a:schemeClr val="dk1"/>
              </a:buClr>
              <a:buSzPts val="800"/>
            </a:pPr>
            <a:r>
              <a:rPr lang="fr-FR" sz="1200" dirty="0">
                <a:solidFill>
                  <a:schemeClr val="dk1"/>
                </a:solidFill>
                <a:latin typeface="Verdana"/>
                <a:ea typeface="Verdana"/>
                <a:cs typeface="Arial"/>
                <a:sym typeface="Verdana"/>
              </a:rPr>
              <a:t>Par ailleurs, ces stress-tests climatiques viennent alimenter</a:t>
            </a:r>
            <a:r>
              <a:rPr lang="fr-FR" sz="1200" b="1" dirty="0">
                <a:solidFill>
                  <a:schemeClr val="dk1"/>
                </a:solidFill>
                <a:latin typeface="Verdana"/>
                <a:ea typeface="Verdana"/>
                <a:cs typeface="Arial"/>
                <a:sym typeface="Verdana"/>
              </a:rPr>
              <a:t> l’ICAAP </a:t>
            </a:r>
            <a:r>
              <a:rPr lang="fr-FR" sz="1200" dirty="0">
                <a:solidFill>
                  <a:schemeClr val="dk1"/>
                </a:solidFill>
                <a:latin typeface="Verdana"/>
                <a:ea typeface="Verdana"/>
                <a:cs typeface="Arial"/>
                <a:sym typeface="Verdana"/>
              </a:rPr>
              <a:t>en démontrant, chiffres à l’appui, que les fonds propres sont adéquats face à des chocs climatiques plausibles.</a:t>
            </a:r>
            <a:endParaRPr lang="fr-FR" sz="12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15595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E649DA32-714B-2F38-B198-56E5AFEE87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0FAB5B-EF3E-0686-96E5-E3A9F6ACAA0E}"/>
              </a:ext>
            </a:extLst>
          </p:cNvPr>
          <p:cNvSpPr/>
          <p:nvPr/>
        </p:nvSpPr>
        <p:spPr>
          <a:xfrm>
            <a:off x="361260" y="1688926"/>
            <a:ext cx="5734740" cy="1684182"/>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2CDAB025-C834-0C6D-2EB4-7D1E0D3888FF}"/>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STRESS tests TOP-DOWN vs BOTTOM-UP </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F1EB1EE-30DD-673D-9D3A-AA9DF77791B3}"/>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sp>
        <p:nvSpPr>
          <p:cNvPr id="18" name="ZoneTexte 17">
            <a:extLst>
              <a:ext uri="{FF2B5EF4-FFF2-40B4-BE49-F238E27FC236}">
                <a16:creationId xmlns:a16="http://schemas.microsoft.com/office/drawing/2014/main" id="{808C0E25-F801-F38C-EBFC-5940D2EFD334}"/>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6" name="Google Shape;5832;g2b5d8de168d_6_1401">
            <a:extLst>
              <a:ext uri="{FF2B5EF4-FFF2-40B4-BE49-F238E27FC236}">
                <a16:creationId xmlns:a16="http://schemas.microsoft.com/office/drawing/2014/main" id="{E0133301-482E-E7A7-D21A-FAF48E3D3616}"/>
              </a:ext>
            </a:extLst>
          </p:cNvPr>
          <p:cNvSpPr/>
          <p:nvPr/>
        </p:nvSpPr>
        <p:spPr>
          <a:xfrm>
            <a:off x="749031" y="1785903"/>
            <a:ext cx="4546870" cy="490960"/>
          </a:xfrm>
          <a:prstGeom prst="roundRect">
            <a:avLst>
              <a:gd name="adj" fmla="val 16667"/>
            </a:avLst>
          </a:prstGeom>
          <a:solidFill>
            <a:schemeClr val="accent2">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i="0" u="none" strike="noStrike" cap="none" dirty="0">
                <a:solidFill>
                  <a:srgbClr val="000000"/>
                </a:solidFill>
                <a:latin typeface="Verdana"/>
                <a:ea typeface="Verdana"/>
                <a:cs typeface="Verdana"/>
                <a:sym typeface="Verdana"/>
              </a:rPr>
              <a:t>Scénarios macroéconomiques et climatiques</a:t>
            </a:r>
            <a:endParaRPr sz="1050" b="0" i="0" u="none" strike="noStrike" cap="none" dirty="0">
              <a:solidFill>
                <a:srgbClr val="FFFFFF"/>
              </a:solidFill>
              <a:latin typeface="Calibri"/>
              <a:ea typeface="Calibri"/>
              <a:cs typeface="Calibri"/>
              <a:sym typeface="Calibri"/>
            </a:endParaRPr>
          </a:p>
        </p:txBody>
      </p:sp>
      <p:sp>
        <p:nvSpPr>
          <p:cNvPr id="17" name="Google Shape;6235;p132">
            <a:extLst>
              <a:ext uri="{FF2B5EF4-FFF2-40B4-BE49-F238E27FC236}">
                <a16:creationId xmlns:a16="http://schemas.microsoft.com/office/drawing/2014/main" id="{D87AC3E4-7875-F248-4C3F-2261971A3B7C}"/>
              </a:ext>
            </a:extLst>
          </p:cNvPr>
          <p:cNvSpPr/>
          <p:nvPr/>
        </p:nvSpPr>
        <p:spPr>
          <a:xfrm rot="5400000" flipV="1">
            <a:off x="2849550" y="5905382"/>
            <a:ext cx="291664" cy="54173"/>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9" name="Google Shape;5832;g2b5d8de168d_6_1401">
            <a:extLst>
              <a:ext uri="{FF2B5EF4-FFF2-40B4-BE49-F238E27FC236}">
                <a16:creationId xmlns:a16="http://schemas.microsoft.com/office/drawing/2014/main" id="{5F2B1937-A766-C4E1-1D19-A4035A82B38F}"/>
              </a:ext>
            </a:extLst>
          </p:cNvPr>
          <p:cNvSpPr/>
          <p:nvPr/>
        </p:nvSpPr>
        <p:spPr>
          <a:xfrm>
            <a:off x="1732026" y="6157985"/>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lvl="0" algn="ctr">
              <a:buClr>
                <a:srgbClr val="000000"/>
              </a:buClr>
              <a:buSzPts val="1000"/>
            </a:pPr>
            <a:r>
              <a:rPr lang="fr-FR" sz="1050" b="1" dirty="0">
                <a:solidFill>
                  <a:srgbClr val="000000"/>
                </a:solidFill>
                <a:latin typeface="Verdana"/>
                <a:ea typeface="Verdana"/>
                <a:cs typeface="Verdana"/>
                <a:sym typeface="Verdana"/>
              </a:rPr>
              <a:t>ECL </a:t>
            </a:r>
            <a:r>
              <a:rPr lang="fr-FR" sz="1050" b="1" dirty="0">
                <a:solidFill>
                  <a:srgbClr val="000000"/>
                </a:solidFill>
                <a:ea typeface="Verdana"/>
                <a:cs typeface="Verdana"/>
                <a:sym typeface="Verdana"/>
              </a:rPr>
              <a:t>stressés</a:t>
            </a:r>
            <a:r>
              <a:rPr lang="fr-FR" sz="1050" b="1" dirty="0">
                <a:solidFill>
                  <a:srgbClr val="000000"/>
                </a:solidFill>
                <a:latin typeface="Verdana"/>
                <a:ea typeface="Verdana"/>
                <a:cs typeface="Verdana"/>
                <a:sym typeface="Verdana"/>
              </a:rPr>
              <a:t>, RWA stressés</a:t>
            </a:r>
            <a:endParaRPr sz="1050" b="0" i="0" u="none" strike="noStrike" cap="none" dirty="0">
              <a:solidFill>
                <a:srgbClr val="FFFFFF"/>
              </a:solidFill>
              <a:latin typeface="Calibri"/>
              <a:ea typeface="Calibri"/>
              <a:cs typeface="Calibri"/>
              <a:sym typeface="Calibri"/>
            </a:endParaRPr>
          </a:p>
        </p:txBody>
      </p:sp>
      <p:sp>
        <p:nvSpPr>
          <p:cNvPr id="20" name="Rectangle 19">
            <a:extLst>
              <a:ext uri="{FF2B5EF4-FFF2-40B4-BE49-F238E27FC236}">
                <a16:creationId xmlns:a16="http://schemas.microsoft.com/office/drawing/2014/main" id="{CB42EC4A-E635-A80A-B6CE-40E4526B660C}"/>
              </a:ext>
            </a:extLst>
          </p:cNvPr>
          <p:cNvSpPr/>
          <p:nvPr/>
        </p:nvSpPr>
        <p:spPr>
          <a:xfrm>
            <a:off x="520487" y="3737047"/>
            <a:ext cx="5294568" cy="2049588"/>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1" name="Google Shape;5832;g2b5d8de168d_6_1401">
            <a:extLst>
              <a:ext uri="{FF2B5EF4-FFF2-40B4-BE49-F238E27FC236}">
                <a16:creationId xmlns:a16="http://schemas.microsoft.com/office/drawing/2014/main" id="{2DCE9682-83BA-057A-6C11-DB9132CF6492}"/>
              </a:ext>
            </a:extLst>
          </p:cNvPr>
          <p:cNvSpPr/>
          <p:nvPr/>
        </p:nvSpPr>
        <p:spPr>
          <a:xfrm>
            <a:off x="1732026" y="5205073"/>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dirty="0">
                <a:solidFill>
                  <a:srgbClr val="000000"/>
                </a:solidFill>
                <a:latin typeface="Verdana"/>
                <a:ea typeface="Verdana"/>
                <a:cs typeface="Verdana"/>
                <a:sym typeface="Verdana"/>
              </a:rPr>
              <a:t>Migrations, PD, LGD, CCF</a:t>
            </a:r>
            <a:endParaRPr sz="1050" b="0" i="0" u="none" strike="noStrike" cap="none" dirty="0">
              <a:solidFill>
                <a:srgbClr val="FFFFFF"/>
              </a:solidFill>
              <a:latin typeface="Calibri"/>
              <a:ea typeface="Calibri"/>
              <a:cs typeface="Calibri"/>
              <a:sym typeface="Calibri"/>
            </a:endParaRPr>
          </a:p>
        </p:txBody>
      </p:sp>
      <p:sp>
        <p:nvSpPr>
          <p:cNvPr id="15" name="Google Shape;6235;p132">
            <a:extLst>
              <a:ext uri="{FF2B5EF4-FFF2-40B4-BE49-F238E27FC236}">
                <a16:creationId xmlns:a16="http://schemas.microsoft.com/office/drawing/2014/main" id="{43C3B959-B396-B0F3-9546-6A9925FC1843}"/>
              </a:ext>
            </a:extLst>
          </p:cNvPr>
          <p:cNvSpPr/>
          <p:nvPr/>
        </p:nvSpPr>
        <p:spPr>
          <a:xfrm rot="5400000" flipV="1">
            <a:off x="2710608" y="4771655"/>
            <a:ext cx="569548" cy="54174"/>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2" name="Rectangle 11">
            <a:extLst>
              <a:ext uri="{FF2B5EF4-FFF2-40B4-BE49-F238E27FC236}">
                <a16:creationId xmlns:a16="http://schemas.microsoft.com/office/drawing/2014/main" id="{FC2C895F-F406-1E10-2D8A-3C41CCE644B4}"/>
              </a:ext>
            </a:extLst>
          </p:cNvPr>
          <p:cNvSpPr/>
          <p:nvPr/>
        </p:nvSpPr>
        <p:spPr>
          <a:xfrm>
            <a:off x="1156830" y="2674130"/>
            <a:ext cx="3875315" cy="1944792"/>
          </a:xfrm>
          <a:prstGeom prst="rect">
            <a:avLst/>
          </a:prstGeom>
          <a:solidFill>
            <a:srgbClr val="FFFFFF">
              <a:alpha val="0"/>
            </a:srgbClr>
          </a:solid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4" name="Google Shape;6235;p132">
            <a:extLst>
              <a:ext uri="{FF2B5EF4-FFF2-40B4-BE49-F238E27FC236}">
                <a16:creationId xmlns:a16="http://schemas.microsoft.com/office/drawing/2014/main" id="{E9D69646-BC32-3516-E17A-FD280A571C4D}"/>
              </a:ext>
            </a:extLst>
          </p:cNvPr>
          <p:cNvSpPr/>
          <p:nvPr/>
        </p:nvSpPr>
        <p:spPr>
          <a:xfrm rot="5400000" flipV="1">
            <a:off x="2782156" y="3602975"/>
            <a:ext cx="426451" cy="54170"/>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7" name="Google Shape;5832;g2b5d8de168d_6_1401">
            <a:extLst>
              <a:ext uri="{FF2B5EF4-FFF2-40B4-BE49-F238E27FC236}">
                <a16:creationId xmlns:a16="http://schemas.microsoft.com/office/drawing/2014/main" id="{650A32E6-860D-3624-8EB3-8C174EA4E766}"/>
              </a:ext>
            </a:extLst>
          </p:cNvPr>
          <p:cNvSpPr/>
          <p:nvPr/>
        </p:nvSpPr>
        <p:spPr>
          <a:xfrm>
            <a:off x="1732026" y="2815647"/>
            <a:ext cx="2580880" cy="490960"/>
          </a:xfrm>
          <a:prstGeom prst="roundRect">
            <a:avLst>
              <a:gd name="adj" fmla="val 16667"/>
            </a:avLst>
          </a:prstGeom>
          <a:solidFill>
            <a:schemeClr val="accent2">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dirty="0">
                <a:solidFill>
                  <a:srgbClr val="000000"/>
                </a:solidFill>
                <a:latin typeface="Verdana"/>
                <a:ea typeface="Verdana"/>
                <a:cs typeface="Verdana"/>
                <a:sym typeface="Verdana"/>
              </a:rPr>
              <a:t>Variables</a:t>
            </a:r>
            <a:r>
              <a:rPr lang="fr-FR" sz="1050" b="1" i="0" u="none" strike="noStrike" cap="none" dirty="0">
                <a:solidFill>
                  <a:srgbClr val="000000"/>
                </a:solidFill>
                <a:latin typeface="Verdana"/>
                <a:ea typeface="Verdana"/>
                <a:cs typeface="Verdana"/>
                <a:sym typeface="Verdana"/>
              </a:rPr>
              <a:t> macroéconomiques</a:t>
            </a:r>
            <a:endParaRPr sz="1050" b="0" i="0" u="none" strike="noStrike" cap="none" dirty="0">
              <a:solidFill>
                <a:srgbClr val="FFFFFF"/>
              </a:solidFill>
              <a:latin typeface="Calibri"/>
              <a:ea typeface="Calibri"/>
              <a:cs typeface="Calibri"/>
              <a:sym typeface="Calibri"/>
            </a:endParaRPr>
          </a:p>
        </p:txBody>
      </p:sp>
      <p:sp>
        <p:nvSpPr>
          <p:cNvPr id="13" name="Google Shape;6235;p132">
            <a:extLst>
              <a:ext uri="{FF2B5EF4-FFF2-40B4-BE49-F238E27FC236}">
                <a16:creationId xmlns:a16="http://schemas.microsoft.com/office/drawing/2014/main" id="{FC78D9A4-4EAD-1DE0-5105-8AA0F65C7819}"/>
              </a:ext>
            </a:extLst>
          </p:cNvPr>
          <p:cNvSpPr/>
          <p:nvPr/>
        </p:nvSpPr>
        <p:spPr>
          <a:xfrm rot="5400000" flipV="1">
            <a:off x="2782156" y="2521951"/>
            <a:ext cx="426451" cy="54170"/>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9" name="Google Shape;5832;g2b5d8de168d_6_1401">
            <a:extLst>
              <a:ext uri="{FF2B5EF4-FFF2-40B4-BE49-F238E27FC236}">
                <a16:creationId xmlns:a16="http://schemas.microsoft.com/office/drawing/2014/main" id="{2C4045A8-B53E-EC24-7A56-81CEDEF60D74}"/>
              </a:ext>
            </a:extLst>
          </p:cNvPr>
          <p:cNvSpPr/>
          <p:nvPr/>
        </p:nvSpPr>
        <p:spPr>
          <a:xfrm>
            <a:off x="1732026" y="3917453"/>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dirty="0">
                <a:solidFill>
                  <a:srgbClr val="000000"/>
                </a:solidFill>
                <a:latin typeface="Verdana"/>
                <a:ea typeface="Verdana"/>
                <a:cs typeface="Verdana"/>
                <a:sym typeface="Verdana"/>
              </a:rPr>
              <a:t>Facteur systémique Z</a:t>
            </a:r>
            <a:endParaRPr sz="1050" b="0" i="0" u="none" strike="noStrike" cap="none" dirty="0">
              <a:solidFill>
                <a:srgbClr val="FFFFFF"/>
              </a:solidFill>
              <a:latin typeface="Calibri"/>
              <a:ea typeface="Calibri"/>
              <a:cs typeface="Calibri"/>
              <a:sym typeface="Calibri"/>
            </a:endParaRPr>
          </a:p>
        </p:txBody>
      </p:sp>
      <p:sp>
        <p:nvSpPr>
          <p:cNvPr id="22" name="ZoneTexte 21">
            <a:extLst>
              <a:ext uri="{FF2B5EF4-FFF2-40B4-BE49-F238E27FC236}">
                <a16:creationId xmlns:a16="http://schemas.microsoft.com/office/drawing/2014/main" id="{73E9D063-E61C-A9A8-C45F-233E55AF0AF8}"/>
              </a:ext>
            </a:extLst>
          </p:cNvPr>
          <p:cNvSpPr txBox="1"/>
          <p:nvPr/>
        </p:nvSpPr>
        <p:spPr>
          <a:xfrm>
            <a:off x="5157651" y="2367154"/>
            <a:ext cx="1806937" cy="1397617"/>
          </a:xfrm>
          <a:prstGeom prst="rect">
            <a:avLst/>
          </a:prstGeom>
        </p:spPr>
        <p:txBody>
          <a:bodyPr vert="horz" wrap="square" lIns="90000" tIns="45720" rIns="91440" bIns="45720" rtlCol="0">
            <a:noAutofit/>
          </a:bodyPr>
          <a:lstStyle/>
          <a:p>
            <a:pPr algn="just">
              <a:spcBef>
                <a:spcPts val="600"/>
              </a:spcBef>
              <a:buClr>
                <a:schemeClr val="tx1"/>
              </a:buClr>
            </a:pPr>
            <a:r>
              <a:rPr lang="fr-FR" sz="800" b="1" dirty="0">
                <a:latin typeface="Verdana" panose="020B0604030504040204" pitchFamily="34" charset="0"/>
              </a:rPr>
              <a:t>Scénarios </a:t>
            </a:r>
          </a:p>
          <a:p>
            <a:pPr algn="just">
              <a:spcBef>
                <a:spcPts val="600"/>
              </a:spcBef>
              <a:buClr>
                <a:schemeClr val="tx1"/>
              </a:buClr>
            </a:pPr>
            <a:r>
              <a:rPr lang="fr-FR" sz="800" b="1" dirty="0">
                <a:latin typeface="Verdana" panose="020B0604030504040204" pitchFamily="34" charset="0"/>
              </a:rPr>
              <a:t>EBA, NiGEM, </a:t>
            </a:r>
          </a:p>
          <a:p>
            <a:pPr algn="just">
              <a:spcBef>
                <a:spcPts val="600"/>
              </a:spcBef>
              <a:buClr>
                <a:schemeClr val="tx1"/>
              </a:buClr>
            </a:pPr>
            <a:r>
              <a:rPr lang="fr-FR" sz="800" b="1" dirty="0">
                <a:latin typeface="Verdana" panose="020B0604030504040204" pitchFamily="34" charset="0"/>
              </a:rPr>
              <a:t>NGFS, Oxford</a:t>
            </a:r>
          </a:p>
        </p:txBody>
      </p:sp>
      <p:sp>
        <p:nvSpPr>
          <p:cNvPr id="24" name="ZoneTexte 23">
            <a:extLst>
              <a:ext uri="{FF2B5EF4-FFF2-40B4-BE49-F238E27FC236}">
                <a16:creationId xmlns:a16="http://schemas.microsoft.com/office/drawing/2014/main" id="{B9A694DF-900F-0925-B337-E8B224011CB7}"/>
              </a:ext>
            </a:extLst>
          </p:cNvPr>
          <p:cNvSpPr txBox="1"/>
          <p:nvPr/>
        </p:nvSpPr>
        <p:spPr>
          <a:xfrm>
            <a:off x="3148274" y="3440485"/>
            <a:ext cx="1806937" cy="1397617"/>
          </a:xfrm>
          <a:prstGeom prst="rect">
            <a:avLst/>
          </a:prstGeom>
        </p:spPr>
        <p:txBody>
          <a:bodyPr vert="horz" wrap="square" lIns="90000" tIns="45720" rIns="91440" bIns="45720" rtlCol="0">
            <a:noAutofit/>
          </a:bodyPr>
          <a:lstStyle/>
          <a:p>
            <a:pPr algn="just">
              <a:spcBef>
                <a:spcPts val="600"/>
              </a:spcBef>
              <a:buClr>
                <a:schemeClr val="tx1"/>
              </a:buClr>
            </a:pPr>
            <a:r>
              <a:rPr lang="fr-FR" sz="1000" b="1" dirty="0">
                <a:latin typeface="Verdana" panose="020B0604030504040204" pitchFamily="34" charset="0"/>
              </a:rPr>
              <a:t>Modèle satellite </a:t>
            </a:r>
          </a:p>
        </p:txBody>
      </p:sp>
      <p:sp>
        <p:nvSpPr>
          <p:cNvPr id="25" name="ZoneTexte 24">
            <a:extLst>
              <a:ext uri="{FF2B5EF4-FFF2-40B4-BE49-F238E27FC236}">
                <a16:creationId xmlns:a16="http://schemas.microsoft.com/office/drawing/2014/main" id="{CC923ED2-EFCA-12B4-8DEF-5D60DC687486}"/>
              </a:ext>
            </a:extLst>
          </p:cNvPr>
          <p:cNvSpPr txBox="1"/>
          <p:nvPr/>
        </p:nvSpPr>
        <p:spPr>
          <a:xfrm>
            <a:off x="4536075" y="4695643"/>
            <a:ext cx="1806937" cy="1397617"/>
          </a:xfrm>
          <a:prstGeom prst="rect">
            <a:avLst/>
          </a:prstGeom>
        </p:spPr>
        <p:txBody>
          <a:bodyPr vert="horz" wrap="square" lIns="90000" tIns="45720" rIns="91440" bIns="45720" rtlCol="0">
            <a:noAutofit/>
          </a:bodyPr>
          <a:lstStyle/>
          <a:p>
            <a:pPr algn="just">
              <a:spcBef>
                <a:spcPts val="600"/>
              </a:spcBef>
              <a:buClr>
                <a:schemeClr val="tx1"/>
              </a:buClr>
            </a:pPr>
            <a:r>
              <a:rPr lang="fr-FR" sz="900" b="1" dirty="0">
                <a:latin typeface="Verdana" panose="020B0604030504040204" pitchFamily="34" charset="0"/>
              </a:rPr>
              <a:t>ASRF</a:t>
            </a:r>
          </a:p>
          <a:p>
            <a:pPr algn="just">
              <a:spcBef>
                <a:spcPts val="600"/>
              </a:spcBef>
              <a:buClr>
                <a:schemeClr val="tx1"/>
              </a:buClr>
            </a:pPr>
            <a:r>
              <a:rPr lang="fr-FR" sz="900" b="1" dirty="0" err="1">
                <a:latin typeface="Verdana" panose="020B0604030504040204" pitchFamily="34" charset="0"/>
              </a:rPr>
              <a:t>Creditmetrics</a:t>
            </a:r>
            <a:endParaRPr lang="fr-FR" sz="900" b="1" dirty="0">
              <a:latin typeface="Verdana" panose="020B0604030504040204" pitchFamily="34" charset="0"/>
            </a:endParaRPr>
          </a:p>
          <a:p>
            <a:pPr algn="just">
              <a:spcBef>
                <a:spcPts val="600"/>
              </a:spcBef>
              <a:buClr>
                <a:schemeClr val="tx1"/>
              </a:buClr>
            </a:pPr>
            <a:r>
              <a:rPr lang="fr-FR" sz="900" b="1" dirty="0" err="1">
                <a:latin typeface="Verdana" panose="020B0604030504040204" pitchFamily="34" charset="0"/>
              </a:rPr>
              <a:t>Frye</a:t>
            </a:r>
            <a:r>
              <a:rPr lang="fr-FR" sz="900" b="1" dirty="0">
                <a:latin typeface="Verdana" panose="020B0604030504040204" pitchFamily="34" charset="0"/>
              </a:rPr>
              <a:t>-Jacobs, …</a:t>
            </a:r>
          </a:p>
        </p:txBody>
      </p:sp>
      <p:sp>
        <p:nvSpPr>
          <p:cNvPr id="26" name="ZoneTexte 25">
            <a:extLst>
              <a:ext uri="{FF2B5EF4-FFF2-40B4-BE49-F238E27FC236}">
                <a16:creationId xmlns:a16="http://schemas.microsoft.com/office/drawing/2014/main" id="{57307E62-70D2-8BE9-BE1D-8E2BC2F35DA5}"/>
              </a:ext>
            </a:extLst>
          </p:cNvPr>
          <p:cNvSpPr txBox="1"/>
          <p:nvPr/>
        </p:nvSpPr>
        <p:spPr>
          <a:xfrm>
            <a:off x="2058865" y="1345426"/>
            <a:ext cx="6196732" cy="307777"/>
          </a:xfrm>
          <a:prstGeom prst="rect">
            <a:avLst/>
          </a:prstGeom>
          <a:noFill/>
        </p:spPr>
        <p:txBody>
          <a:bodyPr wrap="square">
            <a:spAutoFit/>
          </a:bodyPr>
          <a:lstStyle/>
          <a:p>
            <a:r>
              <a:rPr lang="fr-FR" sz="1400" b="1" dirty="0"/>
              <a:t>Approche Top-Down : </a:t>
            </a:r>
          </a:p>
        </p:txBody>
      </p:sp>
      <p:sp>
        <p:nvSpPr>
          <p:cNvPr id="27" name="Rectangle 26">
            <a:extLst>
              <a:ext uri="{FF2B5EF4-FFF2-40B4-BE49-F238E27FC236}">
                <a16:creationId xmlns:a16="http://schemas.microsoft.com/office/drawing/2014/main" id="{EEC8AE56-5E83-A561-BE16-DB116F6E3D44}"/>
              </a:ext>
            </a:extLst>
          </p:cNvPr>
          <p:cNvSpPr/>
          <p:nvPr/>
        </p:nvSpPr>
        <p:spPr>
          <a:xfrm>
            <a:off x="6896100" y="1633034"/>
            <a:ext cx="4934640" cy="1684182"/>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28" name="Rectangle 27">
            <a:extLst>
              <a:ext uri="{FF2B5EF4-FFF2-40B4-BE49-F238E27FC236}">
                <a16:creationId xmlns:a16="http://schemas.microsoft.com/office/drawing/2014/main" id="{288E80FF-3AB5-629E-667F-E9E3AD3482C5}"/>
              </a:ext>
            </a:extLst>
          </p:cNvPr>
          <p:cNvSpPr/>
          <p:nvPr/>
        </p:nvSpPr>
        <p:spPr>
          <a:xfrm>
            <a:off x="6527894" y="6306602"/>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29" name="Google Shape;5832;g2b5d8de168d_6_1401">
            <a:extLst>
              <a:ext uri="{FF2B5EF4-FFF2-40B4-BE49-F238E27FC236}">
                <a16:creationId xmlns:a16="http://schemas.microsoft.com/office/drawing/2014/main" id="{B4769164-50C0-0AA4-5A2F-3CE419C2E5E7}"/>
              </a:ext>
            </a:extLst>
          </p:cNvPr>
          <p:cNvSpPr/>
          <p:nvPr/>
        </p:nvSpPr>
        <p:spPr>
          <a:xfrm>
            <a:off x="7034769" y="1730011"/>
            <a:ext cx="454687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i="0" u="none" strike="noStrike" cap="none" dirty="0">
                <a:solidFill>
                  <a:srgbClr val="000000"/>
                </a:solidFill>
                <a:latin typeface="Verdana"/>
                <a:ea typeface="Verdana"/>
                <a:cs typeface="Verdana"/>
                <a:sym typeface="Verdana"/>
              </a:rPr>
              <a:t>Scénarios économiques et climatiques </a:t>
            </a:r>
            <a:endParaRPr sz="1050" b="0" i="0" u="none" strike="noStrike" cap="none" dirty="0">
              <a:solidFill>
                <a:srgbClr val="FFFFFF"/>
              </a:solidFill>
              <a:latin typeface="Calibri"/>
              <a:ea typeface="Calibri"/>
              <a:cs typeface="Calibri"/>
              <a:sym typeface="Calibri"/>
            </a:endParaRPr>
          </a:p>
        </p:txBody>
      </p:sp>
      <p:sp>
        <p:nvSpPr>
          <p:cNvPr id="30" name="Google Shape;6235;p132">
            <a:extLst>
              <a:ext uri="{FF2B5EF4-FFF2-40B4-BE49-F238E27FC236}">
                <a16:creationId xmlns:a16="http://schemas.microsoft.com/office/drawing/2014/main" id="{378CC8D4-4FC0-B17B-EE08-AFB661E53369}"/>
              </a:ext>
            </a:extLst>
          </p:cNvPr>
          <p:cNvSpPr/>
          <p:nvPr/>
        </p:nvSpPr>
        <p:spPr>
          <a:xfrm rot="5400000" flipV="1">
            <a:off x="9135288" y="5849490"/>
            <a:ext cx="291664" cy="54173"/>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31" name="Google Shape;5832;g2b5d8de168d_6_1401">
            <a:extLst>
              <a:ext uri="{FF2B5EF4-FFF2-40B4-BE49-F238E27FC236}">
                <a16:creationId xmlns:a16="http://schemas.microsoft.com/office/drawing/2014/main" id="{0192EC31-B56E-D757-3822-4FA75361348F}"/>
              </a:ext>
            </a:extLst>
          </p:cNvPr>
          <p:cNvSpPr/>
          <p:nvPr/>
        </p:nvSpPr>
        <p:spPr>
          <a:xfrm>
            <a:off x="8017764" y="6102093"/>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lvl="0" algn="ctr">
              <a:buClr>
                <a:srgbClr val="000000"/>
              </a:buClr>
              <a:buSzPts val="1000"/>
            </a:pPr>
            <a:r>
              <a:rPr lang="fr-FR" sz="1050" b="1" dirty="0">
                <a:solidFill>
                  <a:srgbClr val="000000"/>
                </a:solidFill>
                <a:latin typeface="Verdana"/>
                <a:ea typeface="Verdana"/>
                <a:cs typeface="Verdana"/>
                <a:sym typeface="Verdana"/>
              </a:rPr>
              <a:t>ECL </a:t>
            </a:r>
            <a:r>
              <a:rPr lang="fr-FR" sz="1050" b="1" dirty="0">
                <a:solidFill>
                  <a:srgbClr val="000000"/>
                </a:solidFill>
                <a:ea typeface="Verdana"/>
                <a:cs typeface="Verdana"/>
                <a:sym typeface="Verdana"/>
              </a:rPr>
              <a:t>stressés</a:t>
            </a:r>
            <a:r>
              <a:rPr lang="fr-FR" sz="1050" b="1" dirty="0">
                <a:solidFill>
                  <a:srgbClr val="000000"/>
                </a:solidFill>
                <a:latin typeface="Verdana"/>
                <a:ea typeface="Verdana"/>
                <a:cs typeface="Verdana"/>
                <a:sym typeface="Verdana"/>
              </a:rPr>
              <a:t>, RWA stressés</a:t>
            </a:r>
            <a:endParaRPr sz="1050" b="0" i="0" u="none" strike="noStrike" cap="none" dirty="0">
              <a:solidFill>
                <a:srgbClr val="FFFFFF"/>
              </a:solidFill>
              <a:latin typeface="Calibri"/>
              <a:ea typeface="Calibri"/>
              <a:cs typeface="Calibri"/>
              <a:sym typeface="Calibri"/>
            </a:endParaRPr>
          </a:p>
        </p:txBody>
      </p:sp>
      <p:sp>
        <p:nvSpPr>
          <p:cNvPr id="1216" name="Rectangle 1215">
            <a:extLst>
              <a:ext uri="{FF2B5EF4-FFF2-40B4-BE49-F238E27FC236}">
                <a16:creationId xmlns:a16="http://schemas.microsoft.com/office/drawing/2014/main" id="{74A9BC42-EAE6-EDB0-0DB7-B8E91CE6FF93}"/>
              </a:ext>
            </a:extLst>
          </p:cNvPr>
          <p:cNvSpPr/>
          <p:nvPr/>
        </p:nvSpPr>
        <p:spPr>
          <a:xfrm>
            <a:off x="6876393" y="3738202"/>
            <a:ext cx="4690915" cy="2049588"/>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217" name="Google Shape;5832;g2b5d8de168d_6_1401">
            <a:extLst>
              <a:ext uri="{FF2B5EF4-FFF2-40B4-BE49-F238E27FC236}">
                <a16:creationId xmlns:a16="http://schemas.microsoft.com/office/drawing/2014/main" id="{2869E99D-6F9E-93E1-6243-F910DC923120}"/>
              </a:ext>
            </a:extLst>
          </p:cNvPr>
          <p:cNvSpPr/>
          <p:nvPr/>
        </p:nvSpPr>
        <p:spPr>
          <a:xfrm>
            <a:off x="8017764" y="5149181"/>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dirty="0">
                <a:solidFill>
                  <a:srgbClr val="000000"/>
                </a:solidFill>
                <a:latin typeface="Verdana"/>
                <a:ea typeface="Verdana"/>
                <a:cs typeface="Verdana"/>
                <a:sym typeface="Verdana"/>
              </a:rPr>
              <a:t>Migrations, PD, LGD, CCF</a:t>
            </a:r>
            <a:endParaRPr sz="1050" b="0" i="0" u="none" strike="noStrike" cap="none" dirty="0">
              <a:solidFill>
                <a:srgbClr val="FFFFFF"/>
              </a:solidFill>
              <a:latin typeface="Calibri"/>
              <a:ea typeface="Calibri"/>
              <a:cs typeface="Calibri"/>
              <a:sym typeface="Calibri"/>
            </a:endParaRPr>
          </a:p>
        </p:txBody>
      </p:sp>
      <p:sp>
        <p:nvSpPr>
          <p:cNvPr id="1218" name="Google Shape;6235;p132">
            <a:extLst>
              <a:ext uri="{FF2B5EF4-FFF2-40B4-BE49-F238E27FC236}">
                <a16:creationId xmlns:a16="http://schemas.microsoft.com/office/drawing/2014/main" id="{13008BCC-F752-95DA-695B-D87D876F0892}"/>
              </a:ext>
            </a:extLst>
          </p:cNvPr>
          <p:cNvSpPr/>
          <p:nvPr/>
        </p:nvSpPr>
        <p:spPr>
          <a:xfrm rot="5400000" flipV="1">
            <a:off x="8996346" y="4715763"/>
            <a:ext cx="569548" cy="54174"/>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219" name="Rectangle 1218">
            <a:extLst>
              <a:ext uri="{FF2B5EF4-FFF2-40B4-BE49-F238E27FC236}">
                <a16:creationId xmlns:a16="http://schemas.microsoft.com/office/drawing/2014/main" id="{75EE574C-1D2B-0B68-E0B0-5483274B8D5F}"/>
              </a:ext>
            </a:extLst>
          </p:cNvPr>
          <p:cNvSpPr/>
          <p:nvPr/>
        </p:nvSpPr>
        <p:spPr>
          <a:xfrm>
            <a:off x="7442568" y="2630938"/>
            <a:ext cx="3875315" cy="1944792"/>
          </a:xfrm>
          <a:prstGeom prst="rect">
            <a:avLst/>
          </a:prstGeom>
          <a:solidFill>
            <a:srgbClr val="FFFFFF">
              <a:alpha val="0"/>
            </a:srgbClr>
          </a:solidFill>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220" name="Google Shape;6235;p132">
            <a:extLst>
              <a:ext uri="{FF2B5EF4-FFF2-40B4-BE49-F238E27FC236}">
                <a16:creationId xmlns:a16="http://schemas.microsoft.com/office/drawing/2014/main" id="{09A00A44-175F-0895-1DCB-9F68180BCAC0}"/>
              </a:ext>
            </a:extLst>
          </p:cNvPr>
          <p:cNvSpPr/>
          <p:nvPr/>
        </p:nvSpPr>
        <p:spPr>
          <a:xfrm rot="5400000" flipV="1">
            <a:off x="9067894" y="3547083"/>
            <a:ext cx="426451" cy="54170"/>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221" name="Google Shape;5832;g2b5d8de168d_6_1401">
            <a:extLst>
              <a:ext uri="{FF2B5EF4-FFF2-40B4-BE49-F238E27FC236}">
                <a16:creationId xmlns:a16="http://schemas.microsoft.com/office/drawing/2014/main" id="{8C539977-1C0F-DD31-2735-24516713E5A2}"/>
              </a:ext>
            </a:extLst>
          </p:cNvPr>
          <p:cNvSpPr/>
          <p:nvPr/>
        </p:nvSpPr>
        <p:spPr>
          <a:xfrm>
            <a:off x="8017764" y="2759755"/>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dirty="0">
                <a:solidFill>
                  <a:srgbClr val="000000"/>
                </a:solidFill>
                <a:latin typeface="Verdana"/>
                <a:ea typeface="Verdana"/>
                <a:cs typeface="Verdana"/>
                <a:sym typeface="Verdana"/>
              </a:rPr>
              <a:t>Valeur des actifs, épargne, bilan, compte de résultat, …</a:t>
            </a:r>
            <a:endParaRPr sz="1050" b="0" i="0" u="none" strike="noStrike" cap="none" dirty="0">
              <a:solidFill>
                <a:srgbClr val="FFFFFF"/>
              </a:solidFill>
              <a:latin typeface="Calibri"/>
              <a:ea typeface="Calibri"/>
              <a:cs typeface="Calibri"/>
              <a:sym typeface="Calibri"/>
            </a:endParaRPr>
          </a:p>
        </p:txBody>
      </p:sp>
      <p:sp>
        <p:nvSpPr>
          <p:cNvPr id="1222" name="Google Shape;6235;p132">
            <a:extLst>
              <a:ext uri="{FF2B5EF4-FFF2-40B4-BE49-F238E27FC236}">
                <a16:creationId xmlns:a16="http://schemas.microsoft.com/office/drawing/2014/main" id="{797710A1-91B9-CBF7-5789-C5D6999D5868}"/>
              </a:ext>
            </a:extLst>
          </p:cNvPr>
          <p:cNvSpPr/>
          <p:nvPr/>
        </p:nvSpPr>
        <p:spPr>
          <a:xfrm rot="5400000" flipV="1">
            <a:off x="9067894" y="2466059"/>
            <a:ext cx="426451" cy="54170"/>
          </a:xfrm>
          <a:prstGeom prst="rightArrow">
            <a:avLst>
              <a:gd name="adj1" fmla="val 50000"/>
              <a:gd name="adj2" fmla="val 50000"/>
            </a:avLst>
          </a:prstGeom>
          <a:solidFill>
            <a:schemeClr val="tx2"/>
          </a:solidFill>
          <a:ln w="254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223" name="Google Shape;5832;g2b5d8de168d_6_1401">
            <a:extLst>
              <a:ext uri="{FF2B5EF4-FFF2-40B4-BE49-F238E27FC236}">
                <a16:creationId xmlns:a16="http://schemas.microsoft.com/office/drawing/2014/main" id="{5C29DD12-617B-3F46-A700-770A00DA9BFF}"/>
              </a:ext>
            </a:extLst>
          </p:cNvPr>
          <p:cNvSpPr/>
          <p:nvPr/>
        </p:nvSpPr>
        <p:spPr>
          <a:xfrm>
            <a:off x="8017764" y="3861561"/>
            <a:ext cx="2580880" cy="490960"/>
          </a:xfrm>
          <a:prstGeom prst="roundRect">
            <a:avLst>
              <a:gd name="adj" fmla="val 16667"/>
            </a:avLst>
          </a:prstGeom>
          <a:solidFill>
            <a:schemeClr val="accent4">
              <a:lumMod val="20000"/>
              <a:lumOff val="80000"/>
            </a:schemeClr>
          </a:solidFill>
          <a:ln w="190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FR" sz="1050" b="1" i="0" u="none" strike="noStrike" cap="none" dirty="0">
                <a:solidFill>
                  <a:srgbClr val="000000"/>
                </a:solidFill>
                <a:latin typeface="Verdana"/>
                <a:ea typeface="Verdana"/>
                <a:cs typeface="Calibri"/>
                <a:sym typeface="Verdana"/>
              </a:rPr>
              <a:t>Risk drivers de niveau contrepartie</a:t>
            </a:r>
            <a:endParaRPr sz="1050" b="0" i="0" u="none" strike="noStrike" cap="none" dirty="0">
              <a:solidFill>
                <a:srgbClr val="FFFFFF"/>
              </a:solidFill>
              <a:latin typeface="Calibri"/>
              <a:ea typeface="Calibri"/>
              <a:cs typeface="Calibri"/>
              <a:sym typeface="Calibri"/>
            </a:endParaRPr>
          </a:p>
        </p:txBody>
      </p:sp>
      <p:sp>
        <p:nvSpPr>
          <p:cNvPr id="1229" name="ZoneTexte 1228">
            <a:extLst>
              <a:ext uri="{FF2B5EF4-FFF2-40B4-BE49-F238E27FC236}">
                <a16:creationId xmlns:a16="http://schemas.microsoft.com/office/drawing/2014/main" id="{89FC6D8F-22FA-A54B-6545-441BAF7C28AA}"/>
              </a:ext>
            </a:extLst>
          </p:cNvPr>
          <p:cNvSpPr txBox="1"/>
          <p:nvPr/>
        </p:nvSpPr>
        <p:spPr>
          <a:xfrm>
            <a:off x="9437704" y="3419459"/>
            <a:ext cx="1962714" cy="1397617"/>
          </a:xfrm>
          <a:prstGeom prst="rect">
            <a:avLst/>
          </a:prstGeom>
        </p:spPr>
        <p:txBody>
          <a:bodyPr vert="horz" wrap="square" lIns="90000" tIns="45720" rIns="91440" bIns="45720" rtlCol="0">
            <a:noAutofit/>
          </a:bodyPr>
          <a:lstStyle/>
          <a:p>
            <a:pPr algn="just">
              <a:spcBef>
                <a:spcPts val="600"/>
              </a:spcBef>
              <a:buClr>
                <a:schemeClr val="tx1"/>
              </a:buClr>
            </a:pPr>
            <a:r>
              <a:rPr lang="fr-FR" sz="1000" b="1" dirty="0">
                <a:latin typeface="Verdana" panose="020B0604030504040204" pitchFamily="34" charset="0"/>
              </a:rPr>
              <a:t>Canaux de transmission</a:t>
            </a:r>
          </a:p>
        </p:txBody>
      </p:sp>
      <p:sp>
        <p:nvSpPr>
          <p:cNvPr id="1231" name="ZoneTexte 1230">
            <a:extLst>
              <a:ext uri="{FF2B5EF4-FFF2-40B4-BE49-F238E27FC236}">
                <a16:creationId xmlns:a16="http://schemas.microsoft.com/office/drawing/2014/main" id="{3590E238-0B28-C128-33A0-29A7A8458604}"/>
              </a:ext>
            </a:extLst>
          </p:cNvPr>
          <p:cNvSpPr txBox="1"/>
          <p:nvPr/>
        </p:nvSpPr>
        <p:spPr>
          <a:xfrm>
            <a:off x="9351580" y="4593202"/>
            <a:ext cx="2462862" cy="1397617"/>
          </a:xfrm>
          <a:prstGeom prst="rect">
            <a:avLst/>
          </a:prstGeom>
        </p:spPr>
        <p:txBody>
          <a:bodyPr vert="horz" wrap="square" lIns="90000" tIns="45720" rIns="91440" bIns="45720" rtlCol="0">
            <a:noAutofit/>
          </a:bodyPr>
          <a:lstStyle/>
          <a:p>
            <a:pPr algn="just">
              <a:spcBef>
                <a:spcPts val="600"/>
              </a:spcBef>
              <a:buClr>
                <a:schemeClr val="tx1"/>
              </a:buClr>
            </a:pPr>
            <a:r>
              <a:rPr lang="fr-FR" sz="900" b="1" dirty="0">
                <a:latin typeface="Verdana" panose="020B0604030504040204" pitchFamily="34" charset="0"/>
              </a:rPr>
              <a:t>Modèles de notations, </a:t>
            </a:r>
          </a:p>
          <a:p>
            <a:pPr algn="just">
              <a:spcBef>
                <a:spcPts val="600"/>
              </a:spcBef>
              <a:buClr>
                <a:schemeClr val="tx1"/>
              </a:buClr>
            </a:pPr>
            <a:r>
              <a:rPr lang="fr-FR" sz="900" b="1" dirty="0">
                <a:latin typeface="Verdana" panose="020B0604030504040204" pitchFamily="34" charset="0"/>
              </a:rPr>
              <a:t>Arbre de régression (LGD), …</a:t>
            </a:r>
          </a:p>
        </p:txBody>
      </p:sp>
      <p:sp>
        <p:nvSpPr>
          <p:cNvPr id="1232" name="ZoneTexte 1231">
            <a:extLst>
              <a:ext uri="{FF2B5EF4-FFF2-40B4-BE49-F238E27FC236}">
                <a16:creationId xmlns:a16="http://schemas.microsoft.com/office/drawing/2014/main" id="{DE308B8F-85AA-81AD-975B-9EBB44F3400C}"/>
              </a:ext>
            </a:extLst>
          </p:cNvPr>
          <p:cNvSpPr txBox="1"/>
          <p:nvPr/>
        </p:nvSpPr>
        <p:spPr>
          <a:xfrm>
            <a:off x="8017764" y="1297184"/>
            <a:ext cx="6196732" cy="307777"/>
          </a:xfrm>
          <a:prstGeom prst="rect">
            <a:avLst/>
          </a:prstGeom>
          <a:noFill/>
        </p:spPr>
        <p:txBody>
          <a:bodyPr wrap="square">
            <a:spAutoFit/>
          </a:bodyPr>
          <a:lstStyle/>
          <a:p>
            <a:r>
              <a:rPr lang="fr-FR" sz="1400" b="1" dirty="0"/>
              <a:t>Approche Bottom-Up : </a:t>
            </a:r>
          </a:p>
        </p:txBody>
      </p:sp>
      <p:sp>
        <p:nvSpPr>
          <p:cNvPr id="1233" name="ZoneTexte 1232">
            <a:extLst>
              <a:ext uri="{FF2B5EF4-FFF2-40B4-BE49-F238E27FC236}">
                <a16:creationId xmlns:a16="http://schemas.microsoft.com/office/drawing/2014/main" id="{1EA28141-BC3C-3C63-CEF9-1BA9F548E7A2}"/>
              </a:ext>
            </a:extLst>
          </p:cNvPr>
          <p:cNvSpPr txBox="1"/>
          <p:nvPr/>
        </p:nvSpPr>
        <p:spPr>
          <a:xfrm>
            <a:off x="9451496" y="2299665"/>
            <a:ext cx="2235953" cy="1397617"/>
          </a:xfrm>
          <a:prstGeom prst="rect">
            <a:avLst/>
          </a:prstGeom>
        </p:spPr>
        <p:txBody>
          <a:bodyPr vert="horz" wrap="square" lIns="90000" tIns="45720" rIns="91440" bIns="45720" rtlCol="0">
            <a:noAutofit/>
          </a:bodyPr>
          <a:lstStyle/>
          <a:p>
            <a:pPr algn="just">
              <a:spcBef>
                <a:spcPts val="600"/>
              </a:spcBef>
              <a:buClr>
                <a:schemeClr val="tx1"/>
              </a:buClr>
            </a:pPr>
            <a:r>
              <a:rPr lang="fr-FR" sz="1000" b="1" dirty="0">
                <a:latin typeface="Verdana" panose="020B0604030504040204" pitchFamily="34" charset="0"/>
              </a:rPr>
              <a:t>Modèles d’impact</a:t>
            </a:r>
          </a:p>
        </p:txBody>
      </p:sp>
    </p:spTree>
    <p:extLst>
      <p:ext uri="{BB962C8B-B14F-4D97-AF65-F5344CB8AC3E}">
        <p14:creationId xmlns:p14="http://schemas.microsoft.com/office/powerpoint/2010/main" val="4000993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5202E8A-E1C8-5A67-DE60-3CD685EB633A}"/>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86F1C463-2A0B-A937-63BB-1CF71FA1EA4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3E4EAE6B-EAC3-056D-FB86-6228E823CAD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Les caractéristiques d’un Stress-test EBA (STEBA)</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D3465DEA-503E-38A7-68AF-926492A9F25D}"/>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0ADE3745-A186-AFEE-6A3A-4C56804DE9A3}"/>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99E09444-F0D5-3538-DCC0-4F40A8DF67D2}"/>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151A4467-061E-C933-2E4A-B40D140131DE}"/>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02E8BD02-DCFD-CFFC-4648-C751A2698129}"/>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 name="object 21">
            <a:extLst>
              <a:ext uri="{FF2B5EF4-FFF2-40B4-BE49-F238E27FC236}">
                <a16:creationId xmlns:a16="http://schemas.microsoft.com/office/drawing/2014/main" id="{CFE07F97-383E-30A0-FAD4-68266AB11C2B}"/>
              </a:ext>
            </a:extLst>
          </p:cNvPr>
          <p:cNvSpPr txBox="1"/>
          <p:nvPr/>
        </p:nvSpPr>
        <p:spPr>
          <a:xfrm>
            <a:off x="159322" y="1316560"/>
            <a:ext cx="11960893" cy="896399"/>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Le STEBA est un exercice biennal (tous les 2 ans) qui couvre un </a:t>
            </a:r>
            <a:r>
              <a:rPr lang="fr-FR" sz="1200" b="1" dirty="0"/>
              <a:t>horizon de projection de 3 ans. </a:t>
            </a:r>
          </a:p>
          <a:p>
            <a:pPr marL="351450" marR="83820" indent="-171450" algn="just">
              <a:spcBef>
                <a:spcPts val="430"/>
              </a:spcBef>
              <a:buFont typeface="Arial" panose="020B0604020202020204" pitchFamily="34" charset="0"/>
              <a:buChar char="•"/>
            </a:pPr>
            <a:endParaRPr lang="fr-FR" sz="1200" b="1" dirty="0"/>
          </a:p>
          <a:p>
            <a:pPr marL="351450" marR="83820" indent="-171450" algn="just">
              <a:spcBef>
                <a:spcPts val="430"/>
              </a:spcBef>
              <a:buFont typeface="Arial" panose="020B0604020202020204" pitchFamily="34" charset="0"/>
              <a:buChar char="•"/>
            </a:pPr>
            <a:r>
              <a:rPr lang="fr-FR" sz="1200" dirty="0"/>
              <a:t>Il est réalisé sur un échantillon de banques couvrant près de 70% du secteur bancaire de la zone UE (52 banques dont 5 françaises). Le dernier exercice en date s’est tenu en 2025 et son horizon de projection couvrait la période 2025-2027.</a:t>
            </a:r>
          </a:p>
        </p:txBody>
      </p:sp>
      <p:pic>
        <p:nvPicPr>
          <p:cNvPr id="4" name="Image 3">
            <a:extLst>
              <a:ext uri="{FF2B5EF4-FFF2-40B4-BE49-F238E27FC236}">
                <a16:creationId xmlns:a16="http://schemas.microsoft.com/office/drawing/2014/main" id="{E7600FBE-6211-4585-1960-1F6820A5C781}"/>
              </a:ext>
            </a:extLst>
          </p:cNvPr>
          <p:cNvPicPr>
            <a:picLocks noChangeAspect="1"/>
          </p:cNvPicPr>
          <p:nvPr/>
        </p:nvPicPr>
        <p:blipFill>
          <a:blip r:embed="rId4"/>
          <a:stretch>
            <a:fillRect/>
          </a:stretch>
        </p:blipFill>
        <p:spPr>
          <a:xfrm>
            <a:off x="4778793" y="2747296"/>
            <a:ext cx="7253883" cy="3635298"/>
          </a:xfrm>
          <a:prstGeom prst="rect">
            <a:avLst/>
          </a:prstGeom>
        </p:spPr>
      </p:pic>
      <p:sp>
        <p:nvSpPr>
          <p:cNvPr id="5" name="ZoneTexte 4">
            <a:extLst>
              <a:ext uri="{FF2B5EF4-FFF2-40B4-BE49-F238E27FC236}">
                <a16:creationId xmlns:a16="http://schemas.microsoft.com/office/drawing/2014/main" id="{258286C9-D552-1612-16D8-0898E09DA6FC}"/>
              </a:ext>
            </a:extLst>
          </p:cNvPr>
          <p:cNvSpPr txBox="1"/>
          <p:nvPr/>
        </p:nvSpPr>
        <p:spPr>
          <a:xfrm>
            <a:off x="4778793" y="2465949"/>
            <a:ext cx="9040602" cy="246221"/>
          </a:xfrm>
          <a:prstGeom prst="rect">
            <a:avLst/>
          </a:prstGeom>
          <a:noFill/>
        </p:spPr>
        <p:txBody>
          <a:bodyPr wrap="square">
            <a:spAutoFit/>
          </a:bodyPr>
          <a:lstStyle/>
          <a:p>
            <a:r>
              <a:rPr lang="fr-FR" sz="1000" b="1" dirty="0"/>
              <a:t>Scénarios macroéconomiques du taux de croissance du PIB fournis par l’EBA </a:t>
            </a:r>
            <a:r>
              <a:rPr lang="fr-FR" sz="1000" dirty="0">
                <a:solidFill>
                  <a:schemeClr val="bg2"/>
                </a:solidFill>
              </a:rPr>
              <a:t>(</a:t>
            </a:r>
            <a:r>
              <a:rPr lang="fr-FR" sz="1000" dirty="0">
                <a:solidFill>
                  <a:schemeClr val="bg2"/>
                </a:solidFill>
                <a:hlinkClick r:id="rId5">
                  <a:extLst>
                    <a:ext uri="{A12FA001-AC4F-418D-AE19-62706E023703}">
                      <ahyp:hlinkClr xmlns:ahyp="http://schemas.microsoft.com/office/drawing/2018/hyperlinkcolor" val="tx"/>
                    </a:ext>
                  </a:extLst>
                </a:hlinkClick>
              </a:rPr>
              <a:t>lien vers la source</a:t>
            </a:r>
            <a:r>
              <a:rPr lang="fr-FR" sz="1000" dirty="0">
                <a:solidFill>
                  <a:schemeClr val="bg2"/>
                </a:solidFill>
              </a:rPr>
              <a:t>)</a:t>
            </a:r>
          </a:p>
        </p:txBody>
      </p:sp>
      <p:sp>
        <p:nvSpPr>
          <p:cNvPr id="7" name="Google Shape;6353;p138">
            <a:extLst>
              <a:ext uri="{FF2B5EF4-FFF2-40B4-BE49-F238E27FC236}">
                <a16:creationId xmlns:a16="http://schemas.microsoft.com/office/drawing/2014/main" id="{5FF42AFC-7137-5697-AA6A-37E0F7EB7B37}"/>
              </a:ext>
            </a:extLst>
          </p:cNvPr>
          <p:cNvSpPr/>
          <p:nvPr/>
        </p:nvSpPr>
        <p:spPr>
          <a:xfrm>
            <a:off x="159322" y="2309554"/>
            <a:ext cx="4423195" cy="439604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8" name="ZoneTexte 7">
            <a:extLst>
              <a:ext uri="{FF2B5EF4-FFF2-40B4-BE49-F238E27FC236}">
                <a16:creationId xmlns:a16="http://schemas.microsoft.com/office/drawing/2014/main" id="{4C3AB1F5-1BEC-ED77-7215-E7041E9C4DB9}"/>
              </a:ext>
            </a:extLst>
          </p:cNvPr>
          <p:cNvSpPr txBox="1"/>
          <p:nvPr/>
        </p:nvSpPr>
        <p:spPr>
          <a:xfrm>
            <a:off x="4778794" y="2342766"/>
            <a:ext cx="7203083" cy="4362833"/>
          </a:xfrm>
          <a:prstGeom prst="rect">
            <a:avLst/>
          </a:prstGeom>
          <a:ln w="28575">
            <a:solidFill>
              <a:srgbClr val="8D6A31"/>
            </a:solidFill>
          </a:ln>
        </p:spPr>
        <p:txBody>
          <a:bodyPr vert="horz" wrap="none" lIns="0" tIns="0" rIns="0" bIns="0" rtlCol="0" anchor="ctr" anchorCtr="0">
            <a:noAutofit/>
          </a:bodyPr>
          <a:lstStyle/>
          <a:p>
            <a:pPr algn="just">
              <a:spcBef>
                <a:spcPts val="600"/>
              </a:spcBef>
              <a:buClr>
                <a:schemeClr val="tx1"/>
              </a:buClr>
            </a:pPr>
            <a:endParaRPr lang="fr-FR" sz="1400" dirty="0">
              <a:latin typeface="Verdana" panose="020B0604030504040204" pitchFamily="34" charset="0"/>
            </a:endParaRPr>
          </a:p>
        </p:txBody>
      </p:sp>
      <p:sp>
        <p:nvSpPr>
          <p:cNvPr id="9" name="ZoneTexte 8">
            <a:extLst>
              <a:ext uri="{FF2B5EF4-FFF2-40B4-BE49-F238E27FC236}">
                <a16:creationId xmlns:a16="http://schemas.microsoft.com/office/drawing/2014/main" id="{6C219948-D848-8B6D-755D-96DEB75A8059}"/>
              </a:ext>
            </a:extLst>
          </p:cNvPr>
          <p:cNvSpPr txBox="1"/>
          <p:nvPr/>
        </p:nvSpPr>
        <p:spPr>
          <a:xfrm>
            <a:off x="159321" y="2360531"/>
            <a:ext cx="4247453" cy="3945019"/>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L’EBA fournit des projections de variables macroéconomiques à horizon 3 ans pour deux scénarios  : </a:t>
            </a:r>
            <a:r>
              <a:rPr lang="fr-FR" sz="1200" b="1" dirty="0">
                <a:latin typeface="Verdana" panose="020B0604030504040204" pitchFamily="34" charset="0"/>
              </a:rPr>
              <a:t>Baseline</a:t>
            </a:r>
            <a:r>
              <a:rPr lang="fr-FR" sz="1200" dirty="0">
                <a:latin typeface="Verdana" panose="020B0604030504040204" pitchFamily="34" charset="0"/>
              </a:rPr>
              <a:t> et </a:t>
            </a:r>
            <a:r>
              <a:rPr lang="fr-FR" sz="1200" b="1" dirty="0">
                <a:latin typeface="Verdana" panose="020B0604030504040204" pitchFamily="34" charset="0"/>
              </a:rPr>
              <a:t>Adverse</a:t>
            </a:r>
            <a:r>
              <a:rPr lang="fr-FR" sz="1200" dirty="0">
                <a:latin typeface="Verdana" panose="020B0604030504040204" pitchFamily="34" charset="0"/>
              </a:rPr>
              <a:t>.</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r>
              <a:rPr lang="fr-FR" sz="1200" dirty="0">
                <a:latin typeface="Verdana" panose="020B0604030504040204" pitchFamily="34" charset="0"/>
              </a:rPr>
              <a:t>Les banques doivent intégrer ces scénarios dans leurs modèles internes et fournir des projections de leurs différents paramètres de risque.</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r>
              <a:rPr lang="fr-FR" sz="1200" dirty="0">
                <a:latin typeface="Verdana" panose="020B0604030504040204" pitchFamily="34" charset="0"/>
              </a:rPr>
              <a:t>Un retour à la moyenne progressif vers les valeurs des paramètres du scénario Baseline de l’année 3 (2027) s’applique à partir de l’année 4 et sur une durée de six ans (jusqu’en 2033).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r>
              <a:rPr lang="fr-FR" sz="1200" dirty="0">
                <a:latin typeface="Verdana" panose="020B0604030504040204" pitchFamily="34" charset="0"/>
              </a:rPr>
              <a:t>Le STEBA est réalisé en </a:t>
            </a:r>
            <a:r>
              <a:rPr lang="fr-FR" sz="1200" b="1" dirty="0">
                <a:latin typeface="Verdana" panose="020B0604030504040204" pitchFamily="34" charset="0"/>
              </a:rPr>
              <a:t>bilan statique</a:t>
            </a:r>
            <a:r>
              <a:rPr lang="fr-FR" sz="1200" dirty="0">
                <a:latin typeface="Verdana" panose="020B0604030504040204" pitchFamily="34" charset="0"/>
              </a:rPr>
              <a:t>. Autrement dit, la structure du bilan est gelée au point de départ : </a:t>
            </a:r>
            <a:r>
              <a:rPr lang="fr-FR" sz="1200" b="1" dirty="0">
                <a:latin typeface="Verdana" panose="020B0604030504040204" pitchFamily="34" charset="0"/>
              </a:rPr>
              <a:t>hypothèse de défaut absorbant </a:t>
            </a:r>
            <a:r>
              <a:rPr lang="fr-FR" sz="1200" dirty="0">
                <a:latin typeface="Verdana" panose="020B0604030504040204" pitchFamily="34" charset="0"/>
              </a:rPr>
              <a:t>(absence de transition de S3 vers S1 ou S2).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r>
              <a:rPr lang="fr-FR" sz="1200" dirty="0">
                <a:latin typeface="Verdana" panose="020B0604030504040204" pitchFamily="34" charset="0"/>
              </a:rPr>
              <a:t>Le STEBA de 2025 intègre les </a:t>
            </a:r>
            <a:r>
              <a:rPr lang="fr-FR" sz="1200" i="1" dirty="0">
                <a:latin typeface="Verdana" panose="020B0604030504040204" pitchFamily="34" charset="0"/>
              </a:rPr>
              <a:t>output </a:t>
            </a:r>
            <a:r>
              <a:rPr lang="fr-FR" sz="1200" i="1" dirty="0" err="1">
                <a:latin typeface="Verdana" panose="020B0604030504040204" pitchFamily="34" charset="0"/>
              </a:rPr>
              <a:t>floors</a:t>
            </a:r>
            <a:r>
              <a:rPr lang="fr-FR" sz="1200" i="1" dirty="0">
                <a:latin typeface="Verdana" panose="020B0604030504040204" pitchFamily="34" charset="0"/>
              </a:rPr>
              <a:t> </a:t>
            </a:r>
            <a:r>
              <a:rPr lang="fr-FR" sz="1200" dirty="0">
                <a:latin typeface="Verdana" panose="020B0604030504040204" pitchFamily="34" charset="0"/>
              </a:rPr>
              <a:t>prévues par CRR3 (mise en application de Bâle IV).</a:t>
            </a:r>
          </a:p>
        </p:txBody>
      </p:sp>
    </p:spTree>
    <p:extLst>
      <p:ext uri="{BB962C8B-B14F-4D97-AF65-F5344CB8AC3E}">
        <p14:creationId xmlns:p14="http://schemas.microsoft.com/office/powerpoint/2010/main" val="3387466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4062D72-8DBC-C240-A3C6-3973F7F55947}"/>
            </a:ext>
          </a:extLst>
        </p:cNvPr>
        <p:cNvGrpSpPr/>
        <p:nvPr/>
      </p:nvGrpSpPr>
      <p:grpSpPr>
        <a:xfrm>
          <a:off x="0" y="0"/>
          <a:ext cx="0" cy="0"/>
          <a:chOff x="0" y="0"/>
          <a:chExt cx="0" cy="0"/>
        </a:xfrm>
      </p:grpSpPr>
      <p:sp>
        <p:nvSpPr>
          <p:cNvPr id="1221" name="Rectangle 1220">
            <a:extLst>
              <a:ext uri="{FF2B5EF4-FFF2-40B4-BE49-F238E27FC236}">
                <a16:creationId xmlns:a16="http://schemas.microsoft.com/office/drawing/2014/main" id="{7C49C43F-9A1E-6291-C58E-94A65E00DAAB}"/>
              </a:ext>
            </a:extLst>
          </p:cNvPr>
          <p:cNvSpPr/>
          <p:nvPr/>
        </p:nvSpPr>
        <p:spPr>
          <a:xfrm>
            <a:off x="4629506" y="1929444"/>
            <a:ext cx="166502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0" name="Rectangle : coins arrondis 1219">
            <a:extLst>
              <a:ext uri="{FF2B5EF4-FFF2-40B4-BE49-F238E27FC236}">
                <a16:creationId xmlns:a16="http://schemas.microsoft.com/office/drawing/2014/main" id="{01025188-7E16-1F0B-469C-41BE435F2E66}"/>
              </a:ext>
            </a:extLst>
          </p:cNvPr>
          <p:cNvSpPr/>
          <p:nvPr/>
        </p:nvSpPr>
        <p:spPr>
          <a:xfrm>
            <a:off x="4800886" y="3365876"/>
            <a:ext cx="7022380" cy="264030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797E2D0E-05A2-E802-0AE3-69186940D40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Architecture Simplifiée d’un STEBA</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22538BF1-C302-614E-6FD1-B8BB983E4427}"/>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F78203F3-84A4-5F73-2EFC-691FCDF574B1}"/>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8" name="ZoneTexte 17">
            <a:extLst>
              <a:ext uri="{FF2B5EF4-FFF2-40B4-BE49-F238E27FC236}">
                <a16:creationId xmlns:a16="http://schemas.microsoft.com/office/drawing/2014/main" id="{2DDC22E0-F13F-28F2-FEB1-D3DC28E44E98}"/>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3" name="Rectangle 2">
            <a:extLst>
              <a:ext uri="{FF2B5EF4-FFF2-40B4-BE49-F238E27FC236}">
                <a16:creationId xmlns:a16="http://schemas.microsoft.com/office/drawing/2014/main" id="{4122936C-BD23-EE3D-5783-161BAB18B72A}"/>
              </a:ext>
            </a:extLst>
          </p:cNvPr>
          <p:cNvSpPr/>
          <p:nvPr/>
        </p:nvSpPr>
        <p:spPr>
          <a:xfrm>
            <a:off x="664540" y="1758580"/>
            <a:ext cx="2527300" cy="863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4" name="Cylindre 3">
            <a:extLst>
              <a:ext uri="{FF2B5EF4-FFF2-40B4-BE49-F238E27FC236}">
                <a16:creationId xmlns:a16="http://schemas.microsoft.com/office/drawing/2014/main" id="{556C9BE1-9146-A705-C9E8-A8D42C1D39CB}"/>
              </a:ext>
            </a:extLst>
          </p:cNvPr>
          <p:cNvSpPr/>
          <p:nvPr/>
        </p:nvSpPr>
        <p:spPr>
          <a:xfrm>
            <a:off x="2874335" y="3973337"/>
            <a:ext cx="1688232" cy="1404698"/>
          </a:xfrm>
          <a:prstGeom prst="can">
            <a:avLst/>
          </a:prstGeom>
          <a:solidFill>
            <a:schemeClr val="accent2">
              <a:lumMod val="60000"/>
              <a:lumOff val="4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5" name="Rectangle 4">
            <a:extLst>
              <a:ext uri="{FF2B5EF4-FFF2-40B4-BE49-F238E27FC236}">
                <a16:creationId xmlns:a16="http://schemas.microsoft.com/office/drawing/2014/main" id="{5C106E53-FA13-4861-2900-6FEC8008D260}"/>
              </a:ext>
            </a:extLst>
          </p:cNvPr>
          <p:cNvSpPr/>
          <p:nvPr/>
        </p:nvSpPr>
        <p:spPr>
          <a:xfrm>
            <a:off x="4629506" y="1228932"/>
            <a:ext cx="166502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6" name="ZoneTexte 5">
            <a:extLst>
              <a:ext uri="{FF2B5EF4-FFF2-40B4-BE49-F238E27FC236}">
                <a16:creationId xmlns:a16="http://schemas.microsoft.com/office/drawing/2014/main" id="{7A9CDF9A-F68C-6D48-2723-6ED41C7C5173}"/>
              </a:ext>
            </a:extLst>
          </p:cNvPr>
          <p:cNvSpPr txBox="1"/>
          <p:nvPr/>
        </p:nvSpPr>
        <p:spPr>
          <a:xfrm>
            <a:off x="4919712" y="1315954"/>
            <a:ext cx="1917700" cy="58420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PD </a:t>
            </a:r>
            <a:r>
              <a:rPr lang="fr-FR" sz="1400" b="1" dirty="0" err="1">
                <a:latin typeface="Verdana" panose="020B0604030504040204" pitchFamily="34" charset="0"/>
              </a:rPr>
              <a:t>FwL</a:t>
            </a:r>
            <a:endParaRPr lang="fr-FR" sz="1400" b="1" dirty="0">
              <a:latin typeface="Verdana" panose="020B0604030504040204" pitchFamily="34" charset="0"/>
            </a:endParaRPr>
          </a:p>
        </p:txBody>
      </p:sp>
      <p:sp>
        <p:nvSpPr>
          <p:cNvPr id="8" name="Rectangle 7">
            <a:extLst>
              <a:ext uri="{FF2B5EF4-FFF2-40B4-BE49-F238E27FC236}">
                <a16:creationId xmlns:a16="http://schemas.microsoft.com/office/drawing/2014/main" id="{0B1413CA-4D4A-57EC-380B-310048A71B78}"/>
              </a:ext>
            </a:extLst>
          </p:cNvPr>
          <p:cNvSpPr/>
          <p:nvPr/>
        </p:nvSpPr>
        <p:spPr>
          <a:xfrm>
            <a:off x="4629506" y="2630664"/>
            <a:ext cx="1665026" cy="5842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9" name="ZoneTexte 8">
            <a:extLst>
              <a:ext uri="{FF2B5EF4-FFF2-40B4-BE49-F238E27FC236}">
                <a16:creationId xmlns:a16="http://schemas.microsoft.com/office/drawing/2014/main" id="{55EDE6A6-2724-40C5-461D-FF89F49A1B0B}"/>
              </a:ext>
            </a:extLst>
          </p:cNvPr>
          <p:cNvSpPr txBox="1"/>
          <p:nvPr/>
        </p:nvSpPr>
        <p:spPr>
          <a:xfrm>
            <a:off x="4847540" y="2070439"/>
            <a:ext cx="1917700" cy="58420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LGD </a:t>
            </a:r>
            <a:r>
              <a:rPr lang="fr-FR" sz="1400" b="1" dirty="0" err="1">
                <a:latin typeface="Verdana" panose="020B0604030504040204" pitchFamily="34" charset="0"/>
              </a:rPr>
              <a:t>FwL</a:t>
            </a:r>
            <a:endParaRPr lang="fr-FR" sz="1400" b="1" dirty="0">
              <a:latin typeface="Verdana" panose="020B0604030504040204" pitchFamily="34" charset="0"/>
            </a:endParaRPr>
          </a:p>
        </p:txBody>
      </p:sp>
      <p:sp>
        <p:nvSpPr>
          <p:cNvPr id="11" name="ZoneTexte 10">
            <a:extLst>
              <a:ext uri="{FF2B5EF4-FFF2-40B4-BE49-F238E27FC236}">
                <a16:creationId xmlns:a16="http://schemas.microsoft.com/office/drawing/2014/main" id="{6FA9835B-62DD-AF0C-E4E8-6362BA6C14B8}"/>
              </a:ext>
            </a:extLst>
          </p:cNvPr>
          <p:cNvSpPr txBox="1"/>
          <p:nvPr/>
        </p:nvSpPr>
        <p:spPr>
          <a:xfrm>
            <a:off x="4611164" y="2698600"/>
            <a:ext cx="1917700" cy="584200"/>
          </a:xfrm>
          <a:prstGeom prst="rect">
            <a:avLst/>
          </a:prstGeom>
        </p:spPr>
        <p:txBody>
          <a:bodyPr vert="horz" wrap="square" lIns="90000" tIns="45720" rIns="91440" bIns="45720" rtlCol="0">
            <a:noAutofit/>
          </a:bodyPr>
          <a:lstStyle/>
          <a:p>
            <a:pPr algn="just">
              <a:spcBef>
                <a:spcPts val="600"/>
              </a:spcBef>
              <a:buClr>
                <a:schemeClr val="tx1"/>
              </a:buClr>
            </a:pPr>
            <a:r>
              <a:rPr lang="fr-FR" sz="1050" b="1" dirty="0">
                <a:latin typeface="Verdana" panose="020B0604030504040204" pitchFamily="34" charset="0"/>
              </a:rPr>
              <a:t>Matrices de </a:t>
            </a:r>
          </a:p>
          <a:p>
            <a:pPr algn="just">
              <a:spcBef>
                <a:spcPts val="600"/>
              </a:spcBef>
              <a:buClr>
                <a:schemeClr val="tx1"/>
              </a:buClr>
            </a:pPr>
            <a:r>
              <a:rPr lang="fr-FR" sz="1050" b="1" dirty="0">
                <a:latin typeface="Verdana" panose="020B0604030504040204" pitchFamily="34" charset="0"/>
              </a:rPr>
              <a:t>migration d’encours</a:t>
            </a:r>
          </a:p>
        </p:txBody>
      </p:sp>
      <p:sp>
        <p:nvSpPr>
          <p:cNvPr id="12" name="Rectangle 11">
            <a:extLst>
              <a:ext uri="{FF2B5EF4-FFF2-40B4-BE49-F238E27FC236}">
                <a16:creationId xmlns:a16="http://schemas.microsoft.com/office/drawing/2014/main" id="{B1A41BEE-516F-4F04-D538-87C9E7294753}"/>
              </a:ext>
            </a:extLst>
          </p:cNvPr>
          <p:cNvSpPr/>
          <p:nvPr/>
        </p:nvSpPr>
        <p:spPr>
          <a:xfrm>
            <a:off x="315451" y="3355535"/>
            <a:ext cx="1549400" cy="7371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3" name="ZoneTexte 12">
            <a:extLst>
              <a:ext uri="{FF2B5EF4-FFF2-40B4-BE49-F238E27FC236}">
                <a16:creationId xmlns:a16="http://schemas.microsoft.com/office/drawing/2014/main" id="{6D68668D-4A4B-BAA7-40BB-341C5507D7B3}"/>
              </a:ext>
            </a:extLst>
          </p:cNvPr>
          <p:cNvSpPr txBox="1"/>
          <p:nvPr/>
        </p:nvSpPr>
        <p:spPr>
          <a:xfrm>
            <a:off x="378790" y="3461444"/>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Bases de </a:t>
            </a:r>
          </a:p>
          <a:p>
            <a:pPr algn="just">
              <a:spcBef>
                <a:spcPts val="600"/>
              </a:spcBef>
              <a:buClr>
                <a:schemeClr val="tx1"/>
              </a:buClr>
            </a:pPr>
            <a:r>
              <a:rPr lang="fr-FR" sz="1200" dirty="0">
                <a:latin typeface="Verdana" panose="020B0604030504040204" pitchFamily="34" charset="0"/>
              </a:rPr>
              <a:t>données internes</a:t>
            </a:r>
          </a:p>
        </p:txBody>
      </p:sp>
      <p:sp>
        <p:nvSpPr>
          <p:cNvPr id="14" name="Rectangle 13">
            <a:extLst>
              <a:ext uri="{FF2B5EF4-FFF2-40B4-BE49-F238E27FC236}">
                <a16:creationId xmlns:a16="http://schemas.microsoft.com/office/drawing/2014/main" id="{B6259984-6D4D-ED68-5643-F18986F64378}"/>
              </a:ext>
            </a:extLst>
          </p:cNvPr>
          <p:cNvSpPr/>
          <p:nvPr/>
        </p:nvSpPr>
        <p:spPr>
          <a:xfrm>
            <a:off x="315451" y="4276560"/>
            <a:ext cx="1549400" cy="7371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5" name="Rectangle 14">
            <a:extLst>
              <a:ext uri="{FF2B5EF4-FFF2-40B4-BE49-F238E27FC236}">
                <a16:creationId xmlns:a16="http://schemas.microsoft.com/office/drawing/2014/main" id="{EF5733AF-6054-A4E5-2D57-856D924D5708}"/>
              </a:ext>
            </a:extLst>
          </p:cNvPr>
          <p:cNvSpPr/>
          <p:nvPr/>
        </p:nvSpPr>
        <p:spPr>
          <a:xfrm>
            <a:off x="316312" y="5174364"/>
            <a:ext cx="1549400" cy="73711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20" name="ZoneTexte 19">
            <a:extLst>
              <a:ext uri="{FF2B5EF4-FFF2-40B4-BE49-F238E27FC236}">
                <a16:creationId xmlns:a16="http://schemas.microsoft.com/office/drawing/2014/main" id="{25186063-7219-A6EA-FFAC-AFED311DFD61}"/>
              </a:ext>
            </a:extLst>
          </p:cNvPr>
          <p:cNvSpPr txBox="1"/>
          <p:nvPr/>
        </p:nvSpPr>
        <p:spPr>
          <a:xfrm>
            <a:off x="1004803" y="1868255"/>
            <a:ext cx="1999650"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b="1" dirty="0">
                <a:latin typeface="Verdana" panose="020B0604030504040204" pitchFamily="34" charset="0"/>
              </a:rPr>
              <a:t>Scénarios macroéconomiques de l’EBA</a:t>
            </a:r>
          </a:p>
        </p:txBody>
      </p:sp>
      <p:sp>
        <p:nvSpPr>
          <p:cNvPr id="21" name="ZoneTexte 20">
            <a:extLst>
              <a:ext uri="{FF2B5EF4-FFF2-40B4-BE49-F238E27FC236}">
                <a16:creationId xmlns:a16="http://schemas.microsoft.com/office/drawing/2014/main" id="{C7AA63A0-717D-73D6-50A1-89CBEEBDC41E}"/>
              </a:ext>
            </a:extLst>
          </p:cNvPr>
          <p:cNvSpPr txBox="1"/>
          <p:nvPr/>
        </p:nvSpPr>
        <p:spPr>
          <a:xfrm>
            <a:off x="665737" y="4498547"/>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COREP</a:t>
            </a:r>
          </a:p>
        </p:txBody>
      </p:sp>
      <p:sp>
        <p:nvSpPr>
          <p:cNvPr id="22" name="ZoneTexte 21">
            <a:extLst>
              <a:ext uri="{FF2B5EF4-FFF2-40B4-BE49-F238E27FC236}">
                <a16:creationId xmlns:a16="http://schemas.microsoft.com/office/drawing/2014/main" id="{52C3A82F-BC97-CC97-9186-F3C926FC4503}"/>
              </a:ext>
            </a:extLst>
          </p:cNvPr>
          <p:cNvSpPr txBox="1"/>
          <p:nvPr/>
        </p:nvSpPr>
        <p:spPr>
          <a:xfrm>
            <a:off x="622181" y="5347749"/>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FINREP</a:t>
            </a:r>
          </a:p>
        </p:txBody>
      </p:sp>
      <p:sp>
        <p:nvSpPr>
          <p:cNvPr id="24" name="Accolade fermante 23">
            <a:extLst>
              <a:ext uri="{FF2B5EF4-FFF2-40B4-BE49-F238E27FC236}">
                <a16:creationId xmlns:a16="http://schemas.microsoft.com/office/drawing/2014/main" id="{C3333C82-8776-F1EB-9F07-6E6FB86A5B20}"/>
              </a:ext>
            </a:extLst>
          </p:cNvPr>
          <p:cNvSpPr/>
          <p:nvPr/>
        </p:nvSpPr>
        <p:spPr>
          <a:xfrm>
            <a:off x="1979101" y="3355535"/>
            <a:ext cx="594329" cy="2640302"/>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ZoneTexte 24">
            <a:extLst>
              <a:ext uri="{FF2B5EF4-FFF2-40B4-BE49-F238E27FC236}">
                <a16:creationId xmlns:a16="http://schemas.microsoft.com/office/drawing/2014/main" id="{143E47C8-4F0F-7729-7E6C-35433680C8EC}"/>
              </a:ext>
            </a:extLst>
          </p:cNvPr>
          <p:cNvSpPr txBox="1"/>
          <p:nvPr/>
        </p:nvSpPr>
        <p:spPr>
          <a:xfrm>
            <a:off x="3010126" y="4602181"/>
            <a:ext cx="1416650"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Point de départ</a:t>
            </a:r>
          </a:p>
          <a:p>
            <a:pPr algn="ctr">
              <a:spcBef>
                <a:spcPts val="600"/>
              </a:spcBef>
              <a:buClr>
                <a:schemeClr val="tx1"/>
              </a:buClr>
            </a:pPr>
            <a:r>
              <a:rPr lang="fr-FR" sz="1200" dirty="0">
                <a:latin typeface="Verdana" panose="020B0604030504040204" pitchFamily="34" charset="0"/>
              </a:rPr>
              <a:t>(2024)</a:t>
            </a:r>
          </a:p>
        </p:txBody>
      </p:sp>
      <p:cxnSp>
        <p:nvCxnSpPr>
          <p:cNvPr id="27" name="Connecteur droit avec flèche 26">
            <a:extLst>
              <a:ext uri="{FF2B5EF4-FFF2-40B4-BE49-F238E27FC236}">
                <a16:creationId xmlns:a16="http://schemas.microsoft.com/office/drawing/2014/main" id="{4E128CFA-F7BF-7010-B446-AE1C573E9B34}"/>
              </a:ext>
            </a:extLst>
          </p:cNvPr>
          <p:cNvCxnSpPr>
            <a:cxnSpLocks/>
            <a:stCxn id="3" idx="3"/>
            <a:endCxn id="5" idx="1"/>
          </p:cNvCxnSpPr>
          <p:nvPr/>
        </p:nvCxnSpPr>
        <p:spPr>
          <a:xfrm flipV="1">
            <a:off x="3191840" y="1505715"/>
            <a:ext cx="1437666" cy="6846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Connecteur droit avec flèche 27">
            <a:extLst>
              <a:ext uri="{FF2B5EF4-FFF2-40B4-BE49-F238E27FC236}">
                <a16:creationId xmlns:a16="http://schemas.microsoft.com/office/drawing/2014/main" id="{70DA47BB-6820-740E-AC77-D50060391A5A}"/>
              </a:ext>
            </a:extLst>
          </p:cNvPr>
          <p:cNvCxnSpPr>
            <a:cxnSpLocks/>
          </p:cNvCxnSpPr>
          <p:nvPr/>
        </p:nvCxnSpPr>
        <p:spPr>
          <a:xfrm>
            <a:off x="3175521" y="2183119"/>
            <a:ext cx="1440841" cy="89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16" name="Connecteur droit avec flèche 1215">
            <a:extLst>
              <a:ext uri="{FF2B5EF4-FFF2-40B4-BE49-F238E27FC236}">
                <a16:creationId xmlns:a16="http://schemas.microsoft.com/office/drawing/2014/main" id="{A03CF5C4-D43F-5F1F-C01B-8BC93A3226CD}"/>
              </a:ext>
            </a:extLst>
          </p:cNvPr>
          <p:cNvCxnSpPr>
            <a:cxnSpLocks/>
          </p:cNvCxnSpPr>
          <p:nvPr/>
        </p:nvCxnSpPr>
        <p:spPr>
          <a:xfrm>
            <a:off x="3189770" y="2209896"/>
            <a:ext cx="1364560" cy="6959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19" name="Rectangle : coins arrondis 1218">
            <a:extLst>
              <a:ext uri="{FF2B5EF4-FFF2-40B4-BE49-F238E27FC236}">
                <a16:creationId xmlns:a16="http://schemas.microsoft.com/office/drawing/2014/main" id="{4D19EB57-FCC5-FD9C-B5A2-F8848BB03449}"/>
              </a:ext>
            </a:extLst>
          </p:cNvPr>
          <p:cNvSpPr/>
          <p:nvPr/>
        </p:nvSpPr>
        <p:spPr>
          <a:xfrm>
            <a:off x="4943687" y="3515398"/>
            <a:ext cx="6736778" cy="23606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err="1">
              <a:latin typeface="+mj-lt"/>
            </a:endParaRPr>
          </a:p>
        </p:txBody>
      </p:sp>
      <p:sp>
        <p:nvSpPr>
          <p:cNvPr id="1232" name="Cercle : creux 1231">
            <a:extLst>
              <a:ext uri="{FF2B5EF4-FFF2-40B4-BE49-F238E27FC236}">
                <a16:creationId xmlns:a16="http://schemas.microsoft.com/office/drawing/2014/main" id="{89E08D8F-D1A6-407A-2A6C-BC3D55AC4627}"/>
              </a:ext>
            </a:extLst>
          </p:cNvPr>
          <p:cNvSpPr/>
          <p:nvPr/>
        </p:nvSpPr>
        <p:spPr>
          <a:xfrm>
            <a:off x="5913135" y="6057071"/>
            <a:ext cx="702920" cy="623163"/>
          </a:xfrm>
          <a:prstGeom prst="donu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latin typeface="+mj-lt"/>
            </a:endParaRPr>
          </a:p>
        </p:txBody>
      </p:sp>
      <p:sp>
        <p:nvSpPr>
          <p:cNvPr id="1233" name="Rectangle 1232">
            <a:extLst>
              <a:ext uri="{FF2B5EF4-FFF2-40B4-BE49-F238E27FC236}">
                <a16:creationId xmlns:a16="http://schemas.microsoft.com/office/drawing/2014/main" id="{F14A1BBD-B500-0214-3F72-32E3C4B5A5D7}"/>
              </a:ext>
            </a:extLst>
          </p:cNvPr>
          <p:cNvSpPr/>
          <p:nvPr/>
        </p:nvSpPr>
        <p:spPr>
          <a:xfrm>
            <a:off x="6265695" y="6255544"/>
            <a:ext cx="470861" cy="226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35" name="Triangle isocèle 1234">
            <a:extLst>
              <a:ext uri="{FF2B5EF4-FFF2-40B4-BE49-F238E27FC236}">
                <a16:creationId xmlns:a16="http://schemas.microsoft.com/office/drawing/2014/main" id="{7B326DC0-1BFD-7083-0412-3B6D9E4F6AEE}"/>
              </a:ext>
            </a:extLst>
          </p:cNvPr>
          <p:cNvSpPr/>
          <p:nvPr/>
        </p:nvSpPr>
        <p:spPr>
          <a:xfrm rot="10800000">
            <a:off x="6371391" y="6255544"/>
            <a:ext cx="259468" cy="187241"/>
          </a:xfrm>
          <a:prstGeom prst="triangle">
            <a:avLst>
              <a:gd name="adj" fmla="val 51647"/>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36" name="ZoneTexte 1235">
            <a:extLst>
              <a:ext uri="{FF2B5EF4-FFF2-40B4-BE49-F238E27FC236}">
                <a16:creationId xmlns:a16="http://schemas.microsoft.com/office/drawing/2014/main" id="{4354448E-E0BF-6806-F4A3-5A3EC02A91AF}"/>
              </a:ext>
            </a:extLst>
          </p:cNvPr>
          <p:cNvSpPr txBox="1"/>
          <p:nvPr/>
        </p:nvSpPr>
        <p:spPr>
          <a:xfrm>
            <a:off x="6765240" y="6255544"/>
            <a:ext cx="3140760" cy="617768"/>
          </a:xfrm>
          <a:prstGeom prst="rect">
            <a:avLst/>
          </a:prstGeom>
        </p:spPr>
        <p:txBody>
          <a:bodyPr vert="horz" wrap="square" lIns="90000" tIns="45720" rIns="91440" bIns="45720" rtlCol="0">
            <a:noAutofit/>
          </a:bodyPr>
          <a:lstStyle/>
          <a:p>
            <a:pPr algn="just">
              <a:spcBef>
                <a:spcPts val="600"/>
              </a:spcBef>
              <a:buClr>
                <a:schemeClr val="tx1"/>
              </a:buClr>
            </a:pPr>
            <a:r>
              <a:rPr lang="fr-FR" sz="1200" b="1" dirty="0">
                <a:latin typeface="Verdana" panose="020B0604030504040204" pitchFamily="34" charset="0"/>
              </a:rPr>
              <a:t>Itération sur chaque scénario</a:t>
            </a:r>
          </a:p>
        </p:txBody>
      </p:sp>
      <p:sp>
        <p:nvSpPr>
          <p:cNvPr id="1237" name="Rectangle 1236">
            <a:extLst>
              <a:ext uri="{FF2B5EF4-FFF2-40B4-BE49-F238E27FC236}">
                <a16:creationId xmlns:a16="http://schemas.microsoft.com/office/drawing/2014/main" id="{C42D9604-F369-3740-317B-7436FECABD93}"/>
              </a:ext>
            </a:extLst>
          </p:cNvPr>
          <p:cNvSpPr/>
          <p:nvPr/>
        </p:nvSpPr>
        <p:spPr>
          <a:xfrm>
            <a:off x="5192467" y="4460108"/>
            <a:ext cx="159755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38" name="Rectangle 1237">
            <a:extLst>
              <a:ext uri="{FF2B5EF4-FFF2-40B4-BE49-F238E27FC236}">
                <a16:creationId xmlns:a16="http://schemas.microsoft.com/office/drawing/2014/main" id="{4908A07C-54D2-A6C6-173C-61509F6ADBBB}"/>
              </a:ext>
            </a:extLst>
          </p:cNvPr>
          <p:cNvSpPr/>
          <p:nvPr/>
        </p:nvSpPr>
        <p:spPr>
          <a:xfrm>
            <a:off x="7533785" y="3744546"/>
            <a:ext cx="159755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39" name="Rectangle 1238">
            <a:extLst>
              <a:ext uri="{FF2B5EF4-FFF2-40B4-BE49-F238E27FC236}">
                <a16:creationId xmlns:a16="http://schemas.microsoft.com/office/drawing/2014/main" id="{2CE30429-C112-61CC-8C78-2C7FFA040FD2}"/>
              </a:ext>
            </a:extLst>
          </p:cNvPr>
          <p:cNvSpPr/>
          <p:nvPr/>
        </p:nvSpPr>
        <p:spPr>
          <a:xfrm>
            <a:off x="7533785" y="4466401"/>
            <a:ext cx="159755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40" name="Rectangle 1239">
            <a:extLst>
              <a:ext uri="{FF2B5EF4-FFF2-40B4-BE49-F238E27FC236}">
                <a16:creationId xmlns:a16="http://schemas.microsoft.com/office/drawing/2014/main" id="{63B53990-105D-59DA-D485-2978C26654FC}"/>
              </a:ext>
            </a:extLst>
          </p:cNvPr>
          <p:cNvSpPr/>
          <p:nvPr/>
        </p:nvSpPr>
        <p:spPr>
          <a:xfrm>
            <a:off x="7533785" y="5202119"/>
            <a:ext cx="159755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41" name="Rectangle 1240">
            <a:extLst>
              <a:ext uri="{FF2B5EF4-FFF2-40B4-BE49-F238E27FC236}">
                <a16:creationId xmlns:a16="http://schemas.microsoft.com/office/drawing/2014/main" id="{86570A39-0D7A-1A93-E058-2DDBA070A5F1}"/>
              </a:ext>
            </a:extLst>
          </p:cNvPr>
          <p:cNvSpPr/>
          <p:nvPr/>
        </p:nvSpPr>
        <p:spPr>
          <a:xfrm>
            <a:off x="9664702" y="4479440"/>
            <a:ext cx="1597556"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43" name="ZoneTexte 1242">
            <a:extLst>
              <a:ext uri="{FF2B5EF4-FFF2-40B4-BE49-F238E27FC236}">
                <a16:creationId xmlns:a16="http://schemas.microsoft.com/office/drawing/2014/main" id="{B6D168EA-80C9-A078-D403-C9562F5AD61A}"/>
              </a:ext>
            </a:extLst>
          </p:cNvPr>
          <p:cNvSpPr txBox="1"/>
          <p:nvPr/>
        </p:nvSpPr>
        <p:spPr>
          <a:xfrm>
            <a:off x="5163528" y="4495141"/>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Migration des </a:t>
            </a:r>
          </a:p>
          <a:p>
            <a:pPr algn="just">
              <a:spcBef>
                <a:spcPts val="600"/>
              </a:spcBef>
              <a:buClr>
                <a:schemeClr val="tx1"/>
              </a:buClr>
            </a:pPr>
            <a:r>
              <a:rPr lang="fr-FR" sz="1100" dirty="0">
                <a:latin typeface="Verdana" panose="020B0604030504040204" pitchFamily="34" charset="0"/>
              </a:rPr>
              <a:t>notes par portefeuille</a:t>
            </a:r>
          </a:p>
        </p:txBody>
      </p:sp>
      <p:sp>
        <p:nvSpPr>
          <p:cNvPr id="1244" name="ZoneTexte 1243">
            <a:extLst>
              <a:ext uri="{FF2B5EF4-FFF2-40B4-BE49-F238E27FC236}">
                <a16:creationId xmlns:a16="http://schemas.microsoft.com/office/drawing/2014/main" id="{C3C540CD-4379-D0B1-D5A1-CCC8A92CC70B}"/>
              </a:ext>
            </a:extLst>
          </p:cNvPr>
          <p:cNvSpPr txBox="1"/>
          <p:nvPr/>
        </p:nvSpPr>
        <p:spPr>
          <a:xfrm>
            <a:off x="7488447" y="3770328"/>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Calcul des provisions IFRS 9</a:t>
            </a:r>
          </a:p>
        </p:txBody>
      </p:sp>
      <p:sp>
        <p:nvSpPr>
          <p:cNvPr id="1245" name="ZoneTexte 1244">
            <a:extLst>
              <a:ext uri="{FF2B5EF4-FFF2-40B4-BE49-F238E27FC236}">
                <a16:creationId xmlns:a16="http://schemas.microsoft.com/office/drawing/2014/main" id="{B05AC55B-D6C4-10E4-D35F-11560CBCEAB7}"/>
              </a:ext>
            </a:extLst>
          </p:cNvPr>
          <p:cNvSpPr txBox="1"/>
          <p:nvPr/>
        </p:nvSpPr>
        <p:spPr>
          <a:xfrm>
            <a:off x="7488447" y="4537400"/>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Calcul des nouvelles provisions S3</a:t>
            </a:r>
          </a:p>
        </p:txBody>
      </p:sp>
      <p:sp>
        <p:nvSpPr>
          <p:cNvPr id="1246" name="ZoneTexte 1245">
            <a:extLst>
              <a:ext uri="{FF2B5EF4-FFF2-40B4-BE49-F238E27FC236}">
                <a16:creationId xmlns:a16="http://schemas.microsoft.com/office/drawing/2014/main" id="{FAF884DF-5381-0C6F-52F2-D53DC3DB81FA}"/>
              </a:ext>
            </a:extLst>
          </p:cNvPr>
          <p:cNvSpPr txBox="1"/>
          <p:nvPr/>
        </p:nvSpPr>
        <p:spPr>
          <a:xfrm>
            <a:off x="7533786" y="5269331"/>
            <a:ext cx="1597556" cy="617768"/>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Calcul des RWA et des EL</a:t>
            </a:r>
          </a:p>
        </p:txBody>
      </p:sp>
      <p:sp>
        <p:nvSpPr>
          <p:cNvPr id="1247" name="ZoneTexte 1246">
            <a:extLst>
              <a:ext uri="{FF2B5EF4-FFF2-40B4-BE49-F238E27FC236}">
                <a16:creationId xmlns:a16="http://schemas.microsoft.com/office/drawing/2014/main" id="{A0D737A1-ABA2-72BD-20B2-AC0437B9564D}"/>
              </a:ext>
            </a:extLst>
          </p:cNvPr>
          <p:cNvSpPr txBox="1"/>
          <p:nvPr/>
        </p:nvSpPr>
        <p:spPr>
          <a:xfrm>
            <a:off x="9632364" y="4602181"/>
            <a:ext cx="1688231" cy="617768"/>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Sortie du calculateur</a:t>
            </a:r>
          </a:p>
        </p:txBody>
      </p:sp>
      <p:cxnSp>
        <p:nvCxnSpPr>
          <p:cNvPr id="1248" name="Connecteur droit avec flèche 1247">
            <a:extLst>
              <a:ext uri="{FF2B5EF4-FFF2-40B4-BE49-F238E27FC236}">
                <a16:creationId xmlns:a16="http://schemas.microsoft.com/office/drawing/2014/main" id="{F8B81E88-8322-10B3-4080-FA30C3C8DA27}"/>
              </a:ext>
            </a:extLst>
          </p:cNvPr>
          <p:cNvCxnSpPr>
            <a:cxnSpLocks/>
          </p:cNvCxnSpPr>
          <p:nvPr/>
        </p:nvCxnSpPr>
        <p:spPr>
          <a:xfrm>
            <a:off x="6818962" y="4784008"/>
            <a:ext cx="696479" cy="738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50" name="Connecteur droit avec flèche 1249">
            <a:extLst>
              <a:ext uri="{FF2B5EF4-FFF2-40B4-BE49-F238E27FC236}">
                <a16:creationId xmlns:a16="http://schemas.microsoft.com/office/drawing/2014/main" id="{3341B64E-490F-BD20-836B-59C8D0725872}"/>
              </a:ext>
            </a:extLst>
          </p:cNvPr>
          <p:cNvCxnSpPr>
            <a:cxnSpLocks/>
            <a:endCxn id="1238" idx="1"/>
          </p:cNvCxnSpPr>
          <p:nvPr/>
        </p:nvCxnSpPr>
        <p:spPr>
          <a:xfrm flipV="1">
            <a:off x="6818962" y="4021329"/>
            <a:ext cx="714823" cy="7491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52" name="Connecteur droit avec flèche 1251">
            <a:extLst>
              <a:ext uri="{FF2B5EF4-FFF2-40B4-BE49-F238E27FC236}">
                <a16:creationId xmlns:a16="http://schemas.microsoft.com/office/drawing/2014/main" id="{4905D426-9ECC-102D-F024-72C4E5FF1EA5}"/>
              </a:ext>
            </a:extLst>
          </p:cNvPr>
          <p:cNvCxnSpPr>
            <a:cxnSpLocks/>
            <a:endCxn id="1239" idx="1"/>
          </p:cNvCxnSpPr>
          <p:nvPr/>
        </p:nvCxnSpPr>
        <p:spPr>
          <a:xfrm flipV="1">
            <a:off x="6818962" y="4743184"/>
            <a:ext cx="714823" cy="341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54" name="Connecteur droit avec flèche 1253">
            <a:extLst>
              <a:ext uri="{FF2B5EF4-FFF2-40B4-BE49-F238E27FC236}">
                <a16:creationId xmlns:a16="http://schemas.microsoft.com/office/drawing/2014/main" id="{1B8FA6D4-91E7-6039-0E2D-A09A4814D6EF}"/>
              </a:ext>
            </a:extLst>
          </p:cNvPr>
          <p:cNvCxnSpPr>
            <a:cxnSpLocks/>
            <a:endCxn id="1219" idx="1"/>
          </p:cNvCxnSpPr>
          <p:nvPr/>
        </p:nvCxnSpPr>
        <p:spPr>
          <a:xfrm flipV="1">
            <a:off x="4554330" y="4695745"/>
            <a:ext cx="389357" cy="474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56" name="Connecteur droit avec flèche 1255">
            <a:extLst>
              <a:ext uri="{FF2B5EF4-FFF2-40B4-BE49-F238E27FC236}">
                <a16:creationId xmlns:a16="http://schemas.microsoft.com/office/drawing/2014/main" id="{8DB2D4E2-96C8-4281-21B6-B069C9094446}"/>
              </a:ext>
            </a:extLst>
          </p:cNvPr>
          <p:cNvCxnSpPr>
            <a:cxnSpLocks/>
          </p:cNvCxnSpPr>
          <p:nvPr/>
        </p:nvCxnSpPr>
        <p:spPr>
          <a:xfrm flipV="1">
            <a:off x="4554330" y="4537400"/>
            <a:ext cx="257017" cy="1994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58" name="Connecteur droit avec flèche 1257">
            <a:extLst>
              <a:ext uri="{FF2B5EF4-FFF2-40B4-BE49-F238E27FC236}">
                <a16:creationId xmlns:a16="http://schemas.microsoft.com/office/drawing/2014/main" id="{57CB1B7F-6EE3-442E-6567-2EF4A4267D16}"/>
              </a:ext>
            </a:extLst>
          </p:cNvPr>
          <p:cNvCxnSpPr>
            <a:cxnSpLocks/>
          </p:cNvCxnSpPr>
          <p:nvPr/>
        </p:nvCxnSpPr>
        <p:spPr>
          <a:xfrm>
            <a:off x="9138693" y="4013407"/>
            <a:ext cx="490306" cy="671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61" name="Connecteur droit avec flèche 1260">
            <a:extLst>
              <a:ext uri="{FF2B5EF4-FFF2-40B4-BE49-F238E27FC236}">
                <a16:creationId xmlns:a16="http://schemas.microsoft.com/office/drawing/2014/main" id="{A9BC2B4E-E2E7-4338-66ED-1AC59F420E34}"/>
              </a:ext>
            </a:extLst>
          </p:cNvPr>
          <p:cNvCxnSpPr>
            <a:cxnSpLocks/>
          </p:cNvCxnSpPr>
          <p:nvPr/>
        </p:nvCxnSpPr>
        <p:spPr>
          <a:xfrm>
            <a:off x="9156035" y="4742606"/>
            <a:ext cx="49467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66" name="Connecteur droit avec flèche 1265">
            <a:extLst>
              <a:ext uri="{FF2B5EF4-FFF2-40B4-BE49-F238E27FC236}">
                <a16:creationId xmlns:a16="http://schemas.microsoft.com/office/drawing/2014/main" id="{C26FE5A4-061A-8854-1DE8-D2007ADF295B}"/>
              </a:ext>
            </a:extLst>
          </p:cNvPr>
          <p:cNvCxnSpPr>
            <a:cxnSpLocks/>
          </p:cNvCxnSpPr>
          <p:nvPr/>
        </p:nvCxnSpPr>
        <p:spPr>
          <a:xfrm flipV="1">
            <a:off x="9150299" y="4790838"/>
            <a:ext cx="468931" cy="7034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70" name="Rectangle 1269">
            <a:extLst>
              <a:ext uri="{FF2B5EF4-FFF2-40B4-BE49-F238E27FC236}">
                <a16:creationId xmlns:a16="http://schemas.microsoft.com/office/drawing/2014/main" id="{41C0C89D-D94E-3045-6533-2252D9632AC7}"/>
              </a:ext>
            </a:extLst>
          </p:cNvPr>
          <p:cNvSpPr/>
          <p:nvPr/>
        </p:nvSpPr>
        <p:spPr>
          <a:xfrm>
            <a:off x="8748179" y="2195198"/>
            <a:ext cx="2779281" cy="931844"/>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71" name="Rectangle 1270">
            <a:extLst>
              <a:ext uri="{FF2B5EF4-FFF2-40B4-BE49-F238E27FC236}">
                <a16:creationId xmlns:a16="http://schemas.microsoft.com/office/drawing/2014/main" id="{63804B8B-6860-BE6A-BB57-B6BA84D705F7}"/>
              </a:ext>
            </a:extLst>
          </p:cNvPr>
          <p:cNvSpPr/>
          <p:nvPr/>
        </p:nvSpPr>
        <p:spPr>
          <a:xfrm>
            <a:off x="8748179" y="1218148"/>
            <a:ext cx="2779281" cy="893942"/>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cxnSp>
        <p:nvCxnSpPr>
          <p:cNvPr id="1273" name="Connecteur : en angle 1272">
            <a:extLst>
              <a:ext uri="{FF2B5EF4-FFF2-40B4-BE49-F238E27FC236}">
                <a16:creationId xmlns:a16="http://schemas.microsoft.com/office/drawing/2014/main" id="{D809FB32-79EA-C34D-92C9-344D4978E271}"/>
              </a:ext>
            </a:extLst>
          </p:cNvPr>
          <p:cNvCxnSpPr>
            <a:cxnSpLocks/>
            <a:stCxn id="8" idx="3"/>
          </p:cNvCxnSpPr>
          <p:nvPr/>
        </p:nvCxnSpPr>
        <p:spPr>
          <a:xfrm>
            <a:off x="6294532" y="2922764"/>
            <a:ext cx="350360" cy="144995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77" name="Connecteur : en angle 1276">
            <a:extLst>
              <a:ext uri="{FF2B5EF4-FFF2-40B4-BE49-F238E27FC236}">
                <a16:creationId xmlns:a16="http://schemas.microsoft.com/office/drawing/2014/main" id="{3B3700CD-AEA9-0702-3C1B-4BE386678AEC}"/>
              </a:ext>
            </a:extLst>
          </p:cNvPr>
          <p:cNvCxnSpPr>
            <a:cxnSpLocks/>
            <a:stCxn id="5" idx="3"/>
          </p:cNvCxnSpPr>
          <p:nvPr/>
        </p:nvCxnSpPr>
        <p:spPr>
          <a:xfrm>
            <a:off x="6294532" y="1505715"/>
            <a:ext cx="2047006" cy="215240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84" name="Connecteur droit 1283">
            <a:extLst>
              <a:ext uri="{FF2B5EF4-FFF2-40B4-BE49-F238E27FC236}">
                <a16:creationId xmlns:a16="http://schemas.microsoft.com/office/drawing/2014/main" id="{6BA86178-D161-347A-B65A-FEB4CED14F6C}"/>
              </a:ext>
            </a:extLst>
          </p:cNvPr>
          <p:cNvCxnSpPr>
            <a:cxnSpLocks/>
            <a:stCxn id="1221" idx="3"/>
          </p:cNvCxnSpPr>
          <p:nvPr/>
        </p:nvCxnSpPr>
        <p:spPr>
          <a:xfrm>
            <a:off x="6294532" y="2206227"/>
            <a:ext cx="2017544" cy="18561"/>
          </a:xfrm>
          <a:prstGeom prst="line">
            <a:avLst/>
          </a:prstGeom>
        </p:spPr>
        <p:style>
          <a:lnRef idx="1">
            <a:schemeClr val="accent2"/>
          </a:lnRef>
          <a:fillRef idx="0">
            <a:schemeClr val="accent2"/>
          </a:fillRef>
          <a:effectRef idx="0">
            <a:schemeClr val="accent2"/>
          </a:effectRef>
          <a:fontRef idx="minor">
            <a:schemeClr val="tx1"/>
          </a:fontRef>
        </p:style>
      </p:cxnSp>
      <p:sp>
        <p:nvSpPr>
          <p:cNvPr id="1286" name="ZoneTexte 1285">
            <a:extLst>
              <a:ext uri="{FF2B5EF4-FFF2-40B4-BE49-F238E27FC236}">
                <a16:creationId xmlns:a16="http://schemas.microsoft.com/office/drawing/2014/main" id="{89CDC6BE-D1E0-CE7A-471D-9DCE9BA5B6C9}"/>
              </a:ext>
            </a:extLst>
          </p:cNvPr>
          <p:cNvSpPr txBox="1"/>
          <p:nvPr/>
        </p:nvSpPr>
        <p:spPr>
          <a:xfrm>
            <a:off x="8932793" y="2333988"/>
            <a:ext cx="2462345" cy="907313"/>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Contrôle des résultats avec les historiques et les exercices précédents</a:t>
            </a:r>
          </a:p>
        </p:txBody>
      </p:sp>
      <p:sp>
        <p:nvSpPr>
          <p:cNvPr id="1287" name="ZoneTexte 1286">
            <a:extLst>
              <a:ext uri="{FF2B5EF4-FFF2-40B4-BE49-F238E27FC236}">
                <a16:creationId xmlns:a16="http://schemas.microsoft.com/office/drawing/2014/main" id="{163A2045-1824-DC58-35F9-C86EF3F47524}"/>
              </a:ext>
            </a:extLst>
          </p:cNvPr>
          <p:cNvSpPr txBox="1"/>
          <p:nvPr/>
        </p:nvSpPr>
        <p:spPr>
          <a:xfrm>
            <a:off x="8849007" y="1284790"/>
            <a:ext cx="2747672" cy="907313"/>
          </a:xfrm>
          <a:prstGeom prst="rect">
            <a:avLst/>
          </a:prstGeom>
        </p:spPr>
        <p:txBody>
          <a:bodyPr vert="horz" wrap="square" lIns="90000" tIns="45720" rIns="91440" bIns="45720" rtlCol="0">
            <a:noAutofit/>
          </a:bodyPr>
          <a:lstStyle/>
          <a:p>
            <a:pPr algn="just">
              <a:spcBef>
                <a:spcPts val="600"/>
              </a:spcBef>
              <a:buClr>
                <a:schemeClr val="tx1"/>
              </a:buClr>
            </a:pPr>
            <a:r>
              <a:rPr lang="fr-FR" sz="1200" b="1" dirty="0">
                <a:latin typeface="Verdana" panose="020B0604030504040204" pitchFamily="34" charset="0"/>
              </a:rPr>
              <a:t>Restitution</a:t>
            </a:r>
            <a:r>
              <a:rPr lang="fr-FR" sz="1200" dirty="0">
                <a:latin typeface="Verdana" panose="020B0604030504040204" pitchFamily="34" charset="0"/>
              </a:rPr>
              <a:t> :</a:t>
            </a:r>
          </a:p>
          <a:p>
            <a:pPr marL="285750" indent="-285750" algn="just">
              <a:spcBef>
                <a:spcPts val="600"/>
              </a:spcBef>
              <a:buClr>
                <a:schemeClr val="tx1"/>
              </a:buClr>
              <a:buFontTx/>
              <a:buChar char="-"/>
            </a:pPr>
            <a:r>
              <a:rPr lang="fr-FR" sz="1200" dirty="0">
                <a:latin typeface="Verdana" panose="020B0604030504040204" pitchFamily="34" charset="0"/>
              </a:rPr>
              <a:t>Calcul de </a:t>
            </a:r>
            <a:r>
              <a:rPr lang="fr-FR" sz="1200" dirty="0" err="1">
                <a:latin typeface="Verdana" panose="020B0604030504040204" pitchFamily="34" charset="0"/>
              </a:rPr>
              <a:t>CoR</a:t>
            </a:r>
            <a:r>
              <a:rPr lang="fr-FR" sz="1200" dirty="0">
                <a:latin typeface="Verdana" panose="020B0604030504040204" pitchFamily="34" charset="0"/>
              </a:rPr>
              <a:t> et de CET1</a:t>
            </a:r>
          </a:p>
          <a:p>
            <a:pPr marL="285750" indent="-285750" algn="just">
              <a:spcBef>
                <a:spcPts val="600"/>
              </a:spcBef>
              <a:buClr>
                <a:schemeClr val="tx1"/>
              </a:buClr>
              <a:buFontTx/>
              <a:buChar char="-"/>
            </a:pPr>
            <a:r>
              <a:rPr lang="fr-FR" sz="1200" dirty="0">
                <a:latin typeface="Verdana" panose="020B0604030504040204" pitchFamily="34" charset="0"/>
              </a:rPr>
              <a:t>Calcul des variations de RWA</a:t>
            </a:r>
          </a:p>
        </p:txBody>
      </p:sp>
      <p:cxnSp>
        <p:nvCxnSpPr>
          <p:cNvPr id="1289" name="Connecteur droit avec flèche 1288">
            <a:extLst>
              <a:ext uri="{FF2B5EF4-FFF2-40B4-BE49-F238E27FC236}">
                <a16:creationId xmlns:a16="http://schemas.microsoft.com/office/drawing/2014/main" id="{C606594C-44A7-BCA0-50F1-E26BD66D203A}"/>
              </a:ext>
            </a:extLst>
          </p:cNvPr>
          <p:cNvCxnSpPr>
            <a:cxnSpLocks/>
          </p:cNvCxnSpPr>
          <p:nvPr/>
        </p:nvCxnSpPr>
        <p:spPr>
          <a:xfrm flipV="1">
            <a:off x="10158624" y="3174856"/>
            <a:ext cx="5341" cy="129357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93" name="Connecteur droit 1292">
            <a:extLst>
              <a:ext uri="{FF2B5EF4-FFF2-40B4-BE49-F238E27FC236}">
                <a16:creationId xmlns:a16="http://schemas.microsoft.com/office/drawing/2014/main" id="{2C4D7697-A4BE-6C10-79D9-24CA6F7D29A5}"/>
              </a:ext>
            </a:extLst>
          </p:cNvPr>
          <p:cNvCxnSpPr>
            <a:cxnSpLocks/>
            <a:endCxn id="1271" idx="2"/>
          </p:cNvCxnSpPr>
          <p:nvPr/>
        </p:nvCxnSpPr>
        <p:spPr>
          <a:xfrm flipV="1">
            <a:off x="10137819" y="2112090"/>
            <a:ext cx="1" cy="746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00" name="Rectangle 1299">
            <a:extLst>
              <a:ext uri="{FF2B5EF4-FFF2-40B4-BE49-F238E27FC236}">
                <a16:creationId xmlns:a16="http://schemas.microsoft.com/office/drawing/2014/main" id="{92607A0B-5518-2893-1EDB-A043FCA00E86}"/>
              </a:ext>
            </a:extLst>
          </p:cNvPr>
          <p:cNvSpPr/>
          <p:nvPr/>
        </p:nvSpPr>
        <p:spPr>
          <a:xfrm>
            <a:off x="7209408" y="2472028"/>
            <a:ext cx="1002824" cy="55356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301" name="ZoneTexte 1300">
            <a:extLst>
              <a:ext uri="{FF2B5EF4-FFF2-40B4-BE49-F238E27FC236}">
                <a16:creationId xmlns:a16="http://schemas.microsoft.com/office/drawing/2014/main" id="{0502386C-FC07-6351-0EF5-9DC4050B4CB1}"/>
              </a:ext>
            </a:extLst>
          </p:cNvPr>
          <p:cNvSpPr txBox="1"/>
          <p:nvPr/>
        </p:nvSpPr>
        <p:spPr>
          <a:xfrm>
            <a:off x="7250452" y="2483009"/>
            <a:ext cx="1917700" cy="584200"/>
          </a:xfrm>
          <a:prstGeom prst="rect">
            <a:avLst/>
          </a:prstGeom>
        </p:spPr>
        <p:txBody>
          <a:bodyPr vert="horz" wrap="square" lIns="90000" tIns="45720" rIns="91440" bIns="45720" rtlCol="0">
            <a:noAutofit/>
          </a:bodyPr>
          <a:lstStyle/>
          <a:p>
            <a:pPr algn="just">
              <a:spcBef>
                <a:spcPts val="600"/>
              </a:spcBef>
              <a:buClr>
                <a:schemeClr val="tx1"/>
              </a:buClr>
            </a:pPr>
            <a:r>
              <a:rPr lang="fr-FR" sz="1050" dirty="0">
                <a:latin typeface="Verdana" panose="020B0604030504040204" pitchFamily="34" charset="0"/>
              </a:rPr>
              <a:t>Règles de </a:t>
            </a:r>
          </a:p>
          <a:p>
            <a:pPr algn="just">
              <a:spcBef>
                <a:spcPts val="600"/>
              </a:spcBef>
              <a:buClr>
                <a:schemeClr val="tx1"/>
              </a:buClr>
            </a:pPr>
            <a:r>
              <a:rPr lang="fr-FR" sz="1050" dirty="0">
                <a:latin typeface="Verdana" panose="020B0604030504040204" pitchFamily="34" charset="0"/>
              </a:rPr>
              <a:t>SICR</a:t>
            </a:r>
          </a:p>
        </p:txBody>
      </p:sp>
    </p:spTree>
    <p:extLst>
      <p:ext uri="{BB962C8B-B14F-4D97-AF65-F5344CB8AC3E}">
        <p14:creationId xmlns:p14="http://schemas.microsoft.com/office/powerpoint/2010/main" val="15190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B7D9D433-8CED-3CC7-C5CE-FFA9F7A5A5FC}"/>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0F24A95D-D87C-9B49-39D4-CA9ECBD6EB98}"/>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Données et paramètres à fournir LORS DE LA MISE EN ŒUVRE D’un STEBA</a:t>
            </a:r>
            <a:endParaRPr lang="fr-FR" dirty="0"/>
          </a:p>
        </p:txBody>
      </p:sp>
      <p:sp>
        <p:nvSpPr>
          <p:cNvPr id="1225" name="Google Shape;1225;p11">
            <a:extLst>
              <a:ext uri="{FF2B5EF4-FFF2-40B4-BE49-F238E27FC236}">
                <a16:creationId xmlns:a16="http://schemas.microsoft.com/office/drawing/2014/main" id="{CCAC8951-3A00-B3F9-D3E5-DF8982B534CA}"/>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415E30B5-F75C-92C5-D03D-E645BC5DF389}"/>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8" name="ZoneTexte 17">
            <a:extLst>
              <a:ext uri="{FF2B5EF4-FFF2-40B4-BE49-F238E27FC236}">
                <a16:creationId xmlns:a16="http://schemas.microsoft.com/office/drawing/2014/main" id="{E5FDEFBD-61C8-3561-3F04-57CE30F94B24}"/>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4" name="Image 3">
            <a:extLst>
              <a:ext uri="{FF2B5EF4-FFF2-40B4-BE49-F238E27FC236}">
                <a16:creationId xmlns:a16="http://schemas.microsoft.com/office/drawing/2014/main" id="{8E4292BE-47B7-CDDC-3EDF-59DDC654DAA9}"/>
              </a:ext>
            </a:extLst>
          </p:cNvPr>
          <p:cNvPicPr>
            <a:picLocks noChangeAspect="1"/>
          </p:cNvPicPr>
          <p:nvPr/>
        </p:nvPicPr>
        <p:blipFill>
          <a:blip r:embed="rId4"/>
          <a:stretch>
            <a:fillRect/>
          </a:stretch>
        </p:blipFill>
        <p:spPr>
          <a:xfrm>
            <a:off x="62634" y="1701155"/>
            <a:ext cx="4507644" cy="3441005"/>
          </a:xfrm>
          <a:prstGeom prst="rect">
            <a:avLst/>
          </a:prstGeom>
        </p:spPr>
      </p:pic>
      <p:sp>
        <p:nvSpPr>
          <p:cNvPr id="7" name="ZoneTexte 6">
            <a:extLst>
              <a:ext uri="{FF2B5EF4-FFF2-40B4-BE49-F238E27FC236}">
                <a16:creationId xmlns:a16="http://schemas.microsoft.com/office/drawing/2014/main" id="{8AF79192-6D2E-1140-DDB1-C5FB5A4233AF}"/>
              </a:ext>
            </a:extLst>
          </p:cNvPr>
          <p:cNvSpPr txBox="1"/>
          <p:nvPr/>
        </p:nvSpPr>
        <p:spPr>
          <a:xfrm>
            <a:off x="96678" y="1280812"/>
            <a:ext cx="11739722" cy="1139946"/>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L’EBA exige des établissements bancaires qui renseignent les montants suivants sur l’année 2023-2024 (tableau de gauche) :</a:t>
            </a:r>
          </a:p>
        </p:txBody>
      </p:sp>
      <p:sp>
        <p:nvSpPr>
          <p:cNvPr id="8" name="Google Shape;6353;p138">
            <a:extLst>
              <a:ext uri="{FF2B5EF4-FFF2-40B4-BE49-F238E27FC236}">
                <a16:creationId xmlns:a16="http://schemas.microsoft.com/office/drawing/2014/main" id="{051270AD-00D5-217B-25BB-1C4E74E1DF2B}"/>
              </a:ext>
            </a:extLst>
          </p:cNvPr>
          <p:cNvSpPr/>
          <p:nvPr/>
        </p:nvSpPr>
        <p:spPr>
          <a:xfrm>
            <a:off x="4714278" y="1813858"/>
            <a:ext cx="7259636" cy="3694843"/>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1AEA7FC0-A8F3-B91D-3690-6D6A017F12E0}"/>
                  </a:ext>
                </a:extLst>
              </p:cNvPr>
              <p:cNvSpPr txBox="1"/>
              <p:nvPr/>
            </p:nvSpPr>
            <p:spPr>
              <a:xfrm>
                <a:off x="4714278" y="1813858"/>
                <a:ext cx="11143822" cy="1139946"/>
              </a:xfrm>
              <a:prstGeom prst="rect">
                <a:avLst/>
              </a:prstGeom>
            </p:spPr>
            <p:txBody>
              <a:bodyPr vert="horz" wrap="square" lIns="90000" tIns="45720" rIns="91440" bIns="45720" rtlCol="0">
                <a:noAutofit/>
              </a:bodyPr>
              <a:lstStyle/>
              <a:p>
                <a:pPr algn="just">
                  <a:spcBef>
                    <a:spcPts val="600"/>
                  </a:spcBef>
                  <a:buClr>
                    <a:schemeClr val="tx1"/>
                  </a:buClr>
                </a:pPr>
                <a:r>
                  <a:rPr lang="fr-FR" sz="1200" dirty="0">
                    <a:latin typeface="Verdana" panose="020B0604030504040204" pitchFamily="34" charset="0"/>
                  </a:rPr>
                  <a:t>Les paramètres de risque suivants doivent également être renseignés pour l’année 2024 </a:t>
                </a:r>
              </a:p>
              <a:p>
                <a:pPr algn="just">
                  <a:spcBef>
                    <a:spcPts val="600"/>
                  </a:spcBef>
                  <a:buClr>
                    <a:schemeClr val="tx1"/>
                  </a:buClr>
                </a:pPr>
                <a:r>
                  <a:rPr lang="fr-FR" sz="1200" dirty="0">
                    <a:latin typeface="Verdana" panose="020B0604030504040204" pitchFamily="34" charset="0"/>
                  </a:rPr>
                  <a:t>(point de départ) et projetés sur les années qui suivent :</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14:m>
                  <m:oMath xmlns:m="http://schemas.openxmlformats.org/officeDocument/2006/math">
                    <m:sSup>
                      <m:sSupPr>
                        <m:ctrlPr>
                          <a:rPr lang="fr-FR" sz="1200" i="1">
                            <a:latin typeface="Cambria Math" panose="02040503050406030204" pitchFamily="18" charset="0"/>
                          </a:rPr>
                        </m:ctrlPr>
                      </m:sSupPr>
                      <m:e>
                        <m:r>
                          <a:rPr lang="fr-FR" sz="1200" b="1" i="1" smtClean="0">
                            <a:latin typeface="Cambria Math" panose="02040503050406030204" pitchFamily="18" charset="0"/>
                          </a:rPr>
                          <m:t>𝑻𝑹</m:t>
                        </m:r>
                        <m:r>
                          <a:rPr lang="fr-FR" sz="1200" b="1" i="1" smtClean="0">
                            <a:latin typeface="Cambria Math" panose="02040503050406030204" pitchFamily="18" charset="0"/>
                          </a:rPr>
                          <m:t> : </m:t>
                        </m:r>
                        <m:r>
                          <m:rPr>
                            <m:sty m:val="p"/>
                          </m:rPr>
                          <a:rPr lang="fr-FR" sz="1200" i="1">
                            <a:latin typeface="Cambria Math" panose="02040503050406030204" pitchFamily="18" charset="0"/>
                          </a:rPr>
                          <m:t>TR</m:t>
                        </m:r>
                      </m:e>
                      <m:sup>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2</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TR</m:t>
                            </m:r>
                          </m:e>
                          <m:sup>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3</m:t>
                            </m:r>
                          </m:sup>
                        </m:sSup>
                        <m:r>
                          <a:rPr lang="fr-FR" sz="1200" b="0" i="1" smtClean="0">
                            <a:latin typeface="Cambria Math" panose="02040503050406030204" pitchFamily="18" charset="0"/>
                          </a:rPr>
                          <m:t>, </m:t>
                        </m:r>
                        <m:r>
                          <m:rPr>
                            <m:sty m:val="p"/>
                          </m:rPr>
                          <a:rPr lang="fr-FR" sz="1200" i="1">
                            <a:latin typeface="Cambria Math" panose="02040503050406030204" pitchFamily="18" charset="0"/>
                          </a:rPr>
                          <m:t>TR</m:t>
                        </m:r>
                      </m:e>
                      <m:sup>
                        <m:r>
                          <a:rPr lang="fr-FR" sz="1200" i="1">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1</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TR</m:t>
                        </m:r>
                      </m:e>
                      <m:sup>
                        <m:r>
                          <a:rPr lang="fr-FR" sz="1200" i="1">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1</m:t>
                        </m:r>
                        <m:r>
                          <a:rPr lang="fr-FR" sz="1200" i="1">
                            <a:latin typeface="Cambria Math" panose="02040503050406030204" pitchFamily="18" charset="0"/>
                          </a:rPr>
                          <m:t>,</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TR</m:t>
                        </m:r>
                      </m:e>
                      <m:sup>
                        <m:r>
                          <a:rPr lang="fr-FR" sz="1200" i="1">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3</m:t>
                        </m:r>
                      </m:sup>
                    </m:sSup>
                  </m:oMath>
                </a14:m>
                <a:r>
                  <a:rPr lang="fr-FR" sz="1200" dirty="0">
                    <a:latin typeface="Verdana" panose="020B0604030504040204" pitchFamily="34" charset="0"/>
                  </a:rPr>
                  <a:t> : probabilité qu’une exposition commence l’année en </a:t>
                </a:r>
              </a:p>
              <a:p>
                <a:pPr algn="just">
                  <a:spcBef>
                    <a:spcPts val="600"/>
                  </a:spcBef>
                  <a:buClr>
                    <a:schemeClr val="tx1"/>
                  </a:buClr>
                </a:pPr>
                <a:r>
                  <a:rPr lang="fr-FR" sz="1200" dirty="0">
                    <a:latin typeface="Verdana" panose="020B0604030504040204" pitchFamily="34" charset="0"/>
                  </a:rPr>
                  <a:t>S1 ou S2 et bascule à un moment quelconque de l’année vers un autre stage.</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14:m>
                  <m:oMath xmlns:m="http://schemas.openxmlformats.org/officeDocument/2006/math">
                    <m:r>
                      <a:rPr lang="fr-FR" sz="1200" b="1" i="1">
                        <a:latin typeface="Cambria Math" panose="02040503050406030204" pitchFamily="18" charset="0"/>
                      </a:rPr>
                      <m:t>𝑳𝑮𝑫</m:t>
                    </m:r>
                    <m:r>
                      <a:rPr lang="fr-FR" sz="1200" b="1" i="1">
                        <a:latin typeface="Cambria Math" panose="02040503050406030204" pitchFamily="18" charset="0"/>
                      </a:rPr>
                      <m:t> :</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LGD</m:t>
                        </m:r>
                      </m:e>
                      <m:sup>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3</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LGD</m:t>
                        </m:r>
                      </m:e>
                      <m:sup>
                        <m:r>
                          <a:rPr lang="fr-FR" sz="1200" b="0" i="1" smtClean="0">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3</m:t>
                        </m:r>
                      </m:sup>
                    </m:sSup>
                    <m:r>
                      <a:rPr lang="fr-FR" sz="1200" i="1" smtClean="0">
                        <a:latin typeface="Cambria Math" panose="02040503050406030204" pitchFamily="18" charset="0"/>
                      </a:rPr>
                      <m:t> </m:t>
                    </m:r>
                  </m:oMath>
                </a14:m>
                <a:r>
                  <a:rPr lang="fr-FR" sz="1200" dirty="0">
                    <a:latin typeface="Verdana" panose="020B0604030504040204" pitchFamily="34" charset="0"/>
                  </a:rPr>
                  <a:t>: taux de perte associé aux expositions qui passent de S1 ou S2 à S3 </a:t>
                </a:r>
              </a:p>
              <a:p>
                <a:pPr algn="just">
                  <a:spcBef>
                    <a:spcPts val="600"/>
                  </a:spcBef>
                  <a:buClr>
                    <a:schemeClr val="tx1"/>
                  </a:buClr>
                </a:pPr>
                <a:r>
                  <a:rPr lang="fr-FR" sz="1200" dirty="0">
                    <a:latin typeface="Verdana" panose="020B0604030504040204" pitchFamily="34" charset="0"/>
                  </a:rPr>
                  <a:t>au cours de l’année.</a:t>
                </a:r>
              </a:p>
              <a:p>
                <a:pPr algn="just">
                  <a:spcBef>
                    <a:spcPts val="600"/>
                  </a:spcBef>
                  <a:buClr>
                    <a:schemeClr val="tx1"/>
                  </a:buClr>
                </a:pPr>
                <a:endParaRPr lang="fr-FR" sz="1200" dirty="0">
                  <a:latin typeface="Verdana" panose="020B0604030504040204" pitchFamily="34" charset="0"/>
                </a:endParaRPr>
              </a:p>
              <a:p>
                <a:pPr algn="just">
                  <a:spcBef>
                    <a:spcPts val="600"/>
                  </a:spcBef>
                  <a:buClr>
                    <a:schemeClr val="tx1"/>
                  </a:buClr>
                </a:pPr>
                <a14:m>
                  <m:oMath xmlns:m="http://schemas.openxmlformats.org/officeDocument/2006/math">
                    <m:r>
                      <a:rPr lang="fr-FR" sz="1200" b="1" i="1">
                        <a:latin typeface="Cambria Math" panose="02040503050406030204" pitchFamily="18" charset="0"/>
                      </a:rPr>
                      <m:t>𝑳</m:t>
                    </m:r>
                    <m:r>
                      <a:rPr lang="fr-FR" sz="1200" b="1" i="1" smtClean="0">
                        <a:latin typeface="Cambria Math" panose="02040503050406030204" pitchFamily="18" charset="0"/>
                      </a:rPr>
                      <m:t>𝑹</m:t>
                    </m:r>
                    <m:r>
                      <a:rPr lang="fr-FR" sz="1200" b="1" i="1" smtClean="0">
                        <a:latin typeface="Cambria Math" panose="02040503050406030204" pitchFamily="18" charset="0"/>
                      </a:rPr>
                      <m:t> :</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L</m:t>
                        </m:r>
                        <m:r>
                          <m:rPr>
                            <m:sty m:val="p"/>
                          </m:rPr>
                          <a:rPr lang="fr-FR" sz="1200" b="0" i="1" smtClean="0">
                            <a:latin typeface="Cambria Math" panose="02040503050406030204" pitchFamily="18" charset="0"/>
                          </a:rPr>
                          <m:t>RLT</m:t>
                        </m:r>
                      </m:e>
                      <m:sup>
                        <m:r>
                          <a:rPr lang="fr-FR" sz="1200" i="1">
                            <a:latin typeface="Cambria Math" panose="02040503050406030204" pitchFamily="18" charset="0"/>
                          </a:rPr>
                          <m:t>1</m:t>
                        </m:r>
                        <m:r>
                          <a:rPr lang="fr-FR" sz="1200" i="1">
                            <a:latin typeface="Cambria Math" panose="02040503050406030204" pitchFamily="18" charset="0"/>
                          </a:rPr>
                          <m:t>−</m:t>
                        </m:r>
                        <m:r>
                          <a:rPr lang="fr-FR" sz="1200" b="0" i="1" smtClean="0">
                            <a:latin typeface="Cambria Math" panose="02040503050406030204" pitchFamily="18" charset="0"/>
                          </a:rPr>
                          <m:t>2</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L</m:t>
                        </m:r>
                        <m:r>
                          <m:rPr>
                            <m:sty m:val="p"/>
                          </m:rPr>
                          <a:rPr lang="fr-FR" sz="1200" i="1">
                            <a:latin typeface="Cambria Math" panose="02040503050406030204" pitchFamily="18" charset="0"/>
                          </a:rPr>
                          <m:t>RLT</m:t>
                        </m:r>
                      </m:e>
                      <m:sup>
                        <m:r>
                          <a:rPr lang="fr-FR" sz="1200" b="0" i="1" smtClean="0">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2</m:t>
                        </m:r>
                      </m:sup>
                    </m:sSup>
                    <m:r>
                      <a:rPr lang="fr-FR" sz="1200" b="0" i="1" smtClean="0">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L</m:t>
                        </m:r>
                        <m:r>
                          <m:rPr>
                            <m:sty m:val="p"/>
                          </m:rPr>
                          <a:rPr lang="fr-FR" sz="1200" i="1">
                            <a:latin typeface="Cambria Math" panose="02040503050406030204" pitchFamily="18" charset="0"/>
                          </a:rPr>
                          <m:t>RLT</m:t>
                        </m:r>
                      </m:e>
                      <m:sup>
                        <m:r>
                          <a:rPr lang="fr-FR" sz="1200" b="0" i="1" smtClean="0">
                            <a:latin typeface="Cambria Math" panose="02040503050406030204" pitchFamily="18" charset="0"/>
                          </a:rPr>
                          <m:t>3</m:t>
                        </m:r>
                        <m:r>
                          <a:rPr lang="fr-FR" sz="1200" i="1">
                            <a:latin typeface="Cambria Math" panose="02040503050406030204" pitchFamily="18" charset="0"/>
                          </a:rPr>
                          <m:t>−</m:t>
                        </m:r>
                        <m:r>
                          <a:rPr lang="fr-FR" sz="1200" b="0" i="1" smtClean="0">
                            <a:latin typeface="Cambria Math" panose="02040503050406030204" pitchFamily="18" charset="0"/>
                          </a:rPr>
                          <m:t>3</m:t>
                        </m:r>
                      </m:sup>
                    </m:sSup>
                  </m:oMath>
                </a14:m>
                <a:r>
                  <a:rPr lang="fr-FR" sz="1200" dirty="0">
                    <a:latin typeface="Verdana" panose="020B0604030504040204" pitchFamily="34" charset="0"/>
                  </a:rPr>
                  <a:t>: taux de perte </a:t>
                </a:r>
                <a:r>
                  <a:rPr lang="fr-FR" sz="1200" i="1" dirty="0">
                    <a:latin typeface="Verdana" panose="020B0604030504040204" pitchFamily="34" charset="0"/>
                  </a:rPr>
                  <a:t>lifetime</a:t>
                </a:r>
                <a:r>
                  <a:rPr lang="fr-FR" sz="1200" dirty="0">
                    <a:latin typeface="Verdana" panose="020B0604030504040204" pitchFamily="34" charset="0"/>
                  </a:rPr>
                  <a:t> attendu pour les expositions qui </a:t>
                </a:r>
              </a:p>
              <a:p>
                <a:pPr algn="just">
                  <a:spcBef>
                    <a:spcPts val="600"/>
                  </a:spcBef>
                  <a:buClr>
                    <a:schemeClr val="tx1"/>
                  </a:buClr>
                </a:pPr>
                <a:r>
                  <a:rPr lang="fr-FR" sz="1200" dirty="0">
                    <a:latin typeface="Verdana" panose="020B0604030504040204" pitchFamily="34" charset="0"/>
                  </a:rPr>
                  <a:t>débutent l’année en S1, S2 ou S3 et la terminent en S2 (ou S3 si le stage de départ est S3). </a:t>
                </a:r>
                <a:endParaRPr lang="fr-FR" sz="1200" b="1" i="1" dirty="0">
                  <a:latin typeface="Cambria Math" panose="02040503050406030204" pitchFamily="18" charset="0"/>
                </a:endParaRPr>
              </a:p>
              <a:p>
                <a:pPr algn="just">
                  <a:spcBef>
                    <a:spcPts val="600"/>
                  </a:spcBef>
                  <a:buClr>
                    <a:schemeClr val="tx1"/>
                  </a:buClr>
                </a:pPr>
                <a:endParaRPr lang="fr-FR" sz="1200" b="1" i="1" dirty="0">
                  <a:latin typeface="Cambria Math" panose="02040503050406030204" pitchFamily="18" charset="0"/>
                </a:endParaRPr>
              </a:p>
              <a:p>
                <a:pPr algn="just">
                  <a:spcBef>
                    <a:spcPts val="600"/>
                  </a:spcBef>
                  <a:buClr>
                    <a:schemeClr val="tx1"/>
                  </a:buClr>
                </a:pPr>
                <a14:m>
                  <m:oMath xmlns:m="http://schemas.openxmlformats.org/officeDocument/2006/math">
                    <m:r>
                      <a:rPr lang="fr-FR" sz="1200" b="1" i="1">
                        <a:latin typeface="Cambria Math" panose="02040503050406030204" pitchFamily="18" charset="0"/>
                      </a:rPr>
                      <m:t>𝑪</m:t>
                    </m:r>
                    <m:r>
                      <a:rPr lang="fr-FR" sz="1200" b="1" i="1" smtClean="0">
                        <a:latin typeface="Cambria Math" panose="02040503050406030204" pitchFamily="18" charset="0"/>
                      </a:rPr>
                      <m:t>𝒖𝒓𝒆</m:t>
                    </m:r>
                    <m:r>
                      <a:rPr lang="fr-FR" sz="1200" b="1" i="1" smtClean="0">
                        <a:latin typeface="Cambria Math" panose="02040503050406030204" pitchFamily="18" charset="0"/>
                      </a:rPr>
                      <m:t> </m:t>
                    </m:r>
                    <m:r>
                      <a:rPr lang="fr-FR" sz="1200" b="1" i="1" smtClean="0">
                        <a:latin typeface="Cambria Math" panose="02040503050406030204" pitchFamily="18" charset="0"/>
                      </a:rPr>
                      <m:t>𝒓𝒂𝒕𝒆𝒔</m:t>
                    </m:r>
                    <m:r>
                      <a:rPr lang="fr-FR" sz="1200" b="1" i="1" smtClean="0">
                        <a:latin typeface="Cambria Math" panose="02040503050406030204" pitchFamily="18" charset="0"/>
                      </a:rPr>
                      <m:t> :</m:t>
                    </m:r>
                    <m:sSup>
                      <m:sSupPr>
                        <m:ctrlPr>
                          <a:rPr lang="fr-FR" sz="1200" i="1">
                            <a:latin typeface="Cambria Math" panose="02040503050406030204" pitchFamily="18" charset="0"/>
                          </a:rPr>
                        </m:ctrlPr>
                      </m:sSupPr>
                      <m:e>
                        <m:r>
                          <m:rPr>
                            <m:sty m:val="p"/>
                          </m:rPr>
                          <a:rPr lang="fr-FR" sz="1200" b="0" i="1" smtClean="0">
                            <a:latin typeface="Cambria Math" panose="02040503050406030204" pitchFamily="18" charset="0"/>
                          </a:rPr>
                          <m:t>Cure</m:t>
                        </m:r>
                      </m:e>
                      <m:sup>
                        <m:r>
                          <a:rPr lang="fr-FR" sz="1200" i="1">
                            <a:latin typeface="Cambria Math" panose="02040503050406030204" pitchFamily="18" charset="0"/>
                          </a:rPr>
                          <m:t>1</m:t>
                        </m:r>
                        <m:r>
                          <a:rPr lang="fr-FR" sz="1200" i="1">
                            <a:latin typeface="Cambria Math" panose="02040503050406030204" pitchFamily="18" charset="0"/>
                          </a:rPr>
                          <m:t>−</m:t>
                        </m:r>
                        <m:r>
                          <a:rPr lang="fr-FR" sz="1200" i="1">
                            <a:latin typeface="Cambria Math" panose="02040503050406030204" pitchFamily="18" charset="0"/>
                          </a:rPr>
                          <m:t>3</m:t>
                        </m:r>
                      </m:sup>
                    </m:sSup>
                    <m:r>
                      <a:rPr lang="fr-FR" sz="1200" i="1">
                        <a:latin typeface="Cambria Math" panose="02040503050406030204" pitchFamily="18" charset="0"/>
                      </a:rPr>
                      <m:t>,</m:t>
                    </m:r>
                    <m:sSup>
                      <m:sSupPr>
                        <m:ctrlPr>
                          <a:rPr lang="fr-FR" sz="1200" i="1">
                            <a:latin typeface="Cambria Math" panose="02040503050406030204" pitchFamily="18" charset="0"/>
                          </a:rPr>
                        </m:ctrlPr>
                      </m:sSupPr>
                      <m:e>
                        <m:r>
                          <m:rPr>
                            <m:sty m:val="p"/>
                          </m:rPr>
                          <a:rPr lang="fr-FR" sz="1200" b="0" i="1" smtClean="0">
                            <a:latin typeface="Cambria Math" panose="02040503050406030204" pitchFamily="18" charset="0"/>
                          </a:rPr>
                          <m:t>Cure</m:t>
                        </m:r>
                      </m:e>
                      <m:sup>
                        <m:r>
                          <a:rPr lang="fr-FR" sz="1200" i="1">
                            <a:latin typeface="Cambria Math" panose="02040503050406030204" pitchFamily="18" charset="0"/>
                          </a:rPr>
                          <m:t>2</m:t>
                        </m:r>
                        <m:r>
                          <a:rPr lang="fr-FR" sz="1200" i="1">
                            <a:latin typeface="Cambria Math" panose="02040503050406030204" pitchFamily="18" charset="0"/>
                          </a:rPr>
                          <m:t>−</m:t>
                        </m:r>
                        <m:r>
                          <a:rPr lang="fr-FR" sz="1200" i="1">
                            <a:latin typeface="Cambria Math" panose="02040503050406030204" pitchFamily="18" charset="0"/>
                          </a:rPr>
                          <m:t>3</m:t>
                        </m:r>
                      </m:sup>
                    </m:sSup>
                    <m:r>
                      <a:rPr lang="fr-FR" sz="1200" i="1">
                        <a:latin typeface="Cambria Math" panose="02040503050406030204" pitchFamily="18" charset="0"/>
                      </a:rPr>
                      <m:t> </m:t>
                    </m:r>
                  </m:oMath>
                </a14:m>
                <a:r>
                  <a:rPr lang="fr-FR" sz="1200" dirty="0">
                    <a:latin typeface="Verdana" panose="020B0604030504040204" pitchFamily="34" charset="0"/>
                  </a:rPr>
                  <a:t>: </a:t>
                </a:r>
                <a:r>
                  <a:rPr lang="fr-FR" sz="1200" dirty="0"/>
                  <a:t>part des nouvelles expositions entrées en défaut (S3) depuis</a:t>
                </a:r>
              </a:p>
              <a:p>
                <a:pPr algn="just">
                  <a:spcBef>
                    <a:spcPts val="600"/>
                  </a:spcBef>
                  <a:buClr>
                    <a:schemeClr val="tx1"/>
                  </a:buClr>
                </a:pPr>
                <a:r>
                  <a:rPr lang="fr-FR" sz="1200" dirty="0"/>
                  <a:t>S1 ou S2 durant l’année qui, sur leur horizon de </a:t>
                </a:r>
                <a:r>
                  <a:rPr lang="fr-FR" sz="1200" i="1" dirty="0" err="1"/>
                  <a:t>workout</a:t>
                </a:r>
                <a:r>
                  <a:rPr lang="fr-FR" sz="1200" dirty="0"/>
                  <a:t>, aboutissent à une perte nulle.</a:t>
                </a:r>
              </a:p>
              <a:p>
                <a:pPr algn="just">
                  <a:spcBef>
                    <a:spcPts val="600"/>
                  </a:spcBef>
                  <a:buClr>
                    <a:schemeClr val="tx1"/>
                  </a:buClr>
                </a:pPr>
                <a:endParaRPr lang="fr-FR" sz="1200" dirty="0">
                  <a:latin typeface="Verdana" panose="020B0604030504040204" pitchFamily="34" charset="0"/>
                </a:endParaRPr>
              </a:p>
            </p:txBody>
          </p:sp>
        </mc:Choice>
        <mc:Fallback>
          <p:sp>
            <p:nvSpPr>
              <p:cNvPr id="9" name="ZoneTexte 8">
                <a:extLst>
                  <a:ext uri="{FF2B5EF4-FFF2-40B4-BE49-F238E27FC236}">
                    <a16:creationId xmlns:a16="http://schemas.microsoft.com/office/drawing/2014/main" id="{1AEA7FC0-A8F3-B91D-3690-6D6A017F12E0}"/>
                  </a:ext>
                </a:extLst>
              </p:cNvPr>
              <p:cNvSpPr txBox="1">
                <a:spLocks noRot="1" noChangeAspect="1" noMove="1" noResize="1" noEditPoints="1" noAdjustHandles="1" noChangeArrowheads="1" noChangeShapeType="1" noTextEdit="1"/>
              </p:cNvSpPr>
              <p:nvPr/>
            </p:nvSpPr>
            <p:spPr>
              <a:xfrm>
                <a:off x="4714278" y="1813858"/>
                <a:ext cx="11143822" cy="1139946"/>
              </a:xfrm>
              <a:prstGeom prst="rect">
                <a:avLst/>
              </a:prstGeom>
              <a:blipFill>
                <a:blip r:embed="rId5"/>
                <a:stretch>
                  <a:fillRect t="-535" b="-223529"/>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AD5EF308-B9D6-75CE-35CC-ED88F042AA37}"/>
              </a:ext>
            </a:extLst>
          </p:cNvPr>
          <p:cNvSpPr txBox="1"/>
          <p:nvPr/>
        </p:nvSpPr>
        <p:spPr>
          <a:xfrm>
            <a:off x="242156" y="5629048"/>
            <a:ext cx="11739722" cy="1056810"/>
          </a:xfrm>
          <a:prstGeom prst="rect">
            <a:avLst/>
          </a:prstGeom>
        </p:spPr>
        <p:txBody>
          <a:bodyPr vert="horz" wrap="square" lIns="90000" tIns="45720" rIns="91440" bIns="45720" rtlCol="0">
            <a:noAutofit/>
          </a:bodyPr>
          <a:lstStyle/>
          <a:p>
            <a:pPr algn="just">
              <a:spcBef>
                <a:spcPts val="600"/>
              </a:spcBef>
              <a:buClr>
                <a:schemeClr val="tx1"/>
              </a:buClr>
            </a:pPr>
            <a:r>
              <a:rPr lang="fr-FR" sz="1200" b="1" u="sng" dirty="0">
                <a:solidFill>
                  <a:srgbClr val="FF0000"/>
                </a:solidFill>
                <a:latin typeface="Verdana" panose="020B0604030504040204" pitchFamily="34" charset="0"/>
              </a:rPr>
              <a:t>Point d’attention </a:t>
            </a:r>
            <a:r>
              <a:rPr lang="fr-FR" sz="1200" b="1" dirty="0">
                <a:solidFill>
                  <a:srgbClr val="FF0000"/>
                </a:solidFill>
                <a:latin typeface="Verdana" panose="020B0604030504040204" pitchFamily="34" charset="0"/>
              </a:rPr>
              <a:t>: </a:t>
            </a:r>
            <a:r>
              <a:rPr lang="fr-FR" sz="1200" dirty="0"/>
              <a:t>Dans un STEBA, le défaut est absorbant pour la trajectoire d’expositions (pas de retour  S3→S1/S2). Les cures n’enlèvent donc pas des volumes au stock S3 projeté ; elles interviennent uniquement dans le calcul des pertes, en réduisant la LGD moyenne attendue des nouveaux S3.</a:t>
            </a:r>
            <a:endParaRPr lang="fr-FR" sz="1200" dirty="0">
              <a:latin typeface="Verdana" panose="020B0604030504040204" pitchFamily="34" charset="0"/>
            </a:endParaRPr>
          </a:p>
        </p:txBody>
      </p:sp>
      <p:sp>
        <p:nvSpPr>
          <p:cNvPr id="12" name="Google Shape;6353;p138">
            <a:extLst>
              <a:ext uri="{FF2B5EF4-FFF2-40B4-BE49-F238E27FC236}">
                <a16:creationId xmlns:a16="http://schemas.microsoft.com/office/drawing/2014/main" id="{9E118BAA-45DF-5804-22E2-50DAE07A6C35}"/>
              </a:ext>
            </a:extLst>
          </p:cNvPr>
          <p:cNvSpPr/>
          <p:nvPr/>
        </p:nvSpPr>
        <p:spPr>
          <a:xfrm>
            <a:off x="262526" y="5629048"/>
            <a:ext cx="11711388" cy="64051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3" name="ZoneTexte 12">
            <a:extLst>
              <a:ext uri="{FF2B5EF4-FFF2-40B4-BE49-F238E27FC236}">
                <a16:creationId xmlns:a16="http://schemas.microsoft.com/office/drawing/2014/main" id="{62C21B1F-69C2-DDB0-FDEB-BB6AB719550B}"/>
              </a:ext>
            </a:extLst>
          </p:cNvPr>
          <p:cNvSpPr txBox="1"/>
          <p:nvPr/>
        </p:nvSpPr>
        <p:spPr>
          <a:xfrm>
            <a:off x="262526" y="5180874"/>
            <a:ext cx="6653944" cy="367570"/>
          </a:xfrm>
          <a:prstGeom prst="rect">
            <a:avLst/>
          </a:prstGeom>
        </p:spPr>
        <p:txBody>
          <a:bodyPr vert="horz" wrap="square" lIns="90000" tIns="45720" rIns="91440" bIns="45720" rtlCol="0">
            <a:noAutofit/>
          </a:bodyPr>
          <a:lstStyle/>
          <a:p>
            <a:pPr algn="just">
              <a:spcBef>
                <a:spcPts val="600"/>
              </a:spcBef>
              <a:buClr>
                <a:schemeClr val="tx1"/>
              </a:buClr>
            </a:pPr>
            <a:r>
              <a:rPr lang="fr-FR" sz="1000" b="1" dirty="0">
                <a:solidFill>
                  <a:schemeClr val="bg2"/>
                </a:solidFill>
                <a:latin typeface="Verdana" panose="020B0604030504040204" pitchFamily="34" charset="0"/>
                <a:hlinkClick r:id="rId6">
                  <a:extLst>
                    <a:ext uri="{A12FA001-AC4F-418D-AE19-62706E023703}">
                      <ahyp:hlinkClr xmlns:ahyp="http://schemas.microsoft.com/office/drawing/2018/hyperlinkcolor" val="tx"/>
                    </a:ext>
                  </a:extLst>
                </a:hlinkClick>
              </a:rPr>
              <a:t>Source : </a:t>
            </a:r>
            <a:r>
              <a:rPr lang="en-US" sz="1000" dirty="0">
                <a:solidFill>
                  <a:schemeClr val="bg2"/>
                </a:solidFill>
                <a:hlinkClick r:id="rId6">
                  <a:extLst>
                    <a:ext uri="{A12FA001-AC4F-418D-AE19-62706E023703}">
                      <ahyp:hlinkClr xmlns:ahyp="http://schemas.microsoft.com/office/drawing/2018/hyperlinkcolor" val="tx"/>
                    </a:ext>
                  </a:extLst>
                </a:hlinkClick>
              </a:rPr>
              <a:t>2025 EU‐WIDE STRESS TEST METHODOLOGICAL NOTE </a:t>
            </a:r>
            <a:endParaRPr lang="fr-FR" sz="1000" dirty="0" err="1">
              <a:solidFill>
                <a:schemeClr val="bg2"/>
              </a:solidFill>
              <a:latin typeface="Verdana" panose="020B0604030504040204" pitchFamily="34" charset="0"/>
            </a:endParaRPr>
          </a:p>
        </p:txBody>
      </p:sp>
    </p:spTree>
    <p:extLst>
      <p:ext uri="{BB962C8B-B14F-4D97-AF65-F5344CB8AC3E}">
        <p14:creationId xmlns:p14="http://schemas.microsoft.com/office/powerpoint/2010/main" val="2107569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34B4F74-55B4-E866-D5EE-F3BDA214B610}"/>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B7E6CB50-9831-8321-EA04-C59DABC77BDD}"/>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MOTEUR DE PROJECTION DES PROVISIONS, CET1 et RWA dans un STEBA (1/4)</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CDB35CC-69AE-E9A3-3DA1-946E951D1595}"/>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9B9A07D5-7FF0-6EB1-1234-E9A8CB76E7E5}"/>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8" name="ZoneTexte 17">
            <a:extLst>
              <a:ext uri="{FF2B5EF4-FFF2-40B4-BE49-F238E27FC236}">
                <a16:creationId xmlns:a16="http://schemas.microsoft.com/office/drawing/2014/main" id="{DCE34E92-FFDA-0ECC-FEB6-AC839CF200EB}"/>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3DAD45E5-C552-B7AA-9050-BC3452950272}"/>
                  </a:ext>
                </a:extLst>
              </p:cNvPr>
              <p:cNvSpPr txBox="1"/>
              <p:nvPr/>
            </p:nvSpPr>
            <p:spPr>
              <a:xfrm>
                <a:off x="242156" y="1196327"/>
                <a:ext cx="11739722" cy="1139946"/>
              </a:xfrm>
              <a:prstGeom prst="rect">
                <a:avLst/>
              </a:prstGeom>
            </p:spPr>
            <p:txBody>
              <a:bodyPr vert="horz" wrap="square" lIns="90000" tIns="45720" rIns="91440" bIns="45720" rtlCol="0">
                <a:noAutofit/>
              </a:bodyPr>
              <a:lstStyle/>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Le stock de provisions du S1 en </a:t>
                </a:r>
                <a14:m>
                  <m:oMath xmlns:m="http://schemas.openxmlformats.org/officeDocument/2006/math">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oMath>
                </a14:m>
                <a:r>
                  <a:rPr lang="fr-FR" sz="1400" dirty="0">
                    <a:latin typeface="Verdana" panose="020B0604030504040204" pitchFamily="34" charset="0"/>
                  </a:rPr>
                  <a:t> est projeté comme suit :</a:t>
                </a: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b="1" dirty="0">
                    <a:solidFill>
                      <a:srgbClr val="FF0000"/>
                    </a:solidFill>
                    <a:latin typeface="Verdana" panose="020B0604030504040204" pitchFamily="34" charset="0"/>
                  </a:rPr>
                  <a:t>Idée clé : </a:t>
                </a:r>
                <a:r>
                  <a:rPr lang="fr-FR" sz="1400" dirty="0">
                    <a:latin typeface="Verdana" panose="020B0604030504040204" pitchFamily="34" charset="0"/>
                  </a:rPr>
                  <a:t>En S1, on </a:t>
                </a:r>
                <a:r>
                  <a:rPr lang="fr-FR" sz="1400" dirty="0"/>
                  <a:t>provisionne sur </a:t>
                </a:r>
                <a:r>
                  <a:rPr lang="fr-FR" sz="1400" b="1" dirty="0"/>
                  <a:t>12 mois</a:t>
                </a:r>
                <a:r>
                  <a:rPr lang="fr-FR" sz="1400" dirty="0"/>
                  <a:t> mais en regardant </a:t>
                </a:r>
                <a:r>
                  <a:rPr lang="fr-FR" sz="1400" b="1" dirty="0"/>
                  <a:t>le risque de défaut l’année suivante</a:t>
                </a:r>
                <a:r>
                  <a:rPr lang="fr-FR" sz="1400" dirty="0"/>
                  <a:t> (t+2)</a:t>
                </a: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Nous avons :</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b="1" dirty="0">
                  <a:latin typeface="Verdana" panose="020B0604030504040204" pitchFamily="34" charset="0"/>
                </a:endParaRPr>
              </a:p>
              <a:p>
                <a:pPr algn="just">
                  <a:spcBef>
                    <a:spcPts val="600"/>
                  </a:spcBef>
                  <a:buClr>
                    <a:schemeClr val="tx1"/>
                  </a:buClr>
                </a:pPr>
                <a:r>
                  <a:rPr lang="fr-FR" sz="1400" b="1" dirty="0">
                    <a:latin typeface="Verdana" panose="020B0604030504040204" pitchFamily="34" charset="0"/>
                  </a:rPr>
                  <a:t>Scénario </a:t>
                </a:r>
                <a:r>
                  <a:rPr lang="fr-FR" sz="1400" b="1" dirty="0"/>
                  <a:t>Baseline</a:t>
                </a:r>
                <a:r>
                  <a:rPr lang="fr-FR" sz="1400" dirty="0"/>
                  <a:t> : à partir de l’année 3 (2027) de l’exercice, les paramètres de risque Baseline sont supposés constants :</a:t>
                </a:r>
                <a:r>
                  <a:rPr lang="fr-FR" sz="1400" dirty="0">
                    <a:latin typeface="Verdana" panose="020B0604030504040204" pitchFamily="34" charset="0"/>
                  </a:rPr>
                  <a:t> </a:t>
                </a: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algn="just">
                  <a:spcBef>
                    <a:spcPts val="600"/>
                  </a:spcBef>
                  <a:buClr>
                    <a:schemeClr val="tx1"/>
                  </a:buClr>
                </a:pPr>
                <a:r>
                  <a:rPr lang="fr-FR" sz="1400" b="1" dirty="0">
                    <a:latin typeface="Verdana" panose="020B0604030504040204" pitchFamily="34" charset="0"/>
                  </a:rPr>
                  <a:t>Scénario Adverse : </a:t>
                </a:r>
                <a:r>
                  <a:rPr lang="fr-FR" sz="1400" dirty="0">
                    <a:latin typeface="Verdana" panose="020B0604030504040204" pitchFamily="34" charset="0"/>
                  </a:rPr>
                  <a:t>après l’année 3, les paramètres adverses reviennent linéairement vers le niveau Baseline en 6 ans :</a:t>
                </a: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p:txBody>
          </p:sp>
        </mc:Choice>
        <mc:Fallback>
          <p:sp>
            <p:nvSpPr>
              <p:cNvPr id="7" name="ZoneTexte 6">
                <a:extLst>
                  <a:ext uri="{FF2B5EF4-FFF2-40B4-BE49-F238E27FC236}">
                    <a16:creationId xmlns:a16="http://schemas.microsoft.com/office/drawing/2014/main" id="{3DAD45E5-C552-B7AA-9050-BC3452950272}"/>
                  </a:ext>
                </a:extLst>
              </p:cNvPr>
              <p:cNvSpPr txBox="1">
                <a:spLocks noRot="1" noChangeAspect="1" noMove="1" noResize="1" noEditPoints="1" noAdjustHandles="1" noChangeArrowheads="1" noChangeShapeType="1" noTextEdit="1"/>
              </p:cNvSpPr>
              <p:nvPr/>
            </p:nvSpPr>
            <p:spPr>
              <a:xfrm>
                <a:off x="242156" y="1196327"/>
                <a:ext cx="11739722" cy="1139946"/>
              </a:xfrm>
              <a:prstGeom prst="rect">
                <a:avLst/>
              </a:prstGeom>
              <a:blipFill>
                <a:blip r:embed="rId4"/>
                <a:stretch>
                  <a:fillRect l="-208" t="-1070" b="-313369"/>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E73BEBDF-B060-E2F9-E22A-8807B0D64B4D}"/>
                  </a:ext>
                </a:extLst>
              </p:cNvPr>
              <p:cNvSpPr txBox="1"/>
              <p:nvPr/>
            </p:nvSpPr>
            <p:spPr>
              <a:xfrm>
                <a:off x="1255715" y="1596572"/>
                <a:ext cx="9248775"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m:t>
                      </m:r>
                      <m:r>
                        <m:rPr>
                          <m:sty m:val="p"/>
                        </m:rPr>
                        <a:rPr lang="fr-FR" sz="1400" b="0" i="1" smtClean="0">
                          <a:latin typeface="Cambria Math" panose="02040503050406030204" pitchFamily="18" charset="0"/>
                        </a:rPr>
                        <m:t>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Stock</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 =</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i="1">
                          <a:latin typeface="Cambria Math" panose="02040503050406030204" pitchFamily="18" charset="0"/>
                        </a:rPr>
                        <m:t>S</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2" name="ZoneTexte 1">
                <a:extLst>
                  <a:ext uri="{FF2B5EF4-FFF2-40B4-BE49-F238E27FC236}">
                    <a16:creationId xmlns:a16="http://schemas.microsoft.com/office/drawing/2014/main" id="{E73BEBDF-B060-E2F9-E22A-8807B0D64B4D}"/>
                  </a:ext>
                </a:extLst>
              </p:cNvPr>
              <p:cNvSpPr txBox="1">
                <a:spLocks noRot="1" noChangeAspect="1" noMove="1" noResize="1" noEditPoints="1" noAdjustHandles="1" noChangeArrowheads="1" noChangeShapeType="1" noTextEdit="1"/>
              </p:cNvSpPr>
              <p:nvPr/>
            </p:nvSpPr>
            <p:spPr>
              <a:xfrm>
                <a:off x="1255715" y="1596572"/>
                <a:ext cx="9248775" cy="11905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23EE6EE2-5622-E4BE-20C6-9AFF0A1B6D93}"/>
                  </a:ext>
                </a:extLst>
              </p:cNvPr>
              <p:cNvSpPr txBox="1"/>
              <p:nvPr/>
            </p:nvSpPr>
            <p:spPr>
              <a:xfrm>
                <a:off x="557178" y="2652297"/>
                <a:ext cx="9248775"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smtClean="0">
                          <a:latin typeface="Cambria Math" panose="02040503050406030204" pitchFamily="18" charset="0"/>
                        </a:rPr>
                        <m:t>S</m:t>
                      </m:r>
                      <m:r>
                        <a:rPr lang="fr-FR" sz="1400" b="0" i="1" smtClean="0">
                          <a:latin typeface="Cambria Math" panose="02040503050406030204" pitchFamily="18" charset="0"/>
                        </a:rPr>
                        <m:t>2</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b="0" i="1" smtClean="0">
                          <a:latin typeface="Cambria Math" panose="02040503050406030204" pitchFamily="18" charset="0"/>
                        </a:rPr>
                        <m:t>)</m:t>
                      </m:r>
                      <m:r>
                        <a:rPr lang="fr-FR" sz="1400" i="1" smtClean="0">
                          <a:latin typeface="Cambria Math" panose="02040503050406030204" pitchFamily="18" charset="0"/>
                        </a:rPr>
                        <m:t>=</m:t>
                      </m:r>
                      <m:r>
                        <a:rPr lang="fr-FR" sz="1400" b="0" i="1" smtClean="0">
                          <a:latin typeface="Cambria Math" panose="02040503050406030204" pitchFamily="18" charset="0"/>
                        </a:rPr>
                        <m:t> </m:t>
                      </m:r>
                      <m:d>
                        <m:dPr>
                          <m:begChr m:val="["/>
                          <m:endChr m:val="]"/>
                          <m:ctrlPr>
                            <a:rPr lang="fr-FR" sz="1400" b="0" i="1" smtClean="0">
                              <a:latin typeface="Cambria Math" panose="02040503050406030204" pitchFamily="18" charset="0"/>
                            </a:rPr>
                          </m:ctrlPr>
                        </m:dPr>
                        <m:e>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Exp</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2</m:t>
                              </m:r>
                            </m:e>
                            <m:sup>
                              <m:r>
                                <m:rPr>
                                  <m:sty m:val="p"/>
                                </m:rPr>
                                <a:rPr lang="fr-FR" sz="1400" b="0" i="1" smtClean="0">
                                  <a:latin typeface="Cambria Math" panose="02040503050406030204" pitchFamily="18" charset="0"/>
                                </a:rPr>
                                <m:t>BoY</m:t>
                              </m:r>
                            </m:sup>
                          </m:s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TR</m:t>
                              </m:r>
                            </m:e>
                            <m:sub>
                              <m:r>
                                <a:rPr lang="fr-FR" sz="1400" b="0" i="1" smtClean="0">
                                  <a:latin typeface="Cambria Math" panose="02040503050406030204" pitchFamily="18" charset="0"/>
                                </a:rPr>
                                <m:t>2</m:t>
                              </m:r>
                              <m:r>
                                <a:rPr lang="fr-FR" sz="1400" b="0" i="1" smtClean="0">
                                  <a:latin typeface="Cambria Math" panose="02040503050406030204" pitchFamily="18" charset="0"/>
                                </a:rPr>
                                <m:t>→</m:t>
                              </m:r>
                              <m:r>
                                <a:rPr lang="fr-FR" sz="1400" b="0" i="1" smtClean="0">
                                  <a:latin typeface="Cambria Math" panose="02040503050406030204" pitchFamily="18" charset="0"/>
                                </a:rPr>
                                <m:t>1</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b="0" i="1" smtClean="0">
                          <a:latin typeface="Cambria Math" panose="02040503050406030204" pitchFamily="18" charset="0"/>
                        </a:rPr>
                        <m:t>2</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LGD</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2</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3" name="ZoneTexte 2">
                <a:extLst>
                  <a:ext uri="{FF2B5EF4-FFF2-40B4-BE49-F238E27FC236}">
                    <a16:creationId xmlns:a16="http://schemas.microsoft.com/office/drawing/2014/main" id="{23EE6EE2-5622-E4BE-20C6-9AFF0A1B6D93}"/>
                  </a:ext>
                </a:extLst>
              </p:cNvPr>
              <p:cNvSpPr txBox="1">
                <a:spLocks noRot="1" noChangeAspect="1" noMove="1" noResize="1" noEditPoints="1" noAdjustHandles="1" noChangeArrowheads="1" noChangeShapeType="1" noTextEdit="1"/>
              </p:cNvSpPr>
              <p:nvPr/>
            </p:nvSpPr>
            <p:spPr>
              <a:xfrm>
                <a:off x="557178" y="2652297"/>
                <a:ext cx="9248775" cy="1190532"/>
              </a:xfrm>
              <a:prstGeom prst="rect">
                <a:avLst/>
              </a:prstGeom>
              <a:blipFill>
                <a:blip r:embed="rId6"/>
                <a:stretch>
                  <a:fillRect/>
                </a:stretch>
              </a:blipFill>
            </p:spPr>
            <p:txBody>
              <a:bodyPr/>
              <a:lstStyle/>
              <a:p>
                <a:r>
                  <a:rPr lang="fr-FR">
                    <a:noFill/>
                  </a:rPr>
                  <a:t> </a:t>
                </a:r>
              </a:p>
            </p:txBody>
          </p:sp>
        </mc:Fallback>
      </mc:AlternateContent>
      <p:sp>
        <p:nvSpPr>
          <p:cNvPr id="6" name="Accolade ouvrante 5">
            <a:extLst>
              <a:ext uri="{FF2B5EF4-FFF2-40B4-BE49-F238E27FC236}">
                <a16:creationId xmlns:a16="http://schemas.microsoft.com/office/drawing/2014/main" id="{B6741323-1A3A-8F5B-8EED-A55123A96784}"/>
              </a:ext>
            </a:extLst>
          </p:cNvPr>
          <p:cNvSpPr/>
          <p:nvPr/>
        </p:nvSpPr>
        <p:spPr>
          <a:xfrm rot="16200000">
            <a:off x="4883515" y="1710648"/>
            <a:ext cx="162538" cy="2690628"/>
          </a:xfrm>
          <a:prstGeom prst="leftBrace">
            <a:avLst>
              <a:gd name="adj1" fmla="val 8333"/>
              <a:gd name="adj2" fmla="val 47463"/>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DB6F3AE9-E13A-ECE8-91A5-948C313411EA}"/>
                  </a:ext>
                </a:extLst>
              </p:cNvPr>
              <p:cNvSpPr txBox="1"/>
              <p:nvPr/>
            </p:nvSpPr>
            <p:spPr>
              <a:xfrm>
                <a:off x="3459349" y="3121765"/>
                <a:ext cx="6346603" cy="495300"/>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Expositions au début de l’année </a:t>
                </a:r>
                <a14:m>
                  <m:oMath xmlns:m="http://schemas.openxmlformats.org/officeDocument/2006/math">
                    <m:r>
                      <a:rPr lang="fr-FR" sz="1100" i="1" dirty="0" smtClean="0">
                        <a:latin typeface="Cambria Math" panose="02040503050406030204" pitchFamily="18" charset="0"/>
                      </a:rPr>
                      <m:t>𝑡</m:t>
                    </m:r>
                    <m:r>
                      <a:rPr lang="fr-FR" sz="1100" i="1" dirty="0" smtClean="0">
                        <a:latin typeface="Cambria Math" panose="02040503050406030204" pitchFamily="18" charset="0"/>
                      </a:rPr>
                      <m:t>+</m:t>
                    </m:r>
                    <m:r>
                      <a:rPr lang="fr-FR" sz="1100" i="1" dirty="0" smtClean="0">
                        <a:latin typeface="Cambria Math" panose="02040503050406030204" pitchFamily="18" charset="0"/>
                      </a:rPr>
                      <m:t>1</m:t>
                    </m:r>
                  </m:oMath>
                </a14:m>
                <a:r>
                  <a:rPr lang="fr-FR" sz="1100" dirty="0">
                    <a:latin typeface="Verdana" panose="020B0604030504040204" pitchFamily="34" charset="0"/>
                  </a:rPr>
                  <a:t> en S2 qui finissent l’année en S1</a:t>
                </a:r>
              </a:p>
            </p:txBody>
          </p:sp>
        </mc:Choice>
        <mc:Fallback>
          <p:sp>
            <p:nvSpPr>
              <p:cNvPr id="10" name="ZoneTexte 9">
                <a:extLst>
                  <a:ext uri="{FF2B5EF4-FFF2-40B4-BE49-F238E27FC236}">
                    <a16:creationId xmlns:a16="http://schemas.microsoft.com/office/drawing/2014/main" id="{DB6F3AE9-E13A-ECE8-91A5-948C313411EA}"/>
                  </a:ext>
                </a:extLst>
              </p:cNvPr>
              <p:cNvSpPr txBox="1">
                <a:spLocks noRot="1" noChangeAspect="1" noMove="1" noResize="1" noEditPoints="1" noAdjustHandles="1" noChangeArrowheads="1" noChangeShapeType="1" noTextEdit="1"/>
              </p:cNvSpPr>
              <p:nvPr/>
            </p:nvSpPr>
            <p:spPr>
              <a:xfrm>
                <a:off x="3459349" y="3121765"/>
                <a:ext cx="6346603" cy="495300"/>
              </a:xfrm>
              <a:prstGeom prst="rect">
                <a:avLst/>
              </a:prstGeom>
              <a:blipFill>
                <a:blip r:embed="rId7"/>
                <a:stretch>
                  <a:fillRect t="-123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7E38324B-4B11-6A71-090C-D47A18D9459C}"/>
                  </a:ext>
                </a:extLst>
              </p:cNvPr>
              <p:cNvSpPr txBox="1"/>
              <p:nvPr/>
            </p:nvSpPr>
            <p:spPr>
              <a:xfrm>
                <a:off x="1255713" y="3586168"/>
                <a:ext cx="9248775"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smtClean="0">
                          <a:latin typeface="Cambria Math" panose="02040503050406030204" pitchFamily="18" charset="0"/>
                        </a:rPr>
                        <m:t>S</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b="0" i="1" smtClean="0">
                          <a:latin typeface="Cambria Math" panose="02040503050406030204" pitchFamily="18" charset="0"/>
                        </a:rPr>
                        <m:t>)</m:t>
                      </m:r>
                      <m:r>
                        <a:rPr lang="fr-FR" sz="1400" i="1" smtClean="0">
                          <a:latin typeface="Cambria Math" panose="02040503050406030204" pitchFamily="18" charset="0"/>
                        </a:rPr>
                        <m:t>=</m:t>
                      </m:r>
                      <m:r>
                        <a:rPr lang="fr-FR" sz="1400" b="0" i="1" smtClean="0">
                          <a:latin typeface="Cambria Math" panose="02040503050406030204" pitchFamily="18" charset="0"/>
                        </a:rPr>
                        <m:t> </m:t>
                      </m:r>
                      <m:d>
                        <m:dPr>
                          <m:begChr m:val="["/>
                          <m:endChr m:val="]"/>
                          <m:ctrlPr>
                            <a:rPr lang="fr-FR" sz="1400" b="0" i="1" smtClean="0">
                              <a:latin typeface="Cambria Math" panose="02040503050406030204" pitchFamily="18" charset="0"/>
                            </a:rPr>
                          </m:ctrlPr>
                        </m:dPr>
                        <m:e>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Exp</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1</m:t>
                              </m:r>
                            </m:e>
                            <m:sup>
                              <m:r>
                                <m:rPr>
                                  <m:sty m:val="p"/>
                                </m:rPr>
                                <a:rPr lang="fr-FR" sz="1400" b="0" i="1" smtClean="0">
                                  <a:latin typeface="Cambria Math" panose="02040503050406030204" pitchFamily="18" charset="0"/>
                                </a:rPr>
                                <m:t>BoY</m:t>
                              </m:r>
                            </m:sup>
                          </m:s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d>
                            <m:dPr>
                              <m:ctrlPr>
                                <a:rPr lang="fr-FR" sz="1400" b="0" i="1" smtClean="0">
                                  <a:latin typeface="Cambria Math" panose="02040503050406030204" pitchFamily="18" charset="0"/>
                                </a:rPr>
                              </m:ctrlPr>
                            </m:dPr>
                            <m:e>
                              <m:r>
                                <a:rPr lang="fr-FR" sz="1400" b="0" i="1" smtClean="0">
                                  <a:latin typeface="Cambria Math" panose="02040503050406030204" pitchFamily="18" charset="0"/>
                                </a:rPr>
                                <m:t>1</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2</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e>
                          </m:d>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b="0" i="1" smtClean="0">
                          <a:latin typeface="Cambria Math" panose="02040503050406030204" pitchFamily="18" charset="0"/>
                        </a:rPr>
                        <m:t>2</m:t>
                      </m:r>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LGD</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2</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14" name="ZoneTexte 13">
                <a:extLst>
                  <a:ext uri="{FF2B5EF4-FFF2-40B4-BE49-F238E27FC236}">
                    <a16:creationId xmlns:a16="http://schemas.microsoft.com/office/drawing/2014/main" id="{7E38324B-4B11-6A71-090C-D47A18D9459C}"/>
                  </a:ext>
                </a:extLst>
              </p:cNvPr>
              <p:cNvSpPr txBox="1">
                <a:spLocks noRot="1" noChangeAspect="1" noMove="1" noResize="1" noEditPoints="1" noAdjustHandles="1" noChangeArrowheads="1" noChangeShapeType="1" noTextEdit="1"/>
              </p:cNvSpPr>
              <p:nvPr/>
            </p:nvSpPr>
            <p:spPr>
              <a:xfrm>
                <a:off x="1255713" y="3586168"/>
                <a:ext cx="9248775" cy="1190532"/>
              </a:xfrm>
              <a:prstGeom prst="rect">
                <a:avLst/>
              </a:prstGeom>
              <a:blipFill>
                <a:blip r:embed="rId8"/>
                <a:stretch>
                  <a:fillRect/>
                </a:stretch>
              </a:blipFill>
            </p:spPr>
            <p:txBody>
              <a:bodyPr/>
              <a:lstStyle/>
              <a:p>
                <a:r>
                  <a:rPr lang="fr-FR">
                    <a:noFill/>
                  </a:rPr>
                  <a:t> </a:t>
                </a:r>
              </a:p>
            </p:txBody>
          </p:sp>
        </mc:Fallback>
      </mc:AlternateContent>
      <p:sp>
        <p:nvSpPr>
          <p:cNvPr id="15" name="Accolade ouvrante 14">
            <a:extLst>
              <a:ext uri="{FF2B5EF4-FFF2-40B4-BE49-F238E27FC236}">
                <a16:creationId xmlns:a16="http://schemas.microsoft.com/office/drawing/2014/main" id="{A59C3D40-82BB-CAF2-53A1-839F72A5C90E}"/>
              </a:ext>
            </a:extLst>
          </p:cNvPr>
          <p:cNvSpPr/>
          <p:nvPr/>
        </p:nvSpPr>
        <p:spPr>
          <a:xfrm rot="16200000">
            <a:off x="5574135" y="1929819"/>
            <a:ext cx="87865" cy="4003805"/>
          </a:xfrm>
          <a:prstGeom prst="leftBrace">
            <a:avLst>
              <a:gd name="adj1" fmla="val 8333"/>
              <a:gd name="adj2" fmla="val 47463"/>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672FBA71-C642-9DB0-401F-1752692DA9E5}"/>
                  </a:ext>
                </a:extLst>
              </p:cNvPr>
              <p:cNvSpPr txBox="1"/>
              <p:nvPr/>
            </p:nvSpPr>
            <p:spPr>
              <a:xfrm>
                <a:off x="3619470" y="4020613"/>
                <a:ext cx="5689630" cy="495300"/>
              </a:xfrm>
              <a:prstGeom prst="rect">
                <a:avLst/>
              </a:prstGeom>
            </p:spPr>
            <p:txBody>
              <a:bodyPr vert="horz" wrap="square" lIns="90000" tIns="45720" rIns="91440" bIns="45720" rtlCol="0">
                <a:noAutofit/>
              </a:bodyPr>
              <a:lstStyle/>
              <a:p>
                <a:pPr algn="just">
                  <a:spcBef>
                    <a:spcPts val="600"/>
                  </a:spcBef>
                  <a:buClr>
                    <a:schemeClr val="tx1"/>
                  </a:buClr>
                </a:pPr>
                <a:r>
                  <a:rPr lang="fr-FR" sz="1100" dirty="0">
                    <a:latin typeface="Verdana" panose="020B0604030504040204" pitchFamily="34" charset="0"/>
                  </a:rPr>
                  <a:t>Expositions au début de l’année </a:t>
                </a:r>
                <a14:m>
                  <m:oMath xmlns:m="http://schemas.openxmlformats.org/officeDocument/2006/math">
                    <m:r>
                      <a:rPr lang="fr-FR" sz="1100" i="1" dirty="0" smtClean="0">
                        <a:latin typeface="Cambria Math" panose="02040503050406030204" pitchFamily="18" charset="0"/>
                      </a:rPr>
                      <m:t>𝑡</m:t>
                    </m:r>
                    <m:r>
                      <a:rPr lang="fr-FR" sz="1100" i="1" dirty="0" smtClean="0">
                        <a:latin typeface="Cambria Math" panose="02040503050406030204" pitchFamily="18" charset="0"/>
                      </a:rPr>
                      <m:t>+</m:t>
                    </m:r>
                    <m:r>
                      <a:rPr lang="fr-FR" sz="1100" i="1" dirty="0" smtClean="0">
                        <a:latin typeface="Cambria Math" panose="02040503050406030204" pitchFamily="18" charset="0"/>
                      </a:rPr>
                      <m:t>1</m:t>
                    </m:r>
                  </m:oMath>
                </a14:m>
                <a:r>
                  <a:rPr lang="fr-FR" sz="1100" dirty="0">
                    <a:latin typeface="Verdana" panose="020B0604030504040204" pitchFamily="34" charset="0"/>
                  </a:rPr>
                  <a:t> en S1 qui finissent l’année en S1</a:t>
                </a:r>
              </a:p>
            </p:txBody>
          </p:sp>
        </mc:Choice>
        <mc:Fallback>
          <p:sp>
            <p:nvSpPr>
              <p:cNvPr id="17" name="ZoneTexte 16">
                <a:extLst>
                  <a:ext uri="{FF2B5EF4-FFF2-40B4-BE49-F238E27FC236}">
                    <a16:creationId xmlns:a16="http://schemas.microsoft.com/office/drawing/2014/main" id="{672FBA71-C642-9DB0-401F-1752692DA9E5}"/>
                  </a:ext>
                </a:extLst>
              </p:cNvPr>
              <p:cNvSpPr txBox="1">
                <a:spLocks noRot="1" noChangeAspect="1" noMove="1" noResize="1" noEditPoints="1" noAdjustHandles="1" noChangeArrowheads="1" noChangeShapeType="1" noTextEdit="1"/>
              </p:cNvSpPr>
              <p:nvPr/>
            </p:nvSpPr>
            <p:spPr>
              <a:xfrm>
                <a:off x="3619470" y="4020613"/>
                <a:ext cx="5689630" cy="495300"/>
              </a:xfrm>
              <a:prstGeom prst="rect">
                <a:avLst/>
              </a:prstGeom>
              <a:blipFill>
                <a:blip r:embed="rId9"/>
                <a:stretch>
                  <a:fillRect t="-1235"/>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9" name="ZoneTexte 18">
                <a:extLst>
                  <a:ext uri="{FF2B5EF4-FFF2-40B4-BE49-F238E27FC236}">
                    <a16:creationId xmlns:a16="http://schemas.microsoft.com/office/drawing/2014/main" id="{570FCFE7-775D-3221-5145-070D1BA1B4CA}"/>
                  </a:ext>
                </a:extLst>
              </p:cNvPr>
              <p:cNvSpPr txBox="1"/>
              <p:nvPr/>
            </p:nvSpPr>
            <p:spPr>
              <a:xfrm>
                <a:off x="723900" y="4909270"/>
                <a:ext cx="10580685"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S</m:t>
                          </m:r>
                          <m:r>
                            <a:rPr lang="fr-FR" sz="1400" i="1">
                              <a:latin typeface="Cambria Math" panose="02040503050406030204" pitchFamily="18" charset="0"/>
                            </a:rPr>
                            <m:t>1</m:t>
                          </m:r>
                        </m:e>
                        <m:sup>
                          <m:r>
                            <m:rPr>
                              <m:sty m:val="p"/>
                            </m:rPr>
                            <a:rPr lang="fr-FR" sz="1400" i="1">
                              <a:latin typeface="Cambria Math" panose="02040503050406030204" pitchFamily="18" charset="0"/>
                            </a:rPr>
                            <m:t>Baseline</m:t>
                          </m:r>
                        </m:sup>
                      </m:sSup>
                      <m:r>
                        <a:rPr lang="fr-FR" sz="1400" i="1">
                          <a:latin typeface="Cambria Math" panose="02040503050406030204" pitchFamily="18" charset="0"/>
                        </a:rPr>
                        <m:t>(</m:t>
                      </m:r>
                      <m:r>
                        <a:rPr lang="fr-FR" sz="1400" b="0" i="1" smtClean="0">
                          <a:latin typeface="Cambria Math" panose="02040503050406030204" pitchFamily="18" charset="0"/>
                        </a:rPr>
                        <m:t>2027</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EoY</m:t>
                      </m:r>
                      <m:r>
                        <a:rPr lang="fr-FR" sz="1400" b="0" i="1" smtClean="0">
                          <a:latin typeface="Cambria Math" panose="02040503050406030204" pitchFamily="18" charset="0"/>
                        </a:rPr>
                        <m:t>)=</m:t>
                      </m:r>
                      <m:d>
                        <m:dPr>
                          <m:begChr m:val="["/>
                          <m:endChr m:val="]"/>
                          <m:ctrlPr>
                            <a:rPr lang="fr-FR" sz="1400" i="1">
                              <a:latin typeface="Cambria Math" panose="02040503050406030204" pitchFamily="18" charset="0"/>
                            </a:rPr>
                          </m:ctrlPr>
                        </m:dPr>
                        <m:e>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Exp</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2</m:t>
                              </m:r>
                            </m:e>
                            <m:sup>
                              <m:r>
                                <m:rPr>
                                  <m:sty m:val="p"/>
                                </m:rPr>
                                <a:rPr lang="fr-FR" sz="1400" i="1">
                                  <a:latin typeface="Cambria Math" panose="02040503050406030204" pitchFamily="18" charset="0"/>
                                </a:rPr>
                                <m:t>BoY</m:t>
                              </m:r>
                            </m:sup>
                          </m:sSup>
                          <m:r>
                            <a:rPr lang="fr-FR" sz="1400" i="1">
                              <a:latin typeface="Cambria Math" panose="02040503050406030204" pitchFamily="18" charset="0"/>
                            </a:rPr>
                            <m:t>(</m:t>
                          </m:r>
                          <m:r>
                            <a:rPr lang="fr-FR" sz="1400" i="1">
                              <a:latin typeface="Cambria Math" panose="02040503050406030204" pitchFamily="18" charset="0"/>
                            </a:rPr>
                            <m:t>2027</m:t>
                          </m:r>
                          <m:r>
                            <a:rPr lang="fr-FR" sz="1400" i="1">
                              <a:latin typeface="Cambria Math" panose="02040503050406030204" pitchFamily="18" charset="0"/>
                            </a:rPr>
                            <m:t> </m:t>
                          </m:r>
                          <m:r>
                            <m:rPr>
                              <m:sty m:val="p"/>
                            </m:rPr>
                            <a:rPr lang="fr-FR" sz="1400" i="1">
                              <a:latin typeface="Cambria Math" panose="02040503050406030204" pitchFamily="18" charset="0"/>
                            </a:rPr>
                            <m:t>EoY</m:t>
                          </m:r>
                          <m:r>
                            <a:rPr lang="fr-FR" sz="1400" i="1">
                              <a:latin typeface="Cambria Math" panose="02040503050406030204" pitchFamily="18" charset="0"/>
                            </a:rPr>
                            <m:t>)×</m:t>
                          </m:r>
                          <m:sSubSup>
                            <m:sSubSupPr>
                              <m:ctrlPr>
                                <a:rPr lang="fr-FR" sz="1400" i="1" smtClean="0">
                                  <a:latin typeface="Cambria Math" panose="02040503050406030204" pitchFamily="18" charset="0"/>
                                </a:rPr>
                              </m:ctrlPr>
                            </m:sSubSupPr>
                            <m:e>
                              <m:r>
                                <m:rPr>
                                  <m:sty m:val="p"/>
                                </m:rPr>
                                <a:rPr lang="fr-FR" sz="1400" b="0" i="1" smtClean="0">
                                  <a:latin typeface="Cambria Math" panose="02040503050406030204" pitchFamily="18" charset="0"/>
                                </a:rPr>
                                <m:t>TR</m:t>
                              </m:r>
                            </m:e>
                            <m:sub>
                              <m:r>
                                <a:rPr lang="fr-FR" sz="1400" i="1">
                                  <a:latin typeface="Cambria Math" panose="02040503050406030204" pitchFamily="18" charset="0"/>
                                </a:rPr>
                                <m:t>2</m:t>
                              </m:r>
                              <m:r>
                                <a:rPr lang="fr-FR" sz="1400" i="1">
                                  <a:latin typeface="Cambria Math" panose="02040503050406030204" pitchFamily="18" charset="0"/>
                                </a:rPr>
                                <m:t>→</m:t>
                              </m:r>
                              <m:r>
                                <a:rPr lang="fr-FR" sz="1400" b="0" i="1" smtClean="0">
                                  <a:latin typeface="Cambria Math" panose="02040503050406030204" pitchFamily="18" charset="0"/>
                                </a:rPr>
                                <m:t>1</m:t>
                              </m:r>
                            </m:sub>
                            <m:sup>
                              <m:r>
                                <m:rPr>
                                  <m:sty m:val="p"/>
                                </m:rPr>
                                <a:rPr lang="fr-FR" sz="1400" b="0" i="1" smtClean="0">
                                  <a:latin typeface="Cambria Math" panose="02040503050406030204" pitchFamily="18" charset="0"/>
                                </a:rPr>
                                <m:t>Baseline</m:t>
                              </m:r>
                            </m:sup>
                          </m:sSubSup>
                          <m:r>
                            <a:rPr lang="fr-FR" sz="1400" i="1" smtClean="0">
                              <a:latin typeface="Cambria Math" panose="02040503050406030204" pitchFamily="18" charset="0"/>
                            </a:rPr>
                            <m:t> </m:t>
                          </m:r>
                          <m:r>
                            <a:rPr lang="fr-FR" sz="1400" i="1">
                              <a:latin typeface="Cambria Math" panose="02040503050406030204" pitchFamily="18" charset="0"/>
                            </a:rPr>
                            <m:t>(</m:t>
                          </m:r>
                          <m:r>
                            <a:rPr lang="fr-FR" sz="1400" i="1">
                              <a:latin typeface="Cambria Math" panose="02040503050406030204" pitchFamily="18" charset="0"/>
                            </a:rPr>
                            <m:t>2027</m:t>
                          </m:r>
                          <m:r>
                            <a:rPr lang="fr-FR" sz="1400" i="1">
                              <a:latin typeface="Cambria Math" panose="02040503050406030204" pitchFamily="18" charset="0"/>
                            </a:rPr>
                            <m:t> </m:t>
                          </m:r>
                          <m:r>
                            <m:rPr>
                              <m:sty m:val="p"/>
                            </m:rPr>
                            <a:rPr lang="fr-FR" sz="1400" i="1">
                              <a:latin typeface="Cambria Math" panose="02040503050406030204" pitchFamily="18" charset="0"/>
                            </a:rPr>
                            <m:t>EoY</m:t>
                          </m:r>
                          <m:r>
                            <a:rPr lang="fr-FR" sz="1400" i="1">
                              <a:latin typeface="Cambria Math" panose="02040503050406030204" pitchFamily="18" charset="0"/>
                            </a:rPr>
                            <m:t>)</m:t>
                          </m:r>
                        </m:e>
                      </m:d>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1</m:t>
                          </m:r>
                          <m:r>
                            <a:rPr lang="fr-FR" sz="1400" i="1">
                              <a:latin typeface="Cambria Math" panose="02040503050406030204" pitchFamily="18" charset="0"/>
                            </a:rPr>
                            <m:t>→</m:t>
                          </m:r>
                          <m:r>
                            <a:rPr lang="fr-FR" sz="1400" b="0" i="1" smtClean="0">
                              <a:latin typeface="Cambria Math" panose="02040503050406030204" pitchFamily="18" charset="0"/>
                            </a:rPr>
                            <m:t>3</m:t>
                          </m:r>
                        </m:sub>
                        <m:sup>
                          <m:r>
                            <m:rPr>
                              <m:sty m:val="p"/>
                            </m:rPr>
                            <a:rPr lang="fr-FR" sz="1400" i="1">
                              <a:latin typeface="Cambria Math" panose="02040503050406030204" pitchFamily="18" charset="0"/>
                            </a:rPr>
                            <m:t>Baseline</m:t>
                          </m:r>
                        </m:sup>
                      </m:sSubSup>
                      <m:r>
                        <a:rPr lang="fr-FR" sz="1400" i="1">
                          <a:latin typeface="Cambria Math" panose="02040503050406030204" pitchFamily="18" charset="0"/>
                        </a:rPr>
                        <m:t>(</m:t>
                      </m:r>
                      <m:r>
                        <a:rPr lang="fr-FR" sz="1400" b="0" i="1" smtClean="0">
                          <a:solidFill>
                            <a:srgbClr val="FF0000"/>
                          </a:solidFill>
                          <a:latin typeface="Cambria Math" panose="02040503050406030204" pitchFamily="18" charset="0"/>
                        </a:rPr>
                        <m:t>2027</m:t>
                      </m:r>
                      <m:r>
                        <a:rPr lang="fr-FR" sz="1400" i="1">
                          <a:latin typeface="Cambria Math" panose="02040503050406030204" pitchFamily="18" charset="0"/>
                        </a:rPr>
                        <m:t>)×</m:t>
                      </m:r>
                      <m:sSubSup>
                        <m:sSubSupPr>
                          <m:ctrlPr>
                            <a:rPr lang="fr-FR" sz="1400" i="1">
                              <a:latin typeface="Cambria Math" panose="02040503050406030204" pitchFamily="18" charset="0"/>
                            </a:rPr>
                          </m:ctrlPr>
                        </m:sSubSupPr>
                        <m:e>
                          <m:r>
                            <m:rPr>
                              <m:sty m:val="p"/>
                            </m:rPr>
                            <a:rPr lang="fr-FR" sz="1400" b="0" i="1" smtClean="0">
                              <a:latin typeface="Cambria Math" panose="02040503050406030204" pitchFamily="18" charset="0"/>
                            </a:rPr>
                            <m:t>LGD</m:t>
                          </m:r>
                        </m:e>
                        <m:sub>
                          <m:r>
                            <a:rPr lang="fr-FR" sz="1400" i="1">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3</m:t>
                          </m:r>
                        </m:sub>
                        <m:sup>
                          <m:r>
                            <m:rPr>
                              <m:sty m:val="p"/>
                            </m:rPr>
                            <a:rPr lang="fr-FR" sz="1400" i="1">
                              <a:latin typeface="Cambria Math" panose="02040503050406030204" pitchFamily="18" charset="0"/>
                            </a:rPr>
                            <m:t>Baseline</m:t>
                          </m:r>
                        </m:sup>
                      </m:sSubSup>
                      <m:r>
                        <a:rPr lang="fr-FR" sz="1400" i="1">
                          <a:latin typeface="Cambria Math" panose="02040503050406030204" pitchFamily="18" charset="0"/>
                        </a:rPr>
                        <m:t>(</m:t>
                      </m:r>
                      <m:r>
                        <a:rPr lang="fr-FR" sz="1400" i="1" smtClean="0">
                          <a:solidFill>
                            <a:srgbClr val="FF0000"/>
                          </a:solidFill>
                          <a:latin typeface="Cambria Math" panose="02040503050406030204" pitchFamily="18" charset="0"/>
                        </a:rPr>
                        <m:t>2027</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19" name="ZoneTexte 18">
                <a:extLst>
                  <a:ext uri="{FF2B5EF4-FFF2-40B4-BE49-F238E27FC236}">
                    <a16:creationId xmlns:a16="http://schemas.microsoft.com/office/drawing/2014/main" id="{570FCFE7-775D-3221-5145-070D1BA1B4CA}"/>
                  </a:ext>
                </a:extLst>
              </p:cNvPr>
              <p:cNvSpPr txBox="1">
                <a:spLocks noRot="1" noChangeAspect="1" noMove="1" noResize="1" noEditPoints="1" noAdjustHandles="1" noChangeArrowheads="1" noChangeShapeType="1" noTextEdit="1"/>
              </p:cNvSpPr>
              <p:nvPr/>
            </p:nvSpPr>
            <p:spPr>
              <a:xfrm>
                <a:off x="723900" y="4909270"/>
                <a:ext cx="10580685" cy="1190532"/>
              </a:xfrm>
              <a:prstGeom prst="rect">
                <a:avLst/>
              </a:prstGeom>
              <a:blipFill>
                <a:blip r:embed="rId10"/>
                <a:stretch>
                  <a:fillRect/>
                </a:stretch>
              </a:blipFill>
            </p:spPr>
            <p:txBody>
              <a:bodyPr/>
              <a:lstStyle/>
              <a:p>
                <a:r>
                  <a:rPr lang="fr-FR">
                    <a:noFill/>
                  </a:rPr>
                  <a:t> </a:t>
                </a:r>
              </a:p>
            </p:txBody>
          </p:sp>
        </mc:Fallback>
      </mc:AlternateContent>
      <p:sp>
        <p:nvSpPr>
          <p:cNvPr id="20" name="Rectangle 19">
            <a:extLst>
              <a:ext uri="{FF2B5EF4-FFF2-40B4-BE49-F238E27FC236}">
                <a16:creationId xmlns:a16="http://schemas.microsoft.com/office/drawing/2014/main" id="{7C0D3F62-0A62-4321-E88B-12A1120B5C39}"/>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22" name="ZoneTexte 21">
                <a:extLst>
                  <a:ext uri="{FF2B5EF4-FFF2-40B4-BE49-F238E27FC236}">
                    <a16:creationId xmlns:a16="http://schemas.microsoft.com/office/drawing/2014/main" id="{16E22690-4512-9A38-9051-6D0DBE4BA7B8}"/>
                  </a:ext>
                </a:extLst>
              </p:cNvPr>
              <p:cNvSpPr txBox="1"/>
              <p:nvPr/>
            </p:nvSpPr>
            <p:spPr>
              <a:xfrm>
                <a:off x="-751837" y="6001595"/>
                <a:ext cx="13695673"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Provisions</m:t>
                          </m:r>
                          <m:r>
                            <a:rPr lang="fr-FR" sz="1200" i="1">
                              <a:latin typeface="Cambria Math" panose="02040503050406030204" pitchFamily="18" charset="0"/>
                            </a:rPr>
                            <m:t> </m:t>
                          </m:r>
                          <m:r>
                            <m:rPr>
                              <m:sty m:val="p"/>
                            </m:rPr>
                            <a:rPr lang="fr-FR" sz="1200" i="1">
                              <a:latin typeface="Cambria Math" panose="02040503050406030204" pitchFamily="18" charset="0"/>
                            </a:rPr>
                            <m:t>S</m:t>
                          </m:r>
                          <m:r>
                            <a:rPr lang="fr-FR" sz="1200" i="1">
                              <a:latin typeface="Cambria Math" panose="02040503050406030204" pitchFamily="18" charset="0"/>
                            </a:rPr>
                            <m:t>2</m:t>
                          </m:r>
                          <m:r>
                            <a:rPr lang="fr-FR" sz="1200" i="1">
                              <a:latin typeface="Cambria Math" panose="02040503050406030204" pitchFamily="18" charset="0"/>
                            </a:rPr>
                            <m:t>−</m:t>
                          </m:r>
                          <m:r>
                            <m:rPr>
                              <m:sty m:val="p"/>
                            </m:rPr>
                            <a:rPr lang="fr-FR" sz="1200" i="1">
                              <a:latin typeface="Cambria Math" panose="02040503050406030204" pitchFamily="18" charset="0"/>
                            </a:rPr>
                            <m:t>S</m:t>
                          </m:r>
                          <m:r>
                            <a:rPr lang="fr-FR" sz="1200" i="1">
                              <a:latin typeface="Cambria Math" panose="02040503050406030204" pitchFamily="18" charset="0"/>
                            </a:rPr>
                            <m:t>1</m:t>
                          </m:r>
                        </m:e>
                        <m:sup>
                          <m:r>
                            <m:rPr>
                              <m:sty m:val="p"/>
                            </m:rPr>
                            <a:rPr lang="fr-FR" sz="1200" b="0" i="1" smtClean="0">
                              <a:latin typeface="Cambria Math" panose="02040503050406030204" pitchFamily="18" charset="0"/>
                            </a:rPr>
                            <m:t>Adverse</m:t>
                          </m:r>
                        </m:sup>
                      </m:sSup>
                      <m:r>
                        <a:rPr lang="fr-FR" sz="1200" i="1">
                          <a:latin typeface="Cambria Math" panose="02040503050406030204" pitchFamily="18" charset="0"/>
                        </a:rPr>
                        <m:t>(</m:t>
                      </m:r>
                      <m:r>
                        <a:rPr lang="fr-FR" sz="1200" b="0" i="1" smtClean="0">
                          <a:latin typeface="Cambria Math" panose="02040503050406030204" pitchFamily="18" charset="0"/>
                        </a:rPr>
                        <m:t>2027</m:t>
                      </m:r>
                      <m:r>
                        <a:rPr lang="fr-FR" sz="1200" b="0" i="1" smtClean="0">
                          <a:latin typeface="Cambria Math" panose="02040503050406030204" pitchFamily="18" charset="0"/>
                        </a:rPr>
                        <m:t> </m:t>
                      </m:r>
                      <m:r>
                        <m:rPr>
                          <m:sty m:val="p"/>
                        </m:rPr>
                        <a:rPr lang="fr-FR" sz="1200" b="0" i="1" smtClean="0">
                          <a:latin typeface="Cambria Math" panose="02040503050406030204" pitchFamily="18" charset="0"/>
                        </a:rPr>
                        <m:t>EoY</m:t>
                      </m:r>
                      <m:r>
                        <a:rPr lang="fr-FR" sz="1200" b="0" i="1" smtClean="0">
                          <a:latin typeface="Cambria Math" panose="02040503050406030204" pitchFamily="18" charset="0"/>
                        </a:rPr>
                        <m:t>)=</m:t>
                      </m:r>
                      <m:d>
                        <m:dPr>
                          <m:begChr m:val="["/>
                          <m:endChr m:val="]"/>
                          <m:ctrlPr>
                            <a:rPr lang="fr-FR" sz="1200" i="1">
                              <a:latin typeface="Cambria Math" panose="02040503050406030204" pitchFamily="18" charset="0"/>
                            </a:rPr>
                          </m:ctrlPr>
                        </m:dPr>
                        <m:e>
                          <m:sSup>
                            <m:sSupPr>
                              <m:ctrlPr>
                                <a:rPr lang="fr-FR" sz="1200" i="1">
                                  <a:latin typeface="Cambria Math" panose="02040503050406030204" pitchFamily="18" charset="0"/>
                                </a:rPr>
                              </m:ctrlPr>
                            </m:sSupPr>
                            <m:e>
                              <m:r>
                                <m:rPr>
                                  <m:sty m:val="p"/>
                                </m:rPr>
                                <a:rPr lang="fr-FR" sz="1200" i="1">
                                  <a:latin typeface="Cambria Math" panose="02040503050406030204" pitchFamily="18" charset="0"/>
                                </a:rPr>
                                <m:t>Exp</m:t>
                              </m:r>
                              <m:r>
                                <a:rPr lang="fr-FR" sz="1200" i="1">
                                  <a:latin typeface="Cambria Math" panose="02040503050406030204" pitchFamily="18" charset="0"/>
                                </a:rPr>
                                <m:t> </m:t>
                              </m:r>
                              <m:r>
                                <m:rPr>
                                  <m:sty m:val="p"/>
                                </m:rPr>
                                <a:rPr lang="fr-FR" sz="1200" i="1">
                                  <a:latin typeface="Cambria Math" panose="02040503050406030204" pitchFamily="18" charset="0"/>
                                </a:rPr>
                                <m:t>S</m:t>
                              </m:r>
                              <m:r>
                                <a:rPr lang="fr-FR" sz="1200" i="1">
                                  <a:latin typeface="Cambria Math" panose="02040503050406030204" pitchFamily="18" charset="0"/>
                                </a:rPr>
                                <m:t>2</m:t>
                              </m:r>
                            </m:e>
                            <m:sup>
                              <m:r>
                                <m:rPr>
                                  <m:sty m:val="p"/>
                                </m:rPr>
                                <a:rPr lang="fr-FR" sz="1200" i="1">
                                  <a:latin typeface="Cambria Math" panose="02040503050406030204" pitchFamily="18" charset="0"/>
                                </a:rPr>
                                <m:t>BoY</m:t>
                              </m:r>
                            </m:sup>
                          </m:sSup>
                          <m:r>
                            <a:rPr lang="fr-FR" sz="1200" i="1">
                              <a:latin typeface="Cambria Math" panose="02040503050406030204" pitchFamily="18" charset="0"/>
                            </a:rPr>
                            <m:t>(</m:t>
                          </m:r>
                          <m:r>
                            <a:rPr lang="fr-FR" sz="1200" i="1">
                              <a:latin typeface="Cambria Math" panose="02040503050406030204" pitchFamily="18" charset="0"/>
                            </a:rPr>
                            <m:t>2027</m:t>
                          </m:r>
                          <m:r>
                            <a:rPr lang="fr-FR" sz="1200" i="1">
                              <a:latin typeface="Cambria Math" panose="02040503050406030204" pitchFamily="18" charset="0"/>
                            </a:rPr>
                            <m:t> </m:t>
                          </m:r>
                          <m:r>
                            <m:rPr>
                              <m:sty m:val="p"/>
                            </m:rPr>
                            <a:rPr lang="fr-FR" sz="1200" i="1">
                              <a:latin typeface="Cambria Math" panose="02040503050406030204" pitchFamily="18" charset="0"/>
                            </a:rPr>
                            <m:t>EoY</m:t>
                          </m:r>
                          <m:r>
                            <a:rPr lang="fr-FR" sz="1200" i="1">
                              <a:latin typeface="Cambria Math" panose="02040503050406030204" pitchFamily="18" charset="0"/>
                            </a:rPr>
                            <m:t>)×</m:t>
                          </m:r>
                          <m:sSubSup>
                            <m:sSubSupPr>
                              <m:ctrlPr>
                                <a:rPr lang="fr-FR" sz="1200" i="1" smtClean="0">
                                  <a:latin typeface="Cambria Math" panose="02040503050406030204" pitchFamily="18" charset="0"/>
                                </a:rPr>
                              </m:ctrlPr>
                            </m:sSubSupPr>
                            <m:e>
                              <m:r>
                                <m:rPr>
                                  <m:sty m:val="p"/>
                                </m:rPr>
                                <a:rPr lang="fr-FR" sz="1200" b="0" i="1" smtClean="0">
                                  <a:latin typeface="Cambria Math" panose="02040503050406030204" pitchFamily="18" charset="0"/>
                                </a:rPr>
                                <m:t>TR</m:t>
                              </m:r>
                            </m:e>
                            <m:sub>
                              <m:r>
                                <a:rPr lang="fr-FR" sz="1200" i="1">
                                  <a:latin typeface="Cambria Math" panose="02040503050406030204" pitchFamily="18" charset="0"/>
                                </a:rPr>
                                <m:t>2</m:t>
                              </m:r>
                              <m:r>
                                <a:rPr lang="fr-FR" sz="1200" i="1">
                                  <a:latin typeface="Cambria Math" panose="02040503050406030204" pitchFamily="18" charset="0"/>
                                </a:rPr>
                                <m:t>→</m:t>
                              </m:r>
                              <m:r>
                                <a:rPr lang="fr-FR" sz="1200" b="0" i="1" smtClean="0">
                                  <a:latin typeface="Cambria Math" panose="02040503050406030204" pitchFamily="18" charset="0"/>
                                </a:rPr>
                                <m:t>1</m:t>
                              </m:r>
                            </m:sub>
                            <m:sup>
                              <m:r>
                                <m:rPr>
                                  <m:sty m:val="p"/>
                                </m:rPr>
                                <a:rPr lang="fr-FR" sz="1200" b="0" i="1" smtClean="0">
                                  <a:latin typeface="Cambria Math" panose="02040503050406030204" pitchFamily="18" charset="0"/>
                                </a:rPr>
                                <m:t>Adverse</m:t>
                              </m:r>
                            </m:sup>
                          </m:sSubSup>
                          <m:r>
                            <a:rPr lang="fr-FR" sz="1200" i="1" smtClean="0">
                              <a:latin typeface="Cambria Math" panose="02040503050406030204" pitchFamily="18" charset="0"/>
                            </a:rPr>
                            <m:t> </m:t>
                          </m:r>
                          <m:r>
                            <a:rPr lang="fr-FR" sz="1200" i="1">
                              <a:latin typeface="Cambria Math" panose="02040503050406030204" pitchFamily="18" charset="0"/>
                            </a:rPr>
                            <m:t>(</m:t>
                          </m:r>
                          <m:r>
                            <a:rPr lang="fr-FR" sz="1200" i="1">
                              <a:latin typeface="Cambria Math" panose="02040503050406030204" pitchFamily="18" charset="0"/>
                            </a:rPr>
                            <m:t>2027</m:t>
                          </m:r>
                          <m:r>
                            <a:rPr lang="fr-FR" sz="1200" i="1">
                              <a:latin typeface="Cambria Math" panose="02040503050406030204" pitchFamily="18" charset="0"/>
                            </a:rPr>
                            <m:t> </m:t>
                          </m:r>
                          <m:r>
                            <m:rPr>
                              <m:sty m:val="p"/>
                            </m:rPr>
                            <a:rPr lang="fr-FR" sz="1200" i="1">
                              <a:latin typeface="Cambria Math" panose="02040503050406030204" pitchFamily="18" charset="0"/>
                            </a:rPr>
                            <m:t>EoY</m:t>
                          </m:r>
                          <m:r>
                            <a:rPr lang="fr-FR" sz="1200" i="1">
                              <a:latin typeface="Cambria Math" panose="02040503050406030204" pitchFamily="18" charset="0"/>
                            </a:rPr>
                            <m:t>)</m:t>
                          </m:r>
                        </m:e>
                      </m:d>
                      <m:r>
                        <a:rPr lang="fr-FR" sz="1200" i="1">
                          <a:latin typeface="Cambria Math" panose="02040503050406030204" pitchFamily="18" charset="0"/>
                        </a:rPr>
                        <m:t>×</m:t>
                      </m:r>
                      <m:d>
                        <m:dPr>
                          <m:begChr m:val="["/>
                          <m:endChr m:val="]"/>
                          <m:ctrlPr>
                            <a:rPr lang="fr-FR" sz="1200" i="1" smtClean="0">
                              <a:solidFill>
                                <a:schemeClr val="tx1"/>
                              </a:solidFill>
                              <a:latin typeface="Cambria Math" panose="02040503050406030204" pitchFamily="18" charset="0"/>
                            </a:rPr>
                          </m:ctrlPr>
                        </m:dPr>
                        <m:e>
                          <m:f>
                            <m:fPr>
                              <m:ctrlPr>
                                <a:rPr lang="fr-FR" sz="1200" i="1" smtClean="0">
                                  <a:solidFill>
                                    <a:srgbClr val="FF0000"/>
                                  </a:solidFill>
                                  <a:latin typeface="Cambria Math" panose="02040503050406030204" pitchFamily="18" charset="0"/>
                                </a:rPr>
                              </m:ctrlPr>
                            </m:fPr>
                            <m:num>
                              <m:r>
                                <a:rPr lang="fr-FR" sz="1200" b="0" i="1" smtClean="0">
                                  <a:solidFill>
                                    <a:srgbClr val="FF0000"/>
                                  </a:solidFill>
                                  <a:latin typeface="Cambria Math" panose="02040503050406030204" pitchFamily="18" charset="0"/>
                                </a:rPr>
                                <m:t>5</m:t>
                              </m:r>
                            </m:num>
                            <m:den>
                              <m:r>
                                <a:rPr lang="fr-FR" sz="1200" b="0" i="1" smtClean="0">
                                  <a:solidFill>
                                    <a:srgbClr val="FF0000"/>
                                  </a:solidFill>
                                  <a:latin typeface="Cambria Math" panose="02040503050406030204" pitchFamily="18" charset="0"/>
                                </a:rPr>
                                <m:t>6</m:t>
                              </m:r>
                            </m:den>
                          </m:f>
                          <m:sSubSup>
                            <m:sSubSupPr>
                              <m:ctrlPr>
                                <a:rPr lang="fr-FR" sz="1200" i="1" smtClean="0">
                                  <a:solidFill>
                                    <a:schemeClr val="tx1"/>
                                  </a:solidFill>
                                  <a:latin typeface="Cambria Math" panose="02040503050406030204" pitchFamily="18" charset="0"/>
                                </a:rPr>
                              </m:ctrlPr>
                            </m:sSubSupPr>
                            <m:e>
                              <m:r>
                                <m:rPr>
                                  <m:sty m:val="p"/>
                                </m:rPr>
                                <a:rPr lang="fr-FR" sz="1200" i="1">
                                  <a:solidFill>
                                    <a:schemeClr val="tx1"/>
                                  </a:solidFill>
                                  <a:latin typeface="Cambria Math" panose="02040503050406030204" pitchFamily="18" charset="0"/>
                                </a:rPr>
                                <m:t>TR</m:t>
                              </m:r>
                            </m:e>
                            <m:sub>
                              <m:r>
                                <a:rPr lang="fr-FR" sz="1200" i="1">
                                  <a:solidFill>
                                    <a:schemeClr val="tx1"/>
                                  </a:solidFill>
                                  <a:latin typeface="Cambria Math" panose="02040503050406030204" pitchFamily="18" charset="0"/>
                                </a:rPr>
                                <m:t>1</m:t>
                              </m:r>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3</m:t>
                              </m:r>
                            </m:sub>
                            <m:sup>
                              <m:r>
                                <m:rPr>
                                  <m:sty m:val="p"/>
                                </m:rPr>
                                <a:rPr lang="fr-FR" sz="1200" i="1">
                                  <a:solidFill>
                                    <a:schemeClr val="tx1"/>
                                  </a:solidFill>
                                  <a:latin typeface="Cambria Math" panose="02040503050406030204" pitchFamily="18" charset="0"/>
                                </a:rPr>
                                <m:t>Adverse</m:t>
                              </m:r>
                            </m:sup>
                          </m:sSubSup>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2027</m:t>
                          </m:r>
                          <m:r>
                            <a:rPr lang="fr-FR" sz="1200" i="1">
                              <a:solidFill>
                                <a:schemeClr val="tx1"/>
                              </a:solidFill>
                              <a:latin typeface="Cambria Math" panose="02040503050406030204" pitchFamily="18" charset="0"/>
                            </a:rPr>
                            <m:t>)×</m:t>
                          </m:r>
                          <m:sSubSup>
                            <m:sSubSupPr>
                              <m:ctrlPr>
                                <a:rPr lang="fr-FR" sz="1200" i="1">
                                  <a:solidFill>
                                    <a:schemeClr val="tx1"/>
                                  </a:solidFill>
                                  <a:latin typeface="Cambria Math" panose="02040503050406030204" pitchFamily="18" charset="0"/>
                                </a:rPr>
                              </m:ctrlPr>
                            </m:sSubSupPr>
                            <m:e>
                              <m:r>
                                <m:rPr>
                                  <m:sty m:val="p"/>
                                </m:rPr>
                                <a:rPr lang="fr-FR" sz="1200" i="1">
                                  <a:solidFill>
                                    <a:schemeClr val="tx1"/>
                                  </a:solidFill>
                                  <a:latin typeface="Cambria Math" panose="02040503050406030204" pitchFamily="18" charset="0"/>
                                </a:rPr>
                                <m:t>LGD</m:t>
                              </m:r>
                            </m:e>
                            <m:sub>
                              <m:r>
                                <a:rPr lang="fr-FR" sz="1200" i="1">
                                  <a:solidFill>
                                    <a:schemeClr val="tx1"/>
                                  </a:solidFill>
                                  <a:latin typeface="Cambria Math" panose="02040503050406030204" pitchFamily="18" charset="0"/>
                                </a:rPr>
                                <m:t>1</m:t>
                              </m:r>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3</m:t>
                              </m:r>
                            </m:sub>
                            <m:sup>
                              <m:r>
                                <m:rPr>
                                  <m:sty m:val="p"/>
                                </m:rPr>
                                <a:rPr lang="fr-FR" sz="1200" i="1">
                                  <a:solidFill>
                                    <a:schemeClr val="tx1"/>
                                  </a:solidFill>
                                  <a:latin typeface="Cambria Math" panose="02040503050406030204" pitchFamily="18" charset="0"/>
                                </a:rPr>
                                <m:t>Adverse</m:t>
                              </m:r>
                            </m:sup>
                          </m:sSubSup>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2027</m:t>
                          </m:r>
                          <m:r>
                            <a:rPr lang="fr-FR" sz="1200" i="1">
                              <a:solidFill>
                                <a:schemeClr val="tx1"/>
                              </a:solidFill>
                              <a:latin typeface="Cambria Math" panose="02040503050406030204" pitchFamily="18" charset="0"/>
                            </a:rPr>
                            <m:t>)</m:t>
                          </m:r>
                          <m:r>
                            <a:rPr lang="fr-FR" sz="1200" b="0" i="1" smtClean="0">
                              <a:solidFill>
                                <a:schemeClr val="tx1"/>
                              </a:solidFill>
                              <a:latin typeface="Cambria Math" panose="02040503050406030204" pitchFamily="18" charset="0"/>
                            </a:rPr>
                            <m:t>+</m:t>
                          </m:r>
                          <m:sSubSup>
                            <m:sSubSupPr>
                              <m:ctrlPr>
                                <a:rPr lang="fr-FR" sz="1200" i="1">
                                  <a:solidFill>
                                    <a:schemeClr val="tx1"/>
                                  </a:solidFill>
                                  <a:latin typeface="Cambria Math" panose="02040503050406030204" pitchFamily="18" charset="0"/>
                                </a:rPr>
                              </m:ctrlPr>
                            </m:sSubSupPr>
                            <m:e>
                              <m:f>
                                <m:fPr>
                                  <m:ctrlPr>
                                    <a:rPr lang="fr-FR" sz="1200" i="1" smtClean="0">
                                      <a:solidFill>
                                        <a:srgbClr val="FF0000"/>
                                      </a:solidFill>
                                      <a:latin typeface="Cambria Math" panose="02040503050406030204" pitchFamily="18" charset="0"/>
                                    </a:rPr>
                                  </m:ctrlPr>
                                </m:fPr>
                                <m:num>
                                  <m:r>
                                    <a:rPr lang="fr-FR" sz="1200" b="0" i="1" smtClean="0">
                                      <a:solidFill>
                                        <a:srgbClr val="FF0000"/>
                                      </a:solidFill>
                                      <a:latin typeface="Cambria Math" panose="02040503050406030204" pitchFamily="18" charset="0"/>
                                    </a:rPr>
                                    <m:t>1</m:t>
                                  </m:r>
                                </m:num>
                                <m:den>
                                  <m:r>
                                    <a:rPr lang="fr-FR" sz="1200" i="1">
                                      <a:solidFill>
                                        <a:srgbClr val="FF0000"/>
                                      </a:solidFill>
                                      <a:latin typeface="Cambria Math" panose="02040503050406030204" pitchFamily="18" charset="0"/>
                                    </a:rPr>
                                    <m:t>6</m:t>
                                  </m:r>
                                </m:den>
                              </m:f>
                              <m:r>
                                <m:rPr>
                                  <m:sty m:val="p"/>
                                </m:rPr>
                                <a:rPr lang="fr-FR" sz="1200" i="1">
                                  <a:solidFill>
                                    <a:schemeClr val="tx1"/>
                                  </a:solidFill>
                                  <a:latin typeface="Cambria Math" panose="02040503050406030204" pitchFamily="18" charset="0"/>
                                </a:rPr>
                                <m:t>TR</m:t>
                              </m:r>
                            </m:e>
                            <m:sub>
                              <m:r>
                                <a:rPr lang="fr-FR" sz="1200" i="1">
                                  <a:solidFill>
                                    <a:schemeClr val="tx1"/>
                                  </a:solidFill>
                                  <a:latin typeface="Cambria Math" panose="02040503050406030204" pitchFamily="18" charset="0"/>
                                </a:rPr>
                                <m:t>1</m:t>
                              </m:r>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3</m:t>
                              </m:r>
                            </m:sub>
                            <m:sup>
                              <m:r>
                                <m:rPr>
                                  <m:sty m:val="p"/>
                                </m:rPr>
                                <a:rPr lang="fr-FR" sz="1200" i="1">
                                  <a:solidFill>
                                    <a:schemeClr val="tx1"/>
                                  </a:solidFill>
                                  <a:latin typeface="Cambria Math" panose="02040503050406030204" pitchFamily="18" charset="0"/>
                                </a:rPr>
                                <m:t>Baseline</m:t>
                              </m:r>
                            </m:sup>
                          </m:sSubSup>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2027</m:t>
                          </m:r>
                          <m:r>
                            <a:rPr lang="fr-FR" sz="1200" i="1">
                              <a:solidFill>
                                <a:schemeClr val="tx1"/>
                              </a:solidFill>
                              <a:latin typeface="Cambria Math" panose="02040503050406030204" pitchFamily="18" charset="0"/>
                            </a:rPr>
                            <m:t>)×</m:t>
                          </m:r>
                          <m:sSubSup>
                            <m:sSubSupPr>
                              <m:ctrlPr>
                                <a:rPr lang="fr-FR" sz="1200" i="1">
                                  <a:solidFill>
                                    <a:schemeClr val="tx1"/>
                                  </a:solidFill>
                                  <a:latin typeface="Cambria Math" panose="02040503050406030204" pitchFamily="18" charset="0"/>
                                </a:rPr>
                              </m:ctrlPr>
                            </m:sSubSupPr>
                            <m:e>
                              <m:r>
                                <m:rPr>
                                  <m:sty m:val="p"/>
                                </m:rPr>
                                <a:rPr lang="fr-FR" sz="1200" i="1">
                                  <a:solidFill>
                                    <a:schemeClr val="tx1"/>
                                  </a:solidFill>
                                  <a:latin typeface="Cambria Math" panose="02040503050406030204" pitchFamily="18" charset="0"/>
                                </a:rPr>
                                <m:t>LGD</m:t>
                              </m:r>
                            </m:e>
                            <m:sub>
                              <m:r>
                                <a:rPr lang="fr-FR" sz="1200" i="1">
                                  <a:solidFill>
                                    <a:schemeClr val="tx1"/>
                                  </a:solidFill>
                                  <a:latin typeface="Cambria Math" panose="02040503050406030204" pitchFamily="18" charset="0"/>
                                </a:rPr>
                                <m:t>1</m:t>
                              </m:r>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3</m:t>
                              </m:r>
                            </m:sub>
                            <m:sup>
                              <m:r>
                                <m:rPr>
                                  <m:sty m:val="p"/>
                                </m:rPr>
                                <a:rPr lang="fr-FR" sz="1200" i="1">
                                  <a:solidFill>
                                    <a:schemeClr val="tx1"/>
                                  </a:solidFill>
                                  <a:latin typeface="Cambria Math" panose="02040503050406030204" pitchFamily="18" charset="0"/>
                                </a:rPr>
                                <m:t>Baseline</m:t>
                              </m:r>
                            </m:sup>
                          </m:sSubSup>
                          <m:r>
                            <a:rPr lang="fr-FR" sz="1200" i="1">
                              <a:solidFill>
                                <a:schemeClr val="tx1"/>
                              </a:solidFill>
                              <a:latin typeface="Cambria Math" panose="02040503050406030204" pitchFamily="18" charset="0"/>
                            </a:rPr>
                            <m:t>(</m:t>
                          </m:r>
                          <m:r>
                            <a:rPr lang="fr-FR" sz="1200" i="1">
                              <a:solidFill>
                                <a:schemeClr val="tx1"/>
                              </a:solidFill>
                              <a:latin typeface="Cambria Math" panose="02040503050406030204" pitchFamily="18" charset="0"/>
                            </a:rPr>
                            <m:t>2027</m:t>
                          </m:r>
                          <m:r>
                            <a:rPr lang="fr-FR" sz="1200" i="1">
                              <a:solidFill>
                                <a:schemeClr val="tx1"/>
                              </a:solidFill>
                              <a:latin typeface="Cambria Math" panose="02040503050406030204" pitchFamily="18" charset="0"/>
                            </a:rPr>
                            <m:t>)</m:t>
                          </m:r>
                        </m:e>
                      </m:d>
                    </m:oMath>
                  </m:oMathPara>
                </a14:m>
                <a:endParaRPr lang="fr-FR" sz="1200" dirty="0" err="1">
                  <a:latin typeface="Verdana" panose="020B0604030504040204" pitchFamily="34" charset="0"/>
                </a:endParaRPr>
              </a:p>
            </p:txBody>
          </p:sp>
        </mc:Choice>
        <mc:Fallback>
          <p:sp>
            <p:nvSpPr>
              <p:cNvPr id="22" name="ZoneTexte 21">
                <a:extLst>
                  <a:ext uri="{FF2B5EF4-FFF2-40B4-BE49-F238E27FC236}">
                    <a16:creationId xmlns:a16="http://schemas.microsoft.com/office/drawing/2014/main" id="{16E22690-4512-9A38-9051-6D0DBE4BA7B8}"/>
                  </a:ext>
                </a:extLst>
              </p:cNvPr>
              <p:cNvSpPr txBox="1">
                <a:spLocks noRot="1" noChangeAspect="1" noMove="1" noResize="1" noEditPoints="1" noAdjustHandles="1" noChangeArrowheads="1" noChangeShapeType="1" noTextEdit="1"/>
              </p:cNvSpPr>
              <p:nvPr/>
            </p:nvSpPr>
            <p:spPr>
              <a:xfrm>
                <a:off x="-751837" y="6001595"/>
                <a:ext cx="13695673" cy="1190532"/>
              </a:xfrm>
              <a:prstGeom prst="rect">
                <a:avLst/>
              </a:prstGeom>
              <a:blipFill>
                <a:blip r:embed="rId11"/>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186227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E3994C0B-E0F4-467E-0782-4125596064A3}"/>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1A0BAD3D-5401-3691-2690-B9764A806738}"/>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MOTEUR DE PROJECTION DES PROVISIONS, CET1 et RWA dans un STEBA (2/4)</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C308A707-DFD6-277E-6479-21A3025C2FE1}"/>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sp>
        <p:nvSpPr>
          <p:cNvPr id="18" name="ZoneTexte 17">
            <a:extLst>
              <a:ext uri="{FF2B5EF4-FFF2-40B4-BE49-F238E27FC236}">
                <a16:creationId xmlns:a16="http://schemas.microsoft.com/office/drawing/2014/main" id="{467213AC-84B2-C61B-12F5-49FAF1B57614}"/>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19" name="ZoneTexte 18">
                <a:extLst>
                  <a:ext uri="{FF2B5EF4-FFF2-40B4-BE49-F238E27FC236}">
                    <a16:creationId xmlns:a16="http://schemas.microsoft.com/office/drawing/2014/main" id="{C6B047CA-C6DE-7DE5-9D5E-41433BF1F52C}"/>
                  </a:ext>
                </a:extLst>
              </p:cNvPr>
              <p:cNvSpPr txBox="1"/>
              <p:nvPr/>
            </p:nvSpPr>
            <p:spPr>
              <a:xfrm>
                <a:off x="3062868" y="1275650"/>
                <a:ext cx="10580685" cy="1190532"/>
              </a:xfrm>
              <a:prstGeom prst="rect">
                <a:avLst/>
              </a:prstGeom>
            </p:spPr>
            <p:txBody>
              <a:bodyPr vert="horz" wrap="square" lIns="90000" tIns="45720" rIns="91440" bIns="45720" rtlCol="0">
                <a:noAutofit/>
              </a:bodyPr>
              <a:lstStyle/>
              <a:p>
                <a14:m>
                  <m:oMathPara xmlns:m="http://schemas.openxmlformats.org/officeDocument/2006/math">
                    <m:oMathParaPr>
                      <m:jc m:val="centerGroup"/>
                    </m:oMathParaPr>
                    <m:oMath xmlns:m="http://schemas.openxmlformats.org/officeDocument/2006/math">
                      <m:r>
                        <a:rPr lang="es-ES" sz="1400" i="1" smtClean="0"/>
                        <m:t>𝑃𝑎𝑟𝑎𝑚</m:t>
                      </m:r>
                      <m:d>
                        <m:dPr>
                          <m:ctrlPr>
                            <a:rPr lang="es-ES"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𝑌</m:t>
                              </m:r>
                            </m:e>
                            <m:sub>
                              <m:r>
                                <a:rPr lang="ar-AE" sz="1400">
                                  <a:latin typeface="Cambria Math" panose="02040503050406030204" pitchFamily="18" charset="0"/>
                                </a:rPr>
                                <m:t>3</m:t>
                              </m:r>
                              <m:r>
                                <a:rPr lang="fr-FR" sz="1400" b="0" i="0" smtClean="0">
                                  <a:latin typeface="Cambria Math" panose="02040503050406030204" pitchFamily="18" charset="0"/>
                                </a:rPr>
                                <m:t>+</m:t>
                              </m:r>
                              <m:r>
                                <m:rPr>
                                  <m:sty m:val="p"/>
                                </m:rPr>
                                <a:rPr lang="fr-FR" sz="1400" b="0" i="0" smtClean="0">
                                  <a:latin typeface="Cambria Math" panose="02040503050406030204" pitchFamily="18" charset="0"/>
                                </a:rPr>
                                <m:t>k</m:t>
                              </m:r>
                            </m:sub>
                          </m:sSub>
                          <m:r>
                            <a:rPr lang="es-ES" sz="1400" i="1"/>
                            <m:t>​</m:t>
                          </m:r>
                        </m:e>
                      </m:d>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a:rPr lang="fr-FR" sz="1400" b="0" i="1" smtClean="0">
                              <a:latin typeface="Cambria Math" panose="02040503050406030204" pitchFamily="18" charset="0"/>
                            </a:rPr>
                            <m:t>6</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k</m:t>
                          </m:r>
                        </m:num>
                        <m:den>
                          <m:r>
                            <a:rPr lang="fr-FR" sz="1400" b="0" i="1" smtClean="0">
                              <a:latin typeface="Cambria Math" panose="02040503050406030204" pitchFamily="18" charset="0"/>
                            </a:rPr>
                            <m:t>6</m:t>
                          </m:r>
                        </m:den>
                      </m:f>
                      <m:r>
                        <a:rPr lang="es-ES" sz="1400" i="1"/>
                        <m:t>​</m:t>
                      </m:r>
                      <m:sSup>
                        <m:sSupPr>
                          <m:ctrlPr>
                            <a:rPr lang="es-ES" sz="1400" i="1" smtClean="0">
                              <a:latin typeface="Cambria Math" panose="02040503050406030204" pitchFamily="18" charset="0"/>
                            </a:rPr>
                          </m:ctrlPr>
                        </m:sSupPr>
                        <m:e>
                          <m:r>
                            <a:rPr lang="es-ES" sz="1400" i="1">
                              <a:latin typeface="Cambria Math" panose="02040503050406030204" pitchFamily="18" charset="0"/>
                            </a:rPr>
                            <m:t>𝑃𝑎𝑟𝑎𝑚</m:t>
                          </m:r>
                        </m:e>
                        <m:sup>
                          <m:r>
                            <m:rPr>
                              <m:sty m:val="p"/>
                            </m:rPr>
                            <a:rPr lang="fr-FR" sz="1400" i="1">
                              <a:latin typeface="Cambria Math" panose="02040503050406030204" pitchFamily="18" charset="0"/>
                            </a:rPr>
                            <m:t>Adverse</m:t>
                          </m:r>
                        </m:sup>
                      </m:sSup>
                      <m:d>
                        <m:dPr>
                          <m:ctrlPr>
                            <a:rPr lang="es-ES" sz="1400" i="1" smtClean="0">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𝑌</m:t>
                              </m:r>
                            </m:e>
                            <m:sub>
                              <m:r>
                                <a:rPr lang="ar-AE" sz="1400">
                                  <a:latin typeface="Cambria Math" panose="02040503050406030204" pitchFamily="18" charset="0"/>
                                </a:rPr>
                                <m:t>3</m:t>
                              </m:r>
                              <m:r>
                                <a:rPr lang="fr-FR" sz="1400">
                                  <a:latin typeface="Cambria Math" panose="02040503050406030204" pitchFamily="18" charset="0"/>
                                </a:rPr>
                                <m:t>+</m:t>
                              </m:r>
                              <m:r>
                                <m:rPr>
                                  <m:sty m:val="p"/>
                                </m:rPr>
                                <a:rPr lang="fr-FR" sz="1400">
                                  <a:latin typeface="Cambria Math" panose="02040503050406030204" pitchFamily="18" charset="0"/>
                                </a:rPr>
                                <m:t>k</m:t>
                              </m:r>
                            </m:sub>
                          </m:sSub>
                          <m:r>
                            <a:rPr lang="es-ES" sz="1400" i="1"/>
                            <m:t>​</m:t>
                          </m:r>
                        </m:e>
                      </m:d>
                      <m:r>
                        <a:rPr lang="es-ES" sz="1400" i="1"/>
                        <m:t>+</m:t>
                      </m:r>
                      <m:f>
                        <m:fPr>
                          <m:ctrlPr>
                            <a:rPr lang="fr-FR" sz="1400" i="1">
                              <a:latin typeface="Cambria Math" panose="02040503050406030204" pitchFamily="18" charset="0"/>
                            </a:rPr>
                          </m:ctrlPr>
                        </m:fPr>
                        <m:num>
                          <m:r>
                            <m:rPr>
                              <m:sty m:val="p"/>
                            </m:rPr>
                            <a:rPr lang="fr-FR" sz="1400" i="1">
                              <a:latin typeface="Cambria Math" panose="02040503050406030204" pitchFamily="18" charset="0"/>
                            </a:rPr>
                            <m:t>k</m:t>
                          </m:r>
                        </m:num>
                        <m:den>
                          <m:r>
                            <a:rPr lang="fr-FR" sz="1400" i="1">
                              <a:latin typeface="Cambria Math" panose="02040503050406030204" pitchFamily="18" charset="0"/>
                            </a:rPr>
                            <m:t>6</m:t>
                          </m:r>
                        </m:den>
                      </m:f>
                      <m:sSup>
                        <m:sSupPr>
                          <m:ctrlPr>
                            <a:rPr lang="es-ES" sz="1400" i="1">
                              <a:latin typeface="Cambria Math" panose="02040503050406030204" pitchFamily="18" charset="0"/>
                            </a:rPr>
                          </m:ctrlPr>
                        </m:sSupPr>
                        <m:e>
                          <m:r>
                            <a:rPr lang="es-ES" sz="1400" i="1">
                              <a:latin typeface="Cambria Math" panose="02040503050406030204" pitchFamily="18" charset="0"/>
                            </a:rPr>
                            <m:t>𝑃𝑎𝑟𝑎𝑚</m:t>
                          </m:r>
                        </m:e>
                        <m:sup>
                          <m:r>
                            <m:rPr>
                              <m:sty m:val="p"/>
                            </m:rPr>
                            <a:rPr lang="fr-FR" sz="1400" i="1">
                              <a:latin typeface="Cambria Math" panose="02040503050406030204" pitchFamily="18" charset="0"/>
                            </a:rPr>
                            <m:t>Baseline</m:t>
                          </m:r>
                        </m:sup>
                      </m:sSup>
                      <m:d>
                        <m:dPr>
                          <m:ctrlPr>
                            <a:rPr lang="es-ES"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𝑌</m:t>
                              </m:r>
                            </m:e>
                            <m:sub>
                              <m:r>
                                <a:rPr lang="ar-AE" sz="1400">
                                  <a:latin typeface="Cambria Math" panose="02040503050406030204" pitchFamily="18" charset="0"/>
                                </a:rPr>
                                <m:t>3</m:t>
                              </m:r>
                              <m:r>
                                <a:rPr lang="fr-FR" sz="1400">
                                  <a:latin typeface="Cambria Math" panose="02040503050406030204" pitchFamily="18" charset="0"/>
                                </a:rPr>
                                <m:t>+</m:t>
                              </m:r>
                              <m:r>
                                <m:rPr>
                                  <m:sty m:val="p"/>
                                </m:rPr>
                                <a:rPr lang="fr-FR" sz="1400">
                                  <a:latin typeface="Cambria Math" panose="02040503050406030204" pitchFamily="18" charset="0"/>
                                </a:rPr>
                                <m:t>k</m:t>
                              </m:r>
                            </m:sub>
                          </m:sSub>
                        </m:e>
                      </m:d>
                      <m:r>
                        <a:rPr lang="es-ES" sz="1400" i="1"/>
                        <m:t>.</m:t>
                      </m:r>
                    </m:oMath>
                  </m:oMathPara>
                </a14:m>
                <a:endParaRPr lang="fr-FR" sz="1400" i="1" dirty="0"/>
              </a:p>
              <a:p>
                <a14:m>
                  <m:oMathPara xmlns:m="http://schemas.openxmlformats.org/officeDocument/2006/math">
                    <m:oMathParaPr>
                      <m:jc m:val="centerGroup"/>
                    </m:oMathParaPr>
                    <m:oMath xmlns:m="http://schemas.openxmlformats.org/officeDocument/2006/math">
                      <m:r>
                        <a:rPr lang="es-ES" sz="1400" i="1"/>
                        <m:t> </m:t>
                      </m:r>
                    </m:oMath>
                  </m:oMathPara>
                </a14:m>
                <a:endParaRPr lang="es-ES" sz="1400" dirty="0"/>
              </a:p>
            </p:txBody>
          </p:sp>
        </mc:Choice>
        <mc:Fallback>
          <p:sp>
            <p:nvSpPr>
              <p:cNvPr id="19" name="ZoneTexte 18">
                <a:extLst>
                  <a:ext uri="{FF2B5EF4-FFF2-40B4-BE49-F238E27FC236}">
                    <a16:creationId xmlns:a16="http://schemas.microsoft.com/office/drawing/2014/main" id="{C6B047CA-C6DE-7DE5-9D5E-41433BF1F52C}"/>
                  </a:ext>
                </a:extLst>
              </p:cNvPr>
              <p:cNvSpPr txBox="1">
                <a:spLocks noRot="1" noChangeAspect="1" noMove="1" noResize="1" noEditPoints="1" noAdjustHandles="1" noChangeArrowheads="1" noChangeShapeType="1" noTextEdit="1"/>
              </p:cNvSpPr>
              <p:nvPr/>
            </p:nvSpPr>
            <p:spPr>
              <a:xfrm>
                <a:off x="3062868" y="1275650"/>
                <a:ext cx="10580685" cy="1190532"/>
              </a:xfrm>
              <a:prstGeom prst="rect">
                <a:avLst/>
              </a:prstGeom>
              <a:blipFill>
                <a:blip r:embed="rId3"/>
                <a:stretch>
                  <a:fillRect/>
                </a:stretch>
              </a:blipFill>
            </p:spPr>
            <p:txBody>
              <a:bodyPr/>
              <a:lstStyle/>
              <a:p>
                <a:r>
                  <a:rPr lang="fr-FR">
                    <a:noFill/>
                  </a:rPr>
                  <a:t> </a:t>
                </a:r>
              </a:p>
            </p:txBody>
          </p:sp>
        </mc:Fallback>
      </mc:AlternateContent>
      <p:sp>
        <p:nvSpPr>
          <p:cNvPr id="20" name="Rectangle 19">
            <a:extLst>
              <a:ext uri="{FF2B5EF4-FFF2-40B4-BE49-F238E27FC236}">
                <a16:creationId xmlns:a16="http://schemas.microsoft.com/office/drawing/2014/main" id="{4F02C8BF-CAC4-50D0-3384-2357693F5EB1}"/>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3A9AD76C-90E4-190E-5322-2AB806FBBCD4}"/>
                  </a:ext>
                </a:extLst>
              </p:cNvPr>
              <p:cNvSpPr txBox="1"/>
              <p:nvPr/>
            </p:nvSpPr>
            <p:spPr>
              <a:xfrm>
                <a:off x="362857" y="1320800"/>
                <a:ext cx="11473543" cy="5225844"/>
              </a:xfrm>
              <a:prstGeom prst="rect">
                <a:avLst/>
              </a:prstGeom>
            </p:spPr>
            <p:txBody>
              <a:bodyPr vert="horz" wrap="square" lIns="90000" tIns="45720" rIns="91440" bIns="45720" rtlCol="0">
                <a:noAutofit/>
              </a:bodyPr>
              <a:lstStyle/>
              <a:p>
                <a:pPr algn="just">
                  <a:spcBef>
                    <a:spcPts val="600"/>
                  </a:spcBef>
                  <a:buClr>
                    <a:schemeClr val="tx1"/>
                  </a:buClr>
                </a:pPr>
                <a:r>
                  <a:rPr lang="fr-FR" sz="1400" dirty="0"/>
                  <a:t>De manière générale, pour </a:t>
                </a:r>
                <a14:m>
                  <m:oMath xmlns:m="http://schemas.openxmlformats.org/officeDocument/2006/math">
                    <m:r>
                      <a:rPr lang="fr-FR" i="1"/>
                      <m:t>𝑘</m:t>
                    </m:r>
                    <m:r>
                      <a:rPr lang="fr-FR"/>
                      <m:t>=</m:t>
                    </m:r>
                    <m:r>
                      <a:rPr lang="fr-FR"/>
                      <m:t>1</m:t>
                    </m:r>
                    <m:r>
                      <a:rPr lang="fr-FR"/>
                      <m:t>,…,</m:t>
                    </m:r>
                    <m:r>
                      <a:rPr lang="fr-FR"/>
                      <m:t>6</m:t>
                    </m:r>
                  </m:oMath>
                </a14:m>
                <a:r>
                  <a:rPr lang="fr-FR" sz="1400" dirty="0"/>
                  <a:t> années après </a:t>
                </a:r>
                <a14:m>
                  <m:oMath xmlns:m="http://schemas.openxmlformats.org/officeDocument/2006/math">
                    <m:sSub>
                      <m:sSubPr>
                        <m:ctrlPr>
                          <a:rPr lang="ar-AE"/>
                        </m:ctrlPr>
                      </m:sSubPr>
                      <m:e>
                        <m:r>
                          <a:rPr lang="ar-AE" i="1"/>
                          <m:t>𝑌</m:t>
                        </m:r>
                      </m:e>
                      <m:sub>
                        <m:r>
                          <a:rPr lang="ar-AE"/>
                          <m:t>3</m:t>
                        </m:r>
                      </m:sub>
                    </m:sSub>
                  </m:oMath>
                </a14:m>
                <a:r>
                  <a:rPr lang="fr-FR" sz="1400" dirty="0"/>
                  <a:t> </a:t>
                </a:r>
                <a:r>
                  <a:rPr lang="ar-AE" sz="1400" dirty="0"/>
                  <a:t>:</a:t>
                </a:r>
                <a:endParaRPr lang="fr-FR" sz="1400" dirty="0"/>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Les mêmes hypothèses s’appliquent à </a:t>
                </a:r>
                <a14:m>
                  <m:oMath xmlns:m="http://schemas.openxmlformats.org/officeDocument/2006/math">
                    <m:r>
                      <a:rPr lang="fr-FR" sz="1400" i="1" smtClean="0">
                        <a:latin typeface="Cambria Math" panose="02040503050406030204" pitchFamily="18" charset="0"/>
                      </a:rPr>
                      <m:t>𝑃𝑟𝑜𝑣𝑖𝑠𝑖𝑜𝑛𝑠</m:t>
                    </m:r>
                    <m:r>
                      <a:rPr lang="fr-FR" sz="1400" b="0" i="1" smtClean="0">
                        <a:latin typeface="Cambria Math" panose="02040503050406030204" pitchFamily="18" charset="0"/>
                      </a:rPr>
                      <m:t> </m:t>
                    </m:r>
                    <m:r>
                      <a:rPr lang="fr-FR" sz="1400" i="1" smtClean="0">
                        <a:latin typeface="Cambria Math" panose="02040503050406030204" pitchFamily="18" charset="0"/>
                      </a:rPr>
                      <m:t>𝑆</m:t>
                    </m:r>
                    <m:r>
                      <a:rPr lang="fr-FR" sz="1400" i="1" smtClean="0">
                        <a:latin typeface="Cambria Math" panose="02040503050406030204" pitchFamily="18" charset="0"/>
                      </a:rPr>
                      <m:t>1</m:t>
                    </m:r>
                    <m:r>
                      <a:rPr lang="fr-FR" sz="1400" i="1" smtClean="0">
                        <a:latin typeface="Cambria Math" panose="02040503050406030204" pitchFamily="18" charset="0"/>
                      </a:rPr>
                      <m:t>−</m:t>
                    </m:r>
                    <m:r>
                      <a:rPr lang="fr-FR" sz="1400" i="1" smtClean="0">
                        <a:latin typeface="Cambria Math" panose="02040503050406030204" pitchFamily="18" charset="0"/>
                      </a:rPr>
                      <m:t>𝑆</m:t>
                    </m:r>
                    <m:r>
                      <a:rPr lang="fr-FR" sz="1400" i="1" smtClean="0">
                        <a:latin typeface="Cambria Math" panose="02040503050406030204" pitchFamily="18" charset="0"/>
                      </a:rPr>
                      <m:t>1</m:t>
                    </m:r>
                    <m:d>
                      <m:dPr>
                        <m:ctrlPr>
                          <a:rPr lang="fr-FR" sz="1400" i="1">
                            <a:latin typeface="Cambria Math" panose="02040503050406030204" pitchFamily="18" charset="0"/>
                          </a:rPr>
                        </m:ctrlPr>
                      </m:dPr>
                      <m:e>
                        <m:r>
                          <a:rPr lang="fr-FR" sz="1400" i="1">
                            <a:latin typeface="Cambria Math" panose="02040503050406030204" pitchFamily="18" charset="0"/>
                          </a:rPr>
                          <m:t>𝑡</m:t>
                        </m:r>
                        <m:r>
                          <a:rPr lang="fr-FR" sz="1400" i="1">
                            <a:latin typeface="Cambria Math" panose="02040503050406030204" pitchFamily="18" charset="0"/>
                          </a:rPr>
                          <m:t>+</m:t>
                        </m:r>
                        <m:r>
                          <a:rPr lang="fr-FR" sz="1400" b="0" i="1" smtClean="0">
                            <a:latin typeface="Cambria Math" panose="02040503050406030204" pitchFamily="18" charset="0"/>
                          </a:rPr>
                          <m:t>𝑘</m:t>
                        </m:r>
                      </m:e>
                    </m:d>
                    <m:r>
                      <a:rPr lang="fr-FR" sz="1400" b="0" i="1" smtClean="0">
                        <a:latin typeface="Cambria Math" panose="02040503050406030204" pitchFamily="18" charset="0"/>
                      </a:rPr>
                      <m:t> </m:t>
                    </m:r>
                  </m:oMath>
                </a14:m>
                <a:r>
                  <a:rPr lang="fr-FR" sz="1400" b="0" dirty="0">
                    <a:latin typeface="Verdana" panose="020B0604030504040204" pitchFamily="34" charset="0"/>
                  </a:rPr>
                  <a:t>et aux stocks de provisions S2 et S3.</a:t>
                </a:r>
              </a:p>
              <a:p>
                <a:pPr algn="just">
                  <a:spcBef>
                    <a:spcPts val="600"/>
                  </a:spcBef>
                  <a:buClr>
                    <a:schemeClr val="tx1"/>
                  </a:buCl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Le stock de provisions du S2 en </a:t>
                </a:r>
                <a14:m>
                  <m:oMath xmlns:m="http://schemas.openxmlformats.org/officeDocument/2006/math">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oMath>
                </a14:m>
                <a:r>
                  <a:rPr lang="fr-FR" sz="1400" dirty="0">
                    <a:latin typeface="Verdana" panose="020B0604030504040204" pitchFamily="34" charset="0"/>
                  </a:rPr>
                  <a:t> est projeté comme suit :</a:t>
                </a: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algn="just">
                  <a:spcBef>
                    <a:spcPts val="600"/>
                  </a:spcBef>
                  <a:buClr>
                    <a:schemeClr val="tx1"/>
                  </a:buClr>
                </a:pPr>
                <a:r>
                  <a:rPr lang="fr-FR" sz="1400" b="1" dirty="0">
                    <a:solidFill>
                      <a:srgbClr val="FF0000"/>
                    </a:solidFill>
                    <a:latin typeface="Verdana" panose="020B0604030504040204" pitchFamily="34" charset="0"/>
                  </a:rPr>
                  <a:t>Idée clé : </a:t>
                </a:r>
                <a:r>
                  <a:rPr lang="fr-FR" sz="1400" dirty="0">
                    <a:latin typeface="Verdana" panose="020B0604030504040204" pitchFamily="34" charset="0"/>
                  </a:rPr>
                  <a:t>à la clôture de 𝑡+1, toute exposition en S2 est provisionnée sur toute sa durée de vie résiduelle (</a:t>
                </a:r>
                <a:r>
                  <a:rPr lang="fr-FR" sz="1400" i="1" dirty="0">
                    <a:latin typeface="Verdana" panose="020B0604030504040204" pitchFamily="34" charset="0"/>
                  </a:rPr>
                  <a:t>lifetime</a:t>
                </a:r>
                <a:r>
                  <a:rPr lang="fr-FR" sz="1400" dirty="0">
                    <a:latin typeface="Verdana" panose="020B0604030504040204" pitchFamily="34" charset="0"/>
                  </a:rPr>
                  <a: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Nous avons :</a:t>
                </a:r>
              </a:p>
              <a:p>
                <a:pPr algn="just">
                  <a:spcBef>
                    <a:spcPts val="600"/>
                  </a:spcBef>
                  <a:buClr>
                    <a:schemeClr val="tx1"/>
                  </a:buClr>
                </a:pPr>
                <a:endParaRPr lang="fr-FR" sz="1400" b="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Le stock de provisions du S3 en </a:t>
                </a:r>
                <a14:m>
                  <m:oMath xmlns:m="http://schemas.openxmlformats.org/officeDocument/2006/math">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oMath>
                </a14:m>
                <a:r>
                  <a:rPr lang="fr-FR" sz="1400" dirty="0">
                    <a:latin typeface="Verdana" panose="020B0604030504040204" pitchFamily="34" charset="0"/>
                  </a:rPr>
                  <a:t> est projeté comme suit :</a:t>
                </a:r>
              </a:p>
              <a:p>
                <a:pPr algn="just">
                  <a:spcBef>
                    <a:spcPts val="600"/>
                  </a:spcBef>
                  <a:buClr>
                    <a:schemeClr val="tx1"/>
                  </a:buClr>
                </a:pPr>
                <a:endParaRPr lang="fr-FR" sz="1400" dirty="0" err="1">
                  <a:latin typeface="Verdana" panose="020B0604030504040204" pitchFamily="34" charset="0"/>
                </a:endParaRPr>
              </a:p>
            </p:txBody>
          </p:sp>
        </mc:Choice>
        <mc:Fallback>
          <p:sp>
            <p:nvSpPr>
              <p:cNvPr id="8" name="ZoneTexte 7">
                <a:extLst>
                  <a:ext uri="{FF2B5EF4-FFF2-40B4-BE49-F238E27FC236}">
                    <a16:creationId xmlns:a16="http://schemas.microsoft.com/office/drawing/2014/main" id="{3A9AD76C-90E4-190E-5322-2AB806FBBCD4}"/>
                  </a:ext>
                </a:extLst>
              </p:cNvPr>
              <p:cNvSpPr txBox="1">
                <a:spLocks noRot="1" noChangeAspect="1" noMove="1" noResize="1" noEditPoints="1" noAdjustHandles="1" noChangeArrowheads="1" noChangeShapeType="1" noTextEdit="1"/>
              </p:cNvSpPr>
              <p:nvPr/>
            </p:nvSpPr>
            <p:spPr>
              <a:xfrm>
                <a:off x="362857" y="1320800"/>
                <a:ext cx="11473543" cy="5225844"/>
              </a:xfrm>
              <a:prstGeom prst="rect">
                <a:avLst/>
              </a:prstGeom>
              <a:blipFill>
                <a:blip r:embed="rId4"/>
                <a:stretch>
                  <a:fillRect l="-21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A813C2C5-20E1-392B-5910-06D224C1AC63}"/>
                  </a:ext>
                </a:extLst>
              </p:cNvPr>
              <p:cNvSpPr txBox="1"/>
              <p:nvPr/>
            </p:nvSpPr>
            <p:spPr>
              <a:xfrm>
                <a:off x="1141414" y="3004330"/>
                <a:ext cx="9248775"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m:t>
                      </m:r>
                      <m:r>
                        <m:rPr>
                          <m:sty m:val="p"/>
                        </m:rPr>
                        <a:rPr lang="fr-FR" sz="1400" b="0" i="1" smtClean="0">
                          <a:latin typeface="Cambria Math" panose="02040503050406030204" pitchFamily="18" charset="0"/>
                        </a:rPr>
                        <m:t>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Stock</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 =</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b="0" i="1" smtClean="0">
                          <a:latin typeface="Cambria Math" panose="02040503050406030204" pitchFamily="18" charset="0"/>
                        </a:rPr>
                        <m:t>-</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12" name="ZoneTexte 11">
                <a:extLst>
                  <a:ext uri="{FF2B5EF4-FFF2-40B4-BE49-F238E27FC236}">
                    <a16:creationId xmlns:a16="http://schemas.microsoft.com/office/drawing/2014/main" id="{A813C2C5-20E1-392B-5910-06D224C1AC63}"/>
                  </a:ext>
                </a:extLst>
              </p:cNvPr>
              <p:cNvSpPr txBox="1">
                <a:spLocks noRot="1" noChangeAspect="1" noMove="1" noResize="1" noEditPoints="1" noAdjustHandles="1" noChangeArrowheads="1" noChangeShapeType="1" noTextEdit="1"/>
              </p:cNvSpPr>
              <p:nvPr/>
            </p:nvSpPr>
            <p:spPr>
              <a:xfrm>
                <a:off x="1141414" y="3004330"/>
                <a:ext cx="9248775" cy="11905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448B2596-2D45-E5A0-286E-42A7CC8DC357}"/>
                  </a:ext>
                </a:extLst>
              </p:cNvPr>
              <p:cNvSpPr txBox="1"/>
              <p:nvPr/>
            </p:nvSpPr>
            <p:spPr>
              <a:xfrm>
                <a:off x="-528492" y="4381346"/>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smtClean="0">
                          <a:latin typeface="Cambria Math" panose="02040503050406030204" pitchFamily="18" charset="0"/>
                        </a:rPr>
                        <m:t>S</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b="0" i="1" smtClean="0">
                          <a:latin typeface="Cambria Math" panose="02040503050406030204" pitchFamily="18" charset="0"/>
                        </a:rPr>
                        <m:t>)</m:t>
                      </m:r>
                      <m:r>
                        <a:rPr lang="fr-FR" sz="1400" i="1" smtClean="0">
                          <a:latin typeface="Cambria Math" panose="02040503050406030204" pitchFamily="18" charset="0"/>
                        </a:rPr>
                        <m:t>=</m:t>
                      </m:r>
                      <m:r>
                        <a:rPr lang="fr-FR" sz="1400" b="0" i="1" smtClean="0">
                          <a:latin typeface="Cambria Math" panose="02040503050406030204" pitchFamily="18" charset="0"/>
                        </a:rPr>
                        <m:t> </m:t>
                      </m:r>
                      <m:d>
                        <m:dPr>
                          <m:begChr m:val="["/>
                          <m:endChr m:val="]"/>
                          <m:ctrlPr>
                            <a:rPr lang="fr-FR" sz="1400" b="0" i="1" smtClean="0">
                              <a:latin typeface="Cambria Math" panose="02040503050406030204" pitchFamily="18" charset="0"/>
                            </a:rPr>
                          </m:ctrlPr>
                        </m:dPr>
                        <m:e>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Exp</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1</m:t>
                              </m:r>
                            </m:e>
                            <m:sup>
                              <m:r>
                                <m:rPr>
                                  <m:sty m:val="p"/>
                                </m:rPr>
                                <a:rPr lang="fr-FR" sz="1400" b="0" i="1" smtClean="0">
                                  <a:latin typeface="Cambria Math" panose="02040503050406030204" pitchFamily="18" charset="0"/>
                                </a:rPr>
                                <m:t>BoY</m:t>
                              </m:r>
                            </m:sup>
                          </m:s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TR</m:t>
                              </m:r>
                            </m:e>
                            <m:sub>
                              <m:r>
                                <a:rPr lang="fr-FR" sz="1400" b="0" i="1" smtClean="0">
                                  <a:latin typeface="Cambria Math" panose="02040503050406030204" pitchFamily="18" charset="0"/>
                                </a:rPr>
                                <m:t>1</m:t>
                              </m:r>
                              <m:r>
                                <a:rPr lang="fr-FR" sz="1400" b="0" i="1" smtClean="0">
                                  <a:latin typeface="Cambria Math" panose="02040503050406030204" pitchFamily="18" charset="0"/>
                                </a:rPr>
                                <m:t>→</m:t>
                              </m:r>
                              <m:r>
                                <a:rPr lang="fr-FR" sz="1400" b="0" i="1" smtClean="0">
                                  <a:latin typeface="Cambria Math" panose="02040503050406030204" pitchFamily="18" charset="0"/>
                                </a:rPr>
                                <m:t>2</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e>
                      </m:d>
                      <m:r>
                        <a:rPr lang="fr-FR" sz="1400" b="0" i="1" smtClean="0">
                          <a:latin typeface="Cambria Math" panose="02040503050406030204" pitchFamily="18" charset="0"/>
                        </a:rPr>
                        <m:t>×</m:t>
                      </m:r>
                      <m:sSub>
                        <m:sSubPr>
                          <m:ctrlPr>
                            <a:rPr lang="fr-FR" sz="1400" i="1" smtClean="0">
                              <a:solidFill>
                                <a:srgbClr val="FF0000"/>
                              </a:solidFill>
                              <a:latin typeface="Cambria Math" panose="02040503050406030204" pitchFamily="18" charset="0"/>
                            </a:rPr>
                          </m:ctrlPr>
                        </m:sSubPr>
                        <m:e>
                          <m:r>
                            <m:rPr>
                              <m:sty m:val="p"/>
                            </m:rPr>
                            <a:rPr lang="fr-FR" sz="1400" b="0" i="1" smtClean="0">
                              <a:solidFill>
                                <a:srgbClr val="FF0000"/>
                              </a:solidFill>
                              <a:latin typeface="Cambria Math" panose="02040503050406030204" pitchFamily="18" charset="0"/>
                            </a:rPr>
                            <m:t>LRLT</m:t>
                          </m:r>
                        </m:e>
                        <m:sub>
                          <m:r>
                            <a:rPr lang="fr-FR" sz="1400" b="0" i="1" smtClean="0">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r>
                            <a:rPr lang="fr-FR" sz="1400" b="0" i="1" smtClean="0">
                              <a:solidFill>
                                <a:srgbClr val="FF0000"/>
                              </a:solidFill>
                              <a:latin typeface="Cambria Math" panose="02040503050406030204" pitchFamily="18" charset="0"/>
                            </a:rPr>
                            <m:t>2</m:t>
                          </m:r>
                        </m:sub>
                      </m:sSub>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m:t>
                      </m:r>
                      <m:r>
                        <a:rPr lang="fr-FR" sz="1400" b="0" i="1" smtClean="0">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r>
                        <a:rPr lang="fr-FR" sz="1400" b="0" i="1" smtClean="0">
                          <a:latin typeface="Cambria Math" panose="02040503050406030204" pitchFamily="18" charset="0"/>
                        </a:rPr>
                        <m:t>=</m:t>
                      </m:r>
                      <m:d>
                        <m:dPr>
                          <m:begChr m:val="["/>
                          <m:endChr m:val="]"/>
                          <m:ctrlPr>
                            <a:rPr lang="fr-FR" sz="1400" i="1">
                              <a:latin typeface="Cambria Math" panose="02040503050406030204" pitchFamily="18" charset="0"/>
                            </a:rPr>
                          </m:ctrlPr>
                        </m:dPr>
                        <m:e>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Exp</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1</m:t>
                              </m:r>
                            </m:e>
                            <m:sup>
                              <m:r>
                                <m:rPr>
                                  <m:sty m:val="p"/>
                                </m:rPr>
                                <a:rPr lang="fr-FR" sz="1400" i="1">
                                  <a:latin typeface="Cambria Math" panose="02040503050406030204" pitchFamily="18" charset="0"/>
                                </a:rPr>
                                <m:t>BoY</m:t>
                              </m:r>
                            </m:sup>
                          </m:sSup>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i="1">
                                  <a:latin typeface="Cambria Math" panose="02040503050406030204" pitchFamily="18" charset="0"/>
                                </a:rPr>
                                <m:t>1</m:t>
                              </m:r>
                              <m:r>
                                <a:rPr lang="fr-FR" sz="1400" i="1">
                                  <a:latin typeface="Cambria Math" panose="02040503050406030204" pitchFamily="18" charset="0"/>
                                </a:rPr>
                                <m:t>→</m:t>
                              </m:r>
                              <m:r>
                                <a:rPr lang="fr-FR" sz="1400" i="1">
                                  <a:latin typeface="Cambria Math" panose="02040503050406030204" pitchFamily="18" charset="0"/>
                                </a:rPr>
                                <m:t>2</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e>
                      </m:d>
                      <m:r>
                        <a:rPr lang="fr-FR" sz="1400" i="1">
                          <a:latin typeface="Cambria Math" panose="02040503050406030204" pitchFamily="18" charset="0"/>
                        </a:rPr>
                        <m:t>×</m:t>
                      </m:r>
                      <m:f>
                        <m:fPr>
                          <m:ctrlPr>
                            <a:rPr lang="fr-FR" sz="1400" i="1" smtClean="0">
                              <a:solidFill>
                                <a:srgbClr val="FF0000"/>
                              </a:solidFill>
                              <a:latin typeface="Cambria Math" panose="02040503050406030204" pitchFamily="18" charset="0"/>
                            </a:rPr>
                          </m:ctrlPr>
                        </m:fPr>
                        <m:num>
                          <m:sSubSup>
                            <m:sSubSupPr>
                              <m:ctrlPr>
                                <a:rPr lang="fr-FR" sz="1400" i="1">
                                  <a:solidFill>
                                    <a:srgbClr val="FF0000"/>
                                  </a:solidFill>
                                  <a:latin typeface="Cambria Math" panose="02040503050406030204" pitchFamily="18" charset="0"/>
                                </a:rPr>
                              </m:ctrlPr>
                            </m:sSubSupPr>
                            <m:e>
                              <m:r>
                                <m:rPr>
                                  <m:sty m:val="p"/>
                                </m:rPr>
                                <a:rPr lang="fr-FR" sz="1400" i="1">
                                  <a:solidFill>
                                    <a:srgbClr val="FF0000"/>
                                  </a:solidFill>
                                  <a:latin typeface="Cambria Math" panose="02040503050406030204" pitchFamily="18" charset="0"/>
                                </a:rPr>
                                <m:t>ECL</m:t>
                              </m:r>
                            </m:e>
                            <m:sub>
                              <m:r>
                                <a:rPr lang="fr-FR" sz="1400" i="1">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2</m:t>
                              </m:r>
                            </m:sub>
                            <m:sup>
                              <m:r>
                                <m:rPr>
                                  <m:sty m:val="p"/>
                                </m:rPr>
                                <a:rPr lang="fr-FR" sz="1400" i="1">
                                  <a:solidFill>
                                    <a:srgbClr val="FF0000"/>
                                  </a:solidFill>
                                  <a:latin typeface="Cambria Math" panose="02040503050406030204" pitchFamily="18" charset="0"/>
                                </a:rPr>
                                <m:t>lifetime</m:t>
                              </m:r>
                            </m:sup>
                          </m:sSubSup>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num>
                        <m:den>
                          <m:sSubSup>
                            <m:sSubSupPr>
                              <m:ctrlPr>
                                <a:rPr lang="fr-FR" sz="1400" i="1">
                                  <a:solidFill>
                                    <a:srgbClr val="FF0000"/>
                                  </a:solidFill>
                                  <a:latin typeface="Cambria Math" panose="02040503050406030204" pitchFamily="18" charset="0"/>
                                </a:rPr>
                              </m:ctrlPr>
                            </m:sSubSupPr>
                            <m:e>
                              <m:r>
                                <m:rPr>
                                  <m:sty m:val="p"/>
                                </m:rPr>
                                <a:rPr lang="fr-FR" sz="1400" i="1">
                                  <a:solidFill>
                                    <a:srgbClr val="FF0000"/>
                                  </a:solidFill>
                                  <a:latin typeface="Cambria Math" panose="02040503050406030204" pitchFamily="18" charset="0"/>
                                </a:rPr>
                                <m:t>Exp</m:t>
                              </m:r>
                              <m:r>
                                <a:rPr lang="fr-FR" sz="1400" i="1">
                                  <a:solidFill>
                                    <a:srgbClr val="FF0000"/>
                                  </a:solidFill>
                                  <a:latin typeface="Cambria Math" panose="02040503050406030204" pitchFamily="18" charset="0"/>
                                </a:rPr>
                                <m:t> </m:t>
                              </m:r>
                              <m:r>
                                <m:rPr>
                                  <m:sty m:val="p"/>
                                </m:rPr>
                                <a:rPr lang="fr-FR" sz="1400" i="1">
                                  <a:solidFill>
                                    <a:srgbClr val="FF0000"/>
                                  </a:solidFill>
                                  <a:latin typeface="Cambria Math" panose="02040503050406030204" pitchFamily="18" charset="0"/>
                                </a:rPr>
                                <m:t>S</m:t>
                              </m:r>
                              <m:r>
                                <a:rPr lang="fr-FR" sz="1400" i="1">
                                  <a:solidFill>
                                    <a:srgbClr val="FF0000"/>
                                  </a:solidFill>
                                  <a:latin typeface="Cambria Math" panose="02040503050406030204" pitchFamily="18" charset="0"/>
                                </a:rPr>
                                <m:t>1</m:t>
                              </m:r>
                            </m:e>
                            <m:sub>
                              <m:r>
                                <a:rPr lang="fr-FR" sz="1400" i="1">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2</m:t>
                              </m:r>
                            </m:sub>
                            <m:sup>
                              <m:r>
                                <m:rPr>
                                  <m:sty m:val="p"/>
                                </m:rPr>
                                <a:rPr lang="fr-FR" sz="1400" i="1">
                                  <a:solidFill>
                                    <a:srgbClr val="FF0000"/>
                                  </a:solidFill>
                                  <a:latin typeface="Cambria Math" panose="02040503050406030204" pitchFamily="18" charset="0"/>
                                </a:rPr>
                                <m:t>EoY</m:t>
                              </m:r>
                            </m:sup>
                          </m:sSubSup>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den>
                      </m:f>
                    </m:oMath>
                  </m:oMathPara>
                </a14:m>
                <a:endParaRPr lang="fr-FR" sz="1400" dirty="0" err="1">
                  <a:latin typeface="Verdana" panose="020B0604030504040204" pitchFamily="34" charset="0"/>
                </a:endParaRPr>
              </a:p>
            </p:txBody>
          </p:sp>
        </mc:Choice>
        <mc:Fallback>
          <p:sp>
            <p:nvSpPr>
              <p:cNvPr id="13" name="ZoneTexte 12">
                <a:extLst>
                  <a:ext uri="{FF2B5EF4-FFF2-40B4-BE49-F238E27FC236}">
                    <a16:creationId xmlns:a16="http://schemas.microsoft.com/office/drawing/2014/main" id="{448B2596-2D45-E5A0-286E-42A7CC8DC357}"/>
                  </a:ext>
                </a:extLst>
              </p:cNvPr>
              <p:cNvSpPr txBox="1">
                <a:spLocks noRot="1" noChangeAspect="1" noMove="1" noResize="1" noEditPoints="1" noAdjustHandles="1" noChangeArrowheads="1" noChangeShapeType="1" noTextEdit="1"/>
              </p:cNvSpPr>
              <p:nvPr/>
            </p:nvSpPr>
            <p:spPr>
              <a:xfrm>
                <a:off x="-528492" y="4381346"/>
                <a:ext cx="12588586" cy="11905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3" name="ZoneTexte 22">
                <a:extLst>
                  <a:ext uri="{FF2B5EF4-FFF2-40B4-BE49-F238E27FC236}">
                    <a16:creationId xmlns:a16="http://schemas.microsoft.com/office/drawing/2014/main" id="{3AB7EDD5-09D7-F3A4-51C7-A42A996BE0D4}"/>
                  </a:ext>
                </a:extLst>
              </p:cNvPr>
              <p:cNvSpPr txBox="1"/>
              <p:nvPr/>
            </p:nvSpPr>
            <p:spPr>
              <a:xfrm>
                <a:off x="-1846943" y="5163096"/>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smtClean="0">
                          <a:latin typeface="Cambria Math" panose="02040503050406030204" pitchFamily="18" charset="0"/>
                        </a:rPr>
                        <m:t>Provisions</m:t>
                      </m:r>
                      <m:r>
                        <a:rPr lang="fr-FR" sz="1400" b="0" i="1" smtClean="0">
                          <a:latin typeface="Cambria Math" panose="02040503050406030204" pitchFamily="18" charset="0"/>
                        </a:rPr>
                        <m:t> </m:t>
                      </m:r>
                      <m:r>
                        <m:rPr>
                          <m:sty m:val="p"/>
                        </m:rPr>
                        <a:rPr lang="fr-FR" sz="1400" i="1" smtClean="0">
                          <a:latin typeface="Cambria Math" panose="02040503050406030204" pitchFamily="18" charset="0"/>
                        </a:rPr>
                        <m:t>S</m:t>
                      </m:r>
                      <m:r>
                        <a:rPr lang="fr-FR" sz="1400" b="0" i="1" smtClean="0">
                          <a:latin typeface="Cambria Math" panose="02040503050406030204" pitchFamily="18" charset="0"/>
                        </a:rPr>
                        <m:t>2</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b="0" i="1" smtClean="0">
                          <a:latin typeface="Cambria Math" panose="02040503050406030204" pitchFamily="18" charset="0"/>
                        </a:rPr>
                        <m:t>)</m:t>
                      </m:r>
                      <m:r>
                        <a:rPr lang="fr-FR" sz="1400" i="1" smtClean="0">
                          <a:latin typeface="Cambria Math" panose="02040503050406030204" pitchFamily="18" charset="0"/>
                        </a:rPr>
                        <m:t>=</m:t>
                      </m:r>
                      <m:r>
                        <a:rPr lang="fr-FR" sz="1400" b="0" i="1" smtClean="0">
                          <a:latin typeface="Cambria Math" panose="02040503050406030204" pitchFamily="18" charset="0"/>
                        </a:rPr>
                        <m:t> </m:t>
                      </m:r>
                      <m:d>
                        <m:dPr>
                          <m:begChr m:val="["/>
                          <m:endChr m:val="]"/>
                          <m:ctrlPr>
                            <a:rPr lang="fr-FR" sz="1400" b="0" i="1" smtClean="0">
                              <a:latin typeface="Cambria Math" panose="02040503050406030204" pitchFamily="18" charset="0"/>
                            </a:rPr>
                          </m:ctrlPr>
                        </m:dPr>
                        <m:e>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Exp</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2</m:t>
                              </m:r>
                            </m:e>
                            <m:sup>
                              <m:r>
                                <m:rPr>
                                  <m:sty m:val="p"/>
                                </m:rPr>
                                <a:rPr lang="fr-FR" sz="1400" b="0" i="1" smtClean="0">
                                  <a:latin typeface="Cambria Math" panose="02040503050406030204" pitchFamily="18" charset="0"/>
                                </a:rPr>
                                <m:t>BoY</m:t>
                              </m:r>
                            </m:sup>
                          </m:s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d>
                            <m:dPr>
                              <m:ctrlPr>
                                <a:rPr lang="fr-FR" sz="1400" i="1">
                                  <a:latin typeface="Cambria Math" panose="02040503050406030204" pitchFamily="18" charset="0"/>
                                </a:rPr>
                              </m:ctrlPr>
                            </m:dPr>
                            <m:e>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2</m:t>
                                  </m:r>
                                  <m:r>
                                    <a:rPr lang="fr-FR" sz="1400" i="1">
                                      <a:latin typeface="Cambria Math" panose="02040503050406030204" pitchFamily="18" charset="0"/>
                                    </a:rPr>
                                    <m:t>→</m:t>
                                  </m:r>
                                  <m:r>
                                    <a:rPr lang="fr-FR" sz="1400" b="0" i="1" smtClean="0">
                                      <a:latin typeface="Cambria Math" panose="02040503050406030204" pitchFamily="18" charset="0"/>
                                    </a:rPr>
                                    <m:t>1</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2</m:t>
                                  </m:r>
                                  <m:r>
                                    <a:rPr lang="fr-FR" sz="1400" i="1">
                                      <a:latin typeface="Cambria Math" panose="02040503050406030204" pitchFamily="18" charset="0"/>
                                    </a:rPr>
                                    <m:t>→</m:t>
                                  </m:r>
                                  <m:r>
                                    <a:rPr lang="fr-FR" sz="1400" i="1">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e>
                          </m:d>
                        </m:e>
                      </m:d>
                      <m:r>
                        <a:rPr lang="fr-FR" sz="1400" b="0" i="1" smtClean="0">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b="0" i="1" smtClean="0">
                              <a:latin typeface="Cambria Math" panose="02040503050406030204" pitchFamily="18" charset="0"/>
                            </a:rPr>
                            <m:t>LRLT</m:t>
                          </m:r>
                        </m:e>
                        <m:sub>
                          <m:r>
                            <a:rPr lang="fr-FR" sz="1400" b="0" i="1" smtClean="0">
                              <a:latin typeface="Cambria Math" panose="02040503050406030204" pitchFamily="18" charset="0"/>
                            </a:rPr>
                            <m:t>2</m:t>
                          </m:r>
                          <m:r>
                            <a:rPr lang="fr-FR" sz="1400" i="1">
                              <a:latin typeface="Cambria Math" panose="02040503050406030204" pitchFamily="18" charset="0"/>
                            </a:rPr>
                            <m:t>→</m:t>
                          </m:r>
                          <m:r>
                            <a:rPr lang="fr-FR" sz="1400" b="0" i="1" smtClean="0">
                              <a:latin typeface="Cambria Math" panose="02040503050406030204" pitchFamily="18" charset="0"/>
                            </a:rPr>
                            <m:t>2</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23" name="ZoneTexte 22">
                <a:extLst>
                  <a:ext uri="{FF2B5EF4-FFF2-40B4-BE49-F238E27FC236}">
                    <a16:creationId xmlns:a16="http://schemas.microsoft.com/office/drawing/2014/main" id="{3AB7EDD5-09D7-F3A4-51C7-A42A996BE0D4}"/>
                  </a:ext>
                </a:extLst>
              </p:cNvPr>
              <p:cNvSpPr txBox="1">
                <a:spLocks noRot="1" noChangeAspect="1" noMove="1" noResize="1" noEditPoints="1" noAdjustHandles="1" noChangeArrowheads="1" noChangeShapeType="1" noTextEdit="1"/>
              </p:cNvSpPr>
              <p:nvPr/>
            </p:nvSpPr>
            <p:spPr>
              <a:xfrm>
                <a:off x="-1846943" y="5163096"/>
                <a:ext cx="12588586" cy="11905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4" name="ZoneTexte 23">
                <a:extLst>
                  <a:ext uri="{FF2B5EF4-FFF2-40B4-BE49-F238E27FC236}">
                    <a16:creationId xmlns:a16="http://schemas.microsoft.com/office/drawing/2014/main" id="{9F847B44-477D-21BC-CC15-08FCCCE881AE}"/>
                  </a:ext>
                </a:extLst>
              </p:cNvPr>
              <p:cNvSpPr txBox="1"/>
              <p:nvPr/>
            </p:nvSpPr>
            <p:spPr>
              <a:xfrm>
                <a:off x="139163" y="6198924"/>
                <a:ext cx="11329778"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m:t>
                      </m:r>
                      <m:r>
                        <m:rPr>
                          <m:sty m:val="p"/>
                        </m:rPr>
                        <a:rPr lang="fr-FR" sz="1400" b="0" i="1" smtClean="0">
                          <a:latin typeface="Cambria Math" panose="02040503050406030204" pitchFamily="18" charset="0"/>
                        </a:rPr>
                        <m:t>rovisions</m:t>
                      </m:r>
                      <m:r>
                        <a:rPr lang="fr-FR" sz="1400" b="0" i="1" smtClean="0">
                          <a:latin typeface="Cambria Math" panose="02040503050406030204" pitchFamily="18" charset="0"/>
                        </a:rPr>
                        <m:t> </m:t>
                      </m:r>
                      <m:r>
                        <m:rPr>
                          <m:sty m:val="p"/>
                        </m:rPr>
                        <a:rPr lang="fr-FR" sz="1400" i="1">
                          <a:latin typeface="Cambria Math" panose="02040503050406030204" pitchFamily="18" charset="0"/>
                        </a:rPr>
                        <m:t>Stock</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3</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 =</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cumul</m:t>
                      </m:r>
                      <m:r>
                        <a:rPr lang="fr-FR" sz="1400" b="0" i="1" smtClean="0">
                          <a:latin typeface="Cambria Math" panose="02040503050406030204" pitchFamily="18" charset="0"/>
                        </a:rPr>
                        <m:t>é</m:t>
                      </m:r>
                      <m:r>
                        <m:rPr>
                          <m:sty m:val="p"/>
                        </m:rPr>
                        <a:rPr lang="fr-FR" sz="1400" b="0" i="1" smtClean="0">
                          <a:latin typeface="Cambria Math" panose="02040503050406030204" pitchFamily="18" charset="0"/>
                        </a:rPr>
                        <m:t>es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3</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Provisions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cumul</m:t>
                      </m:r>
                      <m:r>
                        <a:rPr lang="fr-FR" sz="1400" b="0" i="1" smtClean="0">
                          <a:latin typeface="Cambria Math" panose="02040503050406030204" pitchFamily="18" charset="0"/>
                        </a:rPr>
                        <m:t>é</m:t>
                      </m:r>
                      <m:r>
                        <m:rPr>
                          <m:sty m:val="p"/>
                        </m:rPr>
                        <a:rPr lang="fr-FR" sz="1400" b="0" i="1" smtClean="0">
                          <a:latin typeface="Cambria Math" panose="02040503050406030204" pitchFamily="18" charset="0"/>
                        </a:rPr>
                        <m:t>es</m:t>
                      </m:r>
                      <m:r>
                        <a:rPr lang="fr-FR" sz="1400" b="0" i="1" smtClean="0">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b="0" i="1" smtClean="0">
                          <a:latin typeface="Cambria Math" panose="02040503050406030204" pitchFamily="18" charset="0"/>
                        </a:rPr>
                        <m:t>-</m:t>
                      </m:r>
                      <m:r>
                        <m:rPr>
                          <m:sty m:val="p"/>
                        </m:rPr>
                        <a:rPr lang="fr-FR" sz="1400" i="1">
                          <a:latin typeface="Cambria Math" panose="02040503050406030204" pitchFamily="18" charset="0"/>
                        </a:rPr>
                        <m:t>S</m:t>
                      </m:r>
                      <m:r>
                        <a:rPr lang="fr-FR" sz="1400" b="0" i="1" smtClean="0">
                          <a:latin typeface="Cambria Math" panose="02040503050406030204" pitchFamily="18" charset="0"/>
                        </a:rPr>
                        <m:t>3</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 </m:t>
                      </m:r>
                      <m:r>
                        <m:rPr>
                          <m:sty m:val="p"/>
                        </m:rPr>
                        <a:rPr lang="fr-FR" sz="1400" b="0" i="1" smtClean="0">
                          <a:latin typeface="Cambria Math" panose="02040503050406030204" pitchFamily="18" charset="0"/>
                        </a:rPr>
                        <m:t>Anciennes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provisions</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S</m:t>
                      </m:r>
                      <m:r>
                        <a:rPr lang="fr-FR" sz="1400" b="0" i="1" smtClean="0">
                          <a:latin typeface="Cambria Math" panose="02040503050406030204" pitchFamily="18" charset="0"/>
                        </a:rPr>
                        <m:t>3</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oMath>
                  </m:oMathPara>
                </a14:m>
                <a:endParaRPr lang="fr-FR" sz="1400" dirty="0" err="1">
                  <a:latin typeface="Verdana" panose="020B0604030504040204" pitchFamily="34" charset="0"/>
                </a:endParaRPr>
              </a:p>
            </p:txBody>
          </p:sp>
        </mc:Choice>
        <mc:Fallback>
          <p:sp>
            <p:nvSpPr>
              <p:cNvPr id="24" name="ZoneTexte 23">
                <a:extLst>
                  <a:ext uri="{FF2B5EF4-FFF2-40B4-BE49-F238E27FC236}">
                    <a16:creationId xmlns:a16="http://schemas.microsoft.com/office/drawing/2014/main" id="{9F847B44-477D-21BC-CC15-08FCCCE881AE}"/>
                  </a:ext>
                </a:extLst>
              </p:cNvPr>
              <p:cNvSpPr txBox="1">
                <a:spLocks noRot="1" noChangeAspect="1" noMove="1" noResize="1" noEditPoints="1" noAdjustHandles="1" noChangeArrowheads="1" noChangeShapeType="1" noTextEdit="1"/>
              </p:cNvSpPr>
              <p:nvPr/>
            </p:nvSpPr>
            <p:spPr>
              <a:xfrm>
                <a:off x="139163" y="6198924"/>
                <a:ext cx="11329778" cy="1190532"/>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954806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C17B552-3715-F0DD-2104-BA2125331C0C}"/>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A93413E3-910B-C22A-A4D2-E71F4E94C36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MOTEUR DE PROJECTION DES PROVISIONS, CET1 et RWA dans un STEBA (3/4)</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D34CBEFD-B912-1C4C-62A6-2779AE537B53}"/>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sp>
        <p:nvSpPr>
          <p:cNvPr id="18" name="ZoneTexte 17">
            <a:extLst>
              <a:ext uri="{FF2B5EF4-FFF2-40B4-BE49-F238E27FC236}">
                <a16:creationId xmlns:a16="http://schemas.microsoft.com/office/drawing/2014/main" id="{500F2FEC-1F83-F92F-7CED-2A62725C1146}"/>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0" name="Rectangle 19">
            <a:extLst>
              <a:ext uri="{FF2B5EF4-FFF2-40B4-BE49-F238E27FC236}">
                <a16:creationId xmlns:a16="http://schemas.microsoft.com/office/drawing/2014/main" id="{E33CB71B-FBB6-30BC-FD64-E1927C5C7276}"/>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BC50AE83-2D9E-29F1-BC12-0EB48C0CA7C5}"/>
                  </a:ext>
                </a:extLst>
              </p:cNvPr>
              <p:cNvSpPr txBox="1"/>
              <p:nvPr/>
            </p:nvSpPr>
            <p:spPr>
              <a:xfrm>
                <a:off x="362857" y="1320800"/>
                <a:ext cx="11473543" cy="5225844"/>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solidFill>
                      <a:srgbClr val="FF0000"/>
                    </a:solidFill>
                    <a:latin typeface="Verdana" panose="020B0604030504040204" pitchFamily="34" charset="0"/>
                  </a:rPr>
                  <a:t>Idée clé : </a:t>
                </a:r>
                <a:r>
                  <a:rPr lang="fr-FR" sz="1400" dirty="0">
                    <a:latin typeface="Verdana" panose="020B0604030504040204" pitchFamily="34" charset="0"/>
                  </a:rPr>
                  <a:t>à la clôture de 𝑡+1, toute exposition en S3 est provisionnée sur toute sa durée de recouvrement.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Les résultats précédents vont directement venir se répercuter sur le montant de CET1 d’une année à l’autre :</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Le résultat </a:t>
                </a:r>
                <a:r>
                  <a:rPr lang="fr-FR" sz="1400" dirty="0">
                    <a:solidFill>
                      <a:schemeClr val="tx1"/>
                    </a:solidFill>
                    <a:latin typeface="Verdana" panose="020B0604030504040204" pitchFamily="34" charset="0"/>
                  </a:rPr>
                  <a:t>net (</a:t>
                </a:r>
                <a14:m>
                  <m:oMath xmlns:m="http://schemas.openxmlformats.org/officeDocument/2006/math">
                    <m:r>
                      <m:rPr>
                        <m:sty m:val="p"/>
                      </m:rPr>
                      <a:rPr lang="fr-FR" sz="1400" i="1">
                        <a:solidFill>
                          <a:schemeClr val="tx1"/>
                        </a:solidFill>
                        <a:latin typeface="Cambria Math" panose="02040503050406030204" pitchFamily="18" charset="0"/>
                      </a:rPr>
                      <m:t>RN</m:t>
                    </m:r>
                    <m:r>
                      <a:rPr lang="fr-FR" sz="1400" i="1">
                        <a:solidFill>
                          <a:schemeClr val="tx1"/>
                        </a:solidFill>
                        <a:latin typeface="Cambria Math" panose="02040503050406030204" pitchFamily="18" charset="0"/>
                      </a:rPr>
                      <m:t>(</m:t>
                    </m:r>
                    <m:r>
                      <m:rPr>
                        <m:sty m:val="p"/>
                      </m:rPr>
                      <a:rPr lang="fr-FR" sz="1400" i="1">
                        <a:solidFill>
                          <a:schemeClr val="tx1"/>
                        </a:solidFill>
                        <a:latin typeface="Cambria Math" panose="02040503050406030204" pitchFamily="18" charset="0"/>
                      </a:rPr>
                      <m:t>t</m:t>
                    </m:r>
                    <m:r>
                      <a:rPr lang="fr-FR" sz="1400" i="1">
                        <a:solidFill>
                          <a:schemeClr val="tx1"/>
                        </a:solidFill>
                        <a:latin typeface="Cambria Math" panose="02040503050406030204" pitchFamily="18" charset="0"/>
                      </a:rPr>
                      <m:t>+1)</m:t>
                    </m:r>
                  </m:oMath>
                </a14:m>
                <a:r>
                  <a:rPr lang="fr-FR" sz="1400" dirty="0">
                    <a:solidFill>
                      <a:schemeClr val="tx1"/>
                    </a:solidFill>
                    <a:latin typeface="Verdana" panose="020B0604030504040204" pitchFamily="34" charset="0"/>
                  </a:rPr>
                  <a:t>) </a:t>
                </a:r>
                <a:r>
                  <a:rPr lang="fr-FR" sz="1400" dirty="0"/>
                  <a:t>dépend directement du coût du risque découlant des provisions IFRS 9 calculées sous les différents scénarios.</a:t>
                </a:r>
                <a:endParaRPr lang="fr-FR" sz="1400" dirty="0">
                  <a:solidFill>
                    <a:schemeClr val="tx1"/>
                  </a:solidFill>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latin typeface="Verdana" panose="020B0604030504040204" pitchFamily="34" charset="0"/>
                  </a:rPr>
                  <a:t>Les déductions prudentielles incluent notamment les règles d’imputation </a:t>
                </a:r>
                <a:r>
                  <a:rPr lang="fr-FR" sz="1400" i="1" dirty="0" err="1">
                    <a:latin typeface="Verdana" panose="020B0604030504040204" pitchFamily="34" charset="0"/>
                  </a:rPr>
                  <a:t>excess</a:t>
                </a:r>
                <a:r>
                  <a:rPr lang="fr-FR" sz="1400" i="1" dirty="0">
                    <a:latin typeface="Verdana" panose="020B0604030504040204" pitchFamily="34" charset="0"/>
                  </a:rPr>
                  <a:t>/</a:t>
                </a:r>
                <a:r>
                  <a:rPr lang="fr-FR" sz="1400" i="1" dirty="0" err="1">
                    <a:latin typeface="Verdana" panose="020B0604030504040204" pitchFamily="34" charset="0"/>
                  </a:rPr>
                  <a:t>shortfall</a:t>
                </a:r>
                <a:r>
                  <a:rPr lang="fr-FR" sz="1400" dirty="0">
                    <a:latin typeface="Verdana" panose="020B0604030504040204" pitchFamily="34" charset="0"/>
                  </a:rPr>
                  <a:t>. Par ailleurs, les composantes de risque de marché, de risque de taux d’intérêt (NII), de risque de contrepartie et de risque opérationnel contribuent également au CET1.</a:t>
                </a:r>
              </a:p>
            </p:txBody>
          </p:sp>
        </mc:Choice>
        <mc:Fallback>
          <p:sp>
            <p:nvSpPr>
              <p:cNvPr id="8" name="ZoneTexte 7">
                <a:extLst>
                  <a:ext uri="{FF2B5EF4-FFF2-40B4-BE49-F238E27FC236}">
                    <a16:creationId xmlns:a16="http://schemas.microsoft.com/office/drawing/2014/main" id="{BC50AE83-2D9E-29F1-BC12-0EB48C0CA7C5}"/>
                  </a:ext>
                </a:extLst>
              </p:cNvPr>
              <p:cNvSpPr txBox="1">
                <a:spLocks noRot="1" noChangeAspect="1" noMove="1" noResize="1" noEditPoints="1" noAdjustHandles="1" noChangeArrowheads="1" noChangeShapeType="1" noTextEdit="1"/>
              </p:cNvSpPr>
              <p:nvPr/>
            </p:nvSpPr>
            <p:spPr>
              <a:xfrm>
                <a:off x="362857" y="1320800"/>
                <a:ext cx="11473543" cy="5225844"/>
              </a:xfrm>
              <a:prstGeom prst="rect">
                <a:avLst/>
              </a:prstGeom>
              <a:blipFill>
                <a:blip r:embed="rId3"/>
                <a:stretch>
                  <a:fillRect l="-213" t="-350" r="-106" b="-233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13A1752F-42BE-3A79-F45E-E4C0FC0760E7}"/>
                  </a:ext>
                </a:extLst>
              </p:cNvPr>
              <p:cNvSpPr txBox="1"/>
              <p:nvPr/>
            </p:nvSpPr>
            <p:spPr>
              <a:xfrm>
                <a:off x="120926" y="1749202"/>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cumul</m:t>
                      </m:r>
                      <m:r>
                        <a:rPr lang="fr-FR" sz="1400" i="1">
                          <a:latin typeface="Cambria Math" panose="02040503050406030204" pitchFamily="18" charset="0"/>
                        </a:rPr>
                        <m:t>é</m:t>
                      </m:r>
                      <m:r>
                        <m:rPr>
                          <m:sty m:val="p"/>
                        </m:rPr>
                        <a:rPr lang="fr-FR" sz="1400" i="1">
                          <a:latin typeface="Cambria Math" panose="02040503050406030204" pitchFamily="18" charset="0"/>
                        </a:rPr>
                        <m:t>es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1−</m:t>
                      </m:r>
                      <m:r>
                        <m:rPr>
                          <m:sty m:val="p"/>
                        </m:rPr>
                        <a:rPr lang="fr-FR" sz="1400" i="1">
                          <a:latin typeface="Cambria Math" panose="02040503050406030204" pitchFamily="18" charset="0"/>
                        </a:rPr>
                        <m:t>S</m:t>
                      </m:r>
                      <m:r>
                        <a:rPr lang="fr-FR" sz="1400" i="1">
                          <a:latin typeface="Cambria Math" panose="02040503050406030204" pitchFamily="18" charset="0"/>
                        </a:rPr>
                        <m:t>3(</m:t>
                      </m:r>
                      <m:r>
                        <m:rPr>
                          <m:sty m:val="p"/>
                        </m:rPr>
                        <a:rPr lang="fr-FR" sz="1400" i="1">
                          <a:latin typeface="Cambria Math" panose="02040503050406030204" pitchFamily="18" charset="0"/>
                        </a:rPr>
                        <m:t>t</m:t>
                      </m:r>
                      <m:r>
                        <a:rPr lang="fr-FR" sz="1400" i="1">
                          <a:latin typeface="Cambria Math" panose="02040503050406030204" pitchFamily="18" charset="0"/>
                        </a:rPr>
                        <m:t>+1)=</m:t>
                      </m:r>
                      <m:nary>
                        <m:naryPr>
                          <m:chr m:val="∑"/>
                          <m:ctrlPr>
                            <a:rPr lang="fr-FR" sz="1400" b="0" i="1" smtClean="0">
                              <a:latin typeface="Cambria Math" panose="02040503050406030204" pitchFamily="18" charset="0"/>
                            </a:rPr>
                          </m:ctrlPr>
                        </m:naryPr>
                        <m:sub>
                          <m:r>
                            <m:rPr>
                              <m:sty m:val="p"/>
                            </m:rPr>
                            <a:rPr lang="fr-FR" sz="1400" b="0" i="1" smtClean="0">
                              <a:latin typeface="Cambria Math" panose="02040503050406030204" pitchFamily="18" charset="0"/>
                            </a:rPr>
                            <m:t>τ</m:t>
                          </m:r>
                          <m:r>
                            <a:rPr lang="fr-FR" sz="1400" b="0" i="1" smtClean="0">
                              <a:latin typeface="Cambria Math" panose="02040503050406030204" pitchFamily="18" charset="0"/>
                            </a:rPr>
                            <m:t>=2025+1</m:t>
                          </m:r>
                        </m:sub>
                        <m:sup>
                          <m:r>
                            <m:rPr>
                              <m:sty m:val="p"/>
                            </m:rPr>
                            <a:rPr lang="fr-FR" sz="1400" b="0" i="1" smtClean="0">
                              <a:latin typeface="Cambria Math" panose="02040503050406030204" pitchFamily="18" charset="0"/>
                            </a:rPr>
                            <m:t>t</m:t>
                          </m:r>
                          <m:r>
                            <a:rPr lang="fr-FR" sz="1400" b="0" i="1" smtClean="0">
                              <a:latin typeface="Cambria Math" panose="02040503050406030204" pitchFamily="18" charset="0"/>
                            </a:rPr>
                            <m:t>+1</m:t>
                          </m:r>
                        </m:sup>
                        <m:e>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1-</m:t>
                          </m:r>
                          <m:r>
                            <m:rPr>
                              <m:sty m:val="p"/>
                            </m:rPr>
                            <a:rPr lang="fr-FR" sz="1400" i="1">
                              <a:latin typeface="Cambria Math" panose="02040503050406030204" pitchFamily="18" charset="0"/>
                            </a:rPr>
                            <m:t>S</m:t>
                          </m:r>
                          <m:r>
                            <a:rPr lang="fr-FR" sz="1400" i="1">
                              <a:latin typeface="Cambria Math" panose="02040503050406030204" pitchFamily="18" charset="0"/>
                            </a:rPr>
                            <m:t>3(</m:t>
                          </m:r>
                          <m:r>
                            <m:rPr>
                              <m:sty m:val="p"/>
                            </m:rPr>
                            <a:rPr lang="fr-FR" sz="1400" i="1">
                              <a:latin typeface="Cambria Math" panose="02040503050406030204" pitchFamily="18" charset="0"/>
                            </a:rPr>
                            <m:t>t</m:t>
                          </m:r>
                          <m:r>
                            <a:rPr lang="fr-FR" sz="1400" i="1">
                              <a:latin typeface="Cambria Math" panose="02040503050406030204" pitchFamily="18" charset="0"/>
                            </a:rPr>
                            <m:t>+1)</m:t>
                          </m:r>
                        </m:e>
                      </m:nary>
                      <m:r>
                        <a:rPr lang="fr-FR" sz="140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rPr>
                            <a:rPr lang="fr-FR" sz="1400" i="1">
                              <a:latin typeface="Cambria Math" panose="02040503050406030204" pitchFamily="18" charset="0"/>
                            </a:rPr>
                            <m:t>τ</m:t>
                          </m:r>
                          <m:r>
                            <a:rPr lang="fr-FR" sz="1400" i="1">
                              <a:latin typeface="Cambria Math" panose="02040503050406030204" pitchFamily="18" charset="0"/>
                            </a:rPr>
                            <m:t>=2025+1</m:t>
                          </m:r>
                        </m:sub>
                        <m:sup>
                          <m:r>
                            <m:rPr>
                              <m:sty m:val="p"/>
                            </m:rPr>
                            <a:rPr lang="fr-FR" sz="1400" i="1">
                              <a:latin typeface="Cambria Math" panose="02040503050406030204" pitchFamily="18" charset="0"/>
                            </a:rPr>
                            <m:t>t</m:t>
                          </m:r>
                          <m:r>
                            <a:rPr lang="fr-FR" sz="1400" i="1">
                              <a:latin typeface="Cambria Math" panose="02040503050406030204" pitchFamily="18" charset="0"/>
                            </a:rPr>
                            <m:t>+1</m:t>
                          </m:r>
                        </m:sup>
                        <m:e>
                          <m:d>
                            <m:dPr>
                              <m:begChr m:val="["/>
                              <m:endChr m:val="]"/>
                              <m:ctrlPr>
                                <a:rPr lang="fr-FR" sz="1400" i="1">
                                  <a:latin typeface="Cambria Math" panose="02040503050406030204" pitchFamily="18" charset="0"/>
                                </a:rPr>
                              </m:ctrlPr>
                            </m:dPr>
                            <m:e>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Exp</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1</m:t>
                                  </m:r>
                                </m:e>
                                <m:sup>
                                  <m:r>
                                    <m:rPr>
                                      <m:sty m:val="p"/>
                                    </m:rPr>
                                    <a:rPr lang="fr-FR" sz="1400" i="1">
                                      <a:latin typeface="Cambria Math" panose="02040503050406030204" pitchFamily="18" charset="0"/>
                                    </a:rPr>
                                    <m:t>BoY</m:t>
                                  </m:r>
                                </m:sup>
                              </m:sSup>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+1)×</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i="1">
                                      <a:latin typeface="Cambria Math" panose="02040503050406030204" pitchFamily="18" charset="0"/>
                                    </a:rPr>
                                    <m:t>1→3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+1)</m:t>
                              </m:r>
                            </m:e>
                          </m:d>
                          <m:r>
                            <a:rPr lang="fr-FR" sz="1400" i="1">
                              <a:latin typeface="Cambria Math" panose="02040503050406030204" pitchFamily="18" charset="0"/>
                            </a:rPr>
                            <m:t>×</m:t>
                          </m:r>
                          <m:sSub>
                            <m:sSubPr>
                              <m:ctrlPr>
                                <a:rPr lang="fr-FR" sz="1400" i="1">
                                  <a:solidFill>
                                    <a:srgbClr val="FF0000"/>
                                  </a:solidFill>
                                  <a:latin typeface="Cambria Math" panose="02040503050406030204" pitchFamily="18" charset="0"/>
                                </a:rPr>
                              </m:ctrlPr>
                            </m:sSubPr>
                            <m:e>
                              <m:r>
                                <m:rPr>
                                  <m:sty m:val="p"/>
                                </m:rPr>
                                <a:rPr lang="fr-FR" sz="1400" i="1">
                                  <a:solidFill>
                                    <a:srgbClr val="FF0000"/>
                                  </a:solidFill>
                                  <a:latin typeface="Cambria Math" panose="02040503050406030204" pitchFamily="18" charset="0"/>
                                </a:rPr>
                                <m:t>LGD</m:t>
                              </m:r>
                            </m:e>
                            <m:sub>
                              <m:r>
                                <a:rPr lang="fr-FR" sz="1400" i="1">
                                  <a:solidFill>
                                    <a:srgbClr val="FF0000"/>
                                  </a:solidFill>
                                  <a:latin typeface="Cambria Math" panose="02040503050406030204" pitchFamily="18" charset="0"/>
                                </a:rPr>
                                <m:t>1</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3</m:t>
                              </m:r>
                            </m:sub>
                          </m:sSub>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+1)</m:t>
                          </m:r>
                        </m:e>
                      </m:nary>
                    </m:oMath>
                  </m:oMathPara>
                </a14:m>
                <a:endParaRPr lang="fr-FR" sz="1400" dirty="0" err="1">
                  <a:latin typeface="Verdana" panose="020B0604030504040204" pitchFamily="34" charset="0"/>
                </a:endParaRPr>
              </a:p>
            </p:txBody>
          </p:sp>
        </mc:Choice>
        <mc:Fallback>
          <p:sp>
            <p:nvSpPr>
              <p:cNvPr id="2" name="ZoneTexte 1">
                <a:extLst>
                  <a:ext uri="{FF2B5EF4-FFF2-40B4-BE49-F238E27FC236}">
                    <a16:creationId xmlns:a16="http://schemas.microsoft.com/office/drawing/2014/main" id="{13A1752F-42BE-3A79-F45E-E4C0FC0760E7}"/>
                  </a:ext>
                </a:extLst>
              </p:cNvPr>
              <p:cNvSpPr txBox="1">
                <a:spLocks noRot="1" noChangeAspect="1" noMove="1" noResize="1" noEditPoints="1" noAdjustHandles="1" noChangeArrowheads="1" noChangeShapeType="1" noTextEdit="1"/>
              </p:cNvSpPr>
              <p:nvPr/>
            </p:nvSpPr>
            <p:spPr>
              <a:xfrm>
                <a:off x="120926" y="1749202"/>
                <a:ext cx="12588586" cy="11905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95A8C118-EF84-ECA5-4F22-D8DC348EB45F}"/>
                  </a:ext>
                </a:extLst>
              </p:cNvPr>
              <p:cNvSpPr txBox="1"/>
              <p:nvPr/>
            </p:nvSpPr>
            <p:spPr>
              <a:xfrm>
                <a:off x="-1822174" y="3336847"/>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Anciennes</m:t>
                      </m:r>
                      <m:r>
                        <a:rPr lang="fr-FR" sz="1400" i="1">
                          <a:latin typeface="Cambria Math" panose="02040503050406030204" pitchFamily="18" charset="0"/>
                        </a:rPr>
                        <m:t> </m:t>
                      </m:r>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3(</m:t>
                      </m:r>
                      <m:r>
                        <m:rPr>
                          <m:sty m:val="p"/>
                        </m:rPr>
                        <a:rPr lang="fr-FR" sz="1400" i="1">
                          <a:latin typeface="Cambria Math" panose="02040503050406030204" pitchFamily="18" charset="0"/>
                        </a:rPr>
                        <m:t>t</m:t>
                      </m:r>
                      <m:r>
                        <a:rPr lang="fr-FR" sz="1400" i="1">
                          <a:latin typeface="Cambria Math" panose="02040503050406030204" pitchFamily="18" charset="0"/>
                        </a:rPr>
                        <m:t>+1)=</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Stock</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i="1">
                              <a:latin typeface="Cambria Math" panose="02040503050406030204" pitchFamily="18" charset="0"/>
                            </a:rPr>
                            <m:t>3</m:t>
                          </m:r>
                        </m:e>
                        <m:sup>
                          <m:r>
                            <m:rPr>
                              <m:sty m:val="p"/>
                            </m:rPr>
                            <a:rPr lang="fr-FR" sz="1400" i="1">
                              <a:latin typeface="Cambria Math" panose="02040503050406030204" pitchFamily="18" charset="0"/>
                            </a:rPr>
                            <m:t>BoY</m:t>
                          </m:r>
                        </m:sup>
                      </m:sSup>
                      <m:r>
                        <a:rPr lang="fr-FR" sz="1400" i="1" smtClean="0">
                          <a:latin typeface="Cambria Math" panose="02040503050406030204" pitchFamily="18" charset="0"/>
                        </a:rPr>
                        <m:t> </m:t>
                      </m:r>
                      <m:r>
                        <a:rPr lang="fr-FR" sz="1400" i="1">
                          <a:latin typeface="Cambria Math" panose="02040503050406030204" pitchFamily="18" charset="0"/>
                        </a:rPr>
                        <m:t>(</m:t>
                      </m:r>
                      <m:r>
                        <a:rPr lang="fr-FR" sz="1400" b="0" i="1" smtClean="0">
                          <a:latin typeface="Cambria Math" panose="02040503050406030204" pitchFamily="18" charset="0"/>
                        </a:rPr>
                        <m:t>2025</m:t>
                      </m:r>
                      <m:r>
                        <a:rPr lang="fr-FR" sz="1400" i="1">
                          <a:latin typeface="Cambria Math" panose="02040503050406030204" pitchFamily="18" charset="0"/>
                        </a:rPr>
                        <m:t>)</m:t>
                      </m:r>
                      <m:r>
                        <a:rPr lang="fr-FR" sz="1400" b="0" i="1" smtClean="0">
                          <a:latin typeface="Cambria Math" panose="02040503050406030204" pitchFamily="18" charset="0"/>
                        </a:rPr>
                        <m:t>×</m:t>
                      </m:r>
                      <m:sSub>
                        <m:sSubPr>
                          <m:ctrlPr>
                            <a:rPr lang="fr-FR" sz="1400" i="1">
                              <a:solidFill>
                                <a:srgbClr val="FF0000"/>
                              </a:solidFill>
                              <a:latin typeface="Cambria Math" panose="02040503050406030204" pitchFamily="18" charset="0"/>
                            </a:rPr>
                          </m:ctrlPr>
                        </m:sSubPr>
                        <m:e>
                          <m:r>
                            <m:rPr>
                              <m:sty m:val="p"/>
                            </m:rPr>
                            <a:rPr lang="fr-FR" sz="1400" i="1">
                              <a:solidFill>
                                <a:srgbClr val="FF0000"/>
                              </a:solidFill>
                              <a:latin typeface="Cambria Math" panose="02040503050406030204" pitchFamily="18" charset="0"/>
                            </a:rPr>
                            <m:t>LRLT</m:t>
                          </m:r>
                        </m:e>
                        <m:sub>
                          <m:r>
                            <a:rPr lang="fr-FR" sz="1400" b="0" i="1" smtClean="0">
                              <a:solidFill>
                                <a:srgbClr val="FF0000"/>
                              </a:solidFill>
                              <a:latin typeface="Cambria Math" panose="02040503050406030204" pitchFamily="18" charset="0"/>
                            </a:rPr>
                            <m:t>3</m:t>
                          </m:r>
                          <m:r>
                            <a:rPr lang="fr-FR" sz="1400" i="1">
                              <a:solidFill>
                                <a:srgbClr val="FF0000"/>
                              </a:solidFill>
                              <a:latin typeface="Cambria Math" panose="02040503050406030204" pitchFamily="18" charset="0"/>
                            </a:rPr>
                            <m:t>→</m:t>
                          </m:r>
                          <m:r>
                            <a:rPr lang="fr-FR" sz="1400" b="0" i="1" smtClean="0">
                              <a:solidFill>
                                <a:srgbClr val="FF0000"/>
                              </a:solidFill>
                              <a:latin typeface="Cambria Math" panose="02040503050406030204" pitchFamily="18" charset="0"/>
                            </a:rPr>
                            <m:t>3</m:t>
                          </m:r>
                        </m:sub>
                      </m:sSub>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+1)</m:t>
                      </m:r>
                    </m:oMath>
                  </m:oMathPara>
                </a14:m>
                <a:endParaRPr lang="fr-FR" sz="1400" dirty="0" err="1">
                  <a:latin typeface="Verdana" panose="020B0604030504040204" pitchFamily="34" charset="0"/>
                </a:endParaRPr>
              </a:p>
            </p:txBody>
          </p:sp>
        </mc:Choice>
        <mc:Fallback>
          <p:sp>
            <p:nvSpPr>
              <p:cNvPr id="6" name="ZoneTexte 5">
                <a:extLst>
                  <a:ext uri="{FF2B5EF4-FFF2-40B4-BE49-F238E27FC236}">
                    <a16:creationId xmlns:a16="http://schemas.microsoft.com/office/drawing/2014/main" id="{95A8C118-EF84-ECA5-4F22-D8DC348EB45F}"/>
                  </a:ext>
                </a:extLst>
              </p:cNvPr>
              <p:cNvSpPr txBox="1">
                <a:spLocks noRot="1" noChangeAspect="1" noMove="1" noResize="1" noEditPoints="1" noAdjustHandles="1" noChangeArrowheads="1" noChangeShapeType="1" noTextEdit="1"/>
              </p:cNvSpPr>
              <p:nvPr/>
            </p:nvSpPr>
            <p:spPr>
              <a:xfrm>
                <a:off x="-1822174" y="3336847"/>
                <a:ext cx="12588586" cy="11905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467E0E75-0084-E464-3C0C-BF3A73CC3DF3}"/>
                  </a:ext>
                </a:extLst>
              </p:cNvPr>
              <p:cNvSpPr txBox="1"/>
              <p:nvPr/>
            </p:nvSpPr>
            <p:spPr>
              <a:xfrm>
                <a:off x="120926" y="2478516"/>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cumul</m:t>
                      </m:r>
                      <m:r>
                        <a:rPr lang="fr-FR" sz="1400" i="1">
                          <a:latin typeface="Cambria Math" panose="02040503050406030204" pitchFamily="18" charset="0"/>
                        </a:rPr>
                        <m:t>é</m:t>
                      </m:r>
                      <m:r>
                        <m:rPr>
                          <m:sty m:val="p"/>
                        </m:rPr>
                        <a:rPr lang="fr-FR" sz="1400" i="1">
                          <a:latin typeface="Cambria Math" panose="02040503050406030204" pitchFamily="18" charset="0"/>
                        </a:rPr>
                        <m:t>es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a:rPr lang="fr-FR" sz="1400" i="1">
                          <a:latin typeface="Cambria Math" panose="02040503050406030204" pitchFamily="18" charset="0"/>
                        </a:rPr>
                        <m:t>−</m:t>
                      </m:r>
                      <m:r>
                        <m:rPr>
                          <m:sty m:val="p"/>
                        </m:rPr>
                        <a:rPr lang="fr-FR" sz="1400" i="1">
                          <a:latin typeface="Cambria Math" panose="02040503050406030204" pitchFamily="18" charset="0"/>
                        </a:rPr>
                        <m:t>S</m:t>
                      </m:r>
                      <m:r>
                        <a:rPr lang="fr-FR" sz="1400" i="1">
                          <a:latin typeface="Cambria Math" panose="02040503050406030204" pitchFamily="18" charset="0"/>
                        </a:rPr>
                        <m:t>3(</m:t>
                      </m:r>
                      <m:r>
                        <m:rPr>
                          <m:sty m:val="p"/>
                        </m:rPr>
                        <a:rPr lang="fr-FR" sz="1400" i="1">
                          <a:latin typeface="Cambria Math" panose="02040503050406030204" pitchFamily="18" charset="0"/>
                        </a:rPr>
                        <m:t>t</m:t>
                      </m:r>
                      <m:r>
                        <a:rPr lang="fr-FR" sz="1400" i="1">
                          <a:latin typeface="Cambria Math" panose="02040503050406030204" pitchFamily="18" charset="0"/>
                        </a:rPr>
                        <m:t>+1)=</m:t>
                      </m:r>
                      <m:nary>
                        <m:naryPr>
                          <m:chr m:val="∑"/>
                          <m:ctrlPr>
                            <a:rPr lang="fr-FR" sz="1400" b="0" i="1" smtClean="0">
                              <a:latin typeface="Cambria Math" panose="02040503050406030204" pitchFamily="18" charset="0"/>
                            </a:rPr>
                          </m:ctrlPr>
                        </m:naryPr>
                        <m:sub>
                          <m:r>
                            <m:rPr>
                              <m:sty m:val="p"/>
                            </m:rPr>
                            <a:rPr lang="fr-FR" sz="1400" b="0" i="1" smtClean="0">
                              <a:latin typeface="Cambria Math" panose="02040503050406030204" pitchFamily="18" charset="0"/>
                            </a:rPr>
                            <m:t>τ</m:t>
                          </m:r>
                          <m:r>
                            <a:rPr lang="fr-FR" sz="1400" b="0" i="1" smtClean="0">
                              <a:latin typeface="Cambria Math" panose="02040503050406030204" pitchFamily="18" charset="0"/>
                            </a:rPr>
                            <m:t>=2025+1</m:t>
                          </m:r>
                        </m:sub>
                        <m:sup>
                          <m:r>
                            <m:rPr>
                              <m:sty m:val="p"/>
                            </m:rPr>
                            <a:rPr lang="fr-FR" sz="1400" b="0" i="1" smtClean="0">
                              <a:latin typeface="Cambria Math" panose="02040503050406030204" pitchFamily="18" charset="0"/>
                            </a:rPr>
                            <m:t>t</m:t>
                          </m:r>
                          <m:r>
                            <a:rPr lang="fr-FR" sz="1400" b="0" i="1" smtClean="0">
                              <a:latin typeface="Cambria Math" panose="02040503050406030204" pitchFamily="18" charset="0"/>
                            </a:rPr>
                            <m:t>+1</m:t>
                          </m:r>
                        </m:sup>
                        <m:e>
                          <m:r>
                            <m:rPr>
                              <m:sty m:val="p"/>
                            </m:rPr>
                            <a:rPr lang="fr-FR" sz="1400" i="1">
                              <a:latin typeface="Cambria Math" panose="02040503050406030204" pitchFamily="18" charset="0"/>
                            </a:rPr>
                            <m:t>Provisions</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r>
                            <m:rPr>
                              <m:sty m:val="p"/>
                            </m:rPr>
                            <a:rPr lang="fr-FR" sz="1400" i="1">
                              <a:latin typeface="Cambria Math" panose="02040503050406030204" pitchFamily="18" charset="0"/>
                            </a:rPr>
                            <m:t>S</m:t>
                          </m:r>
                          <m:r>
                            <a:rPr lang="fr-FR" sz="1400" i="1">
                              <a:latin typeface="Cambria Math" panose="02040503050406030204" pitchFamily="18" charset="0"/>
                            </a:rPr>
                            <m:t>3(</m:t>
                          </m:r>
                          <m:r>
                            <m:rPr>
                              <m:sty m:val="p"/>
                            </m:rPr>
                            <a:rPr lang="fr-FR" sz="1400" i="1">
                              <a:latin typeface="Cambria Math" panose="02040503050406030204" pitchFamily="18" charset="0"/>
                            </a:rPr>
                            <m:t>t</m:t>
                          </m:r>
                          <m:r>
                            <a:rPr lang="fr-FR" sz="1400" i="1">
                              <a:latin typeface="Cambria Math" panose="02040503050406030204" pitchFamily="18" charset="0"/>
                            </a:rPr>
                            <m:t>+1)</m:t>
                          </m:r>
                        </m:e>
                      </m:nary>
                      <m:r>
                        <a:rPr lang="fr-FR" sz="140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rPr>
                            <a:rPr lang="fr-FR" sz="1400" i="1">
                              <a:latin typeface="Cambria Math" panose="02040503050406030204" pitchFamily="18" charset="0"/>
                            </a:rPr>
                            <m:t>τ</m:t>
                          </m:r>
                          <m:r>
                            <a:rPr lang="fr-FR" sz="1400" i="1">
                              <a:latin typeface="Cambria Math" panose="02040503050406030204" pitchFamily="18" charset="0"/>
                            </a:rPr>
                            <m:t>=2025+1</m:t>
                          </m:r>
                        </m:sub>
                        <m:sup>
                          <m:r>
                            <m:rPr>
                              <m:sty m:val="p"/>
                            </m:rPr>
                            <a:rPr lang="fr-FR" sz="1400" i="1">
                              <a:latin typeface="Cambria Math" panose="02040503050406030204" pitchFamily="18" charset="0"/>
                            </a:rPr>
                            <m:t>t</m:t>
                          </m:r>
                          <m:r>
                            <a:rPr lang="fr-FR" sz="1400" i="1">
                              <a:latin typeface="Cambria Math" panose="02040503050406030204" pitchFamily="18" charset="0"/>
                            </a:rPr>
                            <m:t>+1</m:t>
                          </m:r>
                        </m:sup>
                        <m:e>
                          <m:d>
                            <m:dPr>
                              <m:begChr m:val="["/>
                              <m:endChr m:val="]"/>
                              <m:ctrlPr>
                                <a:rPr lang="fr-FR" sz="1400" i="1">
                                  <a:latin typeface="Cambria Math" panose="02040503050406030204" pitchFamily="18" charset="0"/>
                                </a:rPr>
                              </m:ctrlPr>
                            </m:dPr>
                            <m:e>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Exp</m:t>
                                  </m:r>
                                  <m:r>
                                    <a:rPr lang="fr-FR" sz="1400" i="1">
                                      <a:latin typeface="Cambria Math" panose="02040503050406030204" pitchFamily="18" charset="0"/>
                                    </a:rPr>
                                    <m:t> </m:t>
                                  </m:r>
                                  <m:r>
                                    <m:rPr>
                                      <m:sty m:val="p"/>
                                    </m:rPr>
                                    <a:rPr lang="fr-FR" sz="1400" i="1">
                                      <a:latin typeface="Cambria Math" panose="02040503050406030204" pitchFamily="18" charset="0"/>
                                    </a:rPr>
                                    <m:t>S</m:t>
                                  </m:r>
                                  <m:r>
                                    <a:rPr lang="fr-FR" sz="1400" b="0" i="1" smtClean="0">
                                      <a:latin typeface="Cambria Math" panose="02040503050406030204" pitchFamily="18" charset="0"/>
                                    </a:rPr>
                                    <m:t>2</m:t>
                                  </m:r>
                                </m:e>
                                <m:sup>
                                  <m:r>
                                    <m:rPr>
                                      <m:sty m:val="p"/>
                                    </m:rPr>
                                    <a:rPr lang="fr-FR" sz="1400" i="1">
                                      <a:latin typeface="Cambria Math" panose="02040503050406030204" pitchFamily="18" charset="0"/>
                                    </a:rPr>
                                    <m:t>BoY</m:t>
                                  </m:r>
                                </m:sup>
                              </m:sSup>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+1)×</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TR</m:t>
                                  </m:r>
                                </m:e>
                                <m:sub>
                                  <m:r>
                                    <a:rPr lang="fr-FR" sz="1400" b="0" i="1" smtClean="0">
                                      <a:latin typeface="Cambria Math" panose="02040503050406030204" pitchFamily="18" charset="0"/>
                                    </a:rPr>
                                    <m:t>2</m:t>
                                  </m:r>
                                  <m:r>
                                    <a:rPr lang="fr-FR" sz="1400" i="1">
                                      <a:latin typeface="Cambria Math" panose="02040503050406030204" pitchFamily="18" charset="0"/>
                                    </a:rPr>
                                    <m:t>→3</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+1)</m:t>
                              </m:r>
                            </m:e>
                          </m:d>
                          <m:r>
                            <a:rPr lang="fr-FR" sz="1400" i="1">
                              <a:latin typeface="Cambria Math" panose="02040503050406030204" pitchFamily="18" charset="0"/>
                            </a:rPr>
                            <m:t>×</m:t>
                          </m:r>
                          <m:sSub>
                            <m:sSubPr>
                              <m:ctrlPr>
                                <a:rPr lang="fr-FR" sz="1400" i="1">
                                  <a:solidFill>
                                    <a:srgbClr val="FF0000"/>
                                  </a:solidFill>
                                  <a:latin typeface="Cambria Math" panose="02040503050406030204" pitchFamily="18" charset="0"/>
                                </a:rPr>
                              </m:ctrlPr>
                            </m:sSubPr>
                            <m:e>
                              <m:r>
                                <m:rPr>
                                  <m:sty m:val="p"/>
                                </m:rPr>
                                <a:rPr lang="fr-FR" sz="1400" i="1">
                                  <a:solidFill>
                                    <a:srgbClr val="FF0000"/>
                                  </a:solidFill>
                                  <a:latin typeface="Cambria Math" panose="02040503050406030204" pitchFamily="18" charset="0"/>
                                </a:rPr>
                                <m:t>LGD</m:t>
                              </m:r>
                            </m:e>
                            <m:sub>
                              <m:r>
                                <a:rPr lang="fr-FR" sz="1400" b="0" i="1" smtClean="0">
                                  <a:solidFill>
                                    <a:srgbClr val="FF0000"/>
                                  </a:solidFill>
                                  <a:latin typeface="Cambria Math" panose="02040503050406030204" pitchFamily="18" charset="0"/>
                                </a:rPr>
                                <m:t>2</m:t>
                              </m:r>
                              <m:r>
                                <a:rPr lang="fr-FR" sz="1400" i="1">
                                  <a:solidFill>
                                    <a:srgbClr val="FF0000"/>
                                  </a:solidFill>
                                  <a:latin typeface="Cambria Math" panose="02040503050406030204" pitchFamily="18" charset="0"/>
                                </a:rPr>
                                <m:t>→</m:t>
                              </m:r>
                              <m:r>
                                <a:rPr lang="fr-FR" sz="1400" i="1">
                                  <a:solidFill>
                                    <a:srgbClr val="FF0000"/>
                                  </a:solidFill>
                                  <a:latin typeface="Cambria Math" panose="02040503050406030204" pitchFamily="18" charset="0"/>
                                </a:rPr>
                                <m:t>3</m:t>
                              </m:r>
                            </m:sub>
                          </m:sSub>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+1)</m:t>
                          </m:r>
                        </m:e>
                      </m:nary>
                    </m:oMath>
                  </m:oMathPara>
                </a14:m>
                <a:endParaRPr lang="fr-FR" sz="1400" dirty="0" err="1">
                  <a:latin typeface="Verdana" panose="020B0604030504040204" pitchFamily="34" charset="0"/>
                </a:endParaRPr>
              </a:p>
            </p:txBody>
          </p:sp>
        </mc:Choice>
        <mc:Fallback>
          <p:sp>
            <p:nvSpPr>
              <p:cNvPr id="7" name="ZoneTexte 6">
                <a:extLst>
                  <a:ext uri="{FF2B5EF4-FFF2-40B4-BE49-F238E27FC236}">
                    <a16:creationId xmlns:a16="http://schemas.microsoft.com/office/drawing/2014/main" id="{467E0E75-0084-E464-3C0C-BF3A73CC3DF3}"/>
                  </a:ext>
                </a:extLst>
              </p:cNvPr>
              <p:cNvSpPr txBox="1">
                <a:spLocks noRot="1" noChangeAspect="1" noMove="1" noResize="1" noEditPoints="1" noAdjustHandles="1" noChangeArrowheads="1" noChangeShapeType="1" noTextEdit="1"/>
              </p:cNvSpPr>
              <p:nvPr/>
            </p:nvSpPr>
            <p:spPr>
              <a:xfrm>
                <a:off x="120926" y="2478516"/>
                <a:ext cx="12588586" cy="11905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57C77A8B-45A3-0B73-448C-E125CFF487B4}"/>
                  </a:ext>
                </a:extLst>
              </p:cNvPr>
              <p:cNvSpPr txBox="1"/>
              <p:nvPr/>
            </p:nvSpPr>
            <p:spPr>
              <a:xfrm>
                <a:off x="-752186" y="4493558"/>
                <a:ext cx="12588586" cy="1190532"/>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CET</m:t>
                      </m:r>
                      <m:r>
                        <a:rPr lang="fr-FR" sz="1400" b="0" i="1" smtClean="0">
                          <a:latin typeface="Cambria Math" panose="02040503050406030204" pitchFamily="18" charset="0"/>
                        </a:rPr>
                        <m:t>1(</m:t>
                      </m:r>
                      <m:r>
                        <m:rPr>
                          <m:sty m:val="p"/>
                        </m:rPr>
                        <a:rPr lang="fr-FR" sz="1400" i="1">
                          <a:latin typeface="Cambria Math" panose="02040503050406030204" pitchFamily="18" charset="0"/>
                        </a:rPr>
                        <m:t>t</m:t>
                      </m:r>
                      <m:r>
                        <a:rPr lang="fr-FR" sz="1400" i="1">
                          <a:latin typeface="Cambria Math" panose="02040503050406030204" pitchFamily="18" charset="0"/>
                        </a:rPr>
                        <m:t>+1)=</m:t>
                      </m:r>
                      <m:r>
                        <m:rPr>
                          <m:sty m:val="p"/>
                        </m:rPr>
                        <a:rPr lang="fr-FR" sz="1400" i="1">
                          <a:latin typeface="Cambria Math" panose="02040503050406030204" pitchFamily="18" charset="0"/>
                        </a:rPr>
                        <m:t>CET</m:t>
                      </m:r>
                      <m:r>
                        <a:rPr lang="fr-FR" sz="1400" i="1">
                          <a:latin typeface="Cambria Math" panose="02040503050406030204" pitchFamily="18" charset="0"/>
                        </a:rPr>
                        <m:t>1(</m:t>
                      </m:r>
                      <m:r>
                        <m:rPr>
                          <m:sty m:val="p"/>
                        </m:rPr>
                        <a:rPr lang="fr-FR" sz="1400" i="1">
                          <a:latin typeface="Cambria Math" panose="02040503050406030204" pitchFamily="18" charset="0"/>
                        </a:rPr>
                        <m:t>t</m:t>
                      </m:r>
                      <m:r>
                        <a:rPr lang="fr-FR" sz="1400" i="1">
                          <a:latin typeface="Cambria Math" panose="02040503050406030204" pitchFamily="18" charset="0"/>
                        </a:rPr>
                        <m:t>)+</m:t>
                      </m:r>
                      <m:r>
                        <m:rPr>
                          <m:sty m:val="p"/>
                        </m:rPr>
                        <a:rPr lang="fr-FR" sz="1400" b="0" i="1" smtClean="0">
                          <a:solidFill>
                            <a:srgbClr val="FF0000"/>
                          </a:solidFill>
                          <a:latin typeface="Cambria Math" panose="02040503050406030204" pitchFamily="18" charset="0"/>
                        </a:rPr>
                        <m:t>RN</m:t>
                      </m:r>
                      <m:r>
                        <a:rPr lang="fr-FR" sz="1400" i="1">
                          <a:solidFill>
                            <a:srgbClr val="FF0000"/>
                          </a:solidFill>
                          <a:latin typeface="Cambria Math" panose="02040503050406030204" pitchFamily="18" charset="0"/>
                        </a:rPr>
                        <m:t>(</m:t>
                      </m:r>
                      <m:r>
                        <m:rPr>
                          <m:sty m:val="p"/>
                        </m:rPr>
                        <a:rPr lang="fr-FR" sz="1400" i="1">
                          <a:solidFill>
                            <a:srgbClr val="FF0000"/>
                          </a:solidFill>
                          <a:latin typeface="Cambria Math" panose="02040503050406030204" pitchFamily="18" charset="0"/>
                        </a:rPr>
                        <m:t>t</m:t>
                      </m:r>
                      <m:r>
                        <a:rPr lang="fr-FR" sz="1400" i="1">
                          <a:solidFill>
                            <a:srgbClr val="FF0000"/>
                          </a:solidFill>
                          <a:latin typeface="Cambria Math" panose="02040503050406030204" pitchFamily="18" charset="0"/>
                        </a:rPr>
                        <m:t>+1) - </m:t>
                      </m:r>
                      <m:r>
                        <m:rPr>
                          <m:sty m:val="p"/>
                        </m:rPr>
                        <a:rPr lang="fr-FR" sz="1400" b="0" i="1" smtClean="0">
                          <a:latin typeface="Cambria Math" panose="02040503050406030204" pitchFamily="18" charset="0"/>
                        </a:rPr>
                        <m:t>Distributions</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+1) - </m:t>
                      </m:r>
                      <m:r>
                        <m:rPr>
                          <m:sty m:val="p"/>
                        </m:rPr>
                        <a:rPr lang="fr-FR" sz="1400" b="0" i="1" smtClean="0">
                          <a:solidFill>
                            <a:srgbClr val="FF0000"/>
                          </a:solidFill>
                          <a:latin typeface="Cambria Math" panose="02040503050406030204" pitchFamily="18" charset="0"/>
                        </a:rPr>
                        <m:t>D</m:t>
                      </m:r>
                      <m:r>
                        <a:rPr lang="fr-FR" sz="1400" b="0" i="1" smtClean="0">
                          <a:solidFill>
                            <a:srgbClr val="FF0000"/>
                          </a:solidFill>
                          <a:latin typeface="Cambria Math" panose="02040503050406030204" pitchFamily="18" charset="0"/>
                        </a:rPr>
                        <m:t>é</m:t>
                      </m:r>
                      <m:r>
                        <m:rPr>
                          <m:sty m:val="p"/>
                        </m:rPr>
                        <a:rPr lang="fr-FR" sz="1400" b="0" i="1" smtClean="0">
                          <a:solidFill>
                            <a:srgbClr val="FF0000"/>
                          </a:solidFill>
                          <a:latin typeface="Cambria Math" panose="02040503050406030204" pitchFamily="18" charset="0"/>
                        </a:rPr>
                        <m:t>ductions</m:t>
                      </m:r>
                      <m:r>
                        <a:rPr lang="fr-FR" sz="1400" b="0" i="1" smtClean="0">
                          <a:solidFill>
                            <a:srgbClr val="FF0000"/>
                          </a:solidFill>
                          <a:latin typeface="Cambria Math" panose="02040503050406030204" pitchFamily="18" charset="0"/>
                        </a:rPr>
                        <m:t> </m:t>
                      </m:r>
                      <m:r>
                        <m:rPr>
                          <m:sty m:val="p"/>
                        </m:rPr>
                        <a:rPr lang="fr-FR" sz="1400" b="0" i="1" smtClean="0">
                          <a:solidFill>
                            <a:srgbClr val="FF0000"/>
                          </a:solidFill>
                          <a:latin typeface="Cambria Math" panose="02040503050406030204" pitchFamily="18" charset="0"/>
                        </a:rPr>
                        <m:t>prudentielles</m:t>
                      </m:r>
                      <m:r>
                        <a:rPr lang="fr-FR" sz="1400" b="0" i="1" smtClean="0">
                          <a:solidFill>
                            <a:srgbClr val="FF0000"/>
                          </a:solidFill>
                          <a:latin typeface="Cambria Math" panose="02040503050406030204" pitchFamily="18" charset="0"/>
                        </a:rPr>
                        <m:t>(</m:t>
                      </m:r>
                      <m:r>
                        <m:rPr>
                          <m:sty m:val="p"/>
                        </m:rPr>
                        <a:rPr lang="fr-FR" sz="1400" b="0" i="1" smtClean="0">
                          <a:solidFill>
                            <a:srgbClr val="FF0000"/>
                          </a:solidFill>
                          <a:latin typeface="Cambria Math" panose="02040503050406030204" pitchFamily="18" charset="0"/>
                        </a:rPr>
                        <m:t>t</m:t>
                      </m:r>
                      <m:r>
                        <a:rPr lang="fr-FR" sz="1400" b="0" i="1" smtClean="0">
                          <a:solidFill>
                            <a:srgbClr val="FF0000"/>
                          </a:solidFill>
                          <a:latin typeface="Cambria Math" panose="02040503050406030204" pitchFamily="18" charset="0"/>
                        </a:rPr>
                        <m:t>+1)</m:t>
                      </m:r>
                    </m:oMath>
                  </m:oMathPara>
                </a14:m>
                <a:endParaRPr lang="fr-FR" sz="1400" dirty="0" err="1">
                  <a:latin typeface="Verdana" panose="020B0604030504040204" pitchFamily="34" charset="0"/>
                </a:endParaRPr>
              </a:p>
            </p:txBody>
          </p:sp>
        </mc:Choice>
        <mc:Fallback>
          <p:sp>
            <p:nvSpPr>
              <p:cNvPr id="9" name="ZoneTexte 8">
                <a:extLst>
                  <a:ext uri="{FF2B5EF4-FFF2-40B4-BE49-F238E27FC236}">
                    <a16:creationId xmlns:a16="http://schemas.microsoft.com/office/drawing/2014/main" id="{57C77A8B-45A3-0B73-448C-E125CFF487B4}"/>
                  </a:ext>
                </a:extLst>
              </p:cNvPr>
              <p:cNvSpPr txBox="1">
                <a:spLocks noRot="1" noChangeAspect="1" noMove="1" noResize="1" noEditPoints="1" noAdjustHandles="1" noChangeArrowheads="1" noChangeShapeType="1" noTextEdit="1"/>
              </p:cNvSpPr>
              <p:nvPr/>
            </p:nvSpPr>
            <p:spPr>
              <a:xfrm>
                <a:off x="-752186" y="4493558"/>
                <a:ext cx="12588586" cy="1190532"/>
              </a:xfrm>
              <a:prstGeom prst="rect">
                <a:avLst/>
              </a:prstGeom>
              <a:blipFill>
                <a:blip r:embed="rId7"/>
                <a:stretch>
                  <a:fillRect/>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E329C950-624E-4A78-3142-D2A0DA68F118}"/>
              </a:ext>
            </a:extLst>
          </p:cNvPr>
          <p:cNvSpPr txBox="1"/>
          <p:nvPr/>
        </p:nvSpPr>
        <p:spPr>
          <a:xfrm>
            <a:off x="1952228" y="4398362"/>
            <a:ext cx="7267972" cy="52613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Tree>
    <p:extLst>
      <p:ext uri="{BB962C8B-B14F-4D97-AF65-F5344CB8AC3E}">
        <p14:creationId xmlns:p14="http://schemas.microsoft.com/office/powerpoint/2010/main" val="46209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68DD543-0CBA-448A-D5EE-56115116BE3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A668953-C224-76CC-B37E-7B85688FED3E}"/>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00384678-6E81-546F-468E-F5A2DD75B7B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(2/6)</a:t>
            </a:r>
          </a:p>
        </p:txBody>
      </p:sp>
      <p:sp>
        <p:nvSpPr>
          <p:cNvPr id="1225" name="Google Shape;1225;p11">
            <a:extLst>
              <a:ext uri="{FF2B5EF4-FFF2-40B4-BE49-F238E27FC236}">
                <a16:creationId xmlns:a16="http://schemas.microsoft.com/office/drawing/2014/main" id="{A421D48A-2EB0-6319-C3DE-E370C165CDB8}"/>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E14ADC65-BFCF-24BB-FC13-3CDA2AA0D64E}"/>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mc:Choice xmlns:a14="http://schemas.microsoft.com/office/drawing/2010/main" Requires="a14">
          <p:sp>
            <p:nvSpPr>
              <p:cNvPr id="4" name="object 21">
                <a:extLst>
                  <a:ext uri="{FF2B5EF4-FFF2-40B4-BE49-F238E27FC236}">
                    <a16:creationId xmlns:a16="http://schemas.microsoft.com/office/drawing/2014/main" id="{2D1646AF-25E3-B4F1-1BB2-4DD7AD4A860A}"/>
                  </a:ext>
                </a:extLst>
              </p:cNvPr>
              <p:cNvSpPr txBox="1"/>
              <p:nvPr/>
            </p:nvSpPr>
            <p:spPr>
              <a:xfrm>
                <a:off x="223518" y="1231031"/>
                <a:ext cx="11776998" cy="5374548"/>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u="sng" dirty="0"/>
                  <a:t>Hypothèse 4 </a:t>
                </a:r>
                <a:r>
                  <a:rPr lang="fr-FR" sz="1200" dirty="0"/>
                  <a:t>: Les périodes de défaut </a:t>
                </a:r>
                <a14:m>
                  <m:oMath xmlns:m="http://schemas.openxmlformats.org/officeDocument/2006/math">
                    <m:sSub>
                      <m:sSubPr>
                        <m:ctrlPr>
                          <a:rPr lang="fr-FR" sz="1200" i="1" dirty="0" smtClean="0">
                            <a:latin typeface="Cambria Math" panose="02040503050406030204" pitchFamily="18" charset="0"/>
                          </a:rPr>
                        </m:ctrlPr>
                      </m:sSubPr>
                      <m:e>
                        <m:r>
                          <m:rPr>
                            <m:sty m:val="p"/>
                          </m:rPr>
                          <a:rPr lang="fr-FR" sz="1200" b="0" i="1" dirty="0" smtClean="0">
                            <a:latin typeface="Cambria Math" panose="02040503050406030204" pitchFamily="18" charset="0"/>
                          </a:rPr>
                          <m:t>τ</m:t>
                        </m:r>
                      </m:e>
                      <m:sub>
                        <m:r>
                          <m:rPr>
                            <m:sty m:val="p"/>
                          </m:rPr>
                          <a:rPr lang="fr-FR" sz="1200" b="0" i="1" dirty="0" smtClean="0">
                            <a:latin typeface="Cambria Math" panose="02040503050406030204" pitchFamily="18" charset="0"/>
                          </a:rPr>
                          <m:t>i</m:t>
                        </m:r>
                      </m:sub>
                    </m:sSub>
                    <m:r>
                      <a:rPr lang="fr-FR" sz="1200" i="1" dirty="0">
                        <a:latin typeface="Cambria Math" panose="02040503050406030204" pitchFamily="18" charset="0"/>
                      </a:rPr>
                      <m:t> , </m:t>
                    </m:r>
                    <m:r>
                      <a:rPr lang="fr-FR" sz="1200" i="1" dirty="0">
                        <a:latin typeface="Cambria Math" panose="02040503050406030204" pitchFamily="18" charset="0"/>
                      </a:rPr>
                      <m:t>𝑖</m:t>
                    </m:r>
                    <m:r>
                      <a:rPr lang="fr-FR" sz="1200" i="1" dirty="0">
                        <a:latin typeface="Cambria Math" panose="02040503050406030204" pitchFamily="18" charset="0"/>
                      </a:rPr>
                      <m:t> = 1, …, </m:t>
                    </m:r>
                    <m:r>
                      <a:rPr lang="fr-FR" sz="1200" i="1" dirty="0">
                        <a:latin typeface="Cambria Math" panose="02040503050406030204" pitchFamily="18" charset="0"/>
                      </a:rPr>
                      <m:t>𝑛</m:t>
                    </m:r>
                  </m:oMath>
                </a14:m>
                <a:r>
                  <a:rPr lang="fr-FR" sz="1200" dirty="0"/>
                  <a:t>, sont indépendantes conditionnellement au facteur </a:t>
                </a:r>
                <a14:m>
                  <m:oMath xmlns:m="http://schemas.openxmlformats.org/officeDocument/2006/math">
                    <m:r>
                      <a:rPr lang="fr-FR" sz="1200" i="1" dirty="0" smtClean="0">
                        <a:latin typeface="Cambria Math" panose="02040503050406030204" pitchFamily="18" charset="0"/>
                      </a:rPr>
                      <m:t>𝑍</m:t>
                    </m:r>
                  </m:oMath>
                </a14:m>
                <a:r>
                  <a:rPr lang="fr-FR" sz="1200" dirty="0"/>
                  <a:t>.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u="sng" dirty="0"/>
                  <a:t>Hypothèse 5 </a:t>
                </a:r>
                <a:r>
                  <a:rPr lang="fr-FR" sz="1200" dirty="0"/>
                  <a:t>: Le portefeuille de la banque est infiniment granulaire. Cela signifie que le portefeuille bancaire est composé d’un très grand nombre de crédits (</a:t>
                </a:r>
                <a14:m>
                  <m:oMath xmlns:m="http://schemas.openxmlformats.org/officeDocument/2006/math">
                    <m:r>
                      <a:rPr lang="fr-FR" sz="1200" i="1" dirty="0" smtClean="0">
                        <a:latin typeface="Cambria Math" panose="02040503050406030204" pitchFamily="18" charset="0"/>
                      </a:rPr>
                      <m:t>𝑛</m:t>
                    </m:r>
                    <m:r>
                      <a:rPr lang="fr-FR" sz="1200" i="1" dirty="0" smtClean="0">
                        <a:latin typeface="Cambria Math" panose="02040503050406030204" pitchFamily="18" charset="0"/>
                      </a:rPr>
                      <m:t> → ∞</m:t>
                    </m:r>
                  </m:oMath>
                </a14:m>
                <a:r>
                  <a:rPr lang="fr-FR" sz="1200" dirty="0"/>
                  <a:t>) et que chaque exposition individuelle est insignifiante par rapport au total du portefeuille :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r>
                  <a:rPr lang="fr-FR" sz="1200" b="1" u="sng" dirty="0">
                    <a:solidFill>
                      <a:srgbClr val="FF0000"/>
                    </a:solidFill>
                    <a:latin typeface="Verdana" panose="020B0604030504040204" pitchFamily="34" charset="0"/>
                  </a:rPr>
                  <a:t>Point d’attention </a:t>
                </a:r>
                <a:r>
                  <a:rPr lang="fr-FR" sz="1200" b="1" dirty="0">
                    <a:solidFill>
                      <a:srgbClr val="FF0000"/>
                    </a:solidFill>
                    <a:latin typeface="Verdana" panose="020B0604030504040204" pitchFamily="34" charset="0"/>
                  </a:rPr>
                  <a:t>: </a:t>
                </a:r>
                <a:r>
                  <a:rPr lang="fr-FR" sz="1200" dirty="0">
                    <a:latin typeface="Verdana" panose="020B0604030504040204" pitchFamily="34" charset="0"/>
                  </a:rPr>
                  <a:t>Dans le cadre de l’ICAAP, l’hypothèse 5 est relâchée afin d’évaluer l’impact du risque de concentration (ex : </a:t>
                </a:r>
                <a:r>
                  <a:rPr lang="fr-FR" sz="1200" dirty="0"/>
                  <a:t>grands débiteurs, secteurs, zones géographiques) sur le profil de risque global de la banque </a:t>
                </a:r>
                <a:r>
                  <a:rPr lang="fr-FR" sz="1200" dirty="0">
                    <a:sym typeface="Wingdings" panose="05000000000000000000" pitchFamily="2" charset="2"/>
                  </a:rPr>
                  <a:t> section 4.</a:t>
                </a:r>
              </a:p>
              <a:p>
                <a:pPr marL="180000" marR="83820" algn="just">
                  <a:spcBef>
                    <a:spcPts val="430"/>
                  </a:spcBef>
                </a:pPr>
                <a:r>
                  <a:rPr lang="fr-FR" sz="1200" dirty="0">
                    <a:sym typeface="Wingdings" panose="05000000000000000000" pitchFamily="2" charset="2"/>
                  </a:rPr>
                  <a:t> </a:t>
                </a:r>
                <a:endParaRPr lang="fr-FR" sz="1200" dirty="0"/>
              </a:p>
              <a:p>
                <a:pPr marL="180000" marR="83820" algn="just">
                  <a:spcBef>
                    <a:spcPts val="430"/>
                  </a:spcBef>
                </a:pPr>
                <a:r>
                  <a:rPr lang="fr-FR" sz="1200" dirty="0"/>
                  <a:t>Sous ces hypothèses, la distribution conditionnelle 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oMath>
                </a14:m>
                <a:r>
                  <a:rPr lang="fr-FR" sz="1200" dirty="0"/>
                  <a:t> sachant </a:t>
                </a:r>
                <a14:m>
                  <m:oMath xmlns:m="http://schemas.openxmlformats.org/officeDocument/2006/math">
                    <m:r>
                      <m:rPr>
                        <m:sty m:val="p"/>
                      </m:rPr>
                      <a:rPr lang="fr-FR" sz="1200" b="0" i="1" smtClean="0">
                        <a:latin typeface="Cambria Math" panose="02040503050406030204" pitchFamily="18" charset="0"/>
                      </a:rPr>
                      <m:t>Z</m:t>
                    </m:r>
                  </m:oMath>
                </a14:m>
                <a:r>
                  <a:rPr lang="fr-FR" sz="1200" dirty="0"/>
                  <a:t> dégénère en son espérance conditionnelle :</a:t>
                </a:r>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180000" marR="83820" algn="just">
                  <a:spcBef>
                    <a:spcPts val="430"/>
                  </a:spcBef>
                </a:pPr>
                <a:r>
                  <a:rPr lang="fr-FR" sz="1200" dirty="0"/>
                  <a:t>Il découle du résultat précédent, que la </a:t>
                </a:r>
                <a:r>
                  <a:rPr lang="fr-FR" sz="1200" b="1" dirty="0"/>
                  <a:t>distribution non-conditionnelle </a:t>
                </a:r>
                <a:r>
                  <a:rPr lang="fr-FR" sz="1200" dirty="0"/>
                  <a:t>de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oMath>
                </a14:m>
                <a:r>
                  <a:rPr lang="fr-FR" sz="1200" dirty="0"/>
                  <a:t> converge en distribution vers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r>
                  <a:rPr lang="fr-FR" sz="1200" b="1" u="sng" dirty="0">
                    <a:solidFill>
                      <a:srgbClr val="FF0000"/>
                    </a:solidFill>
                    <a:latin typeface="Verdana" panose="020B0604030504040204" pitchFamily="34" charset="0"/>
                  </a:rPr>
                  <a:t>Point d’attention </a:t>
                </a:r>
                <a:r>
                  <a:rPr lang="fr-FR" sz="1200" b="1" dirty="0">
                    <a:solidFill>
                      <a:srgbClr val="FF0000"/>
                    </a:solidFill>
                    <a:latin typeface="Verdana" panose="020B0604030504040204" pitchFamily="34" charset="0"/>
                  </a:rPr>
                  <a:t>: </a:t>
                </a:r>
                <a:r>
                  <a:rPr lang="fr-FR" sz="1200" dirty="0">
                    <a:latin typeface="Verdana" panose="020B0604030504040204" pitchFamily="34" charset="0"/>
                  </a:rPr>
                  <a:t>Dans le cadre du Pilier 1 (calcul des fonds propres réglementaires et des RWA), l’analyse porte sur la distribution non conditionnelle des pertes. À l’inverse, dans les stress tests et l’ICAAP, l’analyse s’intéresse à la distribution conditionnelle des pertes, sous des scénarios macroéconomiques défavorables. Ces exercices conduisent à des RWA “stressés” et orientent le calibrage des coussins de capital additionnels au titre du Pilier 2 — P2R (contraignant) et P2G (indicatif) </a:t>
                </a:r>
                <a:r>
                  <a:rPr lang="fr-FR" sz="1200" dirty="0">
                    <a:sym typeface="Wingdings" panose="05000000000000000000" pitchFamily="2" charset="2"/>
                  </a:rPr>
                  <a:t> sections 3 et 4.</a:t>
                </a:r>
              </a:p>
            </p:txBody>
          </p:sp>
        </mc:Choice>
        <mc:Fallback>
          <p:sp>
            <p:nvSpPr>
              <p:cNvPr id="4" name="object 21">
                <a:extLst>
                  <a:ext uri="{FF2B5EF4-FFF2-40B4-BE49-F238E27FC236}">
                    <a16:creationId xmlns:a16="http://schemas.microsoft.com/office/drawing/2014/main" id="{2D1646AF-25E3-B4F1-1BB2-4DD7AD4A860A}"/>
                  </a:ext>
                </a:extLst>
              </p:cNvPr>
              <p:cNvSpPr txBox="1">
                <a:spLocks noRot="1" noChangeAspect="1" noMove="1" noResize="1" noEditPoints="1" noAdjustHandles="1" noChangeArrowheads="1" noChangeShapeType="1" noTextEdit="1"/>
              </p:cNvSpPr>
              <p:nvPr/>
            </p:nvSpPr>
            <p:spPr>
              <a:xfrm>
                <a:off x="223518" y="1231031"/>
                <a:ext cx="11776998" cy="5374548"/>
              </a:xfrm>
              <a:prstGeom prst="rect">
                <a:avLst/>
              </a:prstGeom>
              <a:blipFill>
                <a:blip r:embed="rId4"/>
                <a:stretch>
                  <a:fillRect r="-5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BE86FC38-AB87-C8FB-2F89-3479BDC3D2E8}"/>
                  </a:ext>
                </a:extLst>
              </p:cNvPr>
              <p:cNvSpPr txBox="1"/>
              <p:nvPr/>
            </p:nvSpPr>
            <p:spPr>
              <a:xfrm>
                <a:off x="3900312" y="3921664"/>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 </m:t>
                      </m:r>
                      <m:groupChr>
                        <m:groupChrPr>
                          <m:chr m:val="→"/>
                          <m:vertJc m:val="bot"/>
                          <m:ctrlPr>
                            <a:rPr lang="fr-FR" sz="1400" b="0" i="1" smtClean="0">
                              <a:latin typeface="Cambria Math" panose="02040503050406030204" pitchFamily="18" charset="0"/>
                            </a:rPr>
                          </m:ctrlPr>
                        </m:groupChrPr>
                        <m:e>
                          <m:r>
                            <m:rPr>
                              <m:sty m:val="p"/>
                              <m:brk m:alnAt="2"/>
                            </m:rPr>
                            <a:rPr lang="fr-FR" sz="1400" b="0" i="1" smtClean="0">
                              <a:latin typeface="Cambria Math" panose="02040503050406030204" pitchFamily="18" charset="0"/>
                            </a:rPr>
                            <m:t>p</m:t>
                          </m:r>
                        </m:e>
                      </m:groupChr>
                      <m:r>
                        <a:rPr lang="fr-FR" sz="1400" b="0" i="1" smtClean="0">
                          <a:latin typeface="Cambria Math" panose="02040503050406030204" pitchFamily="18" charset="0"/>
                        </a:rPr>
                        <m:t>  </m:t>
                      </m:r>
                      <m:sSup>
                        <m:sSupPr>
                          <m:ctrlPr>
                            <a:rPr lang="fr-FR" sz="1400" i="1">
                              <a:latin typeface="Cambria Math" panose="02040503050406030204" pitchFamily="18" charset="0"/>
                            </a:rPr>
                          </m:ctrlPr>
                        </m:sSup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 </m:t>
                      </m:r>
                      <m:r>
                        <m:rPr>
                          <m:sty m:val="p"/>
                        </m:rPr>
                        <a:rPr lang="fr-FR" sz="1400" i="1">
                          <a:latin typeface="Cambria Math" panose="02040503050406030204" pitchFamily="18" charset="0"/>
                        </a:rPr>
                        <m:t>Z</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6" name="ZoneTexte 5">
                <a:extLst>
                  <a:ext uri="{FF2B5EF4-FFF2-40B4-BE49-F238E27FC236}">
                    <a16:creationId xmlns:a16="http://schemas.microsoft.com/office/drawing/2014/main" id="{BE86FC38-AB87-C8FB-2F89-3479BDC3D2E8}"/>
                  </a:ext>
                </a:extLst>
              </p:cNvPr>
              <p:cNvSpPr txBox="1">
                <a:spLocks noRot="1" noChangeAspect="1" noMove="1" noResize="1" noEditPoints="1" noAdjustHandles="1" noChangeArrowheads="1" noChangeShapeType="1" noTextEdit="1"/>
              </p:cNvSpPr>
              <p:nvPr/>
            </p:nvSpPr>
            <p:spPr>
              <a:xfrm>
                <a:off x="3900312" y="3921664"/>
                <a:ext cx="3859530" cy="914400"/>
              </a:xfrm>
              <a:prstGeom prst="rect">
                <a:avLst/>
              </a:prstGeom>
              <a:blipFill>
                <a:blip r:embed="rId5"/>
                <a:stretch>
                  <a:fillRect l="-158" r="-181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DE47744C-2EF7-ACD2-7A23-CF234F5AF6CB}"/>
                  </a:ext>
                </a:extLst>
              </p:cNvPr>
              <p:cNvSpPr txBox="1"/>
              <p:nvPr/>
            </p:nvSpPr>
            <p:spPr>
              <a:xfrm>
                <a:off x="4037480" y="220453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func>
                        <m:funcPr>
                          <m:ctrlPr>
                            <a:rPr lang="fr-FR" sz="1400" i="1" smtClean="0">
                              <a:latin typeface="Cambria Math" panose="02040503050406030204" pitchFamily="18" charset="0"/>
                            </a:rPr>
                          </m:ctrlPr>
                        </m:funcPr>
                        <m:fName>
                          <m:limLow>
                            <m:limLowPr>
                              <m:ctrlPr>
                                <a:rPr lang="fr-FR" sz="1400" i="1" smtClean="0">
                                  <a:latin typeface="Cambria Math" panose="02040503050406030204" pitchFamily="18" charset="0"/>
                                </a:rPr>
                              </m:ctrlPr>
                            </m:limLowPr>
                            <m:e>
                              <m:r>
                                <m:rPr>
                                  <m:sty m:val="p"/>
                                </m:rPr>
                                <a:rPr lang="fr-FR" sz="1400" i="0" smtClean="0">
                                  <a:latin typeface="Cambria Math" panose="02040503050406030204" pitchFamily="18" charset="0"/>
                                </a:rPr>
                                <m:t>lim</m:t>
                              </m:r>
                            </m:e>
                            <m:lim>
                              <m:r>
                                <m:rPr>
                                  <m:sty m:val="p"/>
                                </m:rPr>
                                <a:rPr lang="fr-FR" sz="1400" b="0" i="1" smtClean="0">
                                  <a:latin typeface="Cambria Math" panose="02040503050406030204" pitchFamily="18" charset="0"/>
                                </a:rPr>
                                <m:t>n</m:t>
                              </m:r>
                              <m:r>
                                <a:rPr lang="fr-FR" sz="1400" b="0" i="1" smtClean="0">
                                  <a:latin typeface="Cambria Math" panose="02040503050406030204" pitchFamily="18" charset="0"/>
                                </a:rPr>
                                <m:t> →∞</m:t>
                              </m:r>
                            </m:lim>
                          </m:limLow>
                        </m:fName>
                        <m:e>
                          <m:f>
                            <m:fPr>
                              <m:ctrlPr>
                                <a:rPr lang="fr-FR" sz="1400" i="1" smtClean="0">
                                  <a:latin typeface="Cambria Math" panose="02040503050406030204" pitchFamily="18" charset="0"/>
                                </a:rPr>
                              </m:ctrlPr>
                            </m:fPr>
                            <m:num>
                              <m:func>
                                <m:funcPr>
                                  <m:ctrlPr>
                                    <a:rPr lang="fr-FR" sz="1400" i="1" smtClean="0">
                                      <a:latin typeface="Cambria Math" panose="02040503050406030204" pitchFamily="18" charset="0"/>
                                    </a:rPr>
                                  </m:ctrlPr>
                                </m:funcPr>
                                <m:fName>
                                  <m:limLow>
                                    <m:limLowPr>
                                      <m:ctrlPr>
                                        <a:rPr lang="fr-FR" sz="1400" i="1" smtClean="0">
                                          <a:latin typeface="Cambria Math" panose="02040503050406030204" pitchFamily="18" charset="0"/>
                                        </a:rPr>
                                      </m:ctrlPr>
                                    </m:limLowPr>
                                    <m:e>
                                      <m:r>
                                        <m:rPr>
                                          <m:sty m:val="p"/>
                                        </m:rPr>
                                        <a:rPr lang="fr-FR" sz="1400" i="0" smtClean="0">
                                          <a:latin typeface="Cambria Math" panose="02040503050406030204" pitchFamily="18" charset="0"/>
                                        </a:rPr>
                                        <m:t>max</m:t>
                                      </m:r>
                                    </m:e>
                                    <m:lim>
                                      <m:r>
                                        <m:rPr>
                                          <m:sty m:val="p"/>
                                        </m:rPr>
                                        <a:rPr lang="fr-FR" sz="1400" b="0" i="1" smtClean="0">
                                          <a:latin typeface="Cambria Math" panose="02040503050406030204" pitchFamily="18" charset="0"/>
                                        </a:rPr>
                                        <m:t>i</m:t>
                                      </m:r>
                                      <m:r>
                                        <a:rPr lang="fr-FR" sz="1400" b="0" i="1" smtClean="0">
                                          <a:latin typeface="Cambria Math" panose="02040503050406030204" pitchFamily="18" charset="0"/>
                                        </a:rPr>
                                        <m:t>∈{1,…,</m:t>
                                      </m:r>
                                      <m:r>
                                        <m:rPr>
                                          <m:sty m:val="p"/>
                                        </m:rPr>
                                        <a:rPr lang="fr-FR" sz="1400" b="0" i="1" smtClean="0">
                                          <a:latin typeface="Cambria Math" panose="02040503050406030204" pitchFamily="18" charset="0"/>
                                        </a:rPr>
                                        <m:t>n</m:t>
                                      </m:r>
                                      <m:r>
                                        <a:rPr lang="fr-FR" sz="1400" b="0" i="1" smtClean="0">
                                          <a:latin typeface="Cambria Math" panose="02040503050406030204" pitchFamily="18" charset="0"/>
                                        </a:rPr>
                                        <m:t>}</m:t>
                                      </m:r>
                                    </m:lim>
                                  </m:limLow>
                                </m:fName>
                                <m:e>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EAD</m:t>
                                      </m:r>
                                    </m:e>
                                    <m:sub>
                                      <m:r>
                                        <m:rPr>
                                          <m:sty m:val="p"/>
                                        </m:rPr>
                                        <a:rPr lang="fr-FR" sz="1400" b="0" i="1" smtClean="0">
                                          <a:latin typeface="Cambria Math" panose="02040503050406030204" pitchFamily="18" charset="0"/>
                                        </a:rPr>
                                        <m:t>i</m:t>
                                      </m:r>
                                    </m:sub>
                                  </m:sSub>
                                  <m:r>
                                    <a:rPr lang="fr-FR" sz="1400" b="0" i="1" smtClean="0">
                                      <a:latin typeface="Cambria Math" panose="02040503050406030204" pitchFamily="18" charset="0"/>
                                    </a:rPr>
                                    <m:t>)</m:t>
                                  </m:r>
                                </m:e>
                              </m:func>
                            </m:num>
                            <m:den>
                              <m:nary>
                                <m:naryPr>
                                  <m:chr m:val="∑"/>
                                  <m:ctrlPr>
                                    <a:rPr lang="fr-FR" sz="1400" i="1" smtClean="0">
                                      <a:latin typeface="Cambria Math" panose="02040503050406030204" pitchFamily="18" charset="0"/>
                                    </a:rPr>
                                  </m:ctrlPr>
                                </m:naryPr>
                                <m:sub>
                                  <m:r>
                                    <m:rPr>
                                      <m:sty m:val="p"/>
                                      <m:brk m:alnAt="23"/>
                                    </m:rPr>
                                    <a:rPr lang="fr-FR" sz="1400" b="0" i="1" smtClean="0">
                                      <a:latin typeface="Cambria Math" panose="02040503050406030204" pitchFamily="18" charset="0"/>
                                    </a:rPr>
                                    <m:t>j</m:t>
                                  </m:r>
                                  <m:r>
                                    <a:rPr lang="fr-FR" sz="1400" b="0" i="1" smtClean="0">
                                      <a:latin typeface="Cambria Math" panose="02040503050406030204" pitchFamily="18" charset="0"/>
                                    </a:rPr>
                                    <m:t>=1</m:t>
                                  </m:r>
                                </m:sub>
                                <m:sup>
                                  <m:r>
                                    <m:rPr>
                                      <m:sty m:val="p"/>
                                    </m:rPr>
                                    <a:rPr lang="fr-FR" sz="1400" b="0" i="1" smtClean="0">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b="0" i="1" smtClean="0">
                                          <a:latin typeface="Cambria Math" panose="02040503050406030204" pitchFamily="18" charset="0"/>
                                        </a:rPr>
                                        <m:t>j</m:t>
                                      </m:r>
                                    </m:sub>
                                  </m:sSub>
                                </m:e>
                              </m:nary>
                            </m:den>
                          </m:f>
                          <m:r>
                            <a:rPr lang="fr-FR" sz="1400" b="0" i="1" smtClean="0">
                              <a:latin typeface="Cambria Math" panose="02040503050406030204" pitchFamily="18" charset="0"/>
                            </a:rPr>
                            <m:t>=0</m:t>
                          </m:r>
                        </m:e>
                      </m:func>
                    </m:oMath>
                  </m:oMathPara>
                </a14:m>
                <a:endParaRPr lang="fr-FR" sz="1400" dirty="0" err="1">
                  <a:latin typeface="Verdana" panose="020B0604030504040204" pitchFamily="34" charset="0"/>
                </a:endParaRPr>
              </a:p>
            </p:txBody>
          </p:sp>
        </mc:Choice>
        <mc:Fallback xmlns="">
          <p:sp>
            <p:nvSpPr>
              <p:cNvPr id="8" name="ZoneTexte 7">
                <a:extLst>
                  <a:ext uri="{FF2B5EF4-FFF2-40B4-BE49-F238E27FC236}">
                    <a16:creationId xmlns:a16="http://schemas.microsoft.com/office/drawing/2014/main" id="{DE47744C-2EF7-ACD2-7A23-CF234F5AF6CB}"/>
                  </a:ext>
                </a:extLst>
              </p:cNvPr>
              <p:cNvSpPr txBox="1">
                <a:spLocks noRot="1" noChangeAspect="1" noMove="1" noResize="1" noEditPoints="1" noAdjustHandles="1" noChangeArrowheads="1" noChangeShapeType="1" noTextEdit="1"/>
              </p:cNvSpPr>
              <p:nvPr/>
            </p:nvSpPr>
            <p:spPr>
              <a:xfrm>
                <a:off x="4037480" y="2204535"/>
                <a:ext cx="3859530" cy="914400"/>
              </a:xfrm>
              <a:prstGeom prst="rect">
                <a:avLst/>
              </a:prstGeom>
              <a:blipFill>
                <a:blip r:embed="rId6"/>
                <a:stretch>
                  <a:fillRect/>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3AEB56BD-8977-F42A-DFAB-41365C16DF68}"/>
              </a:ext>
            </a:extLst>
          </p:cNvPr>
          <p:cNvSpPr txBox="1"/>
          <p:nvPr/>
        </p:nvSpPr>
        <p:spPr>
          <a:xfrm>
            <a:off x="7406045" y="5079593"/>
            <a:ext cx="1797861" cy="825257"/>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Voir l’annexe pour la démonstration</a:t>
            </a: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DC81347C-1F05-6104-0D4B-3999361A3883}"/>
                  </a:ext>
                </a:extLst>
              </p:cNvPr>
              <p:cNvSpPr txBox="1"/>
              <p:nvPr/>
            </p:nvSpPr>
            <p:spPr>
              <a:xfrm>
                <a:off x="3655139" y="499045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 </m:t>
                      </m:r>
                      <m:groupChr>
                        <m:groupChrPr>
                          <m:chr m:val="→"/>
                          <m:vertJc m:val="bot"/>
                          <m:ctrlPr>
                            <a:rPr lang="fr-FR" sz="1400" b="0" i="1" smtClean="0">
                              <a:latin typeface="Cambria Math" panose="02040503050406030204" pitchFamily="18" charset="0"/>
                            </a:rPr>
                          </m:ctrlPr>
                        </m:groupChrPr>
                        <m:e>
                          <m:r>
                            <m:rPr>
                              <m:sty m:val="p"/>
                              <m:brk m:alnAt="2"/>
                            </m:rPr>
                            <a:rPr lang="fr-FR" sz="1400" b="0" i="1" smtClean="0">
                              <a:latin typeface="Cambria Math" panose="02040503050406030204" pitchFamily="18" charset="0"/>
                            </a:rPr>
                            <m:t>d</m:t>
                          </m:r>
                        </m:e>
                      </m:groupCh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b="0" i="1" smtClean="0">
                              <a:latin typeface="Cambria Math" panose="02040503050406030204" pitchFamily="18" charset="0"/>
                            </a:rPr>
                            <m:t>Z</m:t>
                          </m:r>
                          <m:r>
                            <a:rPr lang="fr-FR" sz="1400" i="1">
                              <a:latin typeface="Cambria Math" panose="02040503050406030204" pitchFamily="18" charset="0"/>
                            </a:rPr>
                            <m:t>)</m:t>
                          </m:r>
                        </m:e>
                      </m:nary>
                    </m:oMath>
                  </m:oMathPara>
                </a14:m>
                <a:endParaRPr lang="fr-FR" sz="1400" dirty="0" err="1">
                  <a:latin typeface="Verdana" panose="020B0604030504040204" pitchFamily="34" charset="0"/>
                </a:endParaRPr>
              </a:p>
            </p:txBody>
          </p:sp>
        </mc:Choice>
        <mc:Fallback>
          <p:sp>
            <p:nvSpPr>
              <p:cNvPr id="2" name="ZoneTexte 1">
                <a:extLst>
                  <a:ext uri="{FF2B5EF4-FFF2-40B4-BE49-F238E27FC236}">
                    <a16:creationId xmlns:a16="http://schemas.microsoft.com/office/drawing/2014/main" id="{DC81347C-1F05-6104-0D4B-3999361A3883}"/>
                  </a:ext>
                </a:extLst>
              </p:cNvPr>
              <p:cNvSpPr txBox="1">
                <a:spLocks noRot="1" noChangeAspect="1" noMove="1" noResize="1" noEditPoints="1" noAdjustHandles="1" noChangeArrowheads="1" noChangeShapeType="1" noTextEdit="1"/>
              </p:cNvSpPr>
              <p:nvPr/>
            </p:nvSpPr>
            <p:spPr>
              <a:xfrm>
                <a:off x="3655139" y="4990450"/>
                <a:ext cx="3859530" cy="914400"/>
              </a:xfrm>
              <a:prstGeom prst="rect">
                <a:avLst/>
              </a:prstGeom>
              <a:blipFill>
                <a:blip r:embed="rId7"/>
                <a:stretch>
                  <a:fillRect/>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9579D85F-FC2C-3CB9-7BE6-BEAC5F646060}"/>
              </a:ext>
            </a:extLst>
          </p:cNvPr>
          <p:cNvSpPr txBox="1"/>
          <p:nvPr/>
        </p:nvSpPr>
        <p:spPr>
          <a:xfrm>
            <a:off x="8659605" y="4017232"/>
            <a:ext cx="1797861" cy="825257"/>
          </a:xfrm>
          <a:prstGeom prst="rect">
            <a:avLst/>
          </a:prstGeom>
        </p:spPr>
        <p:txBody>
          <a:bodyPr vert="horz" wrap="square" lIns="90000" tIns="45720" rIns="91440" bIns="45720" rtlCol="0">
            <a:noAutofit/>
          </a:bodyPr>
          <a:lstStyle/>
          <a:p>
            <a:pPr algn="just">
              <a:spcBef>
                <a:spcPts val="600"/>
              </a:spcBef>
              <a:buClr>
                <a:schemeClr val="tx1"/>
              </a:buClr>
            </a:pPr>
            <a:r>
              <a:rPr lang="fr-FR" sz="1050" dirty="0">
                <a:solidFill>
                  <a:srgbClr val="FF0000"/>
                </a:solidFill>
                <a:latin typeface="Verdana" panose="020B0604030504040204" pitchFamily="34" charset="0"/>
              </a:rPr>
              <a:t>Voir l’annexe pour la démonstration</a:t>
            </a:r>
          </a:p>
        </p:txBody>
      </p:sp>
    </p:spTree>
    <p:extLst>
      <p:ext uri="{BB962C8B-B14F-4D97-AF65-F5344CB8AC3E}">
        <p14:creationId xmlns:p14="http://schemas.microsoft.com/office/powerpoint/2010/main" val="2880378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3C499EBC-A1B9-7B27-036A-C4991365F848}"/>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3674F5AD-D360-058F-451A-5606B24D3EE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MOTEUR DE PROJECTION DES PROVISIONS, CET1 et RWA dans un STEBA (4/4)</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2AEF440F-49F6-3BC3-8C88-B7DB5C8B4CB8}"/>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sp>
        <p:nvSpPr>
          <p:cNvPr id="18" name="ZoneTexte 17">
            <a:extLst>
              <a:ext uri="{FF2B5EF4-FFF2-40B4-BE49-F238E27FC236}">
                <a16:creationId xmlns:a16="http://schemas.microsoft.com/office/drawing/2014/main" id="{C671BB73-BC94-3AF5-01CA-CF1AA71388AA}"/>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0" name="Rectangle 19">
            <a:extLst>
              <a:ext uri="{FF2B5EF4-FFF2-40B4-BE49-F238E27FC236}">
                <a16:creationId xmlns:a16="http://schemas.microsoft.com/office/drawing/2014/main" id="{61CFB957-DE51-A7C1-474B-5588B935BC38}"/>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8" name="ZoneTexte 7">
            <a:extLst>
              <a:ext uri="{FF2B5EF4-FFF2-40B4-BE49-F238E27FC236}">
                <a16:creationId xmlns:a16="http://schemas.microsoft.com/office/drawing/2014/main" id="{A1C134D7-5D9B-33D6-8EB7-DCF33905B5BB}"/>
              </a:ext>
            </a:extLst>
          </p:cNvPr>
          <p:cNvSpPr txBox="1"/>
          <p:nvPr/>
        </p:nvSpPr>
        <p:spPr>
          <a:xfrm>
            <a:off x="362857" y="1320800"/>
            <a:ext cx="11473543" cy="5225844"/>
          </a:xfrm>
          <a:prstGeom prst="rect">
            <a:avLst/>
          </a:prstGeom>
        </p:spPr>
        <p:txBody>
          <a:bodyPr vert="horz" wrap="square" lIns="90000" tIns="45720" rIns="91440" bIns="45720" rtlCol="0">
            <a:noAutofit/>
          </a:bodyPr>
          <a:lstStyle/>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Les scénarios du STEBA vont également impacter les montants de RWA (sains et en défaut) via les matrices de migration </a:t>
            </a:r>
            <a:r>
              <a:rPr lang="fr-FR" sz="1400" dirty="0"/>
              <a:t>: plus de </a:t>
            </a:r>
            <a:r>
              <a:rPr lang="fr-FR" sz="1400" b="1" dirty="0"/>
              <a:t>downgrades</a:t>
            </a:r>
            <a:r>
              <a:rPr lang="fr-FR" sz="1400" dirty="0"/>
              <a:t> et de </a:t>
            </a:r>
            <a:r>
              <a:rPr lang="fr-FR" sz="1400" b="1" dirty="0"/>
              <a:t>défauts</a:t>
            </a:r>
            <a:r>
              <a:rPr lang="fr-FR" sz="1400" dirty="0"/>
              <a:t>.</a:t>
            </a:r>
            <a:r>
              <a:rPr lang="fr-FR" sz="1400" dirty="0">
                <a:latin typeface="Verdana" panose="020B0604030504040204" pitchFamily="34" charset="0"/>
              </a:rPr>
              <a:t> </a:t>
            </a:r>
          </a:p>
          <a:p>
            <a:pPr marL="285750" indent="-285750" algn="just">
              <a:spcBef>
                <a:spcPts val="600"/>
              </a:spcBef>
              <a:buClr>
                <a:schemeClr val="tx1"/>
              </a:buClr>
              <a:buFont typeface="Arial" panose="020B0604020202020204" pitchFamily="34" charset="0"/>
              <a:buChar char="•"/>
            </a:pPr>
            <a:endParaRPr lang="fr-FR" sz="1400" dirty="0">
              <a:solidFill>
                <a:schemeClr val="accent2"/>
              </a:solidFill>
              <a:latin typeface="Verdana" panose="020B0604030504040204" pitchFamily="34" charset="0"/>
              <a:sym typeface="Wingdings" panose="05000000000000000000" pitchFamily="2" charset="2"/>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sym typeface="Wingdings" panose="05000000000000000000" pitchFamily="2" charset="2"/>
              </a:rPr>
              <a:t>Le montant des RWA associés aux contreparties en défaut augmentera d’une année sur l’autre, à mesure que le stock d’encours en défaut s’accroît :</a:t>
            </a:r>
            <a:endParaRPr lang="fr-FR" sz="1400" dirty="0">
              <a:solidFill>
                <a:schemeClr val="accent2"/>
              </a:solidFill>
              <a:latin typeface="Verdana" panose="020B0604030504040204" pitchFamily="34" charset="0"/>
              <a:sym typeface="Wingdings" panose="05000000000000000000" pitchFamily="2" charset="2"/>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Nous pouvons alors en déduire l’évolution du ratio de CET1 au fil des années pour chaque scénario de stress :</a:t>
            </a: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latin typeface="Verdana" panose="020B0604030504040204" pitchFamily="34" charset="0"/>
              </a:rPr>
              <a:t>En réduisant le montant de CET1 et en augmentant le montant de RWA, les scénarios de stress exercent un effet ciseau sur le ratio de CET1. </a:t>
            </a:r>
          </a:p>
          <a:p>
            <a:pPr algn="just">
              <a:spcBef>
                <a:spcPts val="600"/>
              </a:spcBef>
              <a:buClr>
                <a:schemeClr val="tx1"/>
              </a:buClr>
            </a:pPr>
            <a:endParaRPr lang="fr-FR" sz="1400" dirty="0">
              <a:latin typeface="Verdana" panose="020B0604030504040204" pitchFamily="34" charset="0"/>
            </a:endParaRPr>
          </a:p>
          <a:p>
            <a:pPr marL="285750" indent="-285750" algn="just">
              <a:spcBef>
                <a:spcPts val="600"/>
              </a:spcBef>
              <a:buClr>
                <a:schemeClr val="tx1"/>
              </a:buClr>
              <a:buFont typeface="Arial" panose="020B0604020202020204" pitchFamily="34" charset="0"/>
              <a:buChar char="•"/>
            </a:pPr>
            <a:r>
              <a:rPr lang="fr-FR" sz="1400" dirty="0"/>
              <a:t>Les montants de fonds propres additionnels exigés au titre du P2G dépendent directement de la dégradation du ratio CET1 projetée dans le scénario de stress sur l’horizon considéré. </a:t>
            </a:r>
            <a:endParaRPr lang="fr-FR" sz="1400" dirty="0">
              <a:latin typeface="Verdana" panose="020B0604030504040204" pitchFamily="34" charset="0"/>
            </a:endParaRPr>
          </a:p>
          <a:p>
            <a:pPr algn="just">
              <a:spcBef>
                <a:spcPts val="600"/>
              </a:spcBef>
              <a:buClr>
                <a:schemeClr val="tx1"/>
              </a:buClr>
            </a:pPr>
            <a:endParaRPr lang="fr-FR" sz="1400" dirty="0" err="1">
              <a:latin typeface="Verdana" panose="020B0604030504040204" pitchFamily="34" charset="0"/>
            </a:endParaRP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42CA0A-39B5-3D0C-34FE-A9A69BD23D23}"/>
                  </a:ext>
                </a:extLst>
              </p:cNvPr>
              <p:cNvSpPr txBox="1"/>
              <p:nvPr/>
            </p:nvSpPr>
            <p:spPr>
              <a:xfrm>
                <a:off x="2421041" y="2903505"/>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b="0" i="1" smtClean="0">
                              <a:latin typeface="Cambria Math" panose="02040503050406030204" pitchFamily="18" charset="0"/>
                            </a:rPr>
                          </m:ctrlPr>
                        </m:sSubPr>
                        <m:e>
                          <m:r>
                            <m:rPr>
                              <m:sty m:val="p"/>
                            </m:rPr>
                            <a:rPr lang="fr-FR" sz="1400" b="0" i="1" smtClean="0">
                              <a:latin typeface="Cambria Math" panose="02040503050406030204" pitchFamily="18" charset="0"/>
                            </a:rPr>
                            <m:t>RWA</m:t>
                          </m:r>
                        </m:e>
                        <m:sub>
                          <m:r>
                            <m:rPr>
                              <m:sty m:val="p"/>
                            </m:rPr>
                            <a:rPr lang="fr-FR" sz="1400" b="0" i="1" smtClean="0">
                              <a:latin typeface="Cambria Math" panose="02040503050406030204" pitchFamily="18" charset="0"/>
                            </a:rPr>
                            <m:t>defaut</m:t>
                          </m:r>
                        </m:sub>
                      </m:sSub>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i="1">
                          <a:latin typeface="Cambria Math" panose="02040503050406030204" pitchFamily="18" charset="0"/>
                        </a:rPr>
                        <m:t>max</m:t>
                      </m:r>
                      <m:d>
                        <m:dPr>
                          <m:begChr m:val="["/>
                          <m:endChr m:val="]"/>
                          <m:ctrlPr>
                            <a:rPr lang="fr-FR" sz="1400" i="1">
                              <a:latin typeface="Cambria Math" panose="02040503050406030204" pitchFamily="18" charset="0"/>
                            </a:rPr>
                          </m:ctrlPr>
                        </m:dPr>
                        <m:e>
                          <m:r>
                            <a:rPr lang="fr-FR" sz="1400" i="1">
                              <a:latin typeface="Cambria Math" panose="02040503050406030204" pitchFamily="18" charset="0"/>
                            </a:rPr>
                            <m:t>0</m:t>
                          </m:r>
                          <m:r>
                            <a:rPr lang="fr-FR" sz="1400" i="1">
                              <a:latin typeface="Cambria Math" panose="02040503050406030204" pitchFamily="18" charset="0"/>
                            </a:rPr>
                            <m:t>,</m:t>
                          </m:r>
                          <m:d>
                            <m:dPr>
                              <m:begChr m:val="["/>
                              <m:endChr m:val="]"/>
                              <m:ctrlPr>
                                <a:rPr lang="fr-FR" sz="1400" i="1" smtClean="0">
                                  <a:latin typeface="Cambria Math" panose="02040503050406030204" pitchFamily="18" charset="0"/>
                                </a:rPr>
                              </m:ctrlPr>
                            </m:d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defaut</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i="1">
                                  <a:latin typeface="Cambria Math" panose="02040503050406030204" pitchFamily="18" charset="0"/>
                                </a:rPr>
                                <m:t>)−</m:t>
                              </m:r>
                              <m:r>
                                <m:rPr>
                                  <m:sty m:val="p"/>
                                </m:rPr>
                                <a:rPr lang="fr-FR" sz="1400" i="1">
                                  <a:latin typeface="Cambria Math" panose="02040503050406030204" pitchFamily="18" charset="0"/>
                                </a:rPr>
                                <m:t>ELBE</m:t>
                              </m:r>
                              <m:r>
                                <a:rPr lang="fr-FR" sz="1400" i="1">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e>
                          </m:d>
                          <m:r>
                            <a:rPr lang="fr-FR" sz="1400" i="1">
                              <a:latin typeface="Cambria Math" panose="02040503050406030204" pitchFamily="18" charset="0"/>
                            </a:rPr>
                            <m:t>×</m:t>
                          </m:r>
                          <m:r>
                            <a:rPr lang="fr-FR" sz="1400" b="0" i="1" smtClean="0">
                              <a:latin typeface="Cambria Math" panose="02040503050406030204" pitchFamily="18" charset="0"/>
                            </a:rPr>
                            <m:t>12</m:t>
                          </m:r>
                          <m:r>
                            <a:rPr lang="fr-FR" sz="1400" b="0" i="1" smtClean="0">
                              <a:latin typeface="Cambria Math" panose="02040503050406030204" pitchFamily="18" charset="0"/>
                            </a:rPr>
                            <m:t>,</m:t>
                          </m:r>
                          <m:r>
                            <a:rPr lang="fr-FR" sz="1400" b="0" i="1" smtClean="0">
                              <a:latin typeface="Cambria Math" panose="02040503050406030204" pitchFamily="18" charset="0"/>
                            </a:rPr>
                            <m:t>5</m:t>
                          </m:r>
                          <m:r>
                            <a:rPr lang="fr-FR" sz="1400" b="0" i="1" smtClean="0">
                              <a:latin typeface="Cambria Math" panose="02040503050406030204" pitchFamily="18" charset="0"/>
                            </a:rPr>
                            <m:t>×</m:t>
                          </m:r>
                          <m:r>
                            <m:rPr>
                              <m:sty m:val="p"/>
                            </m:rPr>
                            <a:rPr lang="fr-FR" sz="1400" b="0" i="1" smtClean="0">
                              <a:solidFill>
                                <a:srgbClr val="FF0000"/>
                              </a:solidFill>
                              <a:latin typeface="Cambria Math" panose="02040503050406030204" pitchFamily="18" charset="0"/>
                            </a:rPr>
                            <m:t>Stock</m:t>
                          </m:r>
                          <m:r>
                            <a:rPr lang="fr-FR" sz="1400" b="0" i="1" smtClean="0">
                              <a:solidFill>
                                <a:srgbClr val="FF0000"/>
                              </a:solidFill>
                              <a:latin typeface="Cambria Math" panose="02040503050406030204" pitchFamily="18" charset="0"/>
                            </a:rPr>
                            <m:t> </m:t>
                          </m:r>
                          <m:r>
                            <m:rPr>
                              <m:sty m:val="p"/>
                            </m:rPr>
                            <a:rPr lang="fr-FR" sz="1400" b="0" i="1" smtClean="0">
                              <a:solidFill>
                                <a:srgbClr val="FF0000"/>
                              </a:solidFill>
                              <a:latin typeface="Cambria Math" panose="02040503050406030204" pitchFamily="18" charset="0"/>
                            </a:rPr>
                            <m:t>d</m:t>
                          </m:r>
                          <m:r>
                            <a:rPr lang="fr-FR" sz="1400" b="0" i="1" smtClean="0">
                              <a:solidFill>
                                <a:srgbClr val="FF0000"/>
                              </a:solidFill>
                              <a:latin typeface="Cambria Math" panose="02040503050406030204" pitchFamily="18" charset="0"/>
                            </a:rPr>
                            <m:t>é</m:t>
                          </m:r>
                          <m:r>
                            <m:rPr>
                              <m:sty m:val="p"/>
                            </m:rPr>
                            <a:rPr lang="fr-FR" sz="1400" b="0" i="1" smtClean="0">
                              <a:solidFill>
                                <a:srgbClr val="FF0000"/>
                              </a:solidFill>
                              <a:latin typeface="Cambria Math" panose="02040503050406030204" pitchFamily="18" charset="0"/>
                            </a:rPr>
                            <m:t>faut</m:t>
                          </m:r>
                          <m:r>
                            <a:rPr lang="fr-FR" sz="1400" b="0" i="1" smtClean="0">
                              <a:solidFill>
                                <a:srgbClr val="FF0000"/>
                              </a:solidFill>
                              <a:latin typeface="Cambria Math" panose="02040503050406030204" pitchFamily="18" charset="0"/>
                            </a:rPr>
                            <m:t>(</m:t>
                          </m:r>
                          <m:r>
                            <m:rPr>
                              <m:sty m:val="p"/>
                            </m:rPr>
                            <a:rPr lang="fr-FR" sz="1400" b="0" i="1" smtClean="0">
                              <a:solidFill>
                                <a:srgbClr val="FF0000"/>
                              </a:solidFill>
                              <a:latin typeface="Cambria Math" panose="02040503050406030204" pitchFamily="18" charset="0"/>
                            </a:rPr>
                            <m:t>t</m:t>
                          </m:r>
                          <m:r>
                            <a:rPr lang="fr-FR" sz="1400" b="0" i="1" smtClean="0">
                              <a:solidFill>
                                <a:srgbClr val="FF0000"/>
                              </a:solidFill>
                              <a:latin typeface="Cambria Math" panose="02040503050406030204" pitchFamily="18" charset="0"/>
                            </a:rPr>
                            <m:t>+</m:t>
                          </m:r>
                          <m:r>
                            <a:rPr lang="fr-FR" sz="1400" b="0" i="1" smtClean="0">
                              <a:solidFill>
                                <a:srgbClr val="FF0000"/>
                              </a:solidFill>
                              <a:latin typeface="Cambria Math" panose="02040503050406030204" pitchFamily="18" charset="0"/>
                            </a:rPr>
                            <m:t>1</m:t>
                          </m:r>
                          <m:r>
                            <a:rPr lang="fr-FR" sz="1400" b="0" i="1" smtClean="0">
                              <a:solidFill>
                                <a:srgbClr val="FF0000"/>
                              </a:solidFill>
                              <a:latin typeface="Cambria Math" panose="02040503050406030204" pitchFamily="18" charset="0"/>
                            </a:rPr>
                            <m:t>)</m:t>
                          </m:r>
                        </m:e>
                      </m:d>
                    </m:oMath>
                  </m:oMathPara>
                </a14:m>
                <a:endParaRPr lang="fr-FR" sz="1400" dirty="0" err="1">
                  <a:latin typeface="Verdana" panose="020B0604030504040204" pitchFamily="34" charset="0"/>
                </a:endParaRPr>
              </a:p>
            </p:txBody>
          </p:sp>
        </mc:Choice>
        <mc:Fallback>
          <p:sp>
            <p:nvSpPr>
              <p:cNvPr id="5" name="ZoneTexte 4">
                <a:extLst>
                  <a:ext uri="{FF2B5EF4-FFF2-40B4-BE49-F238E27FC236}">
                    <a16:creationId xmlns:a16="http://schemas.microsoft.com/office/drawing/2014/main" id="{A442CA0A-39B5-3D0C-34FE-A9A69BD23D23}"/>
                  </a:ext>
                </a:extLst>
              </p:cNvPr>
              <p:cNvSpPr txBox="1">
                <a:spLocks noRot="1" noChangeAspect="1" noMove="1" noResize="1" noEditPoints="1" noAdjustHandles="1" noChangeArrowheads="1" noChangeShapeType="1" noTextEdit="1"/>
              </p:cNvSpPr>
              <p:nvPr/>
            </p:nvSpPr>
            <p:spPr>
              <a:xfrm>
                <a:off x="2421041" y="2903505"/>
                <a:ext cx="3859530" cy="914400"/>
              </a:xfrm>
              <a:prstGeom prst="rect">
                <a:avLst/>
              </a:prstGeom>
              <a:blipFill>
                <a:blip r:embed="rId3"/>
                <a:stretch>
                  <a:fillRect l="-1580" r="-78515"/>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4790E4A1-9A95-6874-4590-2911D072CE80}"/>
              </a:ext>
            </a:extLst>
          </p:cNvPr>
          <p:cNvSpPr txBox="1"/>
          <p:nvPr/>
        </p:nvSpPr>
        <p:spPr>
          <a:xfrm>
            <a:off x="2218021" y="2749607"/>
            <a:ext cx="7148229" cy="550740"/>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F57468EE-5EA3-DD0D-AFF4-BD0CC5B6CE86}"/>
                  </a:ext>
                </a:extLst>
              </p:cNvPr>
              <p:cNvSpPr txBox="1"/>
              <p:nvPr/>
            </p:nvSpPr>
            <p:spPr>
              <a:xfrm>
                <a:off x="3116366" y="4267874"/>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b="0" i="1" smtClean="0">
                          <a:latin typeface="Cambria Math" panose="02040503050406030204" pitchFamily="18" charset="0"/>
                        </a:rPr>
                        <m:t>CET</m:t>
                      </m:r>
                      <m:r>
                        <a:rPr lang="fr-FR" sz="1400" b="0" i="1" smtClean="0">
                          <a:latin typeface="Cambria Math" panose="02040503050406030204" pitchFamily="18" charset="0"/>
                        </a:rPr>
                        <m:t>1</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t</m:t>
                      </m:r>
                      <m:r>
                        <a:rPr lang="fr-FR" sz="1400" b="0" i="1" smtClean="0">
                          <a:latin typeface="Cambria Math" panose="02040503050406030204" pitchFamily="18" charset="0"/>
                        </a:rPr>
                        <m:t>+</m:t>
                      </m:r>
                      <m:r>
                        <a:rPr lang="fr-FR" sz="1400" b="0" i="1" smtClean="0">
                          <a:latin typeface="Cambria Math" panose="02040503050406030204" pitchFamily="18" charset="0"/>
                        </a:rPr>
                        <m:t>1</m:t>
                      </m:r>
                      <m:r>
                        <a:rPr lang="fr-FR" sz="1400" b="0" i="1" smtClean="0">
                          <a:latin typeface="Cambria Math" panose="02040503050406030204" pitchFamily="18" charset="0"/>
                        </a:rPr>
                        <m:t>)=</m:t>
                      </m:r>
                      <m:f>
                        <m:fPr>
                          <m:ctrlPr>
                            <a:rPr lang="fr-FR" sz="1400" b="0" i="1" smtClean="0">
                              <a:latin typeface="Cambria Math" panose="02040503050406030204" pitchFamily="18" charset="0"/>
                            </a:rPr>
                          </m:ctrlPr>
                        </m:fPr>
                        <m:num>
                          <m:r>
                            <m:rPr>
                              <m:sty m:val="p"/>
                            </m:rPr>
                            <a:rPr lang="fr-FR" sz="1400" i="1">
                              <a:latin typeface="Cambria Math" panose="02040503050406030204" pitchFamily="18" charset="0"/>
                            </a:rPr>
                            <m:t>CET</m:t>
                          </m:r>
                          <m:r>
                            <a:rPr lang="fr-FR" sz="1400" i="1">
                              <a:latin typeface="Cambria Math" panose="02040503050406030204" pitchFamily="18" charset="0"/>
                            </a:rPr>
                            <m:t>1</m:t>
                          </m:r>
                          <m:r>
                            <a:rPr lang="fr-FR" sz="1400" i="1" smtClean="0">
                              <a:latin typeface="Cambria Math" panose="02040503050406030204" pitchFamily="18" charset="0"/>
                            </a:rPr>
                            <m:t> </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num>
                        <m:den>
                          <m:r>
                            <m:rPr>
                              <m:sty m:val="p"/>
                            </m:rPr>
                            <a:rPr lang="fr-FR" sz="1400" b="0" i="1" smtClean="0">
                              <a:latin typeface="Cambria Math" panose="02040503050406030204" pitchFamily="18" charset="0"/>
                            </a:rPr>
                            <m:t>RWA</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den>
                      </m:f>
                      <m:r>
                        <a:rPr lang="fr-FR" sz="1400" b="0" i="1" smtClean="0">
                          <a:latin typeface="Cambria Math" panose="02040503050406030204" pitchFamily="18" charset="0"/>
                        </a:rPr>
                        <m:t>=</m:t>
                      </m:r>
                      <m:f>
                        <m:fPr>
                          <m:ctrlPr>
                            <a:rPr lang="fr-FR" sz="1400" i="1">
                              <a:latin typeface="Cambria Math" panose="02040503050406030204" pitchFamily="18" charset="0"/>
                            </a:rPr>
                          </m:ctrlPr>
                        </m:fPr>
                        <m:num>
                          <m:r>
                            <m:rPr>
                              <m:sty m:val="p"/>
                            </m:rPr>
                            <a:rPr lang="fr-FR" sz="1400" i="1">
                              <a:latin typeface="Cambria Math" panose="02040503050406030204" pitchFamily="18" charset="0"/>
                            </a:rPr>
                            <m:t>CET</m:t>
                          </m:r>
                          <m:r>
                            <a:rPr lang="fr-FR" sz="1400" i="1">
                              <a:latin typeface="Cambria Math" panose="02040503050406030204" pitchFamily="18" charset="0"/>
                            </a:rPr>
                            <m:t>1</m:t>
                          </m:r>
                          <m:r>
                            <a:rPr lang="fr-FR" sz="1400" i="1">
                              <a:latin typeface="Cambria Math" panose="02040503050406030204" pitchFamily="18" charset="0"/>
                            </a:rPr>
                            <m:t> </m:t>
                          </m:r>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num>
                        <m:den>
                          <m:sSub>
                            <m:sSubPr>
                              <m:ctrlPr>
                                <a:rPr lang="fr-FR" sz="1400" i="1">
                                  <a:latin typeface="Cambria Math" panose="02040503050406030204" pitchFamily="18" charset="0"/>
                                </a:rPr>
                              </m:ctrlPr>
                            </m:sSubPr>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RWA</m:t>
                                  </m:r>
                                </m:e>
                                <m:sub>
                                  <m:r>
                                    <m:rPr>
                                      <m:sty m:val="p"/>
                                    </m:rPr>
                                    <a:rPr lang="fr-FR" sz="1400" b="0" i="1" smtClean="0">
                                      <a:latin typeface="Cambria Math" panose="02040503050406030204" pitchFamily="18" charset="0"/>
                                    </a:rPr>
                                    <m:t>sain</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b="0" i="1" smtClean="0">
                                  <a:latin typeface="Cambria Math" panose="02040503050406030204" pitchFamily="18" charset="0"/>
                                </a:rPr>
                                <m:t>)+</m:t>
                              </m:r>
                              <m:r>
                                <m:rPr>
                                  <m:sty m:val="p"/>
                                </m:rPr>
                                <a:rPr lang="fr-FR" sz="1400" i="1">
                                  <a:latin typeface="Cambria Math" panose="02040503050406030204" pitchFamily="18" charset="0"/>
                                </a:rPr>
                                <m:t>RWA</m:t>
                              </m:r>
                            </m:e>
                            <m:sub>
                              <m:r>
                                <m:rPr>
                                  <m:sty m:val="p"/>
                                </m:rPr>
                                <a:rPr lang="fr-FR" sz="1400" i="1">
                                  <a:latin typeface="Cambria Math" panose="02040503050406030204" pitchFamily="18" charset="0"/>
                                </a:rPr>
                                <m:t>defaut</m:t>
                              </m:r>
                            </m:sub>
                          </m:sSub>
                          <m:r>
                            <a:rPr lang="fr-FR" sz="1400" i="1">
                              <a:latin typeface="Cambria Math" panose="02040503050406030204" pitchFamily="18" charset="0"/>
                            </a:rPr>
                            <m:t>(</m:t>
                          </m:r>
                          <m:r>
                            <m:rPr>
                              <m:sty m:val="p"/>
                            </m:rPr>
                            <a:rPr lang="fr-FR" sz="1400" i="1">
                              <a:latin typeface="Cambria Math" panose="02040503050406030204" pitchFamily="18" charset="0"/>
                            </a:rPr>
                            <m:t>t</m:t>
                          </m:r>
                          <m:r>
                            <a:rPr lang="fr-FR" sz="1400" i="1">
                              <a:latin typeface="Cambria Math" panose="02040503050406030204" pitchFamily="18" charset="0"/>
                            </a:rPr>
                            <m:t>+</m:t>
                          </m:r>
                          <m:r>
                            <a:rPr lang="fr-FR" sz="1400" i="1">
                              <a:latin typeface="Cambria Math" panose="02040503050406030204" pitchFamily="18" charset="0"/>
                            </a:rPr>
                            <m:t>1</m:t>
                          </m:r>
                          <m:r>
                            <a:rPr lang="fr-FR" sz="1400" i="1">
                              <a:latin typeface="Cambria Math" panose="02040503050406030204" pitchFamily="18" charset="0"/>
                            </a:rPr>
                            <m:t>)</m:t>
                          </m:r>
                        </m:den>
                      </m:f>
                    </m:oMath>
                  </m:oMathPara>
                </a14:m>
                <a:endParaRPr lang="fr-FR" sz="1400" dirty="0" err="1">
                  <a:latin typeface="Verdana" panose="020B0604030504040204" pitchFamily="34" charset="0"/>
                </a:endParaRPr>
              </a:p>
            </p:txBody>
          </p:sp>
        </mc:Choice>
        <mc:Fallback>
          <p:sp>
            <p:nvSpPr>
              <p:cNvPr id="11" name="ZoneTexte 10">
                <a:extLst>
                  <a:ext uri="{FF2B5EF4-FFF2-40B4-BE49-F238E27FC236}">
                    <a16:creationId xmlns:a16="http://schemas.microsoft.com/office/drawing/2014/main" id="{F57468EE-5EA3-DD0D-AFF4-BD0CC5B6CE86}"/>
                  </a:ext>
                </a:extLst>
              </p:cNvPr>
              <p:cNvSpPr txBox="1">
                <a:spLocks noRot="1" noChangeAspect="1" noMove="1" noResize="1" noEditPoints="1" noAdjustHandles="1" noChangeArrowheads="1" noChangeShapeType="1" noTextEdit="1"/>
              </p:cNvSpPr>
              <p:nvPr/>
            </p:nvSpPr>
            <p:spPr>
              <a:xfrm>
                <a:off x="3116366" y="4267874"/>
                <a:ext cx="3859530" cy="914400"/>
              </a:xfrm>
              <a:prstGeom prst="rect">
                <a:avLst/>
              </a:prstGeom>
              <a:blipFill>
                <a:blip r:embed="rId4"/>
                <a:stretch>
                  <a:fillRect l="-1580" t="-1333" r="-37125"/>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AA78110C-27EC-9534-4D15-15E28BC1E99A}"/>
              </a:ext>
            </a:extLst>
          </p:cNvPr>
          <p:cNvSpPr txBox="1"/>
          <p:nvPr/>
        </p:nvSpPr>
        <p:spPr>
          <a:xfrm>
            <a:off x="2920999" y="4174333"/>
            <a:ext cx="5829301" cy="711869"/>
          </a:xfrm>
          <a:prstGeom prst="rect">
            <a:avLst/>
          </a:prstGeom>
          <a:ln w="28575">
            <a:solidFill>
              <a:srgbClr val="FF0000"/>
            </a:solidFill>
          </a:ln>
        </p:spPr>
        <p:txBody>
          <a:bodyPr vert="horz" wrap="none" lIns="0" tIns="0" rIns="0" bIns="0" rtlCol="0" anchor="ctr" anchorCtr="0">
            <a:noAutofit/>
          </a:bodyPr>
          <a:lstStyle/>
          <a:p>
            <a:pPr algn="just">
              <a:spcBef>
                <a:spcPts val="600"/>
              </a:spcBef>
              <a:buClr>
                <a:schemeClr val="tx1"/>
              </a:buClr>
            </a:pPr>
            <a:endParaRPr lang="fr-FR" sz="1400" dirty="0">
              <a:solidFill>
                <a:srgbClr val="FF0000"/>
              </a:solidFill>
              <a:latin typeface="Verdana" panose="020B0604030504040204" pitchFamily="34" charset="0"/>
            </a:endParaRPr>
          </a:p>
        </p:txBody>
      </p:sp>
    </p:spTree>
    <p:extLst>
      <p:ext uri="{BB962C8B-B14F-4D97-AF65-F5344CB8AC3E}">
        <p14:creationId xmlns:p14="http://schemas.microsoft.com/office/powerpoint/2010/main" val="3211205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8A2A2993-449B-D909-9CC3-ABE7B5B7BBE3}"/>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F5896410-A94F-9FB0-14ED-5D46BC7D7A43}"/>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D412F14F-DE21-A847-117A-8431A9749A6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Résultats FINAUX</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E8601C50-5C57-765E-DFC5-6F2DB06A31C0}"/>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6AB5E7AB-C62D-553F-619C-149F37900AE9}"/>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D2CBAE4E-FD58-B9E1-C327-D2F704A49AA8}"/>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71BD9251-B370-53E5-134D-C232762F1578}"/>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F99FEF34-D3F4-CEBA-5A67-A5A38F3F53F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 name="object 21">
            <a:extLst>
              <a:ext uri="{FF2B5EF4-FFF2-40B4-BE49-F238E27FC236}">
                <a16:creationId xmlns:a16="http://schemas.microsoft.com/office/drawing/2014/main" id="{963D5836-3632-7EC6-384C-5BEAE7C0B81C}"/>
              </a:ext>
            </a:extLst>
          </p:cNvPr>
          <p:cNvSpPr txBox="1"/>
          <p:nvPr/>
        </p:nvSpPr>
        <p:spPr>
          <a:xfrm>
            <a:off x="218254" y="1297510"/>
            <a:ext cx="11895680" cy="947695"/>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Les résultats du ST EBA pour l’ensemble des banques de l’UE ayant réalisé l’exercice sont disponibles sur le site de l’EBA : </a:t>
            </a:r>
            <a:r>
              <a:rPr lang="fr-FR" sz="1200" dirty="0">
                <a:solidFill>
                  <a:schemeClr val="bg2"/>
                </a:solidFill>
                <a:hlinkClick r:id="rId4">
                  <a:extLst>
                    <a:ext uri="{A12FA001-AC4F-418D-AE19-62706E023703}">
                      <ahyp:hlinkClr xmlns:ahyp="http://schemas.microsoft.com/office/drawing/2018/hyperlinkcolor" val="tx"/>
                    </a:ext>
                  </a:extLst>
                </a:hlinkClick>
              </a:rPr>
              <a:t>lien</a:t>
            </a:r>
            <a:endParaRPr lang="fr-FR" sz="1200" dirty="0">
              <a:solidFill>
                <a:schemeClr val="bg2"/>
              </a:solidFill>
            </a:endParaRPr>
          </a:p>
          <a:p>
            <a:pPr marL="351450" marR="83820" indent="-171450" algn="just">
              <a:spcBef>
                <a:spcPts val="430"/>
              </a:spcBef>
              <a:buFont typeface="Arial" panose="020B0604020202020204" pitchFamily="34" charset="0"/>
              <a:buChar char="•"/>
            </a:pPr>
            <a:endParaRPr lang="fr-FR" sz="1200" dirty="0"/>
          </a:p>
          <a:p>
            <a:pPr marL="351450" marR="83820" indent="-171450" algn="just">
              <a:spcBef>
                <a:spcPts val="430"/>
              </a:spcBef>
              <a:buFont typeface="Arial" panose="020B0604020202020204" pitchFamily="34" charset="0"/>
              <a:buChar char="•"/>
            </a:pPr>
            <a:r>
              <a:rPr lang="fr-FR" sz="1200" dirty="0"/>
              <a:t>Les </a:t>
            </a:r>
            <a:r>
              <a:rPr lang="fr-FR" sz="1200" dirty="0" err="1"/>
              <a:t>templates</a:t>
            </a:r>
            <a:r>
              <a:rPr lang="fr-FR" sz="1200" dirty="0"/>
              <a:t> Excel fournis par l’EBA ainsi que les notes méthodologiques associées à cet exercice de stress-test sont disponibles en ligne : </a:t>
            </a:r>
            <a:r>
              <a:rPr lang="fr-FR" sz="1200" dirty="0">
                <a:solidFill>
                  <a:schemeClr val="bg2"/>
                </a:solidFill>
                <a:hlinkClick r:id="rId5">
                  <a:extLst>
                    <a:ext uri="{A12FA001-AC4F-418D-AE19-62706E023703}">
                      <ahyp:hlinkClr xmlns:ahyp="http://schemas.microsoft.com/office/drawing/2018/hyperlinkcolor" val="tx"/>
                    </a:ext>
                  </a:extLst>
                </a:hlinkClick>
              </a:rPr>
              <a:t>lien</a:t>
            </a:r>
            <a:r>
              <a:rPr lang="fr-FR" sz="1200" dirty="0"/>
              <a:t>  </a:t>
            </a:r>
          </a:p>
          <a:p>
            <a:pPr marL="351450" marR="83820" indent="-171450" algn="just">
              <a:spcBef>
                <a:spcPts val="430"/>
              </a:spcBef>
              <a:buFont typeface="Arial" panose="020B0604020202020204" pitchFamily="34" charset="0"/>
              <a:buChar char="•"/>
            </a:pPr>
            <a:endParaRPr lang="fr-FR" sz="1200" dirty="0"/>
          </a:p>
        </p:txBody>
      </p:sp>
      <p:pic>
        <p:nvPicPr>
          <p:cNvPr id="6" name="Image 5">
            <a:extLst>
              <a:ext uri="{FF2B5EF4-FFF2-40B4-BE49-F238E27FC236}">
                <a16:creationId xmlns:a16="http://schemas.microsoft.com/office/drawing/2014/main" id="{22270A4C-3E07-30DA-61DB-A5CAD47DB593}"/>
              </a:ext>
            </a:extLst>
          </p:cNvPr>
          <p:cNvPicPr>
            <a:picLocks noChangeAspect="1"/>
          </p:cNvPicPr>
          <p:nvPr/>
        </p:nvPicPr>
        <p:blipFill>
          <a:blip r:embed="rId6"/>
          <a:stretch>
            <a:fillRect/>
          </a:stretch>
        </p:blipFill>
        <p:spPr>
          <a:xfrm>
            <a:off x="218254" y="2678366"/>
            <a:ext cx="11755491" cy="3248478"/>
          </a:xfrm>
          <a:prstGeom prst="rect">
            <a:avLst/>
          </a:prstGeom>
        </p:spPr>
      </p:pic>
      <p:sp>
        <p:nvSpPr>
          <p:cNvPr id="7" name="ZoneTexte 6">
            <a:extLst>
              <a:ext uri="{FF2B5EF4-FFF2-40B4-BE49-F238E27FC236}">
                <a16:creationId xmlns:a16="http://schemas.microsoft.com/office/drawing/2014/main" id="{D4C71548-91D4-2D78-3F0C-D0BCDBB0DC57}"/>
              </a:ext>
            </a:extLst>
          </p:cNvPr>
          <p:cNvSpPr txBox="1"/>
          <p:nvPr/>
        </p:nvSpPr>
        <p:spPr>
          <a:xfrm>
            <a:off x="159605" y="2316776"/>
            <a:ext cx="12241932" cy="43180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Exemple de résultats : </a:t>
            </a:r>
            <a:r>
              <a:rPr lang="fr-FR" sz="1400" dirty="0">
                <a:latin typeface="Verdana" panose="020B0604030504040204" pitchFamily="34" charset="0"/>
              </a:rPr>
              <a:t>évolution du ratio CET1 de Société Générale, de l’historique (2024) aux trois années de stress.</a:t>
            </a:r>
          </a:p>
        </p:txBody>
      </p:sp>
    </p:spTree>
    <p:extLst>
      <p:ext uri="{BB962C8B-B14F-4D97-AF65-F5344CB8AC3E}">
        <p14:creationId xmlns:p14="http://schemas.microsoft.com/office/powerpoint/2010/main" val="2754411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7C04372E-A225-6F8B-4DD1-4BCB643873C8}"/>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B7F67629-3802-9ADC-745B-31A6FC667BE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DF9ACF98-2CEC-A588-4C4E-65E63C6439D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MÉTHODOLOGIE DE DÉTERMINATION DU P2G</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6B0DA143-B8F6-F442-69AC-E5ADD0B573EC}"/>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88B6415E-0F19-4160-3DC6-83CDB9373F9C}"/>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8D746CBB-7BFD-64EB-5902-EDFBD674829C}"/>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B1C06BDB-B03E-1D38-4E09-6A0D1CD3CD4E}"/>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B14B5437-495F-26AC-15E7-7B18785A4620}"/>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
        <p:nvSpPr>
          <p:cNvPr id="2" name="object 21">
            <a:extLst>
              <a:ext uri="{FF2B5EF4-FFF2-40B4-BE49-F238E27FC236}">
                <a16:creationId xmlns:a16="http://schemas.microsoft.com/office/drawing/2014/main" id="{CC1D0B2D-0482-EA87-3921-EA8A327923AA}"/>
              </a:ext>
            </a:extLst>
          </p:cNvPr>
          <p:cNvSpPr txBox="1"/>
          <p:nvPr/>
        </p:nvSpPr>
        <p:spPr>
          <a:xfrm>
            <a:off x="224535" y="1316560"/>
            <a:ext cx="11895680" cy="424475"/>
          </a:xfrm>
          <a:prstGeom prst="rect">
            <a:avLst/>
          </a:prstGeom>
          <a:solidFill>
            <a:srgbClr val="F1F1F1"/>
          </a:solidFill>
        </p:spPr>
        <p:txBody>
          <a:bodyPr vert="horz" wrap="square" lIns="0" tIns="54610" rIns="0" bIns="0" rtlCol="0">
            <a:spAutoFit/>
          </a:bodyPr>
          <a:lstStyle/>
          <a:p>
            <a:pPr marL="351450" marR="83820" indent="-171450" algn="just">
              <a:spcBef>
                <a:spcPts val="430"/>
              </a:spcBef>
              <a:buFont typeface="Arial" panose="020B0604020202020204" pitchFamily="34" charset="0"/>
              <a:buChar char="•"/>
            </a:pPr>
            <a:r>
              <a:rPr lang="fr-FR" sz="1200" dirty="0"/>
              <a:t>Si les résultats du STEBA indiquent que, dans les scénarios de crise donnés, l'établissement ne serait pas en mesure de satisfaire aux exigences de fonds propres applicables sur l’horizon de projection, il se verra notifier un niveau de P2G qu’il lui appartient de satisfaire. </a:t>
            </a:r>
          </a:p>
        </p:txBody>
      </p:sp>
      <p:pic>
        <p:nvPicPr>
          <p:cNvPr id="4" name="Image 3">
            <a:extLst>
              <a:ext uri="{FF2B5EF4-FFF2-40B4-BE49-F238E27FC236}">
                <a16:creationId xmlns:a16="http://schemas.microsoft.com/office/drawing/2014/main" id="{6AC9CC82-766A-4E7F-2C4B-9BDBE27F6AE3}"/>
              </a:ext>
            </a:extLst>
          </p:cNvPr>
          <p:cNvPicPr>
            <a:picLocks noChangeAspect="1"/>
          </p:cNvPicPr>
          <p:nvPr/>
        </p:nvPicPr>
        <p:blipFill>
          <a:blip r:embed="rId4"/>
          <a:stretch>
            <a:fillRect/>
          </a:stretch>
        </p:blipFill>
        <p:spPr>
          <a:xfrm>
            <a:off x="4830339" y="2196399"/>
            <a:ext cx="7175457" cy="4293301"/>
          </a:xfrm>
          <a:prstGeom prst="rect">
            <a:avLst/>
          </a:prstGeom>
        </p:spPr>
      </p:pic>
      <p:sp>
        <p:nvSpPr>
          <p:cNvPr id="5" name="Google Shape;6353;p138">
            <a:extLst>
              <a:ext uri="{FF2B5EF4-FFF2-40B4-BE49-F238E27FC236}">
                <a16:creationId xmlns:a16="http://schemas.microsoft.com/office/drawing/2014/main" id="{98BC4CF0-95EE-A7F2-CD7D-D4E76C3EA685}"/>
              </a:ext>
            </a:extLst>
          </p:cNvPr>
          <p:cNvSpPr/>
          <p:nvPr/>
        </p:nvSpPr>
        <p:spPr>
          <a:xfrm>
            <a:off x="224988" y="1837630"/>
            <a:ext cx="4498905" cy="429330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6" name="ZoneTexte 5">
            <a:extLst>
              <a:ext uri="{FF2B5EF4-FFF2-40B4-BE49-F238E27FC236}">
                <a16:creationId xmlns:a16="http://schemas.microsoft.com/office/drawing/2014/main" id="{86E4B7D3-6700-EE21-B188-1B8F9FBFE5B2}"/>
              </a:ext>
            </a:extLst>
          </p:cNvPr>
          <p:cNvSpPr txBox="1"/>
          <p:nvPr/>
        </p:nvSpPr>
        <p:spPr>
          <a:xfrm>
            <a:off x="186204" y="1870843"/>
            <a:ext cx="5435600" cy="3640213"/>
          </a:xfrm>
          <a:prstGeom prst="rect">
            <a:avLst/>
          </a:prstGeom>
        </p:spPr>
        <p:txBody>
          <a:bodyPr vert="horz" wrap="square" lIns="90000" tIns="45720" rIns="91440" bIns="45720" rtlCol="0">
            <a:noAutofit/>
          </a:bodyPr>
          <a:lstStyle/>
          <a:p>
            <a:pPr algn="just">
              <a:spcBef>
                <a:spcPts val="600"/>
              </a:spcBef>
              <a:buClr>
                <a:schemeClr val="tx1"/>
              </a:buClr>
            </a:pPr>
            <a:r>
              <a:rPr lang="fr-FR" sz="1200" dirty="0"/>
              <a:t>Les établissements bancaires ne respectant pas </a:t>
            </a:r>
          </a:p>
          <a:p>
            <a:pPr algn="just">
              <a:spcBef>
                <a:spcPts val="600"/>
              </a:spcBef>
              <a:buClr>
                <a:schemeClr val="tx1"/>
              </a:buClr>
            </a:pPr>
            <a:r>
              <a:rPr lang="fr-FR" sz="1200" dirty="0"/>
              <a:t>leur TSCR (Pilier 1 (8 % Total) + P2R) (en tenant </a:t>
            </a:r>
          </a:p>
          <a:p>
            <a:pPr algn="just">
              <a:spcBef>
                <a:spcPts val="600"/>
              </a:spcBef>
              <a:buClr>
                <a:schemeClr val="tx1"/>
              </a:buClr>
            </a:pPr>
            <a:r>
              <a:rPr lang="fr-FR" sz="1200" dirty="0"/>
              <a:t>compte d’une petite marge d’incertitude) se verront </a:t>
            </a:r>
          </a:p>
          <a:p>
            <a:pPr algn="just">
              <a:spcBef>
                <a:spcPts val="600"/>
              </a:spcBef>
              <a:buClr>
                <a:schemeClr val="tx1"/>
              </a:buClr>
            </a:pPr>
            <a:r>
              <a:rPr lang="fr-FR" sz="1200" dirty="0"/>
              <a:t>notifier un P2G.</a:t>
            </a:r>
          </a:p>
          <a:p>
            <a:pPr algn="just">
              <a:spcBef>
                <a:spcPts val="600"/>
              </a:spcBef>
              <a:buClr>
                <a:schemeClr val="tx1"/>
              </a:buClr>
            </a:pPr>
            <a:endParaRPr lang="fr-FR" sz="1200" dirty="0"/>
          </a:p>
          <a:p>
            <a:pPr algn="just">
              <a:spcBef>
                <a:spcPts val="600"/>
              </a:spcBef>
              <a:buClr>
                <a:schemeClr val="tx1"/>
              </a:buClr>
            </a:pPr>
            <a:r>
              <a:rPr lang="fr-FR" sz="1200" dirty="0"/>
              <a:t>Pour ces établissements seulement, l’EBA privilégie </a:t>
            </a:r>
          </a:p>
          <a:p>
            <a:pPr algn="just">
              <a:spcBef>
                <a:spcPts val="600"/>
              </a:spcBef>
              <a:buClr>
                <a:schemeClr val="tx1"/>
              </a:buClr>
            </a:pPr>
            <a:r>
              <a:rPr lang="fr-FR" sz="1200" dirty="0"/>
              <a:t>une approche conduisant à regrouper les établissements</a:t>
            </a:r>
          </a:p>
          <a:p>
            <a:pPr algn="just">
              <a:spcBef>
                <a:spcPts val="600"/>
              </a:spcBef>
              <a:buClr>
                <a:schemeClr val="tx1"/>
              </a:buClr>
            </a:pPr>
            <a:r>
              <a:rPr lang="fr-FR" sz="1200" dirty="0"/>
              <a:t>par classes (« </a:t>
            </a:r>
            <a:r>
              <a:rPr lang="fr-FR" sz="1200" dirty="0" err="1"/>
              <a:t>buckets</a:t>
            </a:r>
            <a:r>
              <a:rPr lang="fr-FR" sz="1200" dirty="0"/>
              <a:t> »), en fonction de la </a:t>
            </a:r>
          </a:p>
          <a:p>
            <a:pPr algn="just">
              <a:spcBef>
                <a:spcPts val="600"/>
              </a:spcBef>
              <a:buClr>
                <a:schemeClr val="tx1"/>
              </a:buClr>
            </a:pPr>
            <a:r>
              <a:rPr lang="fr-FR" sz="1200" dirty="0"/>
              <a:t>sensibilité de leur niveau de fonds propres au </a:t>
            </a:r>
          </a:p>
          <a:p>
            <a:pPr algn="just">
              <a:spcBef>
                <a:spcPts val="600"/>
              </a:spcBef>
              <a:buClr>
                <a:schemeClr val="tx1"/>
              </a:buClr>
            </a:pPr>
            <a:r>
              <a:rPr lang="fr-FR" sz="1200" dirty="0"/>
              <a:t>scenario stressé. </a:t>
            </a:r>
          </a:p>
          <a:p>
            <a:pPr algn="just">
              <a:spcBef>
                <a:spcPts val="600"/>
              </a:spcBef>
              <a:buClr>
                <a:schemeClr val="tx1"/>
              </a:buClr>
            </a:pPr>
            <a:endParaRPr lang="fr-FR" sz="1200" dirty="0"/>
          </a:p>
          <a:p>
            <a:pPr algn="just">
              <a:spcBef>
                <a:spcPts val="600"/>
              </a:spcBef>
              <a:buClr>
                <a:schemeClr val="tx1"/>
              </a:buClr>
            </a:pPr>
            <a:r>
              <a:rPr lang="fr-FR" sz="1200" dirty="0"/>
              <a:t>Chaque classe se voit alors associée à un niveau de P2G </a:t>
            </a:r>
          </a:p>
          <a:p>
            <a:pPr algn="just">
              <a:spcBef>
                <a:spcPts val="600"/>
              </a:spcBef>
              <a:buClr>
                <a:schemeClr val="tx1"/>
              </a:buClr>
            </a:pPr>
            <a:r>
              <a:rPr lang="fr-FR" sz="1200" dirty="0"/>
              <a:t>forfaitaire. </a:t>
            </a:r>
          </a:p>
          <a:p>
            <a:pPr algn="just">
              <a:spcBef>
                <a:spcPts val="600"/>
              </a:spcBef>
              <a:buClr>
                <a:schemeClr val="tx1"/>
              </a:buClr>
            </a:pPr>
            <a:endParaRPr lang="fr-FR" sz="1200" dirty="0"/>
          </a:p>
          <a:p>
            <a:pPr algn="just">
              <a:spcBef>
                <a:spcPts val="600"/>
              </a:spcBef>
              <a:buClr>
                <a:schemeClr val="tx1"/>
              </a:buClr>
            </a:pPr>
            <a:r>
              <a:rPr lang="fr-FR" sz="1200" dirty="0"/>
              <a:t>La qualité des données utilisées pour le test de </a:t>
            </a:r>
          </a:p>
          <a:p>
            <a:pPr algn="just">
              <a:spcBef>
                <a:spcPts val="600"/>
              </a:spcBef>
              <a:buClr>
                <a:schemeClr val="tx1"/>
              </a:buClr>
            </a:pPr>
            <a:r>
              <a:rPr lang="fr-FR" sz="1200" dirty="0"/>
              <a:t>résistance pourra être un facteur d’ajustement du P2G.</a:t>
            </a:r>
          </a:p>
          <a:p>
            <a:pPr algn="just">
              <a:spcBef>
                <a:spcPts val="600"/>
              </a:spcBef>
              <a:buClr>
                <a:schemeClr val="tx1"/>
              </a:buClr>
            </a:pPr>
            <a:endParaRPr lang="fr-FR" sz="1200" dirty="0"/>
          </a:p>
          <a:p>
            <a:pPr algn="just">
              <a:spcBef>
                <a:spcPts val="600"/>
              </a:spcBef>
              <a:buClr>
                <a:schemeClr val="tx1"/>
              </a:buClr>
            </a:pPr>
            <a:endParaRPr lang="fr-FR" sz="1200" dirty="0"/>
          </a:p>
          <a:p>
            <a:pPr algn="just">
              <a:spcBef>
                <a:spcPts val="600"/>
              </a:spcBef>
              <a:buClr>
                <a:schemeClr val="tx1"/>
              </a:buClr>
            </a:pPr>
            <a:r>
              <a:rPr lang="fr-FR" sz="1200" dirty="0"/>
              <a:t>. </a:t>
            </a:r>
          </a:p>
          <a:p>
            <a:pPr algn="just">
              <a:spcBef>
                <a:spcPts val="600"/>
              </a:spcBef>
              <a:buClr>
                <a:schemeClr val="tx1"/>
              </a:buClr>
            </a:pPr>
            <a:endParaRPr lang="fr-FR" sz="1400" dirty="0" err="1">
              <a:latin typeface="Verdana" panose="020B0604030504040204" pitchFamily="34" charset="0"/>
            </a:endParaRPr>
          </a:p>
        </p:txBody>
      </p:sp>
      <p:sp>
        <p:nvSpPr>
          <p:cNvPr id="7" name="ZoneTexte 6">
            <a:extLst>
              <a:ext uri="{FF2B5EF4-FFF2-40B4-BE49-F238E27FC236}">
                <a16:creationId xmlns:a16="http://schemas.microsoft.com/office/drawing/2014/main" id="{93FE2667-CF68-00E6-FF95-73BAA938E4C6}"/>
              </a:ext>
            </a:extLst>
          </p:cNvPr>
          <p:cNvSpPr txBox="1"/>
          <p:nvPr/>
        </p:nvSpPr>
        <p:spPr>
          <a:xfrm>
            <a:off x="4921498" y="1802621"/>
            <a:ext cx="9040602" cy="276999"/>
          </a:xfrm>
          <a:prstGeom prst="rect">
            <a:avLst/>
          </a:prstGeom>
          <a:noFill/>
        </p:spPr>
        <p:txBody>
          <a:bodyPr wrap="square">
            <a:spAutoFit/>
          </a:bodyPr>
          <a:lstStyle/>
          <a:p>
            <a:r>
              <a:rPr lang="fr-FR" sz="1200" b="1" dirty="0"/>
              <a:t>Distribution des niveaux de P2G « par </a:t>
            </a:r>
            <a:r>
              <a:rPr lang="fr-FR" sz="1200" b="1" dirty="0" err="1"/>
              <a:t>bucket</a:t>
            </a:r>
            <a:r>
              <a:rPr lang="fr-FR" sz="1200" b="1" dirty="0"/>
              <a:t> » fixés par l’EBA</a:t>
            </a:r>
          </a:p>
        </p:txBody>
      </p:sp>
    </p:spTree>
    <p:extLst>
      <p:ext uri="{BB962C8B-B14F-4D97-AF65-F5344CB8AC3E}">
        <p14:creationId xmlns:p14="http://schemas.microsoft.com/office/powerpoint/2010/main" val="614870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2D48CBFB-2AB0-7628-04BF-DC91B32B7E87}"/>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29A5600-BC5F-7DDB-37DB-DAD6959D0600}"/>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EA4170A2-FFC2-718F-8D40-2C96FAD7FB5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Stress-tests climatiques : vers une nouvelle approche</a:t>
            </a:r>
          </a:p>
        </p:txBody>
      </p:sp>
      <p:sp>
        <p:nvSpPr>
          <p:cNvPr id="1225" name="Google Shape;1225;p11">
            <a:extLst>
              <a:ext uri="{FF2B5EF4-FFF2-40B4-BE49-F238E27FC236}">
                <a16:creationId xmlns:a16="http://schemas.microsoft.com/office/drawing/2014/main" id="{59E16C54-AE36-9647-A3A6-F906768567D8}"/>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3312E109-812C-018D-0A37-1E5A89D2A21D}"/>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AAC0190E-676E-C088-E668-E2BF44C8AAB7}"/>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7B4EB3AC-ECB2-38E7-7613-A4B8DFE58906}"/>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11E305C9-8F13-CF17-F254-9FB26DBB327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4178635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g30846a53fd6_0_360"/>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LES SCÉNARIOS DU NGFS (1/2)</a:t>
            </a:r>
            <a:endParaRPr dirty="0"/>
          </a:p>
        </p:txBody>
      </p:sp>
      <p:sp>
        <p:nvSpPr>
          <p:cNvPr id="1575" name="Google Shape;1575;g30846a53fd6_0_360"/>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endParaRPr dirty="0"/>
          </a:p>
        </p:txBody>
      </p:sp>
      <p:pic>
        <p:nvPicPr>
          <p:cNvPr id="1577" name="Google Shape;1577;g30846a53fd6_0_360"/>
          <p:cNvPicPr preferRelativeResize="0"/>
          <p:nvPr/>
        </p:nvPicPr>
        <p:blipFill rotWithShape="1">
          <a:blip r:embed="rId3">
            <a:alphaModFix/>
          </a:blip>
          <a:srcRect/>
          <a:stretch/>
        </p:blipFill>
        <p:spPr>
          <a:xfrm>
            <a:off x="280268" y="1975940"/>
            <a:ext cx="4141425" cy="4057650"/>
          </a:xfrm>
          <a:prstGeom prst="rect">
            <a:avLst/>
          </a:prstGeom>
          <a:noFill/>
          <a:ln>
            <a:noFill/>
          </a:ln>
        </p:spPr>
      </p:pic>
      <p:sp>
        <p:nvSpPr>
          <p:cNvPr id="1579" name="Google Shape;1579;g30846a53fd6_0_360"/>
          <p:cNvSpPr txBox="1"/>
          <p:nvPr/>
        </p:nvSpPr>
        <p:spPr>
          <a:xfrm>
            <a:off x="4581075" y="2382460"/>
            <a:ext cx="11225400" cy="34162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Chaque scénario est caractérisé par un niveau global de risque physique et de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risque de transition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Transition ordonnée :</a:t>
            </a:r>
            <a:r>
              <a:rPr lang="fr-FR" sz="1400" b="0" i="0" u="none" strike="noStrike" cap="none" dirty="0">
                <a:solidFill>
                  <a:schemeClr val="dk1"/>
                </a:solidFill>
                <a:latin typeface="Verdana"/>
                <a:ea typeface="Verdana"/>
                <a:cs typeface="Verdana"/>
                <a:sym typeface="Verdana"/>
              </a:rPr>
              <a:t> Des politiques de réduction des émissions de GES </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sont mises en œuvre de manière anticipée et coordonnée</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Transition désordonnée :</a:t>
            </a:r>
            <a:r>
              <a:rPr lang="fr-FR" sz="1400" b="0" i="0" u="none" strike="noStrike" cap="none" dirty="0">
                <a:solidFill>
                  <a:schemeClr val="dk1"/>
                </a:solidFill>
                <a:latin typeface="Verdana"/>
                <a:ea typeface="Verdana"/>
                <a:cs typeface="Verdana"/>
                <a:sym typeface="Verdana"/>
              </a:rPr>
              <a:t> Des politiques de réduction des émissions de GES </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sont mises en œuvre tardivement et de manière non coordonnée.</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Hot house world</a:t>
            </a:r>
            <a:r>
              <a:rPr lang="fr-FR" sz="1400" b="0" i="0" u="none" strike="noStrike" cap="none" dirty="0">
                <a:solidFill>
                  <a:schemeClr val="dk1"/>
                </a:solidFill>
                <a:latin typeface="Verdana"/>
                <a:ea typeface="Verdana"/>
                <a:cs typeface="Verdana"/>
                <a:sym typeface="Verdana"/>
              </a:rPr>
              <a:t> </a:t>
            </a:r>
            <a:r>
              <a:rPr lang="fr-FR" sz="1400" b="1" i="0" u="none" strike="noStrike" cap="none" dirty="0">
                <a:solidFill>
                  <a:schemeClr val="dk1"/>
                </a:solidFill>
                <a:latin typeface="Verdana"/>
                <a:ea typeface="Verdana"/>
                <a:cs typeface="Verdana"/>
                <a:sym typeface="Verdana"/>
              </a:rPr>
              <a:t>:</a:t>
            </a:r>
            <a:r>
              <a:rPr lang="fr-FR" sz="1400" b="0" i="0" u="none" strike="noStrike" cap="none" dirty="0">
                <a:solidFill>
                  <a:schemeClr val="dk1"/>
                </a:solidFill>
                <a:latin typeface="Verdana"/>
                <a:ea typeface="Verdana"/>
                <a:cs typeface="Verdana"/>
                <a:sym typeface="Verdana"/>
              </a:rPr>
              <a:t> Les efforts mondiaux ne suffisent pas à inhiber un </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réchauffement climatique important provoquant des risques physiques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sévères et des impacts irréversibles comme la montée du niveau de la mer.</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err="1">
                <a:solidFill>
                  <a:schemeClr val="dk1"/>
                </a:solidFill>
                <a:latin typeface="Verdana"/>
                <a:ea typeface="Verdana"/>
                <a:cs typeface="Verdana"/>
                <a:sym typeface="Verdana"/>
              </a:rPr>
              <a:t>Too</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little</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too</a:t>
            </a:r>
            <a:r>
              <a:rPr lang="fr-FR" sz="1400" b="1" i="0" u="none" strike="noStrike" cap="none" dirty="0">
                <a:solidFill>
                  <a:schemeClr val="dk1"/>
                </a:solidFill>
                <a:latin typeface="Verdana"/>
                <a:ea typeface="Verdana"/>
                <a:cs typeface="Verdana"/>
                <a:sym typeface="Verdana"/>
              </a:rPr>
              <a:t> </a:t>
            </a:r>
            <a:r>
              <a:rPr lang="fr-FR" sz="1400" b="1" i="0" u="none" strike="noStrike" cap="none" dirty="0" err="1">
                <a:solidFill>
                  <a:schemeClr val="dk1"/>
                </a:solidFill>
                <a:latin typeface="Verdana"/>
                <a:ea typeface="Verdana"/>
                <a:cs typeface="Verdana"/>
                <a:sym typeface="Verdana"/>
              </a:rPr>
              <a:t>late</a:t>
            </a:r>
            <a:r>
              <a:rPr lang="fr-FR" sz="1400" b="1" i="0" u="none" strike="noStrike" cap="none" dirty="0">
                <a:solidFill>
                  <a:schemeClr val="dk1"/>
                </a:solidFill>
                <a:latin typeface="Verdana"/>
                <a:ea typeface="Verdana"/>
                <a:cs typeface="Verdana"/>
                <a:sym typeface="Verdana"/>
              </a:rPr>
              <a:t> :</a:t>
            </a:r>
            <a:r>
              <a:rPr lang="fr-FR" sz="1400" b="0" i="0" u="none" strike="noStrike" cap="none" dirty="0">
                <a:solidFill>
                  <a:schemeClr val="dk1"/>
                </a:solidFill>
                <a:latin typeface="Verdana"/>
                <a:ea typeface="Verdana"/>
                <a:cs typeface="Verdana"/>
                <a:sym typeface="Verdana"/>
              </a:rPr>
              <a:t> transition tardive et non coordonnée, échouant ainsi à </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100"/>
              <a:buFont typeface="Arial"/>
              <a:buNone/>
            </a:pPr>
            <a:r>
              <a:rPr lang="fr-FR" sz="1400" b="0" i="0" u="none" strike="noStrike" cap="none" dirty="0">
                <a:solidFill>
                  <a:schemeClr val="dk1"/>
                </a:solidFill>
                <a:latin typeface="Verdana"/>
                <a:ea typeface="Verdana"/>
                <a:cs typeface="Verdana"/>
                <a:sym typeface="Verdana"/>
              </a:rPr>
              <a:t>limiter les risques physiques.</a:t>
            </a:r>
            <a:endParaRPr sz="1400" b="0" i="0" u="none" strike="noStrike" cap="none" dirty="0">
              <a:solidFill>
                <a:srgbClr val="000000"/>
              </a:solidFill>
              <a:latin typeface="Verdana"/>
              <a:ea typeface="Verdana"/>
              <a:cs typeface="Verdana"/>
              <a:sym typeface="Verdana"/>
            </a:endParaRPr>
          </a:p>
        </p:txBody>
      </p:sp>
      <p:sp>
        <p:nvSpPr>
          <p:cNvPr id="4" name="object 21">
            <a:extLst>
              <a:ext uri="{FF2B5EF4-FFF2-40B4-BE49-F238E27FC236}">
                <a16:creationId xmlns:a16="http://schemas.microsoft.com/office/drawing/2014/main" id="{B2216C40-771A-BEFA-2EA3-D38B7C515E7F}"/>
              </a:ext>
            </a:extLst>
          </p:cNvPr>
          <p:cNvSpPr txBox="1"/>
          <p:nvPr/>
        </p:nvSpPr>
        <p:spPr>
          <a:xfrm>
            <a:off x="280268" y="1233204"/>
            <a:ext cx="11895680" cy="721993"/>
          </a:xfrm>
          <a:prstGeom prst="rect">
            <a:avLst/>
          </a:prstGeom>
          <a:solidFill>
            <a:srgbClr val="F1F1F1"/>
          </a:solidFill>
        </p:spPr>
        <p:txBody>
          <a:bodyPr vert="horz" wrap="square" lIns="0" tIns="54610" rIns="0" bIns="0" rtlCol="0">
            <a:spAutoFit/>
          </a:bodyPr>
          <a:lstStyle/>
          <a:p>
            <a:pPr lvl="0">
              <a:buClr>
                <a:srgbClr val="000000"/>
              </a:buClr>
              <a:buSzPts val="1400"/>
            </a:pPr>
            <a:r>
              <a:rPr lang="fr-FR" sz="1400" dirty="0">
                <a:solidFill>
                  <a:srgbClr val="000000"/>
                </a:solidFill>
                <a:ea typeface="Verdana"/>
                <a:cs typeface="Verdana"/>
                <a:sym typeface="Verdana"/>
              </a:rPr>
              <a:t>Les scénarios NGFS examinent un ensemble de sept scénarios climatiques regroupés en quatre quadrants : transition ordonnée, transition désordonnée, </a:t>
            </a:r>
            <a:r>
              <a:rPr lang="fr-FR" sz="1400" i="1" dirty="0">
                <a:solidFill>
                  <a:srgbClr val="000000"/>
                </a:solidFill>
                <a:ea typeface="Verdana"/>
                <a:cs typeface="Verdana"/>
                <a:sym typeface="Verdana"/>
              </a:rPr>
              <a:t>hot house world</a:t>
            </a:r>
            <a:r>
              <a:rPr lang="fr-FR" sz="1400" dirty="0">
                <a:solidFill>
                  <a:srgbClr val="000000"/>
                </a:solidFill>
                <a:ea typeface="Verdana"/>
                <a:cs typeface="Verdana"/>
                <a:sym typeface="Verdana"/>
              </a:rPr>
              <a:t>, et </a:t>
            </a:r>
            <a:r>
              <a:rPr lang="fr-FR" sz="1400" i="1" dirty="0" err="1">
                <a:solidFill>
                  <a:srgbClr val="000000"/>
                </a:solidFill>
                <a:ea typeface="Verdana"/>
                <a:cs typeface="Verdana"/>
                <a:sym typeface="Verdana"/>
              </a:rPr>
              <a:t>too</a:t>
            </a:r>
            <a:r>
              <a:rPr lang="fr-FR" sz="1400" i="1" dirty="0">
                <a:solidFill>
                  <a:srgbClr val="000000"/>
                </a:solidFill>
                <a:ea typeface="Verdana"/>
                <a:cs typeface="Verdana"/>
                <a:sym typeface="Verdana"/>
              </a:rPr>
              <a:t> </a:t>
            </a:r>
            <a:r>
              <a:rPr lang="fr-FR" sz="1400" i="1" dirty="0" err="1">
                <a:solidFill>
                  <a:srgbClr val="000000"/>
                </a:solidFill>
                <a:ea typeface="Verdana"/>
                <a:cs typeface="Verdana"/>
                <a:sym typeface="Verdana"/>
              </a:rPr>
              <a:t>little</a:t>
            </a:r>
            <a:r>
              <a:rPr lang="fr-FR" sz="1400" i="1" dirty="0">
                <a:solidFill>
                  <a:srgbClr val="000000"/>
                </a:solidFill>
                <a:ea typeface="Verdana"/>
                <a:cs typeface="Verdana"/>
                <a:sym typeface="Verdana"/>
              </a:rPr>
              <a:t>, </a:t>
            </a:r>
            <a:r>
              <a:rPr lang="fr-FR" sz="1400" i="1" dirty="0" err="1">
                <a:solidFill>
                  <a:srgbClr val="000000"/>
                </a:solidFill>
                <a:ea typeface="Verdana"/>
                <a:cs typeface="Verdana"/>
                <a:sym typeface="Verdana"/>
              </a:rPr>
              <a:t>too</a:t>
            </a:r>
            <a:r>
              <a:rPr lang="fr-FR" sz="1400" i="1" dirty="0">
                <a:solidFill>
                  <a:srgbClr val="000000"/>
                </a:solidFill>
                <a:ea typeface="Verdana"/>
                <a:cs typeface="Verdana"/>
                <a:sym typeface="Verdana"/>
              </a:rPr>
              <a:t> </a:t>
            </a:r>
            <a:r>
              <a:rPr lang="fr-FR" sz="1400" i="1" dirty="0" err="1">
                <a:solidFill>
                  <a:srgbClr val="000000"/>
                </a:solidFill>
                <a:ea typeface="Verdana"/>
                <a:cs typeface="Verdana"/>
                <a:sym typeface="Verdana"/>
              </a:rPr>
              <a:t>late</a:t>
            </a:r>
            <a:r>
              <a:rPr lang="fr-FR" sz="1400" i="1" dirty="0">
                <a:solidFill>
                  <a:srgbClr val="000000"/>
                </a:solidFill>
                <a:ea typeface="Verdana"/>
                <a:cs typeface="Verdana"/>
                <a:sym typeface="Verdana"/>
              </a:rPr>
              <a:t>.</a:t>
            </a:r>
          </a:p>
          <a:p>
            <a:pPr marL="351450" marR="83820" indent="-171450" algn="just">
              <a:spcBef>
                <a:spcPts val="430"/>
              </a:spcBef>
              <a:buFont typeface="Arial" panose="020B0604020202020204" pitchFamily="34" charset="0"/>
              <a:buChar char="•"/>
            </a:pPr>
            <a:endParaRPr lang="fr-FR" sz="1200" dirty="0"/>
          </a:p>
        </p:txBody>
      </p:sp>
      <p:sp>
        <p:nvSpPr>
          <p:cNvPr id="5" name="Google Shape;6353;p138">
            <a:extLst>
              <a:ext uri="{FF2B5EF4-FFF2-40B4-BE49-F238E27FC236}">
                <a16:creationId xmlns:a16="http://schemas.microsoft.com/office/drawing/2014/main" id="{2FCA2E86-9332-1709-3A2A-494F90041EFD}"/>
              </a:ext>
            </a:extLst>
          </p:cNvPr>
          <p:cNvSpPr/>
          <p:nvPr/>
        </p:nvSpPr>
        <p:spPr>
          <a:xfrm>
            <a:off x="4581075" y="2410430"/>
            <a:ext cx="7145217" cy="34170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6" name="ZoneTexte 5">
            <a:extLst>
              <a:ext uri="{FF2B5EF4-FFF2-40B4-BE49-F238E27FC236}">
                <a16:creationId xmlns:a16="http://schemas.microsoft.com/office/drawing/2014/main" id="{203D7C76-33FD-A598-B72E-D2A1AE5C2204}"/>
              </a:ext>
            </a:extLst>
          </p:cNvPr>
          <p:cNvSpPr txBox="1"/>
          <p:nvPr/>
        </p:nvSpPr>
        <p:spPr>
          <a:xfrm>
            <a:off x="1010978" y="6001966"/>
            <a:ext cx="6653944" cy="367570"/>
          </a:xfrm>
          <a:prstGeom prst="rect">
            <a:avLst/>
          </a:prstGeom>
        </p:spPr>
        <p:txBody>
          <a:bodyPr vert="horz" wrap="square" lIns="90000" tIns="45720" rIns="91440" bIns="45720" rtlCol="0">
            <a:noAutofit/>
          </a:bodyPr>
          <a:lstStyle/>
          <a:p>
            <a:pPr algn="just">
              <a:spcBef>
                <a:spcPts val="600"/>
              </a:spcBef>
              <a:buClr>
                <a:schemeClr val="tx1"/>
              </a:buClr>
            </a:pPr>
            <a:r>
              <a:rPr lang="fr-FR" sz="1000" b="1" u="sng" dirty="0">
                <a:solidFill>
                  <a:schemeClr val="bg2"/>
                </a:solidFill>
                <a:latin typeface="Verdana" panose="020B0604030504040204" pitchFamily="34" charset="0"/>
                <a:hlinkClick r:id="rId4">
                  <a:extLst>
                    <a:ext uri="{A12FA001-AC4F-418D-AE19-62706E023703}">
                      <ahyp:hlinkClr xmlns:ahyp="http://schemas.microsoft.com/office/drawing/2018/hyperlinkcolor" val="tx"/>
                    </a:ext>
                  </a:extLst>
                </a:hlinkClick>
              </a:rPr>
              <a:t>Source : </a:t>
            </a:r>
            <a:r>
              <a:rPr lang="en-US" sz="1000" b="1" u="sng" dirty="0">
                <a:solidFill>
                  <a:schemeClr val="bg2"/>
                </a:solidFill>
                <a:latin typeface="Verdana" panose="020B0604030504040204" pitchFamily="34" charset="0"/>
                <a:hlinkClick r:id="rId4">
                  <a:extLst>
                    <a:ext uri="{A12FA001-AC4F-418D-AE19-62706E023703}">
                      <ahyp:hlinkClr xmlns:ahyp="http://schemas.microsoft.com/office/drawing/2018/hyperlinkcolor" val="tx"/>
                    </a:ext>
                  </a:extLst>
                </a:hlinkClick>
              </a:rPr>
              <a:t>NGFS –Phase IV</a:t>
            </a:r>
            <a:endParaRPr lang="fr-FR" sz="1000" u="sng" dirty="0" err="1">
              <a:solidFill>
                <a:schemeClr val="bg2"/>
              </a:solidFill>
              <a:latin typeface="Verdan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g309591d30da_0_50"/>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LES SCÉNARIOS DU NGFS (2/2)</a:t>
            </a:r>
          </a:p>
        </p:txBody>
      </p:sp>
      <p:sp>
        <p:nvSpPr>
          <p:cNvPr id="1585" name="Google Shape;1585;g309591d30da_0_50"/>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endParaRPr dirty="0"/>
          </a:p>
        </p:txBody>
      </p:sp>
      <p:sp>
        <p:nvSpPr>
          <p:cNvPr id="1586" name="Google Shape;1586;g309591d30da_0_50"/>
          <p:cNvSpPr txBox="1"/>
          <p:nvPr/>
        </p:nvSpPr>
        <p:spPr>
          <a:xfrm>
            <a:off x="280275" y="1317338"/>
            <a:ext cx="11225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Les sept scénarios climatiques de la phase IV du NGFS sont les suivants :</a:t>
            </a:r>
            <a:endParaRPr sz="1400" b="0" i="1"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p:txBody>
      </p:sp>
      <p:sp>
        <p:nvSpPr>
          <p:cNvPr id="1588" name="Google Shape;1588;g309591d30da_0_50"/>
          <p:cNvSpPr txBox="1"/>
          <p:nvPr/>
        </p:nvSpPr>
        <p:spPr>
          <a:xfrm>
            <a:off x="4428675" y="1932938"/>
            <a:ext cx="11225400" cy="470895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rgbClr val="000000"/>
                </a:solidFill>
                <a:latin typeface="Verdana"/>
                <a:ea typeface="Verdana"/>
                <a:cs typeface="Verdana"/>
                <a:sym typeface="Verdana"/>
              </a:rPr>
              <a:t>Net Zero 2050 :</a:t>
            </a:r>
            <a:r>
              <a:rPr lang="fr-FR" sz="1400" b="0" i="0" u="none" strike="noStrike" cap="none" dirty="0">
                <a:solidFill>
                  <a:srgbClr val="000000"/>
                </a:solidFill>
                <a:latin typeface="Verdana"/>
                <a:ea typeface="Verdana"/>
                <a:cs typeface="Verdana"/>
                <a:sym typeface="Verdana"/>
              </a:rPr>
              <a:t> limitation du réchauffement climatique à 1,5 °C à l’horizon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2050 grâce à des politiques climatiques strictes et à de nouvelles technologies.</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Below 2° :</a:t>
            </a:r>
            <a:r>
              <a:rPr lang="fr-FR" sz="1400" b="0" i="0" u="none" strike="noStrike" cap="none" dirty="0">
                <a:solidFill>
                  <a:schemeClr val="dk1"/>
                </a:solidFill>
                <a:latin typeface="Verdana"/>
                <a:ea typeface="Verdana"/>
                <a:cs typeface="Verdana"/>
                <a:sym typeface="Verdana"/>
              </a:rPr>
              <a:t> politiques de réduction des GES moins strictes mais globalement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efficaces, permettant de maintenir le réchauffement au-dessous de 2 °C.</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Low Demand :</a:t>
            </a:r>
            <a:r>
              <a:rPr lang="fr-FR" sz="1400" b="0" i="0" u="none" strike="noStrike" cap="none" dirty="0">
                <a:solidFill>
                  <a:schemeClr val="dk1"/>
                </a:solidFill>
                <a:latin typeface="Verdana"/>
                <a:ea typeface="Verdana"/>
                <a:cs typeface="Verdana"/>
                <a:sym typeface="Verdana"/>
              </a:rPr>
              <a:t> forts changements d’habitudes de production et de consommation</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d’énergie, réduisant la demande et assurant une transition ordonnée. </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Nationally Determined Contributions (NDCs) : </a:t>
            </a:r>
            <a:r>
              <a:rPr lang="fr-FR" sz="1400" b="0" i="0" u="none" strike="noStrike" cap="none" dirty="0">
                <a:solidFill>
                  <a:schemeClr val="dk1"/>
                </a:solidFill>
                <a:latin typeface="Verdana"/>
                <a:ea typeface="Verdana"/>
                <a:cs typeface="Verdana"/>
                <a:sym typeface="Verdana"/>
              </a:rPr>
              <a:t>Des politiques d’atténuation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sont mises en œuvre au niveau national, mais ne montrent pas de résultats </a:t>
            </a:r>
          </a:p>
          <a:p>
            <a:pPr marL="0" marR="0" lvl="0" indent="0" algn="l" rtl="0">
              <a:lnSpc>
                <a:spcPct val="100000"/>
              </a:lnSpc>
              <a:spcBef>
                <a:spcPts val="0"/>
              </a:spcBef>
              <a:spcAft>
                <a:spcPts val="0"/>
              </a:spcAft>
              <a:buClr>
                <a:srgbClr val="000000"/>
              </a:buClr>
              <a:buSzPts val="1400"/>
              <a:buFont typeface="Arial"/>
              <a:buNone/>
            </a:pPr>
            <a:r>
              <a:rPr lang="fr-FR" sz="1400" dirty="0">
                <a:solidFill>
                  <a:schemeClr val="dk1"/>
                </a:solidFill>
                <a:latin typeface="Verdana"/>
                <a:ea typeface="Verdana"/>
                <a:cs typeface="Verdana"/>
                <a:sym typeface="Verdana"/>
              </a:rPr>
              <a:t>p</a:t>
            </a:r>
            <a:r>
              <a:rPr lang="fr-FR" sz="1400" b="0" i="0" u="none" strike="noStrike" cap="none" dirty="0">
                <a:solidFill>
                  <a:schemeClr val="dk1"/>
                </a:solidFill>
                <a:latin typeface="Verdana"/>
                <a:ea typeface="Verdana"/>
                <a:cs typeface="Verdana"/>
                <a:sym typeface="Verdana"/>
              </a:rPr>
              <a:t>robants.</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Current Policies :</a:t>
            </a:r>
            <a:r>
              <a:rPr lang="fr-FR" sz="1400" b="0" i="0" u="none" strike="noStrike" cap="none" dirty="0">
                <a:solidFill>
                  <a:schemeClr val="dk1"/>
                </a:solidFill>
                <a:latin typeface="Verdana"/>
                <a:ea typeface="Verdana"/>
                <a:cs typeface="Verdana"/>
                <a:sym typeface="Verdana"/>
              </a:rPr>
              <a:t> poursuite des politiques actuelles uniquement, sans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durcissement, ce qui conduit à des risques physiques élevés.</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 </a:t>
            </a:r>
            <a:endParaRPr sz="14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Fragmented World : </a:t>
            </a:r>
            <a:r>
              <a:rPr lang="fr-FR" sz="1400" b="0" i="0" u="none" strike="noStrike" cap="none" dirty="0">
                <a:solidFill>
                  <a:schemeClr val="dk1"/>
                </a:solidFill>
                <a:latin typeface="Verdana"/>
                <a:ea typeface="Verdana"/>
                <a:cs typeface="Verdana"/>
                <a:sym typeface="Verdana"/>
              </a:rPr>
              <a:t>réponse politique tardive et hétérogène selon les pays,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générant à la fois des risques de transition et des risques physiques élevés.</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chemeClr val="dk1"/>
                </a:solidFill>
                <a:latin typeface="Verdana"/>
                <a:ea typeface="Verdana"/>
                <a:cs typeface="Verdana"/>
                <a:sym typeface="Verdana"/>
              </a:rPr>
              <a:t>Delayed Transition : </a:t>
            </a:r>
            <a:r>
              <a:rPr lang="fr-FR" sz="1400" dirty="0">
                <a:solidFill>
                  <a:schemeClr val="dk1"/>
                </a:solidFill>
                <a:latin typeface="Verdana"/>
                <a:ea typeface="Verdana"/>
                <a:cs typeface="Verdana"/>
                <a:sym typeface="Verdana"/>
              </a:rPr>
              <a:t>Le</a:t>
            </a:r>
            <a:r>
              <a:rPr lang="fr-FR" sz="1400" b="0" i="0" u="none" strike="noStrike" cap="none" dirty="0">
                <a:solidFill>
                  <a:schemeClr val="dk1"/>
                </a:solidFill>
                <a:latin typeface="Verdana"/>
                <a:ea typeface="Verdana"/>
                <a:cs typeface="Verdana"/>
                <a:sym typeface="Verdana"/>
              </a:rPr>
              <a:t>s émissions ne commencent pas à baisser avant 2030, </a:t>
            </a: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chemeClr val="dk1"/>
                </a:solidFill>
                <a:latin typeface="Verdana"/>
                <a:ea typeface="Verdana"/>
                <a:cs typeface="Verdana"/>
                <a:sym typeface="Verdana"/>
              </a:rPr>
              <a:t>imposant ensuite des politiques plus ambitieuses et abruptes.</a:t>
            </a:r>
            <a:endParaRPr sz="1400" b="0" i="0" u="none" strike="noStrike" cap="none" dirty="0">
              <a:solidFill>
                <a:srgbClr val="000000"/>
              </a:solidFill>
              <a:latin typeface="Verdana"/>
              <a:ea typeface="Verdana"/>
              <a:cs typeface="Verdana"/>
              <a:sym typeface="Verdana"/>
            </a:endParaRPr>
          </a:p>
        </p:txBody>
      </p:sp>
      <p:pic>
        <p:nvPicPr>
          <p:cNvPr id="1589" name="Google Shape;1589;g309591d30da_0_50"/>
          <p:cNvPicPr preferRelativeResize="0"/>
          <p:nvPr/>
        </p:nvPicPr>
        <p:blipFill rotWithShape="1">
          <a:blip r:embed="rId3">
            <a:alphaModFix/>
          </a:blip>
          <a:srcRect/>
          <a:stretch/>
        </p:blipFill>
        <p:spPr>
          <a:xfrm>
            <a:off x="0" y="1932938"/>
            <a:ext cx="4276275" cy="4042290"/>
          </a:xfrm>
          <a:prstGeom prst="rect">
            <a:avLst/>
          </a:prstGeom>
          <a:noFill/>
          <a:ln>
            <a:noFill/>
          </a:ln>
        </p:spPr>
      </p:pic>
      <p:sp>
        <p:nvSpPr>
          <p:cNvPr id="2" name="ZoneTexte 1">
            <a:extLst>
              <a:ext uri="{FF2B5EF4-FFF2-40B4-BE49-F238E27FC236}">
                <a16:creationId xmlns:a16="http://schemas.microsoft.com/office/drawing/2014/main" id="{FE8672E8-F7B7-72CF-7BB2-3F5E5EEE2B44}"/>
              </a:ext>
            </a:extLst>
          </p:cNvPr>
          <p:cNvSpPr txBox="1"/>
          <p:nvPr/>
        </p:nvSpPr>
        <p:spPr>
          <a:xfrm>
            <a:off x="1010978" y="6001966"/>
            <a:ext cx="6653944" cy="367570"/>
          </a:xfrm>
          <a:prstGeom prst="rect">
            <a:avLst/>
          </a:prstGeom>
        </p:spPr>
        <p:txBody>
          <a:bodyPr vert="horz" wrap="square" lIns="90000" tIns="45720" rIns="91440" bIns="45720" rtlCol="0">
            <a:noAutofit/>
          </a:bodyPr>
          <a:lstStyle/>
          <a:p>
            <a:pPr algn="just">
              <a:spcBef>
                <a:spcPts val="600"/>
              </a:spcBef>
              <a:buClr>
                <a:schemeClr val="tx1"/>
              </a:buClr>
            </a:pPr>
            <a:r>
              <a:rPr lang="fr-FR" sz="1000" b="1" u="sng" dirty="0">
                <a:solidFill>
                  <a:schemeClr val="bg2"/>
                </a:solidFill>
                <a:latin typeface="Verdana" panose="020B0604030504040204" pitchFamily="34" charset="0"/>
                <a:hlinkClick r:id="rId4">
                  <a:extLst>
                    <a:ext uri="{A12FA001-AC4F-418D-AE19-62706E023703}">
                      <ahyp:hlinkClr xmlns:ahyp="http://schemas.microsoft.com/office/drawing/2018/hyperlinkcolor" val="tx"/>
                    </a:ext>
                  </a:extLst>
                </a:hlinkClick>
              </a:rPr>
              <a:t>Source : </a:t>
            </a:r>
            <a:r>
              <a:rPr lang="en-US" sz="1000" b="1" u="sng" dirty="0">
                <a:solidFill>
                  <a:schemeClr val="bg2"/>
                </a:solidFill>
                <a:latin typeface="Verdana" panose="020B0604030504040204" pitchFamily="34" charset="0"/>
                <a:hlinkClick r:id="rId4">
                  <a:extLst>
                    <a:ext uri="{A12FA001-AC4F-418D-AE19-62706E023703}">
                      <ahyp:hlinkClr xmlns:ahyp="http://schemas.microsoft.com/office/drawing/2018/hyperlinkcolor" val="tx"/>
                    </a:ext>
                  </a:extLst>
                </a:hlinkClick>
              </a:rPr>
              <a:t>NGFS –Phase IV</a:t>
            </a:r>
            <a:endParaRPr lang="fr-FR" sz="1000" u="sng" dirty="0" err="1">
              <a:solidFill>
                <a:schemeClr val="bg2"/>
              </a:solidFill>
              <a:latin typeface="Verdana" panose="020B0604030504040204" pitchFamily="34" charset="0"/>
            </a:endParaRPr>
          </a:p>
        </p:txBody>
      </p:sp>
      <p:sp>
        <p:nvSpPr>
          <p:cNvPr id="3" name="Google Shape;6353;p138">
            <a:extLst>
              <a:ext uri="{FF2B5EF4-FFF2-40B4-BE49-F238E27FC236}">
                <a16:creationId xmlns:a16="http://schemas.microsoft.com/office/drawing/2014/main" id="{106E630D-AA82-5DF7-C1AF-B799DBE2CC1B}"/>
              </a:ext>
            </a:extLst>
          </p:cNvPr>
          <p:cNvSpPr/>
          <p:nvPr/>
        </p:nvSpPr>
        <p:spPr>
          <a:xfrm>
            <a:off x="4360457" y="1932938"/>
            <a:ext cx="7729943" cy="470895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g309591d30da_0_65"/>
          <p:cNvSpPr txBox="1">
            <a:spLocks noGrp="1"/>
          </p:cNvSpPr>
          <p:nvPr>
            <p:ph type="body" idx="1"/>
          </p:nvPr>
        </p:nvSpPr>
        <p:spPr>
          <a:xfrm>
            <a:off x="280268" y="765725"/>
            <a:ext cx="9718800" cy="29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2"/>
              </a:buClr>
              <a:buSzPts val="1600"/>
              <a:buNone/>
            </a:pPr>
            <a:r>
              <a:rPr lang="fr-FR" dirty="0"/>
              <a:t>LES MODÈLES utilisés par le NGFS</a:t>
            </a:r>
            <a:endParaRPr dirty="0"/>
          </a:p>
        </p:txBody>
      </p:sp>
      <p:sp>
        <p:nvSpPr>
          <p:cNvPr id="1595" name="Google Shape;1595;g309591d30da_0_65"/>
          <p:cNvSpPr txBox="1">
            <a:spLocks noGrp="1"/>
          </p:cNvSpPr>
          <p:nvPr>
            <p:ph type="title"/>
          </p:nvPr>
        </p:nvSpPr>
        <p:spPr>
          <a:xfrm>
            <a:off x="280269" y="281487"/>
            <a:ext cx="9718800" cy="445500"/>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endParaRPr dirty="0"/>
          </a:p>
        </p:txBody>
      </p:sp>
      <p:pic>
        <p:nvPicPr>
          <p:cNvPr id="1597" name="Google Shape;1597;g309591d30da_0_65"/>
          <p:cNvPicPr preferRelativeResize="0"/>
          <p:nvPr/>
        </p:nvPicPr>
        <p:blipFill rotWithShape="1">
          <a:blip r:embed="rId3">
            <a:alphaModFix/>
          </a:blip>
          <a:srcRect/>
          <a:stretch/>
        </p:blipFill>
        <p:spPr>
          <a:xfrm>
            <a:off x="4916278" y="2217912"/>
            <a:ext cx="6910755" cy="4031381"/>
          </a:xfrm>
          <a:prstGeom prst="rect">
            <a:avLst/>
          </a:prstGeom>
          <a:noFill/>
          <a:ln>
            <a:noFill/>
          </a:ln>
        </p:spPr>
      </p:pic>
      <p:sp>
        <p:nvSpPr>
          <p:cNvPr id="1598" name="Google Shape;1598;g309591d30da_0_65"/>
          <p:cNvSpPr txBox="1"/>
          <p:nvPr/>
        </p:nvSpPr>
        <p:spPr>
          <a:xfrm>
            <a:off x="5395723" y="1769993"/>
            <a:ext cx="742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rgbClr val="000000"/>
                </a:solidFill>
                <a:latin typeface="Verdana"/>
                <a:ea typeface="Verdana"/>
                <a:cs typeface="Verdana"/>
                <a:sym typeface="Verdana"/>
              </a:rPr>
              <a:t>Interactions entre les trois types de modèles utilisés par le NGFS :</a:t>
            </a:r>
            <a:endParaRPr sz="1400" b="1" i="0" u="none" strike="noStrike" cap="none" dirty="0">
              <a:solidFill>
                <a:srgbClr val="000000"/>
              </a:solidFill>
              <a:latin typeface="Verdana"/>
              <a:ea typeface="Verdana"/>
              <a:cs typeface="Verdana"/>
              <a:sym typeface="Verdana"/>
            </a:endParaRPr>
          </a:p>
        </p:txBody>
      </p:sp>
      <p:sp>
        <p:nvSpPr>
          <p:cNvPr id="1600" name="Google Shape;1600;g309591d30da_0_65"/>
          <p:cNvSpPr txBox="1"/>
          <p:nvPr/>
        </p:nvSpPr>
        <p:spPr>
          <a:xfrm>
            <a:off x="297451" y="1970093"/>
            <a:ext cx="4618827" cy="427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Les risques de transition sont modélisés au moyen de trois modèles </a:t>
            </a:r>
            <a:r>
              <a:rPr lang="fr-FR" sz="1400" b="1" i="0" u="none" strike="noStrike" cap="none" dirty="0">
                <a:solidFill>
                  <a:srgbClr val="000000"/>
                </a:solidFill>
                <a:latin typeface="Verdana"/>
                <a:ea typeface="Verdana"/>
                <a:cs typeface="Verdana"/>
                <a:sym typeface="Verdana"/>
              </a:rPr>
              <a:t>IAM</a:t>
            </a:r>
            <a:r>
              <a:rPr lang="fr-FR" sz="1400" b="0" i="0" u="none" strike="noStrike" cap="none" dirty="0">
                <a:solidFill>
                  <a:srgbClr val="000000"/>
                </a:solidFill>
                <a:latin typeface="Verdana"/>
                <a:ea typeface="Verdana"/>
                <a:cs typeface="Verdana"/>
                <a:sym typeface="Verdana"/>
              </a:rPr>
              <a:t> :</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Verdana"/>
              <a:ea typeface="Verdana"/>
              <a:cs typeface="Verdana"/>
              <a:sym typeface="Verdana"/>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fr-FR" sz="1400" b="0" i="0" u="none" strike="noStrike" cap="none" dirty="0">
                <a:solidFill>
                  <a:srgbClr val="000000"/>
                </a:solidFill>
                <a:latin typeface="Verdana"/>
                <a:ea typeface="Verdana"/>
                <a:cs typeface="Verdana"/>
                <a:sym typeface="Verdana"/>
              </a:rPr>
              <a:t>REMINDM-</a:t>
            </a:r>
            <a:r>
              <a:rPr lang="fr-FR" sz="1400" b="0" i="0" u="none" strike="noStrike" cap="none" dirty="0" err="1">
                <a:solidFill>
                  <a:srgbClr val="000000"/>
                </a:solidFill>
                <a:latin typeface="Verdana"/>
                <a:ea typeface="Verdana"/>
                <a:cs typeface="Verdana"/>
                <a:sym typeface="Verdana"/>
              </a:rPr>
              <a:t>MAgPIE</a:t>
            </a:r>
            <a:r>
              <a:rPr lang="fr-FR" sz="1400" b="0" i="0" u="none" strike="noStrike" cap="none" dirty="0">
                <a:solidFill>
                  <a:srgbClr val="000000"/>
                </a:solidFill>
                <a:latin typeface="Verdana"/>
                <a:ea typeface="Verdana"/>
                <a:cs typeface="Verdana"/>
                <a:sym typeface="Verdana"/>
              </a:rPr>
              <a:t>, </a:t>
            </a:r>
            <a:endParaRPr sz="1400" b="0" i="0" u="none" strike="noStrike" cap="none" dirty="0">
              <a:solidFill>
                <a:srgbClr val="000000"/>
              </a:solidFill>
              <a:latin typeface="Verdana"/>
              <a:ea typeface="Verdana"/>
              <a:cs typeface="Verdana"/>
              <a:sym typeface="Verdana"/>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fr-FR" sz="1400" b="0" i="0" u="none" strike="noStrike" cap="none" dirty="0">
                <a:solidFill>
                  <a:srgbClr val="000000"/>
                </a:solidFill>
                <a:latin typeface="Verdana"/>
                <a:ea typeface="Verdana"/>
                <a:cs typeface="Verdana"/>
                <a:sym typeface="Verdana"/>
              </a:rPr>
              <a:t>GCAM </a:t>
            </a:r>
            <a:endParaRPr sz="1400" b="0" i="0" u="none" strike="noStrike" cap="none" dirty="0">
              <a:solidFill>
                <a:srgbClr val="000000"/>
              </a:solidFill>
              <a:latin typeface="Verdana"/>
              <a:ea typeface="Verdana"/>
              <a:cs typeface="Verdana"/>
              <a:sym typeface="Verdana"/>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fr-FR" sz="1400" b="0" i="0" u="none" strike="noStrike" cap="none" dirty="0" err="1">
                <a:solidFill>
                  <a:srgbClr val="000000"/>
                </a:solidFill>
                <a:latin typeface="Verdana"/>
                <a:ea typeface="Verdana"/>
                <a:cs typeface="Verdana"/>
                <a:sym typeface="Verdana"/>
              </a:rPr>
              <a:t>MESSAGEix</a:t>
            </a:r>
            <a:r>
              <a:rPr lang="fr-FR" sz="1400" b="0" i="0" u="none" strike="noStrike" cap="none" dirty="0">
                <a:solidFill>
                  <a:srgbClr val="000000"/>
                </a:solidFill>
                <a:latin typeface="Verdana"/>
                <a:ea typeface="Verdana"/>
                <a:cs typeface="Verdana"/>
                <a:sym typeface="Verdana"/>
              </a:rPr>
              <a:t>-GLOBIOM</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La modélisation des risques physiques nécessite de recourir à des </a:t>
            </a:r>
            <a:r>
              <a:rPr lang="fr-FR" sz="1400" b="1" i="0" u="none" strike="noStrike" cap="none" dirty="0">
                <a:solidFill>
                  <a:srgbClr val="000000"/>
                </a:solidFill>
                <a:latin typeface="Verdana"/>
                <a:ea typeface="Verdana"/>
                <a:cs typeface="Verdana"/>
                <a:sym typeface="Verdana"/>
              </a:rPr>
              <a:t>modèles de catastrophes naturelles (CANAT).</a:t>
            </a:r>
            <a:endParaRPr sz="1400" b="1"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Les chocs climatiques sont propagés au reste de l’économie à l’aide du modèle macro-économique</a:t>
            </a: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dirty="0">
                <a:solidFill>
                  <a:srgbClr val="000000"/>
                </a:solidFill>
                <a:latin typeface="Verdana"/>
                <a:ea typeface="Verdana"/>
                <a:cs typeface="Verdana"/>
                <a:sym typeface="Verdana"/>
              </a:rPr>
              <a:t>NiGEM.</a:t>
            </a:r>
            <a:endParaRPr sz="1400" b="1"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400"/>
              <a:buFont typeface="Arial"/>
              <a:buNone/>
            </a:pPr>
            <a:r>
              <a:rPr lang="fr-FR" sz="1400" b="0" i="0" u="none" strike="noStrike" cap="none" dirty="0">
                <a:solidFill>
                  <a:srgbClr val="000000"/>
                </a:solidFill>
                <a:latin typeface="Verdana"/>
                <a:ea typeface="Verdana"/>
                <a:cs typeface="Verdana"/>
                <a:sym typeface="Verdana"/>
              </a:rPr>
              <a:t>Ces différents modèles permettent de générer des projections des prix des énergies fossiles et de diverses variables macroéconomiques jusqu'en 2050.</a:t>
            </a:r>
            <a:endParaRPr sz="1400" b="0" i="0" u="none" strike="noStrike" cap="none" dirty="0">
              <a:solidFill>
                <a:srgbClr val="000000"/>
              </a:solidFill>
              <a:latin typeface="Verdana"/>
              <a:ea typeface="Verdana"/>
              <a:cs typeface="Verdana"/>
              <a:sym typeface="Verdana"/>
            </a:endParaRPr>
          </a:p>
        </p:txBody>
      </p:sp>
      <p:sp>
        <p:nvSpPr>
          <p:cNvPr id="2" name="object 21">
            <a:extLst>
              <a:ext uri="{FF2B5EF4-FFF2-40B4-BE49-F238E27FC236}">
                <a16:creationId xmlns:a16="http://schemas.microsoft.com/office/drawing/2014/main" id="{4803F3DE-9C41-63EB-39E2-92AF95E06015}"/>
              </a:ext>
            </a:extLst>
          </p:cNvPr>
          <p:cNvSpPr txBox="1"/>
          <p:nvPr/>
        </p:nvSpPr>
        <p:spPr>
          <a:xfrm>
            <a:off x="296320" y="1219175"/>
            <a:ext cx="11895680" cy="506549"/>
          </a:xfrm>
          <a:prstGeom prst="rect">
            <a:avLst/>
          </a:prstGeom>
          <a:solidFill>
            <a:srgbClr val="F1F1F1"/>
          </a:solidFill>
        </p:spPr>
        <p:txBody>
          <a:bodyPr vert="horz" wrap="square" lIns="0" tIns="54610" rIns="0" bIns="0" rtlCol="0">
            <a:spAutoFit/>
          </a:bodyPr>
          <a:lstStyle/>
          <a:p>
            <a:pPr lvl="0">
              <a:buClr>
                <a:srgbClr val="000000"/>
              </a:buClr>
              <a:buSzPts val="1400"/>
            </a:pPr>
            <a:r>
              <a:rPr lang="fr-FR" sz="1400" dirty="0">
                <a:solidFill>
                  <a:srgbClr val="000000"/>
                </a:solidFill>
                <a:ea typeface="Verdana"/>
                <a:cs typeface="Verdana"/>
                <a:sym typeface="Verdana"/>
              </a:rPr>
              <a:t>Les hypothèses des narratifs du NGFS sont traduites en projections quantitatives sur différentes variables macroéconomiques</a:t>
            </a:r>
          </a:p>
          <a:p>
            <a:pPr marL="351450" marR="83820" indent="-171450" algn="just">
              <a:spcBef>
                <a:spcPts val="430"/>
              </a:spcBef>
              <a:buFont typeface="Arial" panose="020B0604020202020204" pitchFamily="34" charset="0"/>
              <a:buChar char="•"/>
            </a:pPr>
            <a:endParaRPr lang="fr-FR" sz="1200" dirty="0"/>
          </a:p>
        </p:txBody>
      </p:sp>
      <p:sp>
        <p:nvSpPr>
          <p:cNvPr id="3" name="Google Shape;6353;p138">
            <a:extLst>
              <a:ext uri="{FF2B5EF4-FFF2-40B4-BE49-F238E27FC236}">
                <a16:creationId xmlns:a16="http://schemas.microsoft.com/office/drawing/2014/main" id="{246F05C5-3355-E673-BD3C-083D1312F62A}"/>
              </a:ext>
            </a:extLst>
          </p:cNvPr>
          <p:cNvSpPr/>
          <p:nvPr/>
        </p:nvSpPr>
        <p:spPr>
          <a:xfrm>
            <a:off x="280268" y="1970094"/>
            <a:ext cx="4680600" cy="4279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4FF835B4-E61D-AE84-6A93-FD22FB42A0F5}"/>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7C756681-4583-A2D5-F1EF-60BD37D1F204}"/>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21C38990-FC27-E3FE-A09B-96A272ABD93E}"/>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Stress test CLIMATIQUE INTERNE</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325AC911-1D2E-ECD1-3129-906429A502BD}"/>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Stress tests – « classiques » et climatiques (Pilier II)</a:t>
            </a:r>
          </a:p>
        </p:txBody>
      </p:sp>
      <p:pic>
        <p:nvPicPr>
          <p:cNvPr id="1226" name="Google Shape;1226;p11">
            <a:extLst>
              <a:ext uri="{FF2B5EF4-FFF2-40B4-BE49-F238E27FC236}">
                <a16:creationId xmlns:a16="http://schemas.microsoft.com/office/drawing/2014/main" id="{50A2A519-A8BE-A1BA-ED63-160FA1BFF6EA}"/>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D11A30A4-E16D-972B-7147-1982AE8F16D9}"/>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324F8200-F14C-2E15-6EDA-2330643C0F22}"/>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8EE0D5CA-6334-F689-BCD1-2ED2D4CA1AAA}"/>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1295030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3D82387E-9AED-2AF6-F4D4-6AAE1B34564F}"/>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D7617A80-2188-FB7D-A47F-91BD63188AD0}"/>
              </a:ext>
            </a:extLst>
          </p:cNvPr>
          <p:cNvSpPr/>
          <p:nvPr/>
        </p:nvSpPr>
        <p:spPr>
          <a:xfrm>
            <a:off x="0" y="0"/>
            <a:ext cx="3846286"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FFB82D17-F6AD-15E0-DE82-FC6183DE86BC}"/>
              </a:ext>
            </a:extLst>
          </p:cNvPr>
          <p:cNvSpPr txBox="1"/>
          <p:nvPr/>
        </p:nvSpPr>
        <p:spPr>
          <a:xfrm>
            <a:off x="739614"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1</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D993EE9E-7D0E-9FD9-E7C0-62CD79B8C6DC}"/>
              </a:ext>
            </a:extLst>
          </p:cNvPr>
          <p:cNvSpPr/>
          <p:nvPr/>
        </p:nvSpPr>
        <p:spPr>
          <a:xfrm>
            <a:off x="3846286"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CADRE RÉGLEMENTAIRE ET PRUDENTIEL DU RISQUE DE CRÉDIT</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95250" lvl="0">
              <a:lnSpc>
                <a:spcPct val="150000"/>
              </a:lnSpc>
              <a:buClr>
                <a:schemeClr val="lt2"/>
              </a:buClr>
              <a:buSzPts val="2100"/>
            </a:pPr>
            <a:r>
              <a:rPr lang="fr-FR" sz="2000" b="1" i="0" u="none" strike="noStrike" cap="none" dirty="0">
                <a:solidFill>
                  <a:schemeClr val="accent6"/>
                </a:solidFill>
                <a:latin typeface="Verdana"/>
                <a:ea typeface="Verdana"/>
                <a:cs typeface="Verdana"/>
                <a:sym typeface="Verdana"/>
              </a:rPr>
              <a:t>1. </a:t>
            </a:r>
            <a:r>
              <a:rPr lang="fr-FR" sz="2000" b="1" dirty="0">
                <a:solidFill>
                  <a:schemeClr val="accent6"/>
                </a:solidFill>
                <a:ea typeface="Verdana"/>
                <a:cs typeface="Verdana"/>
                <a:sym typeface="Verdana"/>
              </a:rPr>
              <a:t>IFRS 9 – Provisionnement des ECL</a:t>
            </a:r>
            <a:r>
              <a:rPr lang="fr-FR" sz="2000" b="1" i="0" u="none" strike="noStrike" cap="none" dirty="0">
                <a:solidFill>
                  <a:schemeClr val="accent6"/>
                </a:solidFill>
                <a:latin typeface="Verdana"/>
                <a:ea typeface="Verdana"/>
                <a:cs typeface="Verdana"/>
                <a:sym typeface="Verdana"/>
              </a:rPr>
              <a:t> </a:t>
            </a:r>
            <a:endParaRPr lang="en-US"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2. Bâle – Exigences en fonds propres (Pilier I) </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 Stress tests – « classiques » et climatiques (Pilier II)</a:t>
            </a:r>
          </a:p>
          <a:p>
            <a:pPr marL="95250" marR="0" lvl="0" algn="l" rtl="0">
              <a:lnSpc>
                <a:spcPct val="150000"/>
              </a:lnSpc>
              <a:spcBef>
                <a:spcPts val="0"/>
              </a:spcBef>
              <a:spcAft>
                <a:spcPts val="0"/>
              </a:spcAft>
              <a:buClr>
                <a:schemeClr val="accent6"/>
              </a:buClr>
              <a:buSzPts val="2100"/>
            </a:pPr>
            <a:r>
              <a:rPr lang="fr-FR" sz="2000" b="1" dirty="0">
                <a:solidFill>
                  <a:schemeClr val="accent4"/>
                </a:solidFill>
                <a:latin typeface="Verdana"/>
                <a:ea typeface="Verdana"/>
                <a:cs typeface="Verdana"/>
                <a:sym typeface="Verdana"/>
              </a:rPr>
              <a:t>4. ICAAP – calcul du capital économique (Pilier II)</a:t>
            </a:r>
          </a:p>
        </p:txBody>
      </p:sp>
    </p:spTree>
    <p:extLst>
      <p:ext uri="{BB962C8B-B14F-4D97-AF65-F5344CB8AC3E}">
        <p14:creationId xmlns:p14="http://schemas.microsoft.com/office/powerpoint/2010/main" val="769182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FBE399F9-9E8C-33DF-0217-34C49F48ED0A}"/>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38292E2F-3BF5-DA63-B98A-57AA62620F7A}"/>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t>Rappel des 3 piliers</a:t>
            </a: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ACE1D1C1-EBC0-5118-B026-A9E1F45BF122}"/>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ICAAP – calcul du capital économique (Pilier II)</a:t>
            </a:r>
          </a:p>
        </p:txBody>
      </p:sp>
      <p:pic>
        <p:nvPicPr>
          <p:cNvPr id="1226" name="Google Shape;1226;p11">
            <a:extLst>
              <a:ext uri="{FF2B5EF4-FFF2-40B4-BE49-F238E27FC236}">
                <a16:creationId xmlns:a16="http://schemas.microsoft.com/office/drawing/2014/main" id="{F64CD89C-82C9-54A3-FB4F-57940A10D6C5}"/>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6" name="Google Shape;5802;p11">
            <a:extLst>
              <a:ext uri="{FF2B5EF4-FFF2-40B4-BE49-F238E27FC236}">
                <a16:creationId xmlns:a16="http://schemas.microsoft.com/office/drawing/2014/main" id="{5498261B-F729-DC28-ADD6-159FF55E5F87}"/>
              </a:ext>
            </a:extLst>
          </p:cNvPr>
          <p:cNvSpPr/>
          <p:nvPr/>
        </p:nvSpPr>
        <p:spPr>
          <a:xfrm>
            <a:off x="4198373" y="4425185"/>
            <a:ext cx="537436" cy="306900"/>
          </a:xfrm>
          <a:prstGeom prst="rightArrow">
            <a:avLst>
              <a:gd name="adj1" fmla="val 50000"/>
              <a:gd name="adj2" fmla="val 50000"/>
            </a:avLst>
          </a:prstGeom>
          <a:solidFill>
            <a:schemeClr val="accent1"/>
          </a:solidFill>
          <a:ln w="12700" cap="flat" cmpd="sng">
            <a:solidFill>
              <a:srgbClr val="2E2E2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7" name="Google Shape;5806;p11">
            <a:extLst>
              <a:ext uri="{FF2B5EF4-FFF2-40B4-BE49-F238E27FC236}">
                <a16:creationId xmlns:a16="http://schemas.microsoft.com/office/drawing/2014/main" id="{29932C7C-6AF6-D7B8-7565-415AF4938CE1}"/>
              </a:ext>
            </a:extLst>
          </p:cNvPr>
          <p:cNvSpPr txBox="1"/>
          <p:nvPr/>
        </p:nvSpPr>
        <p:spPr>
          <a:xfrm>
            <a:off x="171741" y="1544693"/>
            <a:ext cx="3976800" cy="167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Verdana"/>
              <a:buNone/>
            </a:pPr>
            <a:r>
              <a:rPr lang="fr-FR" sz="2000" b="1" i="0" u="none" strike="noStrike" cap="none" dirty="0">
                <a:solidFill>
                  <a:schemeClr val="dk1"/>
                </a:solidFill>
                <a:latin typeface="Verdana"/>
                <a:ea typeface="Verdana"/>
                <a:cs typeface="Verdana"/>
                <a:sym typeface="Verdana"/>
              </a:rPr>
              <a:t>Les objectifs de Bâle </a:t>
            </a:r>
            <a:r>
              <a:rPr lang="fr-FR" sz="2000" b="0" i="0" u="none" strike="noStrike" cap="none" dirty="0">
                <a:solidFill>
                  <a:schemeClr val="dk1"/>
                </a:solidFill>
                <a:latin typeface="Verdana"/>
                <a:ea typeface="Verdana"/>
                <a:cs typeface="Verdana"/>
                <a:sym typeface="Verdana"/>
              </a:rPr>
              <a:t>se traduisent par </a:t>
            </a:r>
            <a:r>
              <a:rPr lang="fr-FR" sz="2000" b="1" i="0" u="none" strike="noStrike" cap="none" dirty="0">
                <a:solidFill>
                  <a:schemeClr val="dk1"/>
                </a:solidFill>
                <a:latin typeface="Verdana"/>
                <a:ea typeface="Verdana"/>
                <a:cs typeface="Verdana"/>
                <a:sym typeface="Verdana"/>
              </a:rPr>
              <a:t>trois piliers</a:t>
            </a:r>
            <a:r>
              <a:rPr lang="fr-FR" sz="2000" b="0" i="0" u="none" strike="noStrike" cap="none" dirty="0">
                <a:solidFill>
                  <a:schemeClr val="dk1"/>
                </a:solidFill>
                <a:latin typeface="Verdana"/>
                <a:ea typeface="Verdana"/>
                <a:cs typeface="Verdana"/>
                <a:sym typeface="Verdana"/>
              </a:rPr>
              <a:t> fixant les exigences réglementaires.</a:t>
            </a:r>
            <a:endParaRPr sz="1400" b="0" i="0" u="none" strike="noStrike" cap="none" dirty="0">
              <a:solidFill>
                <a:srgbClr val="000000"/>
              </a:solidFill>
              <a:latin typeface="Arial"/>
              <a:ea typeface="Arial"/>
              <a:cs typeface="Arial"/>
              <a:sym typeface="Arial"/>
            </a:endParaRPr>
          </a:p>
        </p:txBody>
      </p:sp>
      <p:grpSp>
        <p:nvGrpSpPr>
          <p:cNvPr id="24" name="Google Shape;5812;p11">
            <a:extLst>
              <a:ext uri="{FF2B5EF4-FFF2-40B4-BE49-F238E27FC236}">
                <a16:creationId xmlns:a16="http://schemas.microsoft.com/office/drawing/2014/main" id="{DC7AAC20-CC23-CE54-CE58-C73DC01D61FE}"/>
              </a:ext>
            </a:extLst>
          </p:cNvPr>
          <p:cNvGrpSpPr/>
          <p:nvPr/>
        </p:nvGrpSpPr>
        <p:grpSpPr>
          <a:xfrm>
            <a:off x="257917" y="3248831"/>
            <a:ext cx="3818667" cy="2659608"/>
            <a:chOff x="-1" y="0"/>
            <a:chExt cx="3818667" cy="2659608"/>
          </a:xfrm>
        </p:grpSpPr>
        <p:sp>
          <p:nvSpPr>
            <p:cNvPr id="25" name="Google Shape;5813;p11">
              <a:extLst>
                <a:ext uri="{FF2B5EF4-FFF2-40B4-BE49-F238E27FC236}">
                  <a16:creationId xmlns:a16="http://schemas.microsoft.com/office/drawing/2014/main" id="{2CEB7AB2-92F6-5BFC-99D1-A0D3F37AD52C}"/>
                </a:ext>
              </a:extLst>
            </p:cNvPr>
            <p:cNvSpPr/>
            <p:nvPr/>
          </p:nvSpPr>
          <p:spPr>
            <a:xfrm rot="-5400000">
              <a:off x="289764" y="-289764"/>
              <a:ext cx="1329804" cy="1909333"/>
            </a:xfrm>
            <a:prstGeom prst="round1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5814;p11">
              <a:extLst>
                <a:ext uri="{FF2B5EF4-FFF2-40B4-BE49-F238E27FC236}">
                  <a16:creationId xmlns:a16="http://schemas.microsoft.com/office/drawing/2014/main" id="{A65D05EB-B5C6-F89B-9A5A-29C5AF4BF180}"/>
                </a:ext>
              </a:extLst>
            </p:cNvPr>
            <p:cNvSpPr txBox="1"/>
            <p:nvPr/>
          </p:nvSpPr>
          <p:spPr>
            <a:xfrm>
              <a:off x="-1" y="1"/>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RENFORCER LA </a:t>
              </a:r>
              <a:r>
                <a:rPr lang="fr-FR" sz="1100" b="1" i="0" u="none" strike="noStrike" cap="none" dirty="0">
                  <a:solidFill>
                    <a:srgbClr val="FFFFFF"/>
                  </a:solidFill>
                  <a:latin typeface="Verdana"/>
                  <a:ea typeface="Verdana"/>
                  <a:cs typeface="Verdana"/>
                  <a:sym typeface="Verdana"/>
                </a:rPr>
                <a:t>SÉCURITÉ</a:t>
              </a:r>
              <a:r>
                <a:rPr lang="fr-FR" sz="1100" b="0" i="0" u="none" strike="noStrike" cap="none" dirty="0">
                  <a:solidFill>
                    <a:srgbClr val="FFFFFF"/>
                  </a:solidFill>
                  <a:latin typeface="Verdana"/>
                  <a:ea typeface="Verdana"/>
                  <a:cs typeface="Verdana"/>
                  <a:sym typeface="Verdana"/>
                </a:rPr>
                <a:t> ET LA </a:t>
              </a:r>
              <a:r>
                <a:rPr lang="fr-FR" sz="1100" b="1" i="0" u="none" strike="noStrike" cap="none" dirty="0">
                  <a:solidFill>
                    <a:srgbClr val="FFFFFF"/>
                  </a:solidFill>
                  <a:latin typeface="Verdana"/>
                  <a:ea typeface="Verdana"/>
                  <a:cs typeface="Verdana"/>
                  <a:sym typeface="Verdana"/>
                </a:rPr>
                <a:t>FIABILITÉ</a:t>
              </a:r>
              <a:r>
                <a:rPr lang="fr-FR" sz="1100" b="0" i="0" u="none" strike="noStrike" cap="none" dirty="0">
                  <a:solidFill>
                    <a:srgbClr val="FFFFFF"/>
                  </a:solidFill>
                  <a:latin typeface="Verdana"/>
                  <a:ea typeface="Verdana"/>
                  <a:cs typeface="Verdana"/>
                  <a:sym typeface="Verdana"/>
                </a:rPr>
                <a:t> DU SYSTÈME FINANCIER </a:t>
              </a:r>
              <a:endParaRPr sz="1100" b="0" i="0" u="none" strike="noStrike" cap="none" dirty="0">
                <a:solidFill>
                  <a:schemeClr val="lt1"/>
                </a:solidFill>
                <a:latin typeface="Arial"/>
                <a:ea typeface="Arial"/>
                <a:cs typeface="Arial"/>
                <a:sym typeface="Arial"/>
              </a:endParaRPr>
            </a:p>
          </p:txBody>
        </p:sp>
        <p:sp>
          <p:nvSpPr>
            <p:cNvPr id="27" name="Google Shape;5815;p11">
              <a:extLst>
                <a:ext uri="{FF2B5EF4-FFF2-40B4-BE49-F238E27FC236}">
                  <a16:creationId xmlns:a16="http://schemas.microsoft.com/office/drawing/2014/main" id="{66316777-0338-F7E8-474A-97BC75287408}"/>
                </a:ext>
              </a:extLst>
            </p:cNvPr>
            <p:cNvSpPr/>
            <p:nvPr/>
          </p:nvSpPr>
          <p:spPr>
            <a:xfrm>
              <a:off x="1909333" y="0"/>
              <a:ext cx="1909333" cy="1329804"/>
            </a:xfrm>
            <a:prstGeom prst="round1Rect">
              <a:avLst>
                <a:gd name="adj" fmla="val 16667"/>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5816;p11">
              <a:extLst>
                <a:ext uri="{FF2B5EF4-FFF2-40B4-BE49-F238E27FC236}">
                  <a16:creationId xmlns:a16="http://schemas.microsoft.com/office/drawing/2014/main" id="{917C53E6-5A11-1A90-946C-ECBCD1894B99}"/>
                </a:ext>
              </a:extLst>
            </p:cNvPr>
            <p:cNvSpPr txBox="1"/>
            <p:nvPr/>
          </p:nvSpPr>
          <p:spPr>
            <a:xfrm>
              <a:off x="1909333" y="0"/>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dirty="0">
                  <a:solidFill>
                    <a:srgbClr val="FFFFFF"/>
                  </a:solidFill>
                  <a:latin typeface="Verdana"/>
                  <a:ea typeface="Verdana"/>
                  <a:cs typeface="Verdana"/>
                  <a:sym typeface="Verdana"/>
                </a:rPr>
                <a:t>É</a:t>
              </a:r>
              <a:r>
                <a:rPr lang="fr-FR" sz="1100" b="0" i="0" u="none" strike="noStrike" cap="none" dirty="0">
                  <a:solidFill>
                    <a:srgbClr val="FFFFFF"/>
                  </a:solidFill>
                  <a:latin typeface="Verdana"/>
                  <a:ea typeface="Verdana"/>
                  <a:cs typeface="Verdana"/>
                  <a:sym typeface="Verdana"/>
                </a:rPr>
                <a:t>TABLIR DES STANDARDS MINIMAUX EN TERMES DE CONTRÔLES </a:t>
              </a:r>
              <a:endParaRPr sz="1100" b="0" i="0" u="none" strike="noStrike" cap="none" dirty="0">
                <a:solidFill>
                  <a:schemeClr val="lt1"/>
                </a:solidFill>
                <a:latin typeface="Arial"/>
                <a:ea typeface="Arial"/>
                <a:cs typeface="Arial"/>
                <a:sym typeface="Arial"/>
              </a:endParaRPr>
            </a:p>
          </p:txBody>
        </p:sp>
        <p:sp>
          <p:nvSpPr>
            <p:cNvPr id="29" name="Google Shape;5817;p11">
              <a:extLst>
                <a:ext uri="{FF2B5EF4-FFF2-40B4-BE49-F238E27FC236}">
                  <a16:creationId xmlns:a16="http://schemas.microsoft.com/office/drawing/2014/main" id="{AA4C442F-8B0C-21D7-DA46-5C7F6FF32207}"/>
                </a:ext>
              </a:extLst>
            </p:cNvPr>
            <p:cNvSpPr/>
            <p:nvPr/>
          </p:nvSpPr>
          <p:spPr>
            <a:xfrm rot="10800000">
              <a:off x="0" y="1329804"/>
              <a:ext cx="1909333" cy="1329804"/>
            </a:xfrm>
            <a:prstGeom prst="round1Rect">
              <a:avLst>
                <a:gd name="adj" fmla="val 16667"/>
              </a:avLst>
            </a:prstGeom>
            <a:solidFill>
              <a:srgbClr val="B48F4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5818;p11">
              <a:extLst>
                <a:ext uri="{FF2B5EF4-FFF2-40B4-BE49-F238E27FC236}">
                  <a16:creationId xmlns:a16="http://schemas.microsoft.com/office/drawing/2014/main" id="{6753E45A-F612-4E4E-5C75-00F38136CC5B}"/>
                </a:ext>
              </a:extLst>
            </p:cNvPr>
            <p:cNvSpPr txBox="1"/>
            <p:nvPr/>
          </p:nvSpPr>
          <p:spPr>
            <a:xfrm>
              <a:off x="0" y="1662255"/>
              <a:ext cx="1909333" cy="997353"/>
            </a:xfrm>
            <a:prstGeom prst="rect">
              <a:avLst/>
            </a:prstGeom>
            <a:noFill/>
            <a:ln>
              <a:noFill/>
            </a:ln>
          </p:spPr>
          <p:txBody>
            <a:bodyPr spcFirstLastPara="1" wrap="square" lIns="78225" tIns="78225" rIns="78225" bIns="78225" anchor="ctr" anchorCtr="0">
              <a:noAutofit/>
            </a:bodyPr>
            <a:lstStyle/>
            <a:p>
              <a:pPr marL="0" marR="0" lvl="0" indent="0" algn="l"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DIFFUSER ET PROMOUVOIR DE MEILLEURES PRATIQUES BANCAIRES</a:t>
              </a:r>
              <a:endParaRPr sz="1100" b="0" i="0" u="none" strike="noStrike" cap="none" dirty="0">
                <a:solidFill>
                  <a:schemeClr val="lt1"/>
                </a:solidFill>
                <a:latin typeface="Arial"/>
                <a:ea typeface="Arial"/>
                <a:cs typeface="Arial"/>
                <a:sym typeface="Arial"/>
              </a:endParaRPr>
            </a:p>
          </p:txBody>
        </p:sp>
        <p:sp>
          <p:nvSpPr>
            <p:cNvPr id="31" name="Google Shape;5819;p11">
              <a:extLst>
                <a:ext uri="{FF2B5EF4-FFF2-40B4-BE49-F238E27FC236}">
                  <a16:creationId xmlns:a16="http://schemas.microsoft.com/office/drawing/2014/main" id="{4AF6E1F5-DDC9-2B6F-06E7-B6929C6D9F75}"/>
                </a:ext>
              </a:extLst>
            </p:cNvPr>
            <p:cNvSpPr/>
            <p:nvPr/>
          </p:nvSpPr>
          <p:spPr>
            <a:xfrm rot="5400000">
              <a:off x="2199097" y="1040039"/>
              <a:ext cx="1329804" cy="1909333"/>
            </a:xfrm>
            <a:prstGeom prst="round1Rect">
              <a:avLst>
                <a:gd name="adj" fmla="val 16667"/>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5820;p11">
              <a:extLst>
                <a:ext uri="{FF2B5EF4-FFF2-40B4-BE49-F238E27FC236}">
                  <a16:creationId xmlns:a16="http://schemas.microsoft.com/office/drawing/2014/main" id="{DA7F4412-AB41-3A2E-F432-AD1C1A70D482}"/>
                </a:ext>
              </a:extLst>
            </p:cNvPr>
            <p:cNvSpPr txBox="1"/>
            <p:nvPr/>
          </p:nvSpPr>
          <p:spPr>
            <a:xfrm>
              <a:off x="1909333" y="1662255"/>
              <a:ext cx="1909333" cy="997353"/>
            </a:xfrm>
            <a:prstGeom prst="rect">
              <a:avLst/>
            </a:prstGeom>
            <a:noFill/>
            <a:ln>
              <a:noFill/>
            </a:ln>
          </p:spPr>
          <p:txBody>
            <a:bodyPr spcFirstLastPara="1" wrap="square" lIns="78225" tIns="78225" rIns="78225" bIns="78225" anchor="ctr" anchorCtr="0">
              <a:noAutofit/>
            </a:bodyPr>
            <a:lstStyle/>
            <a:p>
              <a:pPr marL="0" marR="0" lvl="0" indent="0" algn="r" rtl="0">
                <a:lnSpc>
                  <a:spcPct val="90000"/>
                </a:lnSpc>
                <a:spcBef>
                  <a:spcPts val="0"/>
                </a:spcBef>
                <a:spcAft>
                  <a:spcPts val="0"/>
                </a:spcAft>
                <a:buClr>
                  <a:srgbClr val="FFFFFF"/>
                </a:buClr>
                <a:buSzPts val="800"/>
                <a:buFont typeface="Arial"/>
                <a:buNone/>
              </a:pPr>
              <a:r>
                <a:rPr lang="fr-FR" sz="1100" b="0" i="0" u="none" strike="noStrike" cap="none" dirty="0">
                  <a:solidFill>
                    <a:srgbClr val="FFFFFF"/>
                  </a:solidFill>
                  <a:latin typeface="Verdana"/>
                  <a:ea typeface="Verdana"/>
                  <a:cs typeface="Verdana"/>
                  <a:sym typeface="Verdana"/>
                </a:rPr>
                <a:t>S’ASSURER D’UNE COOPÉRATION INTERNATIONALE</a:t>
              </a:r>
              <a:endParaRPr sz="1100" b="0" i="0" u="none" strike="noStrike" cap="none" dirty="0">
                <a:solidFill>
                  <a:schemeClr val="lt1"/>
                </a:solidFill>
                <a:latin typeface="Arial"/>
                <a:ea typeface="Arial"/>
                <a:cs typeface="Arial"/>
                <a:sym typeface="Arial"/>
              </a:endParaRPr>
            </a:p>
          </p:txBody>
        </p:sp>
        <p:sp>
          <p:nvSpPr>
            <p:cNvPr id="1217" name="Google Shape;5821;p11">
              <a:extLst>
                <a:ext uri="{FF2B5EF4-FFF2-40B4-BE49-F238E27FC236}">
                  <a16:creationId xmlns:a16="http://schemas.microsoft.com/office/drawing/2014/main" id="{00F7A494-E7E8-0D66-D27C-10BB61D05991}"/>
                </a:ext>
              </a:extLst>
            </p:cNvPr>
            <p:cNvSpPr/>
            <p:nvPr/>
          </p:nvSpPr>
          <p:spPr>
            <a:xfrm>
              <a:off x="1245967" y="997353"/>
              <a:ext cx="1326730" cy="664902"/>
            </a:xfrm>
            <a:prstGeom prst="roundRect">
              <a:avLst>
                <a:gd name="adj" fmla="val 16667"/>
              </a:avLst>
            </a:prstGeom>
            <a:solidFill>
              <a:srgbClr val="D9D3C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5822;p11">
              <a:extLst>
                <a:ext uri="{FF2B5EF4-FFF2-40B4-BE49-F238E27FC236}">
                  <a16:creationId xmlns:a16="http://schemas.microsoft.com/office/drawing/2014/main" id="{661B6C36-BB5E-141F-0E3A-A17ED5BEE343}"/>
                </a:ext>
              </a:extLst>
            </p:cNvPr>
            <p:cNvSpPr txBox="1"/>
            <p:nvPr/>
          </p:nvSpPr>
          <p:spPr>
            <a:xfrm>
              <a:off x="1278425" y="1029811"/>
              <a:ext cx="1261814" cy="59998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fr-FR" sz="1300" b="1" i="0" u="none" strike="noStrike" cap="none" dirty="0">
                  <a:solidFill>
                    <a:srgbClr val="C00000"/>
                  </a:solidFill>
                  <a:latin typeface="Verdana"/>
                  <a:ea typeface="Verdana"/>
                  <a:cs typeface="Verdana"/>
                  <a:sym typeface="Verdana"/>
                </a:rPr>
                <a:t>Le dispositif Bâlois</a:t>
              </a:r>
              <a:endParaRPr sz="1300" b="0" i="0" u="none" strike="noStrike" cap="none" dirty="0">
                <a:solidFill>
                  <a:srgbClr val="C00000"/>
                </a:solidFill>
                <a:latin typeface="Arial"/>
                <a:ea typeface="Arial"/>
                <a:cs typeface="Arial"/>
                <a:sym typeface="Arial"/>
              </a:endParaRPr>
            </a:p>
          </p:txBody>
        </p:sp>
      </p:grpSp>
      <p:grpSp>
        <p:nvGrpSpPr>
          <p:cNvPr id="1219" name="Groupe 1218">
            <a:extLst>
              <a:ext uri="{FF2B5EF4-FFF2-40B4-BE49-F238E27FC236}">
                <a16:creationId xmlns:a16="http://schemas.microsoft.com/office/drawing/2014/main" id="{38A7A673-1539-8EAB-C910-AE10C9F98B8F}"/>
              </a:ext>
            </a:extLst>
          </p:cNvPr>
          <p:cNvGrpSpPr/>
          <p:nvPr/>
        </p:nvGrpSpPr>
        <p:grpSpPr>
          <a:xfrm>
            <a:off x="4731926" y="1209631"/>
            <a:ext cx="7190896" cy="5574913"/>
            <a:chOff x="4731091" y="754867"/>
            <a:chExt cx="7190896" cy="5574913"/>
          </a:xfrm>
        </p:grpSpPr>
        <p:sp>
          <p:nvSpPr>
            <p:cNvPr id="1220" name="Rectangle 1219">
              <a:extLst>
                <a:ext uri="{FF2B5EF4-FFF2-40B4-BE49-F238E27FC236}">
                  <a16:creationId xmlns:a16="http://schemas.microsoft.com/office/drawing/2014/main" id="{2C3B483B-6ECF-7D56-E310-78877E27068D}"/>
                </a:ext>
              </a:extLst>
            </p:cNvPr>
            <p:cNvSpPr/>
            <p:nvPr/>
          </p:nvSpPr>
          <p:spPr>
            <a:xfrm>
              <a:off x="9824687" y="2296303"/>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Instauration de règles de</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transparence financière.</a:t>
              </a:r>
              <a:endParaRPr lang="fr-FR" sz="1000" b="0" i="0" u="none" strike="noStrike" cap="none" dirty="0">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900"/>
                <a:buFont typeface="Arial"/>
                <a:buNone/>
              </a:pPr>
              <a:endParaRPr lang="fr-FR" sz="1000" b="0" i="0" u="none" strike="noStrike" cap="none" dirty="0">
                <a:solidFill>
                  <a:schemeClr val="dk1"/>
                </a:solidFill>
                <a:latin typeface="Calibri"/>
                <a:ea typeface="Calibri"/>
                <a:cs typeface="Calibri"/>
                <a:sym typeface="Calibri"/>
              </a:endParaRPr>
            </a:p>
            <a:p>
              <a:pPr marL="285750" marR="0" lvl="0" indent="-171450" algn="just" rtl="0">
                <a:lnSpc>
                  <a:spcPct val="100000"/>
                </a:lnSpc>
                <a:spcBef>
                  <a:spcPts val="0"/>
                </a:spcBef>
                <a:spcAft>
                  <a:spcPts val="0"/>
                </a:spcAft>
                <a:buClr>
                  <a:srgbClr val="000000"/>
                </a:buClr>
                <a:buSzPts val="9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Uniformisation </a:t>
              </a:r>
              <a:r>
                <a:rPr lang="fr-FR" sz="1000" dirty="0">
                  <a:solidFill>
                    <a:schemeClr val="dk1"/>
                  </a:solidFill>
                  <a:latin typeface="Calibri"/>
                  <a:ea typeface="Calibri"/>
                  <a:cs typeface="Calibri"/>
                  <a:sym typeface="Calibri"/>
                </a:rPr>
                <a:t>d</a:t>
              </a:r>
              <a:r>
                <a:rPr lang="fr-FR" sz="1000" b="0" i="0" u="none" strike="noStrike" cap="none" dirty="0">
                  <a:solidFill>
                    <a:schemeClr val="dk1"/>
                  </a:solidFill>
                  <a:latin typeface="Calibri"/>
                  <a:ea typeface="Calibri"/>
                  <a:cs typeface="Calibri"/>
                  <a:sym typeface="Calibri"/>
                </a:rPr>
                <a:t>es pratiques</a:t>
              </a:r>
            </a:p>
            <a:p>
              <a:pPr marL="285750" marR="0" lvl="0" indent="-171450" algn="just" rtl="0">
                <a:lnSpc>
                  <a:spcPct val="100000"/>
                </a:lnSpc>
                <a:spcBef>
                  <a:spcPts val="0"/>
                </a:spcBef>
                <a:spcAft>
                  <a:spcPts val="0"/>
                </a:spcAft>
                <a:buClr>
                  <a:srgbClr val="000000"/>
                </a:buClr>
                <a:buSzPts val="900"/>
                <a:buFont typeface="Arial"/>
                <a:buNone/>
              </a:pPr>
              <a:r>
                <a:rPr lang="fr-FR" sz="1000" b="0" i="0" u="none" strike="noStrike" cap="none" dirty="0">
                  <a:solidFill>
                    <a:schemeClr val="dk1"/>
                  </a:solidFill>
                  <a:latin typeface="Calibri"/>
                  <a:ea typeface="Calibri"/>
                  <a:cs typeface="Calibri"/>
                  <a:sym typeface="Calibri"/>
                </a:rPr>
                <a:t>bancaires de communication</a:t>
              </a:r>
            </a:p>
            <a:p>
              <a:pPr marL="285750" marR="0" lvl="0" indent="-171450" algn="just" rtl="0">
                <a:lnSpc>
                  <a:spcPct val="100000"/>
                </a:lnSpc>
                <a:spcBef>
                  <a:spcPts val="0"/>
                </a:spcBef>
                <a:spcAft>
                  <a:spcPts val="0"/>
                </a:spcAft>
                <a:buClr>
                  <a:srgbClr val="000000"/>
                </a:buClr>
                <a:buSzPts val="900"/>
                <a:buFont typeface="Arial"/>
                <a:buNone/>
              </a:pPr>
              <a:r>
                <a:rPr lang="fr-FR" sz="1000" dirty="0">
                  <a:solidFill>
                    <a:schemeClr val="dk1"/>
                  </a:solidFill>
                  <a:latin typeface="Calibri"/>
                  <a:ea typeface="Calibri"/>
                  <a:cs typeface="Calibri"/>
                  <a:sym typeface="Calibri"/>
                </a:rPr>
                <a:t>f</a:t>
              </a:r>
              <a:r>
                <a:rPr lang="fr-FR" sz="1000" b="0" i="0" u="none" strike="noStrike" cap="none" dirty="0">
                  <a:solidFill>
                    <a:schemeClr val="dk1"/>
                  </a:solidFill>
                  <a:latin typeface="Calibri"/>
                  <a:ea typeface="Calibri"/>
                  <a:cs typeface="Calibri"/>
                  <a:sym typeface="Calibri"/>
                </a:rPr>
                <a:t>inancière.</a:t>
              </a:r>
            </a:p>
            <a:p>
              <a:pPr marL="114300" marR="0" lvl="0" algn="just" rtl="0">
                <a:lnSpc>
                  <a:spcPct val="100000"/>
                </a:lnSpc>
                <a:spcBef>
                  <a:spcPts val="0"/>
                </a:spcBef>
                <a:spcAft>
                  <a:spcPts val="0"/>
                </a:spcAft>
                <a:buClr>
                  <a:srgbClr val="000000"/>
                </a:buClr>
                <a:buSzPts val="900"/>
              </a:pPr>
              <a:endParaRPr lang="fr-FR" sz="1000" dirty="0">
                <a:solidFill>
                  <a:schemeClr val="dk1"/>
                </a:solidFill>
                <a:latin typeface="Calibri"/>
                <a:ea typeface="Calibri"/>
                <a:cs typeface="Calibri"/>
                <a:sym typeface="Calibri"/>
              </a:endParaRPr>
            </a:p>
            <a:p>
              <a:pPr marL="114300" marR="0" lvl="0" algn="just" rtl="0">
                <a:lnSpc>
                  <a:spcPct val="100000"/>
                </a:lnSpc>
                <a:spcBef>
                  <a:spcPts val="0"/>
                </a:spcBef>
                <a:spcAft>
                  <a:spcPts val="0"/>
                </a:spcAft>
                <a:buClr>
                  <a:srgbClr val="000000"/>
                </a:buClr>
                <a:buSzPts val="900"/>
              </a:pPr>
              <a:r>
                <a:rPr lang="fr-FR" sz="1000" b="1" dirty="0">
                  <a:solidFill>
                    <a:schemeClr val="dk1"/>
                  </a:solidFill>
                  <a:latin typeface="Calibri"/>
                  <a:ea typeface="Calibri"/>
                  <a:cs typeface="Calibri"/>
                  <a:sym typeface="Calibri"/>
                </a:rPr>
                <a:t>Reporting ESG : </a:t>
              </a:r>
            </a:p>
            <a:p>
              <a:pPr marL="285750" marR="0" lvl="0" indent="-171450" rtl="0">
                <a:lnSpc>
                  <a:spcPct val="100000"/>
                </a:lnSpc>
                <a:spcBef>
                  <a:spcPts val="0"/>
                </a:spcBef>
                <a:spcAft>
                  <a:spcPts val="0"/>
                </a:spcAft>
                <a:buClr>
                  <a:srgbClr val="000000"/>
                </a:buClr>
                <a:buSzPts val="900"/>
                <a:buFont typeface="Arial" panose="020B0604020202020204" pitchFamily="34" charset="0"/>
                <a:buChar char="•"/>
              </a:pPr>
              <a:r>
                <a:rPr lang="fr-FR" sz="1000" dirty="0">
                  <a:solidFill>
                    <a:schemeClr val="dk1"/>
                  </a:solidFill>
                  <a:latin typeface="Calibri"/>
                  <a:ea typeface="Calibri"/>
                  <a:cs typeface="Calibri"/>
                  <a:sym typeface="Calibri"/>
                </a:rPr>
                <a:t>Publication de KPIs</a:t>
              </a:r>
              <a:r>
                <a:rPr lang="fr-FR" sz="1000" b="0" i="0" u="none" strike="noStrike" cap="none" dirty="0">
                  <a:solidFill>
                    <a:schemeClr val="dk1"/>
                  </a:solidFill>
                  <a:latin typeface="Calibri"/>
                  <a:ea typeface="Calibri"/>
                  <a:cs typeface="Calibri"/>
                  <a:sym typeface="Calibri"/>
                </a:rPr>
                <a:t> quantitatifs et qualitatifs sur les risques ESG (ex : </a:t>
              </a:r>
              <a:r>
                <a:rPr lang="fr-FR" sz="1000" dirty="0">
                  <a:solidFill>
                    <a:schemeClr val="dk1"/>
                  </a:solidFill>
                  <a:latin typeface="Calibri"/>
                  <a:ea typeface="Calibri"/>
                  <a:cs typeface="Calibri"/>
                  <a:sym typeface="Calibri"/>
                </a:rPr>
                <a:t>G</a:t>
              </a:r>
              <a:r>
                <a:rPr lang="fr-FR" sz="1000" b="0" i="0" u="none" strike="noStrike" cap="none" dirty="0">
                  <a:solidFill>
                    <a:schemeClr val="dk1"/>
                  </a:solidFill>
                  <a:latin typeface="Calibri"/>
                  <a:ea typeface="Calibri"/>
                  <a:cs typeface="Calibri"/>
                  <a:sym typeface="Calibri"/>
                </a:rPr>
                <a:t>reen </a:t>
              </a:r>
              <a:r>
                <a:rPr lang="fr-FR" sz="1000" dirty="0">
                  <a:solidFill>
                    <a:schemeClr val="dk1"/>
                  </a:solidFill>
                  <a:latin typeface="Calibri"/>
                  <a:ea typeface="Calibri"/>
                  <a:cs typeface="Calibri"/>
                  <a:sym typeface="Calibri"/>
                </a:rPr>
                <a:t>A</a:t>
              </a:r>
              <a:r>
                <a:rPr lang="fr-FR" sz="1000" b="0" i="0" u="none" strike="noStrike" cap="none" dirty="0">
                  <a:solidFill>
                    <a:schemeClr val="dk1"/>
                  </a:solidFill>
                  <a:latin typeface="Calibri"/>
                  <a:ea typeface="Calibri"/>
                  <a:cs typeface="Calibri"/>
                  <a:sym typeface="Calibri"/>
                </a:rPr>
                <a:t>sset </a:t>
              </a:r>
              <a:r>
                <a:rPr lang="fr-FR" sz="1000" dirty="0">
                  <a:solidFill>
                    <a:schemeClr val="dk1"/>
                  </a:solidFill>
                  <a:latin typeface="Calibri"/>
                  <a:ea typeface="Calibri"/>
                  <a:cs typeface="Calibri"/>
                  <a:sym typeface="Calibri"/>
                </a:rPr>
                <a:t>R</a:t>
              </a:r>
              <a:r>
                <a:rPr lang="fr-FR" sz="1000" b="0" i="0" u="none" strike="noStrike" cap="none" dirty="0">
                  <a:solidFill>
                    <a:schemeClr val="dk1"/>
                  </a:solidFill>
                  <a:latin typeface="Calibri"/>
                  <a:ea typeface="Calibri"/>
                  <a:cs typeface="Calibri"/>
                  <a:sym typeface="Calibri"/>
                </a:rPr>
                <a:t>atio).</a:t>
              </a:r>
              <a:endParaRPr lang="fr-FR" sz="1000" b="0" i="0" u="none" strike="noStrike" cap="none" dirty="0">
                <a:solidFill>
                  <a:srgbClr val="000000"/>
                </a:solidFill>
                <a:latin typeface="Arial"/>
                <a:ea typeface="Arial"/>
                <a:cs typeface="Arial"/>
                <a:sym typeface="Arial"/>
              </a:endParaRPr>
            </a:p>
            <a:p>
              <a:pPr algn="ctr"/>
              <a:endParaRPr lang="fr-FR" dirty="0"/>
            </a:p>
          </p:txBody>
        </p:sp>
        <p:sp>
          <p:nvSpPr>
            <p:cNvPr id="1221" name="Rectangle 1220">
              <a:extLst>
                <a:ext uri="{FF2B5EF4-FFF2-40B4-BE49-F238E27FC236}">
                  <a16:creationId xmlns:a16="http://schemas.microsoft.com/office/drawing/2014/main" id="{91F8B72D-268C-2C50-0468-C514587BE044}"/>
                </a:ext>
              </a:extLst>
            </p:cNvPr>
            <p:cNvSpPr/>
            <p:nvPr/>
          </p:nvSpPr>
          <p:spPr>
            <a:xfrm>
              <a:off x="7690927" y="2296305"/>
              <a:ext cx="2097300" cy="3796668"/>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171450" algn="l" rtl="0">
                <a:lnSpc>
                  <a:spcPct val="100000"/>
                </a:lnSpc>
                <a:spcBef>
                  <a:spcPts val="0"/>
                </a:spcBef>
                <a:spcAft>
                  <a:spcPts val="0"/>
                </a:spcAft>
                <a:buClr>
                  <a:srgbClr val="000000"/>
                </a:buClr>
                <a:buSzPts val="1000"/>
                <a:buFont typeface="Arial"/>
                <a:buNone/>
              </a:pPr>
              <a:r>
                <a:rPr lang="fr-FR" sz="1000" b="1" dirty="0">
                  <a:solidFill>
                    <a:schemeClr val="dk1"/>
                  </a:solidFill>
                  <a:latin typeface="Calibri"/>
                  <a:ea typeface="Calibri"/>
                  <a:cs typeface="Calibri"/>
                  <a:sym typeface="Calibri"/>
                </a:rPr>
                <a:t>Les processus et outils d’évaluation </a:t>
              </a:r>
              <a:r>
                <a:rPr lang="fr-FR" sz="1000" b="1" i="0" strike="noStrike" cap="none" dirty="0">
                  <a:solidFill>
                    <a:schemeClr val="dk1"/>
                  </a:solidFill>
                  <a:latin typeface="Calibri"/>
                  <a:ea typeface="Calibri"/>
                  <a:cs typeface="Calibri"/>
                  <a:sym typeface="Calibri"/>
                </a:rPr>
                <a:t>: </a:t>
              </a:r>
              <a:endParaRPr lang="fr-FR" sz="10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i="0" u="none" strike="noStrike" cap="none" dirty="0">
                  <a:solidFill>
                    <a:schemeClr val="tx1"/>
                  </a:solidFill>
                  <a:latin typeface="Calibri"/>
                  <a:ea typeface="Calibri"/>
                  <a:cs typeface="Calibri"/>
                  <a:sym typeface="Calibri"/>
                </a:rPr>
                <a:t>SREP (</a:t>
              </a:r>
              <a:r>
                <a:rPr lang="fr-FR" sz="1000" dirty="0" err="1">
                  <a:solidFill>
                    <a:schemeClr val="tx1"/>
                  </a:solidFill>
                  <a:latin typeface="Calibri"/>
                  <a:ea typeface="Calibri"/>
                  <a:cs typeface="Calibri"/>
                  <a:sym typeface="Calibri"/>
                </a:rPr>
                <a:t>S</a:t>
              </a:r>
              <a:r>
                <a:rPr lang="fr-FR" sz="1000" i="0" u="none" strike="noStrike" cap="none" dirty="0" err="1">
                  <a:solidFill>
                    <a:schemeClr val="tx1"/>
                  </a:solidFill>
                  <a:latin typeface="Calibri"/>
                  <a:ea typeface="Calibri"/>
                  <a:cs typeface="Calibri"/>
                  <a:sym typeface="Calibri"/>
                </a:rPr>
                <a:t>upervisory</a:t>
              </a:r>
              <a:r>
                <a:rPr lang="fr-FR" sz="1000" i="0" u="none" strike="noStrike" cap="none" dirty="0">
                  <a:solidFill>
                    <a:schemeClr val="tx1"/>
                  </a:solidFill>
                  <a:latin typeface="Calibri"/>
                  <a:ea typeface="Calibri"/>
                  <a:cs typeface="Calibri"/>
                  <a:sym typeface="Calibri"/>
                </a:rPr>
                <a:t> </a:t>
              </a:r>
              <a:r>
                <a:rPr lang="fr-FR" sz="1000" dirty="0" err="1">
                  <a:solidFill>
                    <a:schemeClr val="tx1"/>
                  </a:solidFill>
                  <a:latin typeface="Calibri"/>
                  <a:ea typeface="Calibri"/>
                  <a:cs typeface="Calibri"/>
                  <a:sym typeface="Calibri"/>
                </a:rPr>
                <a:t>R</a:t>
              </a:r>
              <a:r>
                <a:rPr lang="fr-FR" sz="1000" i="0" u="none" strike="noStrike" cap="none" dirty="0" err="1">
                  <a:solidFill>
                    <a:schemeClr val="tx1"/>
                  </a:solidFill>
                  <a:latin typeface="Calibri"/>
                  <a:ea typeface="Calibri"/>
                  <a:cs typeface="Calibri"/>
                  <a:sym typeface="Calibri"/>
                </a:rPr>
                <a:t>eview</a:t>
              </a:r>
              <a:r>
                <a:rPr lang="fr-FR" sz="1000" i="0" u="none" strike="noStrike" cap="none" dirty="0">
                  <a:solidFill>
                    <a:schemeClr val="tx1"/>
                  </a:solidFill>
                  <a:latin typeface="Calibri"/>
                  <a:ea typeface="Calibri"/>
                  <a:cs typeface="Calibri"/>
                  <a:sym typeface="Calibri"/>
                </a:rPr>
                <a:t> and Evaluation </a:t>
              </a:r>
              <a:r>
                <a:rPr lang="fr-FR" sz="1000" dirty="0">
                  <a:solidFill>
                    <a:schemeClr val="tx1"/>
                  </a:solidFill>
                  <a:latin typeface="Calibri"/>
                  <a:ea typeface="Calibri"/>
                  <a:cs typeface="Calibri"/>
                  <a:sym typeface="Calibri"/>
                </a:rPr>
                <a:t>P</a:t>
              </a:r>
              <a:r>
                <a:rPr lang="fr-FR" sz="1000" i="0" u="none" strike="noStrike" cap="none" dirty="0">
                  <a:solidFill>
                    <a:schemeClr val="tx1"/>
                  </a:solidFill>
                  <a:latin typeface="Calibri"/>
                  <a:ea typeface="Calibri"/>
                  <a:cs typeface="Calibri"/>
                  <a:sym typeface="Calibri"/>
                </a:rPr>
                <a:t>rocess).</a:t>
              </a:r>
              <a:endParaRPr lang="fr-FR" sz="1000" i="0" u="none" strike="noStrike" cap="none" dirty="0">
                <a:solidFill>
                  <a:schemeClr val="tx1"/>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RAF (Risk </a:t>
              </a:r>
              <a:r>
                <a:rPr lang="fr-FR" sz="1000" b="0" i="0" u="none" strike="noStrike" cap="none" dirty="0" err="1">
                  <a:solidFill>
                    <a:schemeClr val="dk1"/>
                  </a:solidFill>
                  <a:latin typeface="Calibri"/>
                  <a:ea typeface="Calibri"/>
                  <a:cs typeface="Calibri"/>
                  <a:sym typeface="Calibri"/>
                </a:rPr>
                <a:t>Appetite</a:t>
              </a:r>
              <a:r>
                <a:rPr lang="fr-FR" sz="1000" b="0" i="0" u="none" strike="noStrike" cap="none" dirty="0">
                  <a:solidFill>
                    <a:schemeClr val="dk1"/>
                  </a:solidFill>
                  <a:latin typeface="Calibri"/>
                  <a:ea typeface="Calibri"/>
                  <a:cs typeface="Calibri"/>
                  <a:sym typeface="Calibri"/>
                </a:rPr>
                <a:t> Framework) </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1" i="0" u="none" strike="noStrike" cap="none" dirty="0">
                  <a:solidFill>
                    <a:srgbClr val="FF0000"/>
                  </a:solidFill>
                  <a:latin typeface="Calibri"/>
                  <a:ea typeface="Calibri"/>
                  <a:cs typeface="Calibri"/>
                  <a:sym typeface="Calibri"/>
                </a:rPr>
                <a:t>ICAAP (</a:t>
              </a:r>
              <a:r>
                <a:rPr lang="fr-FR" sz="1000" b="1" i="0" u="none" strike="noStrike" cap="none" dirty="0" err="1">
                  <a:solidFill>
                    <a:srgbClr val="FF0000"/>
                  </a:solidFill>
                  <a:latin typeface="Calibri"/>
                  <a:ea typeface="Calibri"/>
                  <a:cs typeface="Calibri"/>
                  <a:sym typeface="Calibri"/>
                </a:rPr>
                <a:t>Internal</a:t>
              </a:r>
              <a:r>
                <a:rPr lang="fr-FR" sz="1000" b="1" i="0" u="none" strike="noStrike" cap="none" dirty="0">
                  <a:solidFill>
                    <a:srgbClr val="FF0000"/>
                  </a:solidFill>
                  <a:latin typeface="Calibri"/>
                  <a:ea typeface="Calibri"/>
                  <a:cs typeface="Calibri"/>
                  <a:sym typeface="Calibri"/>
                </a:rPr>
                <a:t> Capital </a:t>
              </a:r>
              <a:r>
                <a:rPr lang="fr-FR" sz="1000" b="1" i="0" u="none" strike="noStrike" cap="none" dirty="0" err="1">
                  <a:solidFill>
                    <a:srgbClr val="FF0000"/>
                  </a:solidFill>
                  <a:latin typeface="Calibri"/>
                  <a:ea typeface="Calibri"/>
                  <a:cs typeface="Calibri"/>
                  <a:sym typeface="Calibri"/>
                </a:rPr>
                <a:t>Adequacy</a:t>
              </a:r>
              <a:r>
                <a:rPr lang="fr-FR" sz="1000" b="1" i="0" u="none" strike="noStrike" cap="none" dirty="0">
                  <a:solidFill>
                    <a:srgbClr val="FF0000"/>
                  </a:solidFill>
                  <a:latin typeface="Calibri"/>
                  <a:ea typeface="Calibri"/>
                  <a:cs typeface="Calibri"/>
                  <a:sym typeface="Calibri"/>
                </a:rPr>
                <a:t> </a:t>
              </a:r>
              <a:r>
                <a:rPr lang="fr-FR" sz="1000" b="1" i="0" u="none" strike="noStrike" cap="none" dirty="0" err="1">
                  <a:solidFill>
                    <a:srgbClr val="FF0000"/>
                  </a:solidFill>
                  <a:latin typeface="Calibri"/>
                  <a:ea typeface="Calibri"/>
                  <a:cs typeface="Calibri"/>
                  <a:sym typeface="Calibri"/>
                </a:rPr>
                <a:t>Assessment</a:t>
              </a:r>
              <a:r>
                <a:rPr lang="fr-FR" sz="1000" b="1" i="0" u="none" strike="noStrike" cap="none" dirty="0">
                  <a:solidFill>
                    <a:srgbClr val="FF0000"/>
                  </a:solidFill>
                  <a:latin typeface="Calibri"/>
                  <a:ea typeface="Calibri"/>
                  <a:cs typeface="Calibri"/>
                  <a:sym typeface="Calibri"/>
                </a:rPr>
                <a:t> Process).</a:t>
              </a:r>
              <a:endParaRPr lang="fr-FR" sz="1000" b="1" i="0" u="none" strike="noStrike" cap="none" dirty="0">
                <a:solidFill>
                  <a:srgbClr val="FF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ILAAP (</a:t>
              </a:r>
              <a:r>
                <a:rPr lang="fr-FR" sz="1000" b="0" i="0" u="none" strike="noStrike" cap="none" dirty="0" err="1">
                  <a:solidFill>
                    <a:schemeClr val="dk1"/>
                  </a:solidFill>
                  <a:latin typeface="Calibri"/>
                  <a:ea typeface="Calibri"/>
                  <a:cs typeface="Calibri"/>
                  <a:sym typeface="Calibri"/>
                </a:rPr>
                <a:t>Internal</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Liquidity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Adequacy</a:t>
              </a:r>
              <a:r>
                <a:rPr lang="fr-FR" sz="1000" b="0" i="0" u="none" strike="noStrike" cap="none" dirty="0">
                  <a:solidFill>
                    <a:schemeClr val="dk1"/>
                  </a:solidFill>
                  <a:latin typeface="Calibri"/>
                  <a:ea typeface="Calibri"/>
                  <a:cs typeface="Calibri"/>
                  <a:sym typeface="Calibri"/>
                </a:rPr>
                <a:t> </a:t>
              </a:r>
              <a:r>
                <a:rPr lang="fr-FR" sz="1000" b="0" i="0" u="none" strike="noStrike" cap="none" dirty="0" err="1">
                  <a:solidFill>
                    <a:schemeClr val="dk1"/>
                  </a:solidFill>
                  <a:latin typeface="Calibri"/>
                  <a:ea typeface="Calibri"/>
                  <a:cs typeface="Calibri"/>
                  <a:sym typeface="Calibri"/>
                </a:rPr>
                <a:t>Assessment</a:t>
              </a:r>
              <a:r>
                <a:rPr lang="fr-FR" sz="1000" b="0" i="0" u="none" strike="noStrike" cap="none" dirty="0">
                  <a:solidFill>
                    <a:schemeClr val="dk1"/>
                  </a:solidFill>
                  <a:latin typeface="Calibri"/>
                  <a:ea typeface="Calibri"/>
                  <a:cs typeface="Calibri"/>
                  <a:sym typeface="Calibri"/>
                </a:rPr>
                <a:t> Process).</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1" i="0" u="none" strike="noStrike" cap="none" dirty="0">
                  <a:solidFill>
                    <a:srgbClr val="FF0000"/>
                  </a:solidFill>
                  <a:latin typeface="Calibri"/>
                  <a:ea typeface="Calibri"/>
                  <a:cs typeface="Calibri"/>
                  <a:sym typeface="Calibri"/>
                </a:rPr>
                <a:t>Stress tests standards &amp; climatiques</a:t>
              </a:r>
              <a:endParaRPr lang="fr-FR" sz="1000" b="1" dirty="0">
                <a:solidFill>
                  <a:srgbClr val="FF0000"/>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err="1">
                  <a:solidFill>
                    <a:schemeClr val="dk1"/>
                  </a:solidFill>
                  <a:latin typeface="Calibri"/>
                  <a:ea typeface="Calibri"/>
                  <a:cs typeface="Calibri"/>
                  <a:sym typeface="Calibri"/>
                </a:rPr>
                <a:t>Backtesting</a:t>
              </a:r>
              <a:r>
                <a:rPr lang="fr-FR" sz="1000" b="0" i="0" u="none" strike="noStrike" cap="none" dirty="0">
                  <a:solidFill>
                    <a:schemeClr val="dk1"/>
                  </a:solidFill>
                  <a:latin typeface="Calibri"/>
                  <a:ea typeface="Calibri"/>
                  <a:cs typeface="Calibri"/>
                  <a:sym typeface="Calibri"/>
                </a:rPr>
                <a:t>.</a:t>
              </a: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endParaRPr lang="fr-FR" sz="1000"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rgbClr val="000000"/>
                </a:buClr>
                <a:buSzPts val="1000"/>
                <a:buFont typeface="Arial"/>
                <a:buNone/>
              </a:pPr>
              <a:r>
                <a:rPr lang="fr-FR" sz="1000" b="1" i="0" strike="noStrike" cap="none" dirty="0">
                  <a:solidFill>
                    <a:schemeClr val="dk1"/>
                  </a:solidFill>
                  <a:latin typeface="Calibri"/>
                  <a:ea typeface="Calibri"/>
                  <a:cs typeface="Calibri"/>
                  <a:sym typeface="Calibri"/>
                </a:rPr>
                <a:t>La gouvernance et la supervision : </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Comités de gestion</a:t>
              </a:r>
              <a:endParaRPr lang="fr-FR" sz="10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Conseil d’administration</a:t>
              </a:r>
            </a:p>
            <a:p>
              <a:pPr marL="285750" marR="0" lvl="0" indent="-171450" algn="l" rtl="0">
                <a:lnSpc>
                  <a:spcPct val="100000"/>
                </a:lnSpc>
                <a:spcBef>
                  <a:spcPts val="0"/>
                </a:spcBef>
                <a:spcAft>
                  <a:spcPts val="0"/>
                </a:spcAft>
                <a:buClr>
                  <a:srgbClr val="000000"/>
                </a:buClr>
                <a:buSzPts val="1000"/>
                <a:buFont typeface="Arial" panose="020B0604020202020204" pitchFamily="34" charset="0"/>
                <a:buChar char="•"/>
              </a:pPr>
              <a:r>
                <a:rPr lang="fr-FR" sz="1000" b="0" i="0" u="none" strike="noStrike" cap="none" dirty="0">
                  <a:solidFill>
                    <a:schemeClr val="dk1"/>
                  </a:solidFill>
                  <a:latin typeface="Calibri"/>
                  <a:ea typeface="Calibri"/>
                  <a:cs typeface="Calibri"/>
                  <a:sym typeface="Calibri"/>
                </a:rPr>
                <a:t>Audit interne.</a:t>
              </a:r>
            </a:p>
            <a:p>
              <a:pPr marL="285750" marR="0" lvl="0" indent="-171450" algn="l" rtl="0">
                <a:lnSpc>
                  <a:spcPct val="100000"/>
                </a:lnSpc>
                <a:spcBef>
                  <a:spcPts val="0"/>
                </a:spcBef>
                <a:spcAft>
                  <a:spcPts val="0"/>
                </a:spcAft>
                <a:buClr>
                  <a:srgbClr val="000000"/>
                </a:buClr>
                <a:buSzPts val="1000"/>
                <a:buFont typeface="Arial"/>
                <a:buNone/>
              </a:pPr>
              <a:endParaRPr lang="fr-FR" sz="1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just"/>
              <a:endParaRPr lang="fr-FR" dirty="0"/>
            </a:p>
          </p:txBody>
        </p:sp>
        <p:sp>
          <p:nvSpPr>
            <p:cNvPr id="1222" name="Rectangle 1221">
              <a:extLst>
                <a:ext uri="{FF2B5EF4-FFF2-40B4-BE49-F238E27FC236}">
                  <a16:creationId xmlns:a16="http://schemas.microsoft.com/office/drawing/2014/main" id="{D4A74D19-A309-868A-FA29-5F00E4BE1B43}"/>
                </a:ext>
              </a:extLst>
            </p:cNvPr>
            <p:cNvSpPr/>
            <p:nvPr/>
          </p:nvSpPr>
          <p:spPr>
            <a:xfrm>
              <a:off x="4742181" y="2296305"/>
              <a:ext cx="2902227" cy="3796666"/>
            </a:xfrm>
            <a:prstGeom prst="rect">
              <a:avLst/>
            </a:prstGeom>
            <a:solidFill>
              <a:srgbClr val="F4EB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tIns="46800" rIns="36000" bIns="46800" numCol="2" spcCol="180000" rtlCol="0" anchor="t"/>
            <a:lstStyle/>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solvabilité:</a:t>
              </a:r>
              <a:endParaRPr lang="fr-FR" sz="1000" b="1"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Composantes des fonds propres : Capital de catégorie 1 des actions ordinaires (CET1), Capital de niveau 1 additionnel (AT1) et Capital de niveau 2 (T2).</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P1R, </a:t>
              </a:r>
              <a:r>
                <a:rPr lang="fr-FR" sz="1000" b="0" i="0" u="none" strike="noStrike" cap="none" dirty="0">
                  <a:solidFill>
                    <a:schemeClr val="dk1"/>
                  </a:solidFill>
                  <a:latin typeface="Calibri"/>
                  <a:ea typeface="Calibri"/>
                  <a:cs typeface="Calibri"/>
                  <a:sym typeface="Calibri"/>
                </a:rPr>
                <a:t>coussins de fonds propres, concept de MDA (</a:t>
              </a:r>
              <a:r>
                <a:rPr lang="fr-FR" sz="1000" b="0" i="1" u="none" strike="noStrike" cap="none" dirty="0">
                  <a:solidFill>
                    <a:schemeClr val="dk1"/>
                  </a:solidFill>
                  <a:latin typeface="Calibri"/>
                  <a:ea typeface="Calibri"/>
                  <a:cs typeface="Calibri"/>
                  <a:sym typeface="Calibri"/>
                </a:rPr>
                <a:t>Maximum  </a:t>
              </a:r>
              <a:r>
                <a:rPr lang="fr-FR" sz="1000" b="0" i="1" u="none" strike="noStrike" cap="none" dirty="0" err="1">
                  <a:solidFill>
                    <a:schemeClr val="dk1"/>
                  </a:solidFill>
                  <a:latin typeface="Calibri"/>
                  <a:ea typeface="Calibri"/>
                  <a:cs typeface="Calibri"/>
                  <a:sym typeface="Calibri"/>
                </a:rPr>
                <a:t>Distributable</a:t>
              </a:r>
              <a:r>
                <a:rPr lang="fr-FR" sz="1000" b="0" i="1" u="none" strike="noStrike" cap="none" dirty="0">
                  <a:solidFill>
                    <a:schemeClr val="dk1"/>
                  </a:solidFill>
                  <a:latin typeface="Calibri"/>
                  <a:ea typeface="Calibri"/>
                  <a:cs typeface="Calibri"/>
                  <a:sym typeface="Calibri"/>
                </a:rPr>
                <a:t> </a:t>
              </a:r>
              <a:r>
                <a:rPr lang="fr-FR" sz="1000" b="0" i="1" u="none" strike="noStrike" cap="none" dirty="0" err="1">
                  <a:solidFill>
                    <a:schemeClr val="dk1"/>
                  </a:solidFill>
                  <a:latin typeface="Calibri"/>
                  <a:ea typeface="Calibri"/>
                  <a:cs typeface="Calibri"/>
                  <a:sym typeface="Calibri"/>
                </a:rPr>
                <a:t>Amount</a:t>
              </a:r>
              <a:r>
                <a:rPr lang="fr-FR" sz="1000" b="0" i="0" u="none" strike="noStrike" cap="none" dirty="0">
                  <a:solidFill>
                    <a:schemeClr val="dk1"/>
                  </a:solidFill>
                  <a:latin typeface="Calibri"/>
                  <a:ea typeface="Calibri"/>
                  <a:cs typeface="Calibri"/>
                  <a:sym typeface="Calibri"/>
                </a:rPr>
                <a:t>).</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de crédit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1" u="none" strike="noStrike" cap="none" dirty="0">
                  <a:solidFill>
                    <a:schemeClr val="dk1"/>
                  </a:solidFill>
                  <a:latin typeface="Calibri"/>
                  <a:ea typeface="Calibri"/>
                  <a:cs typeface="Calibri"/>
                  <a:sym typeface="Calibri"/>
                </a:rPr>
                <a:t>L’approche IRB : le système de notation interne, les facteurs de risque (PD, LGD, EAD).</a:t>
              </a:r>
            </a:p>
            <a:p>
              <a:pPr marL="285750" marR="0" lvl="0" indent="-171450" rtl="0">
                <a:lnSpc>
                  <a:spcPct val="100000"/>
                </a:lnSpc>
                <a:spcBef>
                  <a:spcPts val="0"/>
                </a:spcBef>
                <a:spcAft>
                  <a:spcPts val="0"/>
                </a:spcAft>
                <a:buClr>
                  <a:srgbClr val="000000"/>
                </a:buClr>
                <a:buSzPts val="800"/>
                <a:buFont typeface="Arial"/>
                <a:buNone/>
              </a:pPr>
              <a:endParaRPr lang="fr-FR" sz="1000" b="1" i="1" dirty="0">
                <a:solidFill>
                  <a:schemeClr val="dk1"/>
                </a:solidFill>
                <a:latin typeface="Calibri"/>
                <a:ea typeface="Calibri"/>
                <a:cs typeface="Calibri"/>
                <a:sym typeface="Calibri"/>
              </a:endParaRPr>
            </a:p>
            <a:p>
              <a:pPr marL="285750" marR="0" lvl="0" indent="-171450" rtl="0">
                <a:lnSpc>
                  <a:spcPct val="100000"/>
                </a:lnSpc>
                <a:spcBef>
                  <a:spcPts val="0"/>
                </a:spcBef>
                <a:spcAft>
                  <a:spcPts val="0"/>
                </a:spcAft>
                <a:buClr>
                  <a:srgbClr val="000000"/>
                </a:buClr>
                <a:buSzPts val="800"/>
                <a:buFont typeface="Arial"/>
                <a:buNone/>
              </a:pPr>
              <a:endParaRPr lang="fr-FR" sz="1000" b="1" i="1" u="none" strike="noStrike" cap="none" dirty="0">
                <a:solidFill>
                  <a:schemeClr val="dk1"/>
                </a:solidFill>
                <a:latin typeface="Calibri"/>
                <a:ea typeface="Calibri"/>
                <a:cs typeface="Calibri"/>
                <a:sym typeface="Calibri"/>
              </a:endParaRPr>
            </a:p>
            <a:p>
              <a:pPr marL="285750" lvl="0" indent="-171450">
                <a:buClr>
                  <a:srgbClr val="000000"/>
                </a:buClr>
                <a:buSzPts val="800"/>
              </a:pPr>
              <a:r>
                <a:rPr lang="fr-FR" sz="1000" b="1" dirty="0">
                  <a:solidFill>
                    <a:schemeClr val="dk1"/>
                  </a:solidFill>
                  <a:latin typeface="Calibri"/>
                  <a:ea typeface="Calibri"/>
                  <a:cs typeface="Calibri"/>
                  <a:sym typeface="Calibri"/>
                </a:rPr>
                <a:t>Risque de marché :</a:t>
              </a:r>
              <a:endParaRPr lang="fr-FR" sz="1000" dirty="0">
                <a:solidFill>
                  <a:srgbClr val="000000"/>
                </a:solidFill>
                <a:latin typeface="Arial"/>
                <a:ea typeface="Arial"/>
                <a:cs typeface="Arial"/>
                <a:sym typeface="Arial"/>
              </a:endParaRPr>
            </a:p>
            <a:p>
              <a:pPr marL="285750" lvl="0" indent="-171450">
                <a:buClr>
                  <a:srgbClr val="000000"/>
                </a:buClr>
                <a:buSzPts val="800"/>
              </a:pPr>
              <a:r>
                <a:rPr lang="fr-FR" sz="1000" dirty="0">
                  <a:solidFill>
                    <a:schemeClr val="dk1"/>
                  </a:solidFill>
                  <a:latin typeface="Calibri"/>
                  <a:ea typeface="Calibri"/>
                  <a:cs typeface="Calibri"/>
                  <a:sym typeface="Calibri"/>
                </a:rPr>
                <a:t>L’approche standard</a:t>
              </a:r>
              <a:r>
                <a:rPr lang="fr-FR" sz="1000" b="0" i="0" u="none" strike="noStrike" cap="none" dirty="0">
                  <a:solidFill>
                    <a:schemeClr val="dk1"/>
                  </a:solidFill>
                  <a:latin typeface="Calibri"/>
                  <a:ea typeface="Calibri"/>
                  <a:cs typeface="Calibri"/>
                  <a:sym typeface="Calibri"/>
                </a:rPr>
                <a:t>.</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Méthode du modèle</a:t>
              </a: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interne : le concept de valeur à risque.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FRTB (CRR2 et CRR3).</a:t>
              </a:r>
            </a:p>
            <a:p>
              <a:pPr marL="285750" marR="0" lvl="0" indent="-171450" rtl="0">
                <a:lnSpc>
                  <a:spcPct val="100000"/>
                </a:lnSpc>
                <a:spcBef>
                  <a:spcPts val="0"/>
                </a:spcBef>
                <a:spcAft>
                  <a:spcPts val="0"/>
                </a:spcAft>
                <a:buClr>
                  <a:srgbClr val="000000"/>
                </a:buClr>
                <a:buSzPts val="800"/>
                <a:buFont typeface="Arial"/>
                <a:buNone/>
              </a:pP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Risque opérationnel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de base.</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standard.</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L’approche modèle interne (AMA).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0" i="0" u="none" strike="noStrike" cap="none" dirty="0">
                  <a:solidFill>
                    <a:schemeClr val="dk1"/>
                  </a:solidFill>
                  <a:latin typeface="Calibri"/>
                  <a:ea typeface="Calibri"/>
                  <a:cs typeface="Calibri"/>
                  <a:sym typeface="Calibri"/>
                </a:rPr>
                <a:t>CRR3 : la nouvelle approche SMA.</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ratio de levier </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Les limites Grands Risques</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TLAC &amp; MREL</a:t>
              </a: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a:t>
              </a:r>
              <a:r>
                <a:rPr lang="fr-FR" sz="1000" b="1" i="0" u="none" strike="noStrike" cap="none" dirty="0" err="1">
                  <a:solidFill>
                    <a:schemeClr val="dk1"/>
                  </a:solidFill>
                  <a:latin typeface="Calibri"/>
                  <a:ea typeface="Calibri"/>
                  <a:cs typeface="Calibri"/>
                  <a:sym typeface="Calibri"/>
                </a:rPr>
                <a:t>Liquidity</a:t>
              </a:r>
              <a:r>
                <a:rPr lang="fr-FR" sz="1000" b="1" i="0" u="none" strike="noStrike" cap="none" dirty="0">
                  <a:solidFill>
                    <a:schemeClr val="dk1"/>
                  </a:solidFill>
                  <a:latin typeface="Calibri"/>
                  <a:ea typeface="Calibri"/>
                  <a:cs typeface="Calibri"/>
                  <a:sym typeface="Calibri"/>
                </a:rPr>
                <a:t> </a:t>
              </a:r>
              <a:r>
                <a:rPr lang="fr-FR" sz="1000" b="1" i="0" u="none" strike="noStrike" cap="none" dirty="0" err="1">
                  <a:solidFill>
                    <a:schemeClr val="dk1"/>
                  </a:solidFill>
                  <a:latin typeface="Calibri"/>
                  <a:ea typeface="Calibri"/>
                  <a:cs typeface="Calibri"/>
                  <a:sym typeface="Calibri"/>
                </a:rPr>
                <a:t>Coverage</a:t>
              </a:r>
              <a:r>
                <a:rPr lang="fr-FR" sz="1000" b="1" i="0" u="none" strike="noStrike" cap="none" dirty="0">
                  <a:solidFill>
                    <a:schemeClr val="dk1"/>
                  </a:solidFill>
                  <a:latin typeface="Calibri"/>
                  <a:ea typeface="Calibri"/>
                  <a:cs typeface="Calibri"/>
                  <a:sym typeface="Calibri"/>
                </a:rPr>
                <a:t> ratio (LCR).</a:t>
              </a:r>
              <a:endParaRPr lang="fr-FR" sz="1000" b="0" i="0" u="none" strike="noStrike" cap="none" dirty="0">
                <a:solidFill>
                  <a:srgbClr val="000000"/>
                </a:solidFill>
                <a:latin typeface="Arial"/>
                <a:ea typeface="Arial"/>
                <a:cs typeface="Arial"/>
                <a:sym typeface="Arial"/>
              </a:endParaRPr>
            </a:p>
            <a:p>
              <a:pPr marL="285750" marR="0" lvl="0" indent="-171450" rtl="0">
                <a:lnSpc>
                  <a:spcPct val="100000"/>
                </a:lnSpc>
                <a:spcBef>
                  <a:spcPts val="0"/>
                </a:spcBef>
                <a:spcAft>
                  <a:spcPts val="0"/>
                </a:spcAft>
                <a:buClr>
                  <a:srgbClr val="000000"/>
                </a:buClr>
                <a:buSzPts val="800"/>
                <a:buFont typeface="Arial"/>
                <a:buNone/>
              </a:pPr>
              <a:r>
                <a:rPr lang="fr-FR" sz="1000" b="1" i="0" u="none" strike="noStrike" cap="none" dirty="0">
                  <a:solidFill>
                    <a:schemeClr val="dk1"/>
                  </a:solidFill>
                  <a:latin typeface="Calibri"/>
                  <a:ea typeface="Calibri"/>
                  <a:cs typeface="Calibri"/>
                  <a:sym typeface="Calibri"/>
                </a:rPr>
                <a:t>Le Net Stable </a:t>
              </a:r>
              <a:r>
                <a:rPr lang="fr-FR" sz="1000" b="1" i="0" u="none" strike="noStrike" cap="none" dirty="0" err="1">
                  <a:solidFill>
                    <a:schemeClr val="dk1"/>
                  </a:solidFill>
                  <a:latin typeface="Calibri"/>
                  <a:ea typeface="Calibri"/>
                  <a:cs typeface="Calibri"/>
                  <a:sym typeface="Calibri"/>
                </a:rPr>
                <a:t>Funding</a:t>
              </a:r>
              <a:r>
                <a:rPr lang="fr-FR" sz="1000" b="1" i="0" u="none" strike="noStrike" cap="none" dirty="0">
                  <a:solidFill>
                    <a:schemeClr val="dk1"/>
                  </a:solidFill>
                  <a:latin typeface="Calibri"/>
                  <a:ea typeface="Calibri"/>
                  <a:cs typeface="Calibri"/>
                  <a:sym typeface="Calibri"/>
                </a:rPr>
                <a:t> Ratio (NSFR).</a:t>
              </a:r>
              <a:endParaRPr lang="fr-FR" sz="900" b="0" i="0" u="none" strike="noStrike" cap="none" dirty="0">
                <a:solidFill>
                  <a:srgbClr val="000000"/>
                </a:solidFill>
                <a:latin typeface="Arial"/>
                <a:ea typeface="Arial"/>
                <a:cs typeface="Arial"/>
                <a:sym typeface="Arial"/>
              </a:endParaRPr>
            </a:p>
          </p:txBody>
        </p:sp>
        <p:sp>
          <p:nvSpPr>
            <p:cNvPr id="1223" name="Rectangle 1222">
              <a:extLst>
                <a:ext uri="{FF2B5EF4-FFF2-40B4-BE49-F238E27FC236}">
                  <a16:creationId xmlns:a16="http://schemas.microsoft.com/office/drawing/2014/main" id="{B16FB231-3305-E9D9-EF71-B5E55F2EFC18}"/>
                </a:ext>
              </a:extLst>
            </p:cNvPr>
            <p:cNvSpPr/>
            <p:nvPr/>
          </p:nvSpPr>
          <p:spPr>
            <a:xfrm>
              <a:off x="4742181" y="754867"/>
              <a:ext cx="7179802" cy="655200"/>
            </a:xfrm>
            <a:prstGeom prst="rect">
              <a:avLst/>
            </a:prstGeom>
            <a:solidFill>
              <a:schemeClr val="accent6">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latin typeface="Verdana" panose="020B0604030504040204" pitchFamily="34" charset="0"/>
                  <a:ea typeface="Verdana" panose="020B0604030504040204" pitchFamily="34" charset="0"/>
                </a:rPr>
                <a:t>BÂLE </a:t>
              </a:r>
              <a:endParaRPr lang="fr-FR" b="1" dirty="0">
                <a:latin typeface="Verdana" panose="020B0604030504040204" pitchFamily="34" charset="0"/>
                <a:ea typeface="Verdana" panose="020B0604030504040204" pitchFamily="34" charset="0"/>
              </a:endParaRPr>
            </a:p>
          </p:txBody>
        </p:sp>
        <p:sp>
          <p:nvSpPr>
            <p:cNvPr id="1227" name="Google Shape;5809;p11">
              <a:extLst>
                <a:ext uri="{FF2B5EF4-FFF2-40B4-BE49-F238E27FC236}">
                  <a16:creationId xmlns:a16="http://schemas.microsoft.com/office/drawing/2014/main" id="{6B9D4357-7F08-42F0-6E2F-1978D0C5C94B}"/>
                </a:ext>
              </a:extLst>
            </p:cNvPr>
            <p:cNvSpPr/>
            <p:nvPr/>
          </p:nvSpPr>
          <p:spPr>
            <a:xfrm>
              <a:off x="4731091" y="5993436"/>
              <a:ext cx="2927256"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Total fonds propres réglementaires</a:t>
              </a:r>
              <a:endParaRPr lang="fr-FR" sz="1100" b="0" i="0" u="none" strike="noStrike" cap="none" dirty="0">
                <a:solidFill>
                  <a:srgbClr val="000000"/>
                </a:solidFill>
                <a:latin typeface="Arial"/>
                <a:ea typeface="Arial"/>
                <a:cs typeface="Arial"/>
                <a:sym typeface="Arial"/>
              </a:endParaRPr>
            </a:p>
          </p:txBody>
        </p:sp>
        <p:sp>
          <p:nvSpPr>
            <p:cNvPr id="1228" name="Google Shape;5810;p11">
              <a:extLst>
                <a:ext uri="{FF2B5EF4-FFF2-40B4-BE49-F238E27FC236}">
                  <a16:creationId xmlns:a16="http://schemas.microsoft.com/office/drawing/2014/main" id="{3EC92B6C-5232-D52F-D726-E0F5BC7B48CC}"/>
                </a:ext>
              </a:extLst>
            </p:cNvPr>
            <p:cNvSpPr/>
            <p:nvPr/>
          </p:nvSpPr>
          <p:spPr>
            <a:xfrm>
              <a:off x="7683720" y="5993436"/>
              <a:ext cx="2097298"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100" b="0" i="0" u="none" strike="noStrike" cap="none" dirty="0">
                  <a:solidFill>
                    <a:srgbClr val="FFFFFF"/>
                  </a:solidFill>
                  <a:latin typeface="Calibri"/>
                  <a:ea typeface="Calibri"/>
                  <a:cs typeface="Calibri"/>
                  <a:sym typeface="Calibri"/>
                </a:rPr>
                <a:t>Add-on Fonds propres réglementaires (P2R &amp; P2G)</a:t>
              </a:r>
              <a:endParaRPr sz="1100" b="0" i="0" u="none" strike="noStrike" cap="none" dirty="0">
                <a:solidFill>
                  <a:srgbClr val="FFFFFF"/>
                </a:solidFill>
                <a:latin typeface="Calibri"/>
                <a:ea typeface="Calibri"/>
                <a:cs typeface="Calibri"/>
                <a:sym typeface="Calibri"/>
              </a:endParaRPr>
            </a:p>
          </p:txBody>
        </p:sp>
        <p:sp>
          <p:nvSpPr>
            <p:cNvPr id="1229" name="Google Shape;5811;p11">
              <a:extLst>
                <a:ext uri="{FF2B5EF4-FFF2-40B4-BE49-F238E27FC236}">
                  <a16:creationId xmlns:a16="http://schemas.microsoft.com/office/drawing/2014/main" id="{D3F7B64C-060F-DEB9-779C-A939EDC6079B}"/>
                </a:ext>
              </a:extLst>
            </p:cNvPr>
            <p:cNvSpPr/>
            <p:nvPr/>
          </p:nvSpPr>
          <p:spPr>
            <a:xfrm>
              <a:off x="9813600" y="5993436"/>
              <a:ext cx="2108383" cy="336344"/>
            </a:xfrm>
            <a:prstGeom prst="rect">
              <a:avLst/>
            </a:prstGeom>
            <a:solidFill>
              <a:schemeClr val="accent6">
                <a:lumMod val="50000"/>
              </a:schemeClr>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Verdana"/>
                <a:buNone/>
              </a:pPr>
              <a:r>
                <a:rPr lang="fr-FR" sz="1100" b="0" i="0" u="none" strike="noStrike" cap="none" dirty="0">
                  <a:solidFill>
                    <a:srgbClr val="FFFFFF"/>
                  </a:solidFill>
                  <a:latin typeface="Calibri"/>
                  <a:ea typeface="Calibri"/>
                  <a:cs typeface="Calibri"/>
                  <a:sym typeface="Calibri"/>
                </a:rPr>
                <a:t>Renforcement de la communication financière</a:t>
              </a:r>
              <a:endParaRPr sz="1100" b="0" i="0" u="none" strike="noStrike" cap="none" dirty="0">
                <a:solidFill>
                  <a:srgbClr val="000000"/>
                </a:solidFill>
                <a:latin typeface="Arial"/>
                <a:ea typeface="Arial"/>
                <a:cs typeface="Arial"/>
                <a:sym typeface="Arial"/>
              </a:endParaRPr>
            </a:p>
          </p:txBody>
        </p:sp>
        <p:sp>
          <p:nvSpPr>
            <p:cNvPr id="1230" name="Google Shape;5811;p11">
              <a:extLst>
                <a:ext uri="{FF2B5EF4-FFF2-40B4-BE49-F238E27FC236}">
                  <a16:creationId xmlns:a16="http://schemas.microsoft.com/office/drawing/2014/main" id="{DB21D320-6878-90B1-7DCD-B7AF5810376A}"/>
                </a:ext>
              </a:extLst>
            </p:cNvPr>
            <p:cNvSpPr/>
            <p:nvPr/>
          </p:nvSpPr>
          <p:spPr>
            <a:xfrm>
              <a:off x="4734974" y="1430532"/>
              <a:ext cx="292080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1</a:t>
              </a:r>
              <a:endParaRPr lang="fr-FR"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Exigences minimales de fonds propres </a:t>
              </a:r>
              <a:endParaRPr lang="fr-FR" sz="1400" b="0" i="0" u="none" strike="noStrike" cap="none" dirty="0">
                <a:solidFill>
                  <a:schemeClr val="bg1"/>
                </a:solidFill>
                <a:latin typeface="Arial"/>
                <a:ea typeface="Arial"/>
                <a:cs typeface="Arial"/>
                <a:sym typeface="Arial"/>
              </a:endParaRPr>
            </a:p>
          </p:txBody>
        </p:sp>
        <p:sp>
          <p:nvSpPr>
            <p:cNvPr id="1231" name="Google Shape;5811;p11">
              <a:extLst>
                <a:ext uri="{FF2B5EF4-FFF2-40B4-BE49-F238E27FC236}">
                  <a16:creationId xmlns:a16="http://schemas.microsoft.com/office/drawing/2014/main" id="{F17720F0-4288-B996-85D4-2F4456CC81CF}"/>
                </a:ext>
              </a:extLst>
            </p:cNvPr>
            <p:cNvSpPr/>
            <p:nvPr/>
          </p:nvSpPr>
          <p:spPr>
            <a:xfrm>
              <a:off x="7690925" y="1430532"/>
              <a:ext cx="2090093"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rgbClr val="FF0000"/>
                  </a:solidFill>
                  <a:latin typeface="Calibri"/>
                  <a:ea typeface="Calibri"/>
                  <a:cs typeface="Calibri"/>
                  <a:sym typeface="Calibri"/>
                </a:rPr>
                <a:t>PILIER 2</a:t>
              </a:r>
              <a:endParaRPr lang="fr-FR" sz="20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rgbClr val="FF0000"/>
                  </a:solidFill>
                  <a:latin typeface="Calibri"/>
                  <a:ea typeface="Calibri"/>
                  <a:cs typeface="Calibri"/>
                  <a:sym typeface="Calibri"/>
                </a:rPr>
                <a:t>Surveillance de la gestion des fonds propres</a:t>
              </a:r>
              <a:endParaRPr lang="fr-FR" sz="1400" b="0" i="0" u="none" strike="noStrike" cap="none" dirty="0">
                <a:solidFill>
                  <a:srgbClr val="FF0000"/>
                </a:solidFill>
                <a:latin typeface="Arial"/>
                <a:ea typeface="Arial"/>
                <a:cs typeface="Arial"/>
                <a:sym typeface="Arial"/>
              </a:endParaRPr>
            </a:p>
          </p:txBody>
        </p:sp>
        <p:sp>
          <p:nvSpPr>
            <p:cNvPr id="1232" name="Google Shape;5811;p11">
              <a:extLst>
                <a:ext uri="{FF2B5EF4-FFF2-40B4-BE49-F238E27FC236}">
                  <a16:creationId xmlns:a16="http://schemas.microsoft.com/office/drawing/2014/main" id="{DEE36D8E-FC45-BC2D-26B0-8B0A641ABDF8}"/>
                </a:ext>
              </a:extLst>
            </p:cNvPr>
            <p:cNvSpPr/>
            <p:nvPr/>
          </p:nvSpPr>
          <p:spPr>
            <a:xfrm>
              <a:off x="9831895" y="1430532"/>
              <a:ext cx="2084395" cy="845308"/>
            </a:xfrm>
            <a:prstGeom prst="rect">
              <a:avLst/>
            </a:prstGeom>
            <a:solidFill>
              <a:schemeClr val="accent6">
                <a:lumMod val="75000"/>
              </a:schemeClr>
            </a:solidFill>
            <a:ln w="2540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chemeClr val="bg1"/>
                  </a:solidFill>
                  <a:latin typeface="Calibri"/>
                  <a:ea typeface="Calibri"/>
                  <a:cs typeface="Calibri"/>
                  <a:sym typeface="Calibri"/>
                </a:rPr>
                <a:t>PILIER 3</a:t>
              </a:r>
              <a:endParaRPr lang="fr-FR" sz="16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dirty="0">
                  <a:solidFill>
                    <a:schemeClr val="bg1"/>
                  </a:solidFill>
                  <a:latin typeface="Calibri"/>
                  <a:ea typeface="Calibri"/>
                  <a:cs typeface="Calibri"/>
                  <a:sym typeface="Calibri"/>
                </a:rPr>
                <a:t>Discipline de march</a:t>
              </a:r>
              <a:r>
                <a:rPr lang="fr-FR" b="1" dirty="0">
                  <a:solidFill>
                    <a:schemeClr val="bg1"/>
                  </a:solidFill>
                  <a:latin typeface="Calibri"/>
                  <a:ea typeface="Calibri"/>
                  <a:cs typeface="Calibri"/>
                  <a:sym typeface="Calibri"/>
                </a:rPr>
                <a:t>é</a:t>
              </a:r>
              <a:endParaRPr lang="fr-FR" sz="1400" b="0" i="0" u="none" strike="noStrike" cap="none" dirty="0">
                <a:solidFill>
                  <a:schemeClr val="bg1"/>
                </a:solidFill>
                <a:latin typeface="Arial"/>
                <a:ea typeface="Arial"/>
                <a:cs typeface="Arial"/>
                <a:sym typeface="Arial"/>
              </a:endParaRPr>
            </a:p>
          </p:txBody>
        </p:sp>
      </p:grpSp>
    </p:spTree>
    <p:extLst>
      <p:ext uri="{BB962C8B-B14F-4D97-AF65-F5344CB8AC3E}">
        <p14:creationId xmlns:p14="http://schemas.microsoft.com/office/powerpoint/2010/main" val="3608506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A5A567BD-24ED-AEF4-BC23-F90B5B6E4280}"/>
            </a:ext>
          </a:extLst>
        </p:cNvPr>
        <p:cNvGrpSpPr/>
        <p:nvPr/>
      </p:nvGrpSpPr>
      <p:grpSpPr>
        <a:xfrm>
          <a:off x="0" y="0"/>
          <a:ext cx="0" cy="0"/>
          <a:chOff x="0" y="0"/>
          <a:chExt cx="0" cy="0"/>
        </a:xfrm>
      </p:grpSpPr>
      <p:sp>
        <p:nvSpPr>
          <p:cNvPr id="1224" name="Google Shape;1224;p11">
            <a:extLst>
              <a:ext uri="{FF2B5EF4-FFF2-40B4-BE49-F238E27FC236}">
                <a16:creationId xmlns:a16="http://schemas.microsoft.com/office/drawing/2014/main" id="{142D8C83-F036-A5CD-333C-A9C813A95048}"/>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APPROCHE IRB : LE modèle du régulateur (3/6)</a:t>
            </a:r>
          </a:p>
        </p:txBody>
      </p:sp>
      <p:sp>
        <p:nvSpPr>
          <p:cNvPr id="1225" name="Google Shape;1225;p11">
            <a:extLst>
              <a:ext uri="{FF2B5EF4-FFF2-40B4-BE49-F238E27FC236}">
                <a16:creationId xmlns:a16="http://schemas.microsoft.com/office/drawing/2014/main" id="{C14BEC96-3BCD-0B40-F344-E38804ACBE6A}"/>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Bâle – Exigences en fonds propres (Pilier I) </a:t>
            </a:r>
          </a:p>
        </p:txBody>
      </p:sp>
      <p:pic>
        <p:nvPicPr>
          <p:cNvPr id="1226" name="Google Shape;1226;p11">
            <a:extLst>
              <a:ext uri="{FF2B5EF4-FFF2-40B4-BE49-F238E27FC236}">
                <a16:creationId xmlns:a16="http://schemas.microsoft.com/office/drawing/2014/main" id="{2F880CBA-F8A0-9C64-0C17-B731FBFD9521}"/>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mc:AlternateContent xmlns:mc="http://schemas.openxmlformats.org/markup-compatibility/2006" xmlns:a14="http://schemas.microsoft.com/office/drawing/2010/main">
        <mc:Choice Requires="a14">
          <p:sp>
            <p:nvSpPr>
              <p:cNvPr id="4" name="object 21">
                <a:extLst>
                  <a:ext uri="{FF2B5EF4-FFF2-40B4-BE49-F238E27FC236}">
                    <a16:creationId xmlns:a16="http://schemas.microsoft.com/office/drawing/2014/main" id="{3B40C70E-3339-EC42-1E43-05CDA1DBE179}"/>
                  </a:ext>
                </a:extLst>
              </p:cNvPr>
              <p:cNvSpPr txBox="1"/>
              <p:nvPr/>
            </p:nvSpPr>
            <p:spPr>
              <a:xfrm>
                <a:off x="223518" y="1231031"/>
                <a:ext cx="11776998" cy="4864152"/>
              </a:xfrm>
              <a:prstGeom prst="rect">
                <a:avLst/>
              </a:prstGeom>
              <a:solidFill>
                <a:srgbClr val="F1F1F1"/>
              </a:solidFill>
            </p:spPr>
            <p:txBody>
              <a:bodyPr vert="horz" wrap="square" lIns="0" tIns="54610" rIns="0" bIns="0" rtlCol="0">
                <a:spAutoFit/>
              </a:bodyPr>
              <a:lstStyle/>
              <a:p>
                <a:pPr marL="465750" marR="83820" indent="-285750" algn="just">
                  <a:spcBef>
                    <a:spcPts val="430"/>
                  </a:spcBef>
                  <a:buFont typeface="Wingdings" panose="05000000000000000000" pitchFamily="2" charset="2"/>
                  <a:buChar char="§"/>
                </a:pPr>
                <a:r>
                  <a:rPr lang="fr-FR" sz="1200" dirty="0"/>
                  <a:t>La fonction de répartition associée à la distribution non-conditionnelle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ℒ</m:t>
                        </m:r>
                      </m:e>
                      <m:sup>
                        <m:r>
                          <a:rPr lang="fr-FR" sz="1200" i="1">
                            <a:latin typeface="Cambria Math" panose="02040503050406030204" pitchFamily="18" charset="0"/>
                          </a:rPr>
                          <m:t>(</m:t>
                        </m:r>
                        <m:r>
                          <a:rPr lang="fr-FR" sz="1200" i="1">
                            <a:latin typeface="Cambria Math" panose="02040503050406030204" pitchFamily="18" charset="0"/>
                          </a:rPr>
                          <m:t>𝑛</m:t>
                        </m:r>
                        <m:r>
                          <a:rPr lang="fr-FR" sz="1200" i="1">
                            <a:latin typeface="Cambria Math" panose="02040503050406030204" pitchFamily="18" charset="0"/>
                          </a:rPr>
                          <m:t>)</m:t>
                        </m:r>
                      </m:sup>
                    </m:sSup>
                    <m:r>
                      <a:rPr lang="fr-FR" sz="1200" i="1">
                        <a:latin typeface="Cambria Math" panose="02040503050406030204" pitchFamily="18" charset="0"/>
                      </a:rPr>
                      <m:t>  </m:t>
                    </m:r>
                  </m:oMath>
                </a14:m>
                <a:r>
                  <a:rPr lang="fr-FR" sz="1200" dirty="0"/>
                  <a:t>est de la forme suivante : </a:t>
                </a:r>
              </a:p>
              <a:p>
                <a:pPr marL="465750" marR="83820" indent="-285750" algn="just">
                  <a:spcBef>
                    <a:spcPts val="430"/>
                  </a:spcBef>
                  <a:buFont typeface="Wingdings" panose="05000000000000000000" pitchFamily="2" charset="2"/>
                  <a:buChar char="§"/>
                </a:pPr>
                <a:endParaRPr lang="fr-FR" sz="1200" dirty="0"/>
              </a:p>
              <a:p>
                <a:pPr marL="180000" marR="83820" algn="just">
                  <a:spcBef>
                    <a:spcPts val="430"/>
                  </a:spcBef>
                </a:pPr>
                <a:endParaRPr lang="fr-FR" sz="1200" dirty="0"/>
              </a:p>
              <a:p>
                <a:pPr marL="180000" marR="83820" algn="just">
                  <a:spcBef>
                    <a:spcPts val="430"/>
                  </a:spcBef>
                </a:pPr>
                <a:endParaRPr lang="fr-FR" sz="1200" dirty="0"/>
              </a:p>
              <a:p>
                <a:pPr marL="465750" marR="83820" indent="-285750" algn="just">
                  <a:spcBef>
                    <a:spcPts val="430"/>
                  </a:spcBef>
                  <a:buFont typeface="Wingdings" panose="05000000000000000000" pitchFamily="2" charset="2"/>
                  <a:buChar char="§"/>
                </a:pPr>
                <a:r>
                  <a:rPr lang="fr-FR" sz="1200" dirty="0"/>
                  <a:t>Sous l’hypothèse que </a:t>
                </a:r>
                <a14:m>
                  <m:oMath xmlns:m="http://schemas.openxmlformats.org/officeDocument/2006/math">
                    <m:r>
                      <a:rPr lang="fr-FR" sz="1200" i="1" dirty="0" smtClean="0">
                        <a:latin typeface="Cambria Math" panose="02040503050406030204" pitchFamily="18" charset="0"/>
                      </a:rPr>
                      <m:t>𝑔</m:t>
                    </m:r>
                    <m:r>
                      <a:rPr lang="fr-FR" sz="1200" i="1" dirty="0" smtClean="0">
                        <a:latin typeface="Cambria Math" panose="02040503050406030204" pitchFamily="18" charset="0"/>
                      </a:rPr>
                      <m:t>(</m:t>
                    </m:r>
                    <m:r>
                      <a:rPr lang="fr-FR" sz="1200" i="1" dirty="0" smtClean="0">
                        <a:latin typeface="Cambria Math" panose="02040503050406030204" pitchFamily="18" charset="0"/>
                      </a:rPr>
                      <m:t>𝑍</m:t>
                    </m:r>
                    <m:r>
                      <a:rPr lang="fr-FR" sz="1200" i="1" dirty="0" smtClean="0">
                        <a:latin typeface="Cambria Math" panose="02040503050406030204" pitchFamily="18" charset="0"/>
                      </a:rPr>
                      <m:t>)</m:t>
                    </m:r>
                  </m:oMath>
                </a14:m>
                <a:r>
                  <a:rPr lang="fr-FR" sz="1200" dirty="0"/>
                  <a:t> est une fonction croissante, il est possible d’écrire :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À partir de </a:t>
                </a:r>
                <a14:m>
                  <m:oMath xmlns:m="http://schemas.openxmlformats.org/officeDocument/2006/math">
                    <m:sSub>
                      <m:sSubPr>
                        <m:ctrlPr>
                          <a:rPr lang="fr-FR" sz="1200" i="1">
                            <a:latin typeface="Cambria Math" panose="02040503050406030204" pitchFamily="18" charset="0"/>
                          </a:rPr>
                        </m:ctrlPr>
                      </m:sSubPr>
                      <m:e>
                        <m:r>
                          <m:rPr>
                            <m:sty m:val="p"/>
                          </m:rPr>
                          <a:rPr lang="fr-FR" sz="1200" i="1">
                            <a:latin typeface="Cambria Math" panose="02040503050406030204" pitchFamily="18" charset="0"/>
                          </a:rPr>
                          <m:t>F</m:t>
                        </m:r>
                      </m:e>
                      <m:sub>
                        <m:r>
                          <m:rPr>
                            <m:sty m:val="p"/>
                          </m:rPr>
                          <a:rPr lang="fr-FR" sz="1200" i="1">
                            <a:latin typeface="Cambria Math" panose="02040503050406030204" pitchFamily="18" charset="0"/>
                          </a:rPr>
                          <m:t>Z</m:t>
                        </m:r>
                      </m:sub>
                    </m:sSub>
                    <m:r>
                      <a:rPr lang="fr-FR" sz="1200" i="1">
                        <a:latin typeface="Cambria Math" panose="02040503050406030204" pitchFamily="18" charset="0"/>
                      </a:rPr>
                      <m:t>(·)</m:t>
                    </m:r>
                    <m:r>
                      <m:rPr>
                        <m:nor/>
                      </m:rPr>
                      <a:rPr lang="fr-FR" sz="1200"/>
                      <m:t> </m:t>
                    </m:r>
                  </m:oMath>
                </a14:m>
                <a:r>
                  <a:rPr lang="fr-FR" sz="1200" dirty="0"/>
                  <a:t>, il est possible d’en déduire la Value-at-Risk (VaR) du portefeuille de crédit (qu’on appelle aussi </a:t>
                </a:r>
                <a:r>
                  <a:rPr lang="fr-FR" sz="1200" dirty="0" err="1"/>
                  <a:t>CreditVaR</a:t>
                </a:r>
                <a:r>
                  <a:rPr lang="fr-FR" sz="1200" dirty="0"/>
                  <a:t>) pour un niveau de risque </a:t>
                </a:r>
                <a14:m>
                  <m:oMath xmlns:m="http://schemas.openxmlformats.org/officeDocument/2006/math">
                    <m:r>
                      <a:rPr lang="fr-FR" sz="1200" i="1" dirty="0">
                        <a:latin typeface="Cambria Math" panose="02040503050406030204" pitchFamily="18" charset="0"/>
                      </a:rPr>
                      <m:t>𝛼</m:t>
                    </m:r>
                    <m:r>
                      <a:rPr lang="fr-FR" sz="1200" dirty="0">
                        <a:latin typeface="Cambria Math" panose="02040503050406030204" pitchFamily="18" charset="0"/>
                      </a:rPr>
                      <m:t> :</m:t>
                    </m:r>
                  </m:oMath>
                </a14:m>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b="1" dirty="0"/>
                  <a:t>Value-at-Risk (VaR) : </a:t>
                </a:r>
                <a:r>
                  <a:rPr lang="fr-FR" sz="1200" dirty="0"/>
                  <a:t>elle mesure la parte maximale qu’un portefeuille pourrait subir sur un horizon temporel donné, avec une probabilité de 1-</a:t>
                </a:r>
                <a14:m>
                  <m:oMath xmlns:m="http://schemas.openxmlformats.org/officeDocument/2006/math">
                    <m:r>
                      <m:rPr>
                        <m:sty m:val="p"/>
                      </m:rPr>
                      <a:rPr lang="fr-FR" sz="1200" i="1" dirty="0">
                        <a:latin typeface="Cambria Math" panose="02040503050406030204" pitchFamily="18" charset="0"/>
                      </a:rPr>
                      <m:t>α</m:t>
                    </m:r>
                    <m:r>
                      <a:rPr lang="fr-FR" sz="1200" i="1" dirty="0">
                        <a:latin typeface="Cambria Math" panose="02040503050406030204" pitchFamily="18" charset="0"/>
                      </a:rPr>
                      <m:t> </m:t>
                    </m:r>
                  </m:oMath>
                </a14:m>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Soit :</a:t>
                </a:r>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endParaRPr lang="fr-FR" sz="1200" dirty="0"/>
              </a:p>
              <a:p>
                <a:pPr marL="465750" marR="83820" indent="-285750" algn="just">
                  <a:spcBef>
                    <a:spcPts val="430"/>
                  </a:spcBef>
                  <a:buFont typeface="Wingdings" panose="05000000000000000000" pitchFamily="2" charset="2"/>
                  <a:buChar char="§"/>
                </a:pPr>
                <a:r>
                  <a:rPr lang="fr-FR" sz="1200" dirty="0"/>
                  <a:t>Afin d’obtenir une formule analytique de la </a:t>
                </a:r>
                <a:r>
                  <a:rPr lang="fr-FR" sz="1200" dirty="0" err="1"/>
                  <a:t>CreditVaR</a:t>
                </a:r>
                <a:r>
                  <a:rPr lang="fr-FR" sz="1200" dirty="0"/>
                  <a:t>, il convient d’adopter un modèle structurel pour expliquer les défauts.</a:t>
                </a:r>
              </a:p>
              <a:p>
                <a:pPr marL="465750" marR="83820" indent="-285750" algn="just">
                  <a:spcBef>
                    <a:spcPts val="430"/>
                  </a:spcBef>
                  <a:buFont typeface="Wingdings" panose="05000000000000000000" pitchFamily="2" charset="2"/>
                  <a:buChar char="§"/>
                </a:pPr>
                <a:endParaRPr lang="fr-FR" sz="1200" dirty="0"/>
              </a:p>
            </p:txBody>
          </p:sp>
        </mc:Choice>
        <mc:Fallback xmlns="">
          <p:sp>
            <p:nvSpPr>
              <p:cNvPr id="4" name="object 21">
                <a:extLst>
                  <a:ext uri="{FF2B5EF4-FFF2-40B4-BE49-F238E27FC236}">
                    <a16:creationId xmlns:a16="http://schemas.microsoft.com/office/drawing/2014/main" id="{3B40C70E-3339-EC42-1E43-05CDA1DBE179}"/>
                  </a:ext>
                </a:extLst>
              </p:cNvPr>
              <p:cNvSpPr txBox="1">
                <a:spLocks noRot="1" noChangeAspect="1" noMove="1" noResize="1" noEditPoints="1" noAdjustHandles="1" noChangeArrowheads="1" noChangeShapeType="1" noTextEdit="1"/>
              </p:cNvSpPr>
              <p:nvPr/>
            </p:nvSpPr>
            <p:spPr>
              <a:xfrm>
                <a:off x="223518" y="1231031"/>
                <a:ext cx="11776998" cy="4864152"/>
              </a:xfrm>
              <a:prstGeom prst="rect">
                <a:avLst/>
              </a:prstGeom>
              <a:blipFill>
                <a:blip r:embed="rId4"/>
                <a:stretch>
                  <a:fillRect r="-5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11513A8C-9124-8C01-293A-F8FBB29E5052}"/>
                  </a:ext>
                </a:extLst>
              </p:cNvPr>
              <p:cNvSpPr txBox="1"/>
              <p:nvPr/>
            </p:nvSpPr>
            <p:spPr>
              <a:xfrm>
                <a:off x="2887696" y="1723450"/>
                <a:ext cx="3859530" cy="914400"/>
              </a:xfrm>
              <a:prstGeom prst="rect">
                <a:avLst/>
              </a:prstGeom>
            </p:spPr>
            <p:txBody>
              <a:bodyPr vert="horz" wrap="none" lIns="0" tIns="0" rIns="0" bIns="0" rtlCol="0">
                <a:noAutofit/>
              </a:bodyPr>
              <a:lstStyle/>
              <a:p>
                <a:pPr algn="just">
                  <a:spcBef>
                    <a:spcPts val="600"/>
                  </a:spcBef>
                  <a:buClr>
                    <a:schemeClr val="tx1"/>
                  </a:buClr>
                </a:pPr>
                <a14:m>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F</m:t>
                        </m:r>
                      </m:e>
                      <m:sub>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sub>
                    </m:sSub>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P</m:t>
                    </m:r>
                    <m:r>
                      <a:rPr lang="fr-FR" sz="1400" b="0" i="1" smtClean="0">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m:t>
                    </m:r>
                  </m:oMath>
                </a14:m>
                <a:r>
                  <a:rPr lang="fr-FR" sz="1400" dirty="0"/>
                  <a:t> </a:t>
                </a:r>
                <a14:m>
                  <m:oMath xmlns:m="http://schemas.openxmlformats.org/officeDocument/2006/math">
                    <m:r>
                      <m:rPr>
                        <m:sty m:val="p"/>
                      </m:rPr>
                      <a:rPr lang="fr-FR" sz="1400" b="0" i="1" smtClean="0">
                        <a:latin typeface="Cambria Math" panose="02040503050406030204" pitchFamily="18" charset="0"/>
                      </a:rPr>
                      <m:t>P</m:t>
                    </m:r>
                    <m:d>
                      <m:dPr>
                        <m:ctrlPr>
                          <a:rPr lang="fr-FR" sz="1400" b="0" i="1" smtClean="0">
                            <a:latin typeface="Cambria Math" panose="02040503050406030204" pitchFamily="18" charset="0"/>
                          </a:rPr>
                        </m:ctrlPr>
                      </m:dPr>
                      <m:e>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e>
                        </m:nary>
                        <m:r>
                          <a:rPr lang="fr-FR" sz="1400" i="1">
                            <a:latin typeface="Cambria Math" panose="02040503050406030204" pitchFamily="18" charset="0"/>
                          </a:rPr>
                          <m:t>≤</m:t>
                        </m:r>
                        <m:r>
                          <a:rPr lang="fr-FR" sz="1400" i="1">
                            <a:latin typeface="Cambria Math" panose="02040503050406030204" pitchFamily="18" charset="0"/>
                          </a:rPr>
                          <m:t>ℓ</m:t>
                        </m:r>
                      </m:e>
                    </m:d>
                    <m:r>
                      <a:rPr lang="fr-FR" sz="1400" b="0" i="1" smtClean="0">
                        <a:latin typeface="Cambria Math" panose="02040503050406030204" pitchFamily="18" charset="0"/>
                      </a:rPr>
                      <m:t>=</m:t>
                    </m:r>
                    <m:r>
                      <m:rPr>
                        <m:sty m:val="p"/>
                      </m:rPr>
                      <a:rPr lang="fr-FR" sz="1400" b="0" i="1" smtClean="0">
                        <a:latin typeface="Cambria Math" panose="02040503050406030204" pitchFamily="18" charset="0"/>
                      </a:rPr>
                      <m:t>P</m:t>
                    </m:r>
                    <m:d>
                      <m:dPr>
                        <m:ctrlPr>
                          <a:rPr lang="fr-FR" sz="1400" b="0" i="1" smtClean="0">
                            <a:latin typeface="Cambria Math" panose="02040503050406030204" pitchFamily="18" charset="0"/>
                          </a:rPr>
                        </m:ctrlPr>
                      </m:dPr>
                      <m:e>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
                          <a:rPr lang="fr-FR" sz="1400" b="0" i="1" smtClean="0">
                            <a:latin typeface="Cambria Math" panose="02040503050406030204" pitchFamily="18" charset="0"/>
                          </a:rPr>
                          <m:t>ℓ</m:t>
                        </m:r>
                      </m:e>
                    </m:d>
                  </m:oMath>
                </a14:m>
                <a:endParaRPr lang="fr-FR" sz="1400" dirty="0">
                  <a:latin typeface="Verdana" panose="020B0604030504040204" pitchFamily="34" charset="0"/>
                </a:endParaRPr>
              </a:p>
            </p:txBody>
          </p:sp>
        </mc:Choice>
        <mc:Fallback xmlns="">
          <p:sp>
            <p:nvSpPr>
              <p:cNvPr id="12" name="ZoneTexte 11">
                <a:extLst>
                  <a:ext uri="{FF2B5EF4-FFF2-40B4-BE49-F238E27FC236}">
                    <a16:creationId xmlns:a16="http://schemas.microsoft.com/office/drawing/2014/main" id="{11513A8C-9124-8C01-293A-F8FBB29E5052}"/>
                  </a:ext>
                </a:extLst>
              </p:cNvPr>
              <p:cNvSpPr txBox="1">
                <a:spLocks noRot="1" noChangeAspect="1" noMove="1" noResize="1" noEditPoints="1" noAdjustHandles="1" noChangeArrowheads="1" noChangeShapeType="1" noTextEdit="1"/>
              </p:cNvSpPr>
              <p:nvPr/>
            </p:nvSpPr>
            <p:spPr>
              <a:xfrm>
                <a:off x="2887696" y="1723450"/>
                <a:ext cx="3859530" cy="914400"/>
              </a:xfrm>
              <a:prstGeom prst="rect">
                <a:avLst/>
              </a:prstGeom>
              <a:blipFill>
                <a:blip r:embed="rId5"/>
                <a:stretch>
                  <a:fillRect l="-1580" t="-38000" r="-552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B1A1F2C3-9A0E-2308-6A04-370947C459F1}"/>
                  </a:ext>
                </a:extLst>
              </p:cNvPr>
              <p:cNvSpPr txBox="1"/>
              <p:nvPr/>
            </p:nvSpPr>
            <p:spPr>
              <a:xfrm>
                <a:off x="3234678" y="2673069"/>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rPr>
                          </m:ctrlPr>
                        </m:sSubPr>
                        <m:e>
                          <m:r>
                            <m:rPr>
                              <m:sty m:val="p"/>
                            </m:rPr>
                            <a:rPr lang="fr-FR" sz="1400" b="0" i="1" smtClean="0">
                              <a:latin typeface="Cambria Math" panose="02040503050406030204" pitchFamily="18" charset="0"/>
                            </a:rPr>
                            <m:t>F</m:t>
                          </m:r>
                        </m:e>
                        <m:sub>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sub>
                      </m:sSub>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 =</m:t>
                      </m:r>
                      <m:r>
                        <m:rPr>
                          <m:sty m:val="p"/>
                        </m:rPr>
                        <a:rPr lang="fr-FR" sz="1400" b="0" i="1" smtClean="0">
                          <a:latin typeface="Cambria Math" panose="02040503050406030204" pitchFamily="18" charset="0"/>
                        </a:rPr>
                        <m:t>P</m:t>
                      </m:r>
                      <m:d>
                        <m:dPr>
                          <m:ctrlPr>
                            <a:rPr lang="fr-FR" sz="1400" b="0" i="1" smtClean="0">
                              <a:latin typeface="Cambria Math" panose="02040503050406030204" pitchFamily="18" charset="0"/>
                            </a:rPr>
                          </m:ctrlPr>
                        </m:dPr>
                        <m:e>
                          <m:r>
                            <m:rPr>
                              <m:sty m:val="p"/>
                            </m:rPr>
                            <a:rPr lang="fr-FR" sz="1400" b="0" i="1" smtClean="0">
                              <a:latin typeface="Cambria Math" panose="02040503050406030204" pitchFamily="18" charset="0"/>
                            </a:rPr>
                            <m:t>g</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r>
                            <a:rPr lang="fr-FR" sz="1400" b="0" i="1" smtClean="0">
                              <a:latin typeface="Cambria Math" panose="02040503050406030204" pitchFamily="18" charset="0"/>
                            </a:rPr>
                            <m:t>ℓ</m:t>
                          </m:r>
                        </m:e>
                      </m:d>
                      <m:r>
                        <a:rPr lang="fr-FR" sz="1400" b="0" i="1" smtClean="0">
                          <a:latin typeface="Cambria Math" panose="02040503050406030204" pitchFamily="18" charset="0"/>
                        </a:rPr>
                        <m:t>=</m:t>
                      </m:r>
                      <m:r>
                        <m:rPr>
                          <m:sty m:val="p"/>
                        </m:rPr>
                        <a:rPr lang="fr-FR" sz="1400" b="0" i="1" smtClean="0">
                          <a:latin typeface="Cambria Math" panose="02040503050406030204" pitchFamily="18" charset="0"/>
                        </a:rPr>
                        <m:t>P</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Z</m:t>
                      </m:r>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g</m:t>
                          </m:r>
                        </m:e>
                        <m:sup>
                          <m:r>
                            <a:rPr lang="fr-FR" sz="1400" b="0" i="1" smtClean="0">
                              <a:latin typeface="Cambria Math" panose="02040503050406030204" pitchFamily="18" charset="0"/>
                            </a:rPr>
                            <m:t>−</m:t>
                          </m:r>
                          <m:r>
                            <a:rPr lang="fr-FR" sz="1400" b="0" i="1" smtClean="0">
                              <a:latin typeface="Cambria Math" panose="02040503050406030204" pitchFamily="18" charset="0"/>
                            </a:rPr>
                            <m:t>1</m:t>
                          </m:r>
                        </m:sup>
                      </m:sSup>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 =</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F</m:t>
                          </m:r>
                        </m:e>
                        <m:sub>
                          <m:r>
                            <m:rPr>
                              <m:sty m:val="p"/>
                            </m:rPr>
                            <a:rPr lang="fr-FR" sz="1400" i="1">
                              <a:latin typeface="Cambria Math" panose="02040503050406030204" pitchFamily="18" charset="0"/>
                            </a:rPr>
                            <m:t>Z</m:t>
                          </m:r>
                        </m:sub>
                      </m:sSub>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g</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r>
                        <a:rPr lang="fr-FR" sz="1400" i="1">
                          <a:latin typeface="Cambria Math" panose="02040503050406030204" pitchFamily="18" charset="0"/>
                        </a:rPr>
                        <m:t>ℓ</m:t>
                      </m:r>
                      <m:r>
                        <a:rPr lang="fr-FR" sz="1400" i="1">
                          <a:latin typeface="Cambria Math" panose="02040503050406030204" pitchFamily="18" charset="0"/>
                        </a:rPr>
                        <m:t>))</m:t>
                      </m:r>
                    </m:oMath>
                  </m:oMathPara>
                </a14:m>
                <a:endParaRPr lang="fr-FR" sz="1400" dirty="0">
                  <a:latin typeface="Verdana" panose="020B0604030504040204" pitchFamily="34" charset="0"/>
                </a:endParaRPr>
              </a:p>
            </p:txBody>
          </p:sp>
        </mc:Choice>
        <mc:Fallback xmlns="">
          <p:sp>
            <p:nvSpPr>
              <p:cNvPr id="14" name="ZoneTexte 13">
                <a:extLst>
                  <a:ext uri="{FF2B5EF4-FFF2-40B4-BE49-F238E27FC236}">
                    <a16:creationId xmlns:a16="http://schemas.microsoft.com/office/drawing/2014/main" id="{B1A1F2C3-9A0E-2308-6A04-370947C459F1}"/>
                  </a:ext>
                </a:extLst>
              </p:cNvPr>
              <p:cNvSpPr txBox="1">
                <a:spLocks noRot="1" noChangeAspect="1" noMove="1" noResize="1" noEditPoints="1" noAdjustHandles="1" noChangeArrowheads="1" noChangeShapeType="1" noTextEdit="1"/>
              </p:cNvSpPr>
              <p:nvPr/>
            </p:nvSpPr>
            <p:spPr>
              <a:xfrm>
                <a:off x="3234678" y="2673069"/>
                <a:ext cx="3859530" cy="914400"/>
              </a:xfrm>
              <a:prstGeom prst="rect">
                <a:avLst/>
              </a:prstGeom>
              <a:blipFill>
                <a:blip r:embed="rId6"/>
                <a:stretch>
                  <a:fillRect l="-1580" r="-105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D7936BC6-9F8F-7ADC-405D-170540B89C6F}"/>
                  </a:ext>
                </a:extLst>
              </p:cNvPr>
              <p:cNvSpPr txBox="1"/>
              <p:nvPr/>
            </p:nvSpPr>
            <p:spPr>
              <a:xfrm>
                <a:off x="7733643" y="2637850"/>
                <a:ext cx="2371725" cy="834351"/>
              </a:xfrm>
              <a:prstGeom prst="rect">
                <a:avLst/>
              </a:prstGeom>
            </p:spPr>
            <p:txBody>
              <a:bodyPr vert="horz" wrap="square" lIns="90000" tIns="45720" rIns="91440" bIns="45720" rtlCol="0">
                <a:noAutofit/>
              </a:bodyPr>
              <a:lstStyle/>
              <a:p>
                <a:pPr algn="just">
                  <a:spcBef>
                    <a:spcPts val="600"/>
                  </a:spcBef>
                  <a:buClr>
                    <a:schemeClr val="tx1"/>
                  </a:buClr>
                </a:pPr>
                <a14:m>
                  <m:oMath xmlns:m="http://schemas.openxmlformats.org/officeDocument/2006/math">
                    <m:sSub>
                      <m:sSubPr>
                        <m:ctrlPr>
                          <a:rPr lang="fr-FR" sz="1050" i="1" smtClean="0">
                            <a:latin typeface="Cambria Math" panose="02040503050406030204" pitchFamily="18" charset="0"/>
                          </a:rPr>
                        </m:ctrlPr>
                      </m:sSubPr>
                      <m:e>
                        <m:r>
                          <m:rPr>
                            <m:sty m:val="p"/>
                          </m:rPr>
                          <a:rPr lang="fr-FR" sz="1050" b="0" i="1" smtClean="0">
                            <a:latin typeface="Cambria Math" panose="02040503050406030204" pitchFamily="18" charset="0"/>
                          </a:rPr>
                          <m:t>F</m:t>
                        </m:r>
                      </m:e>
                      <m:sub>
                        <m:r>
                          <m:rPr>
                            <m:sty m:val="p"/>
                          </m:rPr>
                          <a:rPr lang="fr-FR" sz="1050" b="0" i="1" smtClean="0">
                            <a:latin typeface="Cambria Math" panose="02040503050406030204" pitchFamily="18" charset="0"/>
                          </a:rPr>
                          <m:t>Z</m:t>
                        </m:r>
                      </m:sub>
                    </m:sSub>
                    <m:r>
                      <a:rPr lang="fr-FR" sz="1050" i="1">
                        <a:latin typeface="Cambria Math" panose="02040503050406030204" pitchFamily="18" charset="0"/>
                      </a:rPr>
                      <m:t>(·)</m:t>
                    </m:r>
                    <m:r>
                      <m:rPr>
                        <m:nor/>
                      </m:rPr>
                      <a:rPr lang="fr-FR" sz="1050" b="0" i="0" smtClean="0"/>
                      <m:t> </m:t>
                    </m:r>
                  </m:oMath>
                </a14:m>
                <a:r>
                  <a:rPr lang="fr-FR" sz="1050" dirty="0">
                    <a:latin typeface="Verdana" panose="020B0604030504040204" pitchFamily="34" charset="0"/>
                  </a:rPr>
                  <a:t>: distribution du facteur </a:t>
                </a:r>
                <a14:m>
                  <m:oMath xmlns:m="http://schemas.openxmlformats.org/officeDocument/2006/math">
                    <m:r>
                      <m:rPr>
                        <m:sty m:val="p"/>
                      </m:rPr>
                      <a:rPr lang="fr-FR" sz="1050" b="0" i="1" smtClean="0">
                        <a:latin typeface="Cambria Math" panose="02040503050406030204" pitchFamily="18" charset="0"/>
                      </a:rPr>
                      <m:t>Z</m:t>
                    </m:r>
                  </m:oMath>
                </a14:m>
                <a:endParaRPr lang="fr-FR" sz="1050" dirty="0">
                  <a:latin typeface="Verdana" panose="020B0604030504040204" pitchFamily="34" charset="0"/>
                </a:endParaRPr>
              </a:p>
            </p:txBody>
          </p:sp>
        </mc:Choice>
        <mc:Fallback xmlns="">
          <p:sp>
            <p:nvSpPr>
              <p:cNvPr id="16" name="ZoneTexte 15">
                <a:extLst>
                  <a:ext uri="{FF2B5EF4-FFF2-40B4-BE49-F238E27FC236}">
                    <a16:creationId xmlns:a16="http://schemas.microsoft.com/office/drawing/2014/main" id="{D7936BC6-9F8F-7ADC-405D-170540B89C6F}"/>
                  </a:ext>
                </a:extLst>
              </p:cNvPr>
              <p:cNvSpPr txBox="1">
                <a:spLocks noRot="1" noChangeAspect="1" noMove="1" noResize="1" noEditPoints="1" noAdjustHandles="1" noChangeArrowheads="1" noChangeShapeType="1" noTextEdit="1"/>
              </p:cNvSpPr>
              <p:nvPr/>
            </p:nvSpPr>
            <p:spPr>
              <a:xfrm>
                <a:off x="7733643" y="2637850"/>
                <a:ext cx="2371725" cy="834351"/>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26D6941-5400-4608-2E69-02715477F401}"/>
                  </a:ext>
                </a:extLst>
              </p:cNvPr>
              <p:cNvSpPr txBox="1"/>
              <p:nvPr/>
            </p:nvSpPr>
            <p:spPr>
              <a:xfrm>
                <a:off x="2236470" y="3753891"/>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smtClean="0">
                          <a:latin typeface="Cambria Math" panose="02040503050406030204" pitchFamily="18" charset="0"/>
                        </a:rPr>
                        <m:t>C</m:t>
                      </m:r>
                      <m:r>
                        <m:rPr>
                          <m:sty m:val="p"/>
                        </m:rPr>
                        <a:rPr lang="fr-FR" sz="1400" b="0" i="1" smtClean="0">
                          <a:latin typeface="Cambria Math" panose="02040503050406030204" pitchFamily="18" charset="0"/>
                        </a:rPr>
                        <m:t>reditVaR</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α</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inf</m:t>
                      </m:r>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ℝ</m:t>
                      </m:r>
                      <m:r>
                        <a:rPr lang="fr-FR" sz="1400" b="0" i="1" smtClean="0">
                          <a:latin typeface="Cambria Math" panose="02040503050406030204" pitchFamily="18" charset="0"/>
                          <a:ea typeface="Cambria Math" panose="02040503050406030204" pitchFamily="18" charset="0"/>
                        </a:rPr>
                        <m:t> :</m:t>
                      </m:r>
                      <m:r>
                        <m:rPr>
                          <m:sty m:val="p"/>
                        </m:rPr>
                        <a:rPr lang="fr-FR" sz="1400" i="1">
                          <a:latin typeface="Cambria Math" panose="02040503050406030204" pitchFamily="18" charset="0"/>
                        </a:rPr>
                        <m:t>P</m:t>
                      </m:r>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ℒ</m:t>
                          </m:r>
                        </m:e>
                        <m:sup>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sup>
                      </m:sSup>
                      <m:r>
                        <a:rPr lang="fr-FR" sz="1400" i="1">
                          <a:latin typeface="Cambria Math" panose="02040503050406030204" pitchFamily="18" charset="0"/>
                        </a:rPr>
                        <m:t>≤</m:t>
                      </m:r>
                      <m:r>
                        <a:rPr lang="fr-FR" sz="1400" i="1">
                          <a:latin typeface="Cambria Math" panose="02040503050406030204" pitchFamily="18" charset="0"/>
                        </a:rPr>
                        <m:t>ℓ</m:t>
                      </m:r>
                      <m:r>
                        <a:rPr lang="fr-FR" sz="1400" i="1">
                          <a:latin typeface="Cambria Math" panose="02040503050406030204" pitchFamily="18" charset="0"/>
                        </a:rPr>
                        <m:t>)≥</m:t>
                      </m:r>
                      <m:r>
                        <m:rPr>
                          <m:sty m:val="p"/>
                        </m:rPr>
                        <a:rPr lang="fr-FR" sz="1400" b="0" i="1" smtClean="0">
                          <a:latin typeface="Cambria Math" panose="02040503050406030204" pitchFamily="18" charset="0"/>
                        </a:rPr>
                        <m:t>α</m:t>
                      </m:r>
                      <m:r>
                        <a:rPr lang="fr-FR" sz="1400" b="0" i="1" smtClean="0">
                          <a:latin typeface="Cambria Math" panose="02040503050406030204" pitchFamily="18" charset="0"/>
                        </a:rPr>
                        <m:t>} =</m:t>
                      </m:r>
                      <m:r>
                        <m:rPr>
                          <m:sty m:val="p"/>
                        </m:rPr>
                        <a:rPr lang="fr-FR" sz="1400" i="1">
                          <a:latin typeface="Cambria Math" panose="02040503050406030204" pitchFamily="18" charset="0"/>
                        </a:rPr>
                        <m:t>inf</m:t>
                      </m:r>
                      <m:r>
                        <a:rPr lang="fr-FR" sz="1400" i="1">
                          <a:latin typeface="Cambria Math" panose="02040503050406030204" pitchFamily="18" charset="0"/>
                        </a:rPr>
                        <m:t>{</m:t>
                      </m:r>
                      <m:r>
                        <a:rPr lang="fr-FR" sz="1400" i="1">
                          <a:latin typeface="Cambria Math" panose="02040503050406030204" pitchFamily="18" charset="0"/>
                        </a:rPr>
                        <m:t>ℓ</m:t>
                      </m:r>
                      <m:r>
                        <a:rPr lang="fr-FR" sz="1400"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ℝ</m:t>
                      </m:r>
                      <m:r>
                        <a:rPr lang="fr-FR" sz="1400" i="1">
                          <a:latin typeface="Cambria Math" panose="02040503050406030204" pitchFamily="18" charset="0"/>
                          <a:ea typeface="Cambria Math" panose="02040503050406030204" pitchFamily="18" charset="0"/>
                        </a:rPr>
                        <m:t> :</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F</m:t>
                          </m:r>
                        </m:e>
                        <m:sub>
                          <m:r>
                            <m:rPr>
                              <m:sty m:val="p"/>
                            </m:rPr>
                            <a:rPr lang="fr-FR" sz="1400" i="1">
                              <a:latin typeface="Cambria Math" panose="02040503050406030204" pitchFamily="18" charset="0"/>
                            </a:rPr>
                            <m:t>Z</m:t>
                          </m:r>
                        </m:sub>
                      </m:sSub>
                      <m:r>
                        <a:rPr lang="fr-FR" sz="1400" i="1">
                          <a:latin typeface="Cambria Math" panose="02040503050406030204" pitchFamily="18" charset="0"/>
                        </a:rPr>
                        <m:t>(</m:t>
                      </m:r>
                      <m:sSup>
                        <m:sSupPr>
                          <m:ctrlPr>
                            <a:rPr lang="fr-FR" sz="1400" i="1">
                              <a:latin typeface="Cambria Math" panose="02040503050406030204" pitchFamily="18" charset="0"/>
                            </a:rPr>
                          </m:ctrlPr>
                        </m:sSupPr>
                        <m:e>
                          <m:r>
                            <m:rPr>
                              <m:sty m:val="p"/>
                            </m:rPr>
                            <a:rPr lang="fr-FR" sz="1400" i="1">
                              <a:latin typeface="Cambria Math" panose="02040503050406030204" pitchFamily="18" charset="0"/>
                            </a:rPr>
                            <m:t>g</m:t>
                          </m:r>
                        </m:e>
                        <m:sup>
                          <m:r>
                            <a:rPr lang="fr-FR" sz="1400" i="1">
                              <a:latin typeface="Cambria Math" panose="02040503050406030204" pitchFamily="18" charset="0"/>
                            </a:rPr>
                            <m:t>−</m:t>
                          </m:r>
                          <m:r>
                            <a:rPr lang="fr-FR" sz="1400" i="1">
                              <a:latin typeface="Cambria Math" panose="02040503050406030204" pitchFamily="18" charset="0"/>
                            </a:rPr>
                            <m:t>1</m:t>
                          </m:r>
                        </m:sup>
                      </m:sSup>
                      <m:r>
                        <a:rPr lang="fr-FR" sz="1400" i="1">
                          <a:latin typeface="Cambria Math" panose="02040503050406030204" pitchFamily="18" charset="0"/>
                        </a:rPr>
                        <m:t>(</m:t>
                      </m:r>
                      <m:r>
                        <a:rPr lang="fr-FR" sz="1400" i="1">
                          <a:latin typeface="Cambria Math" panose="02040503050406030204" pitchFamily="18" charset="0"/>
                        </a:rPr>
                        <m:t>ℓ</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r>
                        <m:rPr>
                          <m:sty m:val="p"/>
                        </m:rPr>
                        <a:rPr lang="fr-FR" sz="1400" b="0" i="1" smtClean="0">
                          <a:latin typeface="Cambria Math" panose="02040503050406030204" pitchFamily="18" charset="0"/>
                        </a:rPr>
                        <m:t>inf</m:t>
                      </m:r>
                      <m:r>
                        <a:rPr lang="fr-FR" sz="1400" b="0" i="1" smtClean="0">
                          <a:latin typeface="Cambria Math" panose="02040503050406030204" pitchFamily="18" charset="0"/>
                        </a:rPr>
                        <m:t>{</m:t>
                      </m:r>
                      <m:r>
                        <a:rPr lang="fr-FR" sz="1400" b="0" i="1" smtClean="0">
                          <a:latin typeface="Cambria Math" panose="02040503050406030204" pitchFamily="18" charset="0"/>
                        </a:rPr>
                        <m:t>ℓ</m:t>
                      </m:r>
                      <m:r>
                        <a:rPr lang="fr-FR" sz="1400" b="0" i="1" smtClean="0">
                          <a:latin typeface="Cambria Math" panose="02040503050406030204" pitchFamily="18" charset="0"/>
                        </a:rPr>
                        <m:t>∈</m:t>
                      </m:r>
                      <m:r>
                        <a:rPr lang="fr-FR" sz="1400" i="1">
                          <a:latin typeface="Cambria Math" panose="02040503050406030204" pitchFamily="18" charset="0"/>
                          <a:ea typeface="Cambria Math" panose="02040503050406030204" pitchFamily="18" charset="0"/>
                        </a:rPr>
                        <m:t>ℝ</m:t>
                      </m:r>
                      <m:r>
                        <a:rPr lang="fr-FR" sz="1400" i="1">
                          <a:latin typeface="Cambria Math" panose="02040503050406030204" pitchFamily="18" charset="0"/>
                          <a:ea typeface="Cambria Math" panose="02040503050406030204" pitchFamily="18" charset="0"/>
                        </a:rPr>
                        <m:t> :</m:t>
                      </m:r>
                      <m:r>
                        <a:rPr lang="fr-FR" sz="1400" i="1">
                          <a:latin typeface="Cambria Math" panose="02040503050406030204" pitchFamily="18" charset="0"/>
                          <a:ea typeface="Cambria Math" panose="02040503050406030204" pitchFamily="18" charset="0"/>
                        </a:rPr>
                        <m:t>ℓ</m:t>
                      </m:r>
                      <m:r>
                        <a:rPr lang="fr-FR" sz="1400" i="1">
                          <a:latin typeface="Cambria Math" panose="02040503050406030204" pitchFamily="18" charset="0"/>
                          <a:ea typeface="Cambria Math" panose="02040503050406030204" pitchFamily="18" charset="0"/>
                        </a:rPr>
                        <m:t>≥</m:t>
                      </m:r>
                      <m:r>
                        <m:rPr>
                          <m:sty m:val="p"/>
                        </m:rPr>
                        <a:rPr lang="fr-FR" sz="1400" b="0" i="1" smtClean="0">
                          <a:latin typeface="Cambria Math" panose="02040503050406030204" pitchFamily="18" charset="0"/>
                        </a:rPr>
                        <m:t>g</m:t>
                      </m:r>
                      <m:d>
                        <m:dPr>
                          <m:ctrlPr>
                            <a:rPr lang="fr-FR" sz="1400" b="0" i="1" smtClean="0">
                              <a:latin typeface="Cambria Math" panose="02040503050406030204" pitchFamily="18" charset="0"/>
                            </a:rPr>
                          </m:ctrlPr>
                        </m:dPr>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F</m:t>
                              </m:r>
                            </m:e>
                            <m:sub>
                              <m:r>
                                <m:rPr>
                                  <m:sty m:val="p"/>
                                </m:rPr>
                                <a:rPr lang="fr-FR" sz="1400" i="1">
                                  <a:latin typeface="Cambria Math" panose="02040503050406030204" pitchFamily="18" charset="0"/>
                                </a:rPr>
                                <m:t>Z</m:t>
                              </m:r>
                            </m:sub>
                            <m:sup>
                              <m:r>
                                <a:rPr lang="fr-FR" sz="1400" i="1">
                                  <a:latin typeface="Cambria Math" panose="02040503050406030204" pitchFamily="18" charset="0"/>
                                </a:rPr>
                                <m:t>−</m:t>
                              </m:r>
                              <m:r>
                                <a:rPr lang="fr-FR" sz="1400" i="1">
                                  <a:latin typeface="Cambria Math" panose="02040503050406030204" pitchFamily="18" charset="0"/>
                                </a:rPr>
                                <m:t>1</m:t>
                              </m:r>
                            </m:sup>
                          </m:sSubSup>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e>
                      </m:d>
                      <m:r>
                        <a:rPr lang="fr-FR" sz="1400" b="0" i="1" smtClean="0">
                          <a:latin typeface="Cambria Math" panose="02040503050406030204" pitchFamily="18" charset="0"/>
                        </a:rPr>
                        <m:t>}.</m:t>
                      </m:r>
                    </m:oMath>
                  </m:oMathPara>
                </a14:m>
                <a:endParaRPr lang="fr-FR" sz="1400" dirty="0" err="1">
                  <a:latin typeface="Verdana" panose="020B0604030504040204" pitchFamily="34" charset="0"/>
                </a:endParaRPr>
              </a:p>
            </p:txBody>
          </p:sp>
        </mc:Choice>
        <mc:Fallback xmlns="">
          <p:sp>
            <p:nvSpPr>
              <p:cNvPr id="5" name="ZoneTexte 4">
                <a:extLst>
                  <a:ext uri="{FF2B5EF4-FFF2-40B4-BE49-F238E27FC236}">
                    <a16:creationId xmlns:a16="http://schemas.microsoft.com/office/drawing/2014/main" id="{E26D6941-5400-4608-2E69-02715477F401}"/>
                  </a:ext>
                </a:extLst>
              </p:cNvPr>
              <p:cNvSpPr txBox="1">
                <a:spLocks noRot="1" noChangeAspect="1" noMove="1" noResize="1" noEditPoints="1" noAdjustHandles="1" noChangeArrowheads="1" noChangeShapeType="1" noTextEdit="1"/>
              </p:cNvSpPr>
              <p:nvPr/>
            </p:nvSpPr>
            <p:spPr>
              <a:xfrm>
                <a:off x="2236470" y="3753891"/>
                <a:ext cx="3859530" cy="914400"/>
              </a:xfrm>
              <a:prstGeom prst="rect">
                <a:avLst/>
              </a:prstGeom>
              <a:blipFill>
                <a:blip r:embed="rId8"/>
                <a:stretch>
                  <a:fillRect l="-1580" t="-1333" r="-11026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EC42E56-E069-8399-534D-440659CD265B}"/>
                  </a:ext>
                </a:extLst>
              </p:cNvPr>
              <p:cNvSpPr txBox="1"/>
              <p:nvPr/>
            </p:nvSpPr>
            <p:spPr>
              <a:xfrm>
                <a:off x="2252487" y="4741193"/>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fr-FR" sz="1400" i="1" smtClean="0">
                          <a:latin typeface="Cambria Math" panose="02040503050406030204" pitchFamily="18" charset="0"/>
                        </a:rPr>
                        <m:t>C</m:t>
                      </m:r>
                      <m:r>
                        <m:rPr>
                          <m:sty m:val="p"/>
                        </m:rPr>
                        <a:rPr lang="fr-FR" sz="1400" i="1">
                          <a:latin typeface="Cambria Math" panose="02040503050406030204" pitchFamily="18" charset="0"/>
                        </a:rPr>
                        <m:t>reditVaR</m:t>
                      </m:r>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r>
                        <m:rPr>
                          <m:sty m:val="p"/>
                        </m:rPr>
                        <a:rPr lang="fr-FR" sz="1400" i="1">
                          <a:latin typeface="Cambria Math" panose="02040503050406030204" pitchFamily="18" charset="0"/>
                        </a:rPr>
                        <m:t>g</m:t>
                      </m:r>
                      <m:d>
                        <m:dPr>
                          <m:ctrlPr>
                            <a:rPr lang="fr-FR" sz="1400" i="1">
                              <a:latin typeface="Cambria Math" panose="02040503050406030204" pitchFamily="18" charset="0"/>
                            </a:rPr>
                          </m:ctrlPr>
                        </m:dPr>
                        <m:e>
                          <m:sSubSup>
                            <m:sSubSupPr>
                              <m:ctrlPr>
                                <a:rPr lang="fr-FR" sz="1400" i="1">
                                  <a:latin typeface="Cambria Math" panose="02040503050406030204" pitchFamily="18" charset="0"/>
                                </a:rPr>
                              </m:ctrlPr>
                            </m:sSubSupPr>
                            <m:e>
                              <m:r>
                                <m:rPr>
                                  <m:sty m:val="p"/>
                                </m:rPr>
                                <a:rPr lang="fr-FR" sz="1400" i="1">
                                  <a:latin typeface="Cambria Math" panose="02040503050406030204" pitchFamily="18" charset="0"/>
                                </a:rPr>
                                <m:t>F</m:t>
                              </m:r>
                            </m:e>
                            <m:sub>
                              <m:r>
                                <m:rPr>
                                  <m:sty m:val="p"/>
                                </m:rPr>
                                <a:rPr lang="fr-FR" sz="1400" i="1">
                                  <a:latin typeface="Cambria Math" panose="02040503050406030204" pitchFamily="18" charset="0"/>
                                </a:rPr>
                                <m:t>Z</m:t>
                              </m:r>
                            </m:sub>
                            <m:sup>
                              <m:r>
                                <a:rPr lang="fr-FR" sz="1400" i="1">
                                  <a:latin typeface="Cambria Math" panose="02040503050406030204" pitchFamily="18" charset="0"/>
                                </a:rPr>
                                <m:t>−</m:t>
                              </m:r>
                              <m:r>
                                <a:rPr lang="fr-FR" sz="1400" i="1">
                                  <a:latin typeface="Cambria Math" panose="02040503050406030204" pitchFamily="18" charset="0"/>
                                </a:rPr>
                                <m:t>1</m:t>
                              </m:r>
                            </m:sup>
                          </m:sSubSup>
                          <m:r>
                            <a:rPr lang="fr-FR" sz="1400" i="1">
                              <a:latin typeface="Cambria Math" panose="02040503050406030204" pitchFamily="18" charset="0"/>
                            </a:rPr>
                            <m:t>(</m:t>
                          </m:r>
                          <m:r>
                            <m:rPr>
                              <m:sty m:val="p"/>
                            </m:rPr>
                            <a:rPr lang="fr-FR" sz="1400" i="1">
                              <a:latin typeface="Cambria Math" panose="02040503050406030204" pitchFamily="18" charset="0"/>
                            </a:rPr>
                            <m:t>α</m:t>
                          </m:r>
                          <m:r>
                            <a:rPr lang="fr-FR" sz="1400" i="1">
                              <a:latin typeface="Cambria Math" panose="02040503050406030204" pitchFamily="18" charset="0"/>
                            </a:rPr>
                            <m:t>)</m:t>
                          </m:r>
                        </m:e>
                      </m:d>
                      <m:r>
                        <a:rPr lang="fr-FR" sz="1400" b="0" i="1" smtClean="0">
                          <a:latin typeface="Cambria Math" panose="02040503050406030204" pitchFamily="18" charset="0"/>
                        </a:rPr>
                        <m:t>=</m:t>
                      </m:r>
                      <m:nary>
                        <m:naryPr>
                          <m:chr m:val="∑"/>
                          <m:ctrlPr>
                            <a:rPr lang="fr-FR" sz="1400" i="1">
                              <a:latin typeface="Cambria Math" panose="02040503050406030204" pitchFamily="18" charset="0"/>
                            </a:rPr>
                          </m:ctrlPr>
                        </m:naryPr>
                        <m:sub>
                          <m:r>
                            <m:rPr>
                              <m:sty m:val="p"/>
                              <m:brk m:alnAt="23"/>
                            </m:rPr>
                            <a:rPr lang="fr-FR" sz="1400" i="1">
                              <a:latin typeface="Cambria Math" panose="02040503050406030204" pitchFamily="18" charset="0"/>
                            </a:rPr>
                            <m:t>i</m:t>
                          </m:r>
                          <m:r>
                            <a:rPr lang="fr-FR" sz="1400" i="1">
                              <a:latin typeface="Cambria Math" panose="02040503050406030204" pitchFamily="18" charset="0"/>
                            </a:rPr>
                            <m:t>=</m:t>
                          </m:r>
                          <m:r>
                            <a:rPr lang="fr-FR" sz="1400" i="1">
                              <a:latin typeface="Cambria Math" panose="02040503050406030204" pitchFamily="18" charset="0"/>
                            </a:rPr>
                            <m:t>1</m:t>
                          </m:r>
                        </m:sub>
                        <m:sup>
                          <m:r>
                            <m:rPr>
                              <m:sty m:val="p"/>
                            </m:rPr>
                            <a:rPr lang="fr-FR" sz="1400" i="1">
                              <a:latin typeface="Cambria Math" panose="02040503050406030204" pitchFamily="18" charset="0"/>
                            </a:rPr>
                            <m:t>n</m:t>
                          </m:r>
                        </m:sup>
                        <m:e>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EAD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r>
                                <a:rPr lang="fr-FR" sz="1400" i="1">
                                  <a:latin typeface="Cambria Math" panose="02040503050406030204" pitchFamily="18" charset="0"/>
                                  <a:ea typeface="Cambria Math" panose="02040503050406030204" pitchFamily="18" charset="0"/>
                                </a:rPr>
                                <m:t>(</m:t>
                              </m:r>
                              <m:r>
                                <m:rPr>
                                  <m:sty m:val="p"/>
                                </m:rPr>
                                <a:rPr lang="fr-FR" sz="1400" i="1">
                                  <a:latin typeface="Cambria Math" panose="02040503050406030204" pitchFamily="18" charset="0"/>
                                </a:rPr>
                                <m:t>LGD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Sup>
                            <m:sSubSupPr>
                              <m:ctrlPr>
                                <a:rPr lang="fr-FR" sz="1400" i="1" smtClean="0">
                                  <a:latin typeface="Cambria Math" panose="02040503050406030204" pitchFamily="18" charset="0"/>
                                </a:rPr>
                              </m:ctrlPr>
                            </m:sSubSupPr>
                            <m:e>
                              <m:r>
                                <m:rPr>
                                  <m:sty m:val="p"/>
                                </m:rPr>
                                <a:rPr lang="fr-FR" sz="1400" b="0" i="1" smtClean="0">
                                  <a:latin typeface="Cambria Math" panose="02040503050406030204" pitchFamily="18" charset="0"/>
                                </a:rPr>
                                <m:t>F</m:t>
                              </m:r>
                            </m:e>
                            <m:sub>
                              <m:r>
                                <m:rPr>
                                  <m:sty m:val="p"/>
                                </m:rPr>
                                <a:rPr lang="fr-FR" sz="1400" b="0" i="1" smtClean="0">
                                  <a:latin typeface="Cambria Math" panose="02040503050406030204" pitchFamily="18" charset="0"/>
                                </a:rPr>
                                <m:t>Z</m:t>
                              </m:r>
                            </m:sub>
                            <m:sup>
                              <m:r>
                                <a:rPr lang="fr-FR" sz="1400" b="0" i="1" smtClean="0">
                                  <a:latin typeface="Cambria Math" panose="02040503050406030204" pitchFamily="18" charset="0"/>
                                </a:rPr>
                                <m:t>−</m:t>
                              </m:r>
                              <m:r>
                                <a:rPr lang="fr-FR" sz="1400" b="0" i="1" smtClean="0">
                                  <a:latin typeface="Cambria Math" panose="02040503050406030204" pitchFamily="18" charset="0"/>
                                </a:rPr>
                                <m:t>1</m:t>
                              </m:r>
                            </m:sup>
                          </m:sSubSup>
                          <m:r>
                            <a:rPr lang="fr-FR" sz="1400" b="0" i="1" smtClean="0">
                              <a:latin typeface="Cambria Math" panose="02040503050406030204" pitchFamily="18" charset="0"/>
                            </a:rPr>
                            <m:t>(</m:t>
                          </m:r>
                          <m:r>
                            <m:rPr>
                              <m:sty m:val="p"/>
                            </m:rPr>
                            <a:rPr lang="fr-FR" sz="1400" b="0" i="1" smtClean="0">
                              <a:latin typeface="Cambria Math" panose="02040503050406030204" pitchFamily="18" charset="0"/>
                            </a:rPr>
                            <m:t>α</m:t>
                          </m:r>
                          <m:r>
                            <a:rPr lang="fr-FR" sz="1400" b="0" i="1" smtClean="0">
                              <a:latin typeface="Cambria Math" panose="02040503050406030204" pitchFamily="18" charset="0"/>
                            </a:rPr>
                            <m:t>)) </m:t>
                          </m:r>
                        </m:e>
                      </m:nary>
                    </m:oMath>
                  </m:oMathPara>
                </a14:m>
                <a:endParaRPr lang="fr-FR" sz="1400" dirty="0" err="1">
                  <a:latin typeface="Verdana" panose="020B0604030504040204" pitchFamily="34" charset="0"/>
                </a:endParaRPr>
              </a:p>
            </p:txBody>
          </p:sp>
        </mc:Choice>
        <mc:Fallback xmlns="">
          <p:sp>
            <p:nvSpPr>
              <p:cNvPr id="7" name="ZoneTexte 6">
                <a:extLst>
                  <a:ext uri="{FF2B5EF4-FFF2-40B4-BE49-F238E27FC236}">
                    <a16:creationId xmlns:a16="http://schemas.microsoft.com/office/drawing/2014/main" id="{7EC42E56-E069-8399-534D-440659CD265B}"/>
                  </a:ext>
                </a:extLst>
              </p:cNvPr>
              <p:cNvSpPr txBox="1">
                <a:spLocks noRot="1" noChangeAspect="1" noMove="1" noResize="1" noEditPoints="1" noAdjustHandles="1" noChangeArrowheads="1" noChangeShapeType="1" noTextEdit="1"/>
              </p:cNvSpPr>
              <p:nvPr/>
            </p:nvSpPr>
            <p:spPr>
              <a:xfrm>
                <a:off x="2252487" y="4741193"/>
                <a:ext cx="3859530" cy="914400"/>
              </a:xfrm>
              <a:prstGeom prst="rect">
                <a:avLst/>
              </a:prstGeom>
              <a:blipFill>
                <a:blip r:embed="rId9"/>
                <a:stretch>
                  <a:fillRect r="-26224"/>
                </a:stretch>
              </a:blipFill>
            </p:spPr>
            <p:txBody>
              <a:bodyPr/>
              <a:lstStyle/>
              <a:p>
                <a:r>
                  <a:rPr lang="fr-FR">
                    <a:noFill/>
                  </a:rPr>
                  <a:t> </a:t>
                </a:r>
              </a:p>
            </p:txBody>
          </p:sp>
        </mc:Fallback>
      </mc:AlternateContent>
    </p:spTree>
    <p:extLst>
      <p:ext uri="{BB962C8B-B14F-4D97-AF65-F5344CB8AC3E}">
        <p14:creationId xmlns:p14="http://schemas.microsoft.com/office/powerpoint/2010/main" val="258067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02157C39-499F-2751-1385-F11E3E2DDBFC}"/>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312DE3D4-03F2-81B4-6F07-21DF8455E811}"/>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B111F5E2-BFEA-B269-6809-3BD0395E3929}"/>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XXX</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214C41E8-B626-E8FD-AE58-45C678232736}"/>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ICAAP – calcul du capital économique (Pilier II)</a:t>
            </a:r>
          </a:p>
        </p:txBody>
      </p:sp>
      <p:pic>
        <p:nvPicPr>
          <p:cNvPr id="1226" name="Google Shape;1226;p11">
            <a:extLst>
              <a:ext uri="{FF2B5EF4-FFF2-40B4-BE49-F238E27FC236}">
                <a16:creationId xmlns:a16="http://schemas.microsoft.com/office/drawing/2014/main" id="{AE0A9F53-8DB8-1B33-1A62-76CBF3026DAB}"/>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D25CC0A9-B61D-49DC-CF03-7767CF83046F}"/>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AC4516AD-B676-6C4D-5486-C371673FAE3D}"/>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0EF80070-37D8-87FE-0B06-D840CA166043}"/>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pic>
        <p:nvPicPr>
          <p:cNvPr id="3" name="Image 2">
            <a:extLst>
              <a:ext uri="{FF2B5EF4-FFF2-40B4-BE49-F238E27FC236}">
                <a16:creationId xmlns:a16="http://schemas.microsoft.com/office/drawing/2014/main" id="{63A96FCC-B4D7-230C-F627-9CF86D887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1209631"/>
            <a:ext cx="5438361" cy="5449845"/>
          </a:xfrm>
          <a:prstGeom prst="rect">
            <a:avLst/>
          </a:prstGeom>
        </p:spPr>
      </p:pic>
    </p:spTree>
    <p:extLst>
      <p:ext uri="{BB962C8B-B14F-4D97-AF65-F5344CB8AC3E}">
        <p14:creationId xmlns:p14="http://schemas.microsoft.com/office/powerpoint/2010/main" val="2633306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59039831-CFED-FF8F-C701-0D74CDECC9DE}"/>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0D6BC38B-C9C9-3B2B-D9C6-8FBB658D4E4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224" name="Google Shape;1224;p11">
            <a:extLst>
              <a:ext uri="{FF2B5EF4-FFF2-40B4-BE49-F238E27FC236}">
                <a16:creationId xmlns:a16="http://schemas.microsoft.com/office/drawing/2014/main" id="{A0ED8A76-4100-C109-01E7-A6557C250877}"/>
              </a:ext>
            </a:extLst>
          </p:cNvPr>
          <p:cNvSpPr txBox="1">
            <a:spLocks noGrp="1"/>
          </p:cNvSpPr>
          <p:nvPr>
            <p:ph type="body" idx="1"/>
          </p:nvPr>
        </p:nvSpPr>
        <p:spPr>
          <a:xfrm>
            <a:off x="242156" y="779702"/>
            <a:ext cx="11739722" cy="407050"/>
          </a:xfrm>
          <a:prstGeom prst="rect">
            <a:avLst/>
          </a:prstGeom>
          <a:noFill/>
          <a:ln>
            <a:noFill/>
          </a:ln>
        </p:spPr>
        <p:txBody>
          <a:bodyPr spcFirstLastPara="1" wrap="square" lIns="90000" tIns="45700" rIns="91425" bIns="45700" anchor="t" anchorCtr="0">
            <a:noAutofit/>
          </a:bodyPr>
          <a:lstStyle/>
          <a:p>
            <a:pPr lvl="0">
              <a:buClr>
                <a:schemeClr val="lt2"/>
              </a:buClr>
              <a:buSzPts val="1400"/>
            </a:pPr>
            <a:r>
              <a:rPr lang="fr-FR" dirty="0">
                <a:latin typeface="Verdana"/>
                <a:ea typeface="Verdana"/>
                <a:cs typeface="Verdana"/>
                <a:sym typeface="Verdana"/>
              </a:rPr>
              <a:t>Stress test CLIMATIQUE INTERNE</a:t>
            </a:r>
            <a:endParaRPr lang="fr-FR" dirty="0"/>
          </a:p>
          <a:p>
            <a:pPr lvl="0">
              <a:buClr>
                <a:schemeClr val="lt2"/>
              </a:buClr>
              <a:buSzPts val="1400"/>
            </a:pPr>
            <a:endParaRPr lang="fr-FR" dirty="0">
              <a:latin typeface="Verdana"/>
              <a:ea typeface="Verdana"/>
              <a:cs typeface="Verdana"/>
              <a:sym typeface="Verdana"/>
            </a:endParaRPr>
          </a:p>
        </p:txBody>
      </p:sp>
      <p:sp>
        <p:nvSpPr>
          <p:cNvPr id="1225" name="Google Shape;1225;p11">
            <a:extLst>
              <a:ext uri="{FF2B5EF4-FFF2-40B4-BE49-F238E27FC236}">
                <a16:creationId xmlns:a16="http://schemas.microsoft.com/office/drawing/2014/main" id="{33062433-D140-6D62-A41D-62DAFCBE64EA}"/>
              </a:ext>
            </a:extLst>
          </p:cNvPr>
          <p:cNvSpPr txBox="1">
            <a:spLocks noGrp="1"/>
          </p:cNvSpPr>
          <p:nvPr>
            <p:ph type="title"/>
          </p:nvPr>
        </p:nvSpPr>
        <p:spPr>
          <a:xfrm>
            <a:off x="242156" y="311356"/>
            <a:ext cx="12076831" cy="445467"/>
          </a:xfrm>
          <a:prstGeom prst="rect">
            <a:avLst/>
          </a:prstGeom>
          <a:noFill/>
          <a:ln>
            <a:noFill/>
          </a:ln>
        </p:spPr>
        <p:txBody>
          <a:bodyPr spcFirstLastPara="1" wrap="square" lIns="91425" tIns="45700" rIns="91425" bIns="45700" anchor="t" anchorCtr="0">
            <a:noAutofit/>
          </a:bodyPr>
          <a:lstStyle/>
          <a:p>
            <a:pPr lvl="0">
              <a:spcBef>
                <a:spcPts val="0"/>
              </a:spcBef>
              <a:buClr>
                <a:schemeClr val="dk1"/>
              </a:buClr>
              <a:buSzPts val="2400"/>
            </a:pPr>
            <a:r>
              <a:rPr lang="fr-FR" dirty="0"/>
              <a:t>ICAAP – calcul du capital économique (Pilier II)</a:t>
            </a:r>
          </a:p>
        </p:txBody>
      </p:sp>
      <p:pic>
        <p:nvPicPr>
          <p:cNvPr id="1226" name="Google Shape;1226;p11">
            <a:extLst>
              <a:ext uri="{FF2B5EF4-FFF2-40B4-BE49-F238E27FC236}">
                <a16:creationId xmlns:a16="http://schemas.microsoft.com/office/drawing/2014/main" id="{CD4C7ED1-FDD6-6116-AD87-3327AB190ACC}"/>
              </a:ext>
            </a:extLst>
          </p:cNvPr>
          <p:cNvPicPr preferRelativeResize="0"/>
          <p:nvPr/>
        </p:nvPicPr>
        <p:blipFill rotWithShape="1">
          <a:blip r:embed="rId3">
            <a:alphaModFix/>
          </a:blip>
          <a:srcRect/>
          <a:stretch/>
        </p:blipFill>
        <p:spPr>
          <a:xfrm>
            <a:off x="269178" y="1413155"/>
            <a:ext cx="288000" cy="288000"/>
          </a:xfrm>
          <a:prstGeom prst="rect">
            <a:avLst/>
          </a:prstGeom>
          <a:noFill/>
          <a:ln>
            <a:noFill/>
          </a:ln>
        </p:spPr>
      </p:pic>
      <p:sp>
        <p:nvSpPr>
          <p:cNvPr id="10" name="Rectangle 9">
            <a:extLst>
              <a:ext uri="{FF2B5EF4-FFF2-40B4-BE49-F238E27FC236}">
                <a16:creationId xmlns:a16="http://schemas.microsoft.com/office/drawing/2014/main" id="{BA0BD619-920E-8C5D-F4E1-80511EC4F026}"/>
              </a:ext>
            </a:extLst>
          </p:cNvPr>
          <p:cNvSpPr/>
          <p:nvPr/>
        </p:nvSpPr>
        <p:spPr>
          <a:xfrm>
            <a:off x="313080" y="6337300"/>
            <a:ext cx="70292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 name="Rectangle 15">
            <a:extLst>
              <a:ext uri="{FF2B5EF4-FFF2-40B4-BE49-F238E27FC236}">
                <a16:creationId xmlns:a16="http://schemas.microsoft.com/office/drawing/2014/main" id="{2439C5A3-7466-E7E9-B9DE-553C9B4C58B5}"/>
              </a:ext>
            </a:extLst>
          </p:cNvPr>
          <p:cNvSpPr/>
          <p:nvPr/>
        </p:nvSpPr>
        <p:spPr>
          <a:xfrm>
            <a:off x="224535" y="6273800"/>
            <a:ext cx="49936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8" name="ZoneTexte 17">
            <a:extLst>
              <a:ext uri="{FF2B5EF4-FFF2-40B4-BE49-F238E27FC236}">
                <a16:creationId xmlns:a16="http://schemas.microsoft.com/office/drawing/2014/main" id="{BCAF7140-15ED-9327-35AF-A577E1F6F677}"/>
              </a:ext>
            </a:extLst>
          </p:cNvPr>
          <p:cNvSpPr txBox="1"/>
          <p:nvPr/>
        </p:nvSpPr>
        <p:spPr>
          <a:xfrm>
            <a:off x="6896100" y="3247932"/>
            <a:ext cx="4940300" cy="1139946"/>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1145522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8">
          <a:extLst>
            <a:ext uri="{FF2B5EF4-FFF2-40B4-BE49-F238E27FC236}">
              <a16:creationId xmlns:a16="http://schemas.microsoft.com/office/drawing/2014/main" id="{9F2FFD3C-D2B1-5EC7-EB62-80E36D78A846}"/>
            </a:ext>
          </a:extLst>
        </p:cNvPr>
        <p:cNvGrpSpPr/>
        <p:nvPr/>
      </p:nvGrpSpPr>
      <p:grpSpPr>
        <a:xfrm>
          <a:off x="0" y="0"/>
          <a:ext cx="0" cy="0"/>
          <a:chOff x="0" y="0"/>
          <a:chExt cx="0" cy="0"/>
        </a:xfrm>
      </p:grpSpPr>
      <p:sp>
        <p:nvSpPr>
          <p:cNvPr id="509" name="Google Shape;509;g307f5a2730a_0_5235">
            <a:extLst>
              <a:ext uri="{FF2B5EF4-FFF2-40B4-BE49-F238E27FC236}">
                <a16:creationId xmlns:a16="http://schemas.microsoft.com/office/drawing/2014/main" id="{6D8FE6E7-06CE-6940-9122-E3440FCA097E}"/>
              </a:ext>
            </a:extLst>
          </p:cNvPr>
          <p:cNvSpPr/>
          <p:nvPr/>
        </p:nvSpPr>
        <p:spPr>
          <a:xfrm>
            <a:off x="0" y="0"/>
            <a:ext cx="4000500" cy="6858000"/>
          </a:xfrm>
          <a:prstGeom prst="rect">
            <a:avLst/>
          </a:prstGeom>
          <a:solidFill>
            <a:srgbClr val="E4D1B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307f5a2730a_0_5235">
            <a:extLst>
              <a:ext uri="{FF2B5EF4-FFF2-40B4-BE49-F238E27FC236}">
                <a16:creationId xmlns:a16="http://schemas.microsoft.com/office/drawing/2014/main" id="{BA7D8392-E097-9D2E-0134-5A600F4717CE}"/>
              </a:ext>
            </a:extLst>
          </p:cNvPr>
          <p:cNvSpPr txBox="1"/>
          <p:nvPr/>
        </p:nvSpPr>
        <p:spPr>
          <a:xfrm>
            <a:off x="928300" y="600300"/>
            <a:ext cx="2945200" cy="56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0"/>
              <a:buFont typeface="Arial"/>
              <a:buNone/>
            </a:pPr>
            <a:r>
              <a:rPr lang="fr-FR" sz="40000" b="0" i="0" u="none" strike="noStrike" cap="none" dirty="0">
                <a:solidFill>
                  <a:schemeClr val="lt1"/>
                </a:solidFill>
                <a:latin typeface="Verdana"/>
                <a:ea typeface="Verdana"/>
                <a:cs typeface="Verdana"/>
                <a:sym typeface="Verdana"/>
              </a:rPr>
              <a:t>2</a:t>
            </a:r>
            <a:endParaRPr sz="40000" b="0" i="0" u="none" strike="noStrike" cap="none" dirty="0">
              <a:solidFill>
                <a:schemeClr val="lt1"/>
              </a:solidFill>
              <a:latin typeface="Verdana"/>
              <a:ea typeface="Verdana"/>
              <a:cs typeface="Verdana"/>
              <a:sym typeface="Verdana"/>
            </a:endParaRPr>
          </a:p>
        </p:txBody>
      </p:sp>
      <p:sp>
        <p:nvSpPr>
          <p:cNvPr id="511" name="Google Shape;511;g307f5a2730a_0_5235">
            <a:extLst>
              <a:ext uri="{FF2B5EF4-FFF2-40B4-BE49-F238E27FC236}">
                <a16:creationId xmlns:a16="http://schemas.microsoft.com/office/drawing/2014/main" id="{FEC54E81-966A-5896-AA22-92949C6D43ED}"/>
              </a:ext>
            </a:extLst>
          </p:cNvPr>
          <p:cNvSpPr/>
          <p:nvPr/>
        </p:nvSpPr>
        <p:spPr>
          <a:xfrm>
            <a:off x="4015591" y="1877150"/>
            <a:ext cx="8351822" cy="3537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3100"/>
              <a:buFont typeface="Arial"/>
              <a:buNone/>
            </a:pPr>
            <a:r>
              <a:rPr lang="fr-FR" sz="2300" b="1" i="0" u="none" strike="noStrike" cap="none" dirty="0">
                <a:solidFill>
                  <a:schemeClr val="accent2"/>
                </a:solidFill>
                <a:latin typeface="Verdana"/>
                <a:ea typeface="Verdana"/>
                <a:cs typeface="Verdana"/>
                <a:sym typeface="Verdana"/>
              </a:rPr>
              <a:t>MÉTHODOLOGIES DE STRESS-TEST CLIMATIQUE TOP-DOWN</a:t>
            </a:r>
          </a:p>
          <a:p>
            <a:pPr marL="0" marR="0" lvl="0" indent="0" algn="l" rtl="0">
              <a:lnSpc>
                <a:spcPct val="150000"/>
              </a:lnSpc>
              <a:spcBef>
                <a:spcPts val="0"/>
              </a:spcBef>
              <a:spcAft>
                <a:spcPts val="0"/>
              </a:spcAft>
              <a:buClr>
                <a:srgbClr val="000000"/>
              </a:buClr>
              <a:buSzPts val="3100"/>
              <a:buFont typeface="Arial"/>
              <a:buNone/>
            </a:pPr>
            <a:endParaRPr sz="2300" b="1" i="0" u="none" strike="noStrike" cap="none" dirty="0">
              <a:solidFill>
                <a:schemeClr val="lt2"/>
              </a:solidFill>
              <a:latin typeface="Verdana"/>
              <a:ea typeface="Verdana"/>
              <a:cs typeface="Verdana"/>
              <a:sym typeface="Verdana"/>
            </a:endParaRPr>
          </a:p>
          <a:p>
            <a:pPr marL="457200" marR="0" lvl="0" indent="-361950" algn="l" rtl="0">
              <a:lnSpc>
                <a:spcPct val="150000"/>
              </a:lnSpc>
              <a:spcBef>
                <a:spcPts val="0"/>
              </a:spcBef>
              <a:spcAft>
                <a:spcPts val="0"/>
              </a:spcAft>
              <a:buClr>
                <a:schemeClr val="lt2"/>
              </a:buClr>
              <a:buSzPts val="2100"/>
              <a:buFont typeface="Verdana"/>
              <a:buAutoNum type="arabicPeriod"/>
            </a:pPr>
            <a:r>
              <a:rPr lang="fr-FR" sz="2000" b="1" i="0" u="none" strike="noStrike" cap="none" dirty="0">
                <a:solidFill>
                  <a:schemeClr val="lt2"/>
                </a:solidFill>
                <a:latin typeface="Verdana"/>
                <a:ea typeface="Verdana"/>
                <a:cs typeface="Verdana"/>
                <a:sym typeface="Verdana"/>
              </a:rPr>
              <a:t>Modélisation de la PD </a:t>
            </a:r>
          </a:p>
          <a:p>
            <a:pPr marL="95250" marR="0" lvl="0" algn="l" rtl="0">
              <a:lnSpc>
                <a:spcPct val="150000"/>
              </a:lnSpc>
              <a:spcBef>
                <a:spcPts val="0"/>
              </a:spcBef>
              <a:spcAft>
                <a:spcPts val="0"/>
              </a:spcAft>
              <a:buClr>
                <a:schemeClr val="lt2"/>
              </a:buClr>
              <a:buSzPts val="2100"/>
            </a:pPr>
            <a:r>
              <a:rPr lang="fr-FR" sz="2000" b="1" i="0" u="none" strike="noStrike" cap="none" dirty="0">
                <a:solidFill>
                  <a:schemeClr val="accent6"/>
                </a:solidFill>
                <a:latin typeface="Verdana"/>
                <a:ea typeface="Verdana"/>
                <a:cs typeface="Verdana"/>
                <a:sym typeface="Verdana"/>
              </a:rPr>
              <a:t>2. Modélisation des migrations de ratings</a:t>
            </a:r>
          </a:p>
          <a:p>
            <a:pPr marL="95250" marR="0" lvl="0" algn="l" rtl="0">
              <a:lnSpc>
                <a:spcPct val="150000"/>
              </a:lnSpc>
              <a:spcBef>
                <a:spcPts val="0"/>
              </a:spcBef>
              <a:spcAft>
                <a:spcPts val="0"/>
              </a:spcAft>
              <a:buClr>
                <a:schemeClr val="accent6"/>
              </a:buClr>
              <a:buSzPts val="2100"/>
            </a:pPr>
            <a:r>
              <a:rPr lang="fr-FR" sz="2000" b="1" i="0" u="none" strike="noStrike" cap="none" dirty="0">
                <a:solidFill>
                  <a:schemeClr val="accent6"/>
                </a:solidFill>
                <a:latin typeface="Verdana"/>
                <a:ea typeface="Verdana"/>
                <a:cs typeface="Verdana"/>
                <a:sym typeface="Verdana"/>
              </a:rPr>
              <a:t>3</a:t>
            </a:r>
            <a:r>
              <a:rPr lang="fr-FR" sz="2000" b="1" dirty="0">
                <a:solidFill>
                  <a:schemeClr val="accent6"/>
                </a:solidFill>
                <a:latin typeface="Verdana"/>
                <a:ea typeface="Verdana"/>
                <a:cs typeface="Verdana"/>
                <a:sym typeface="Verdana"/>
              </a:rPr>
              <a:t>. Modélisation des composantes de bilan dynamique</a:t>
            </a:r>
            <a:endParaRPr lang="fr-FR" sz="2000" b="1" i="0" u="none" strike="noStrike" cap="none" dirty="0">
              <a:solidFill>
                <a:schemeClr val="accent6"/>
              </a:solidFill>
              <a:latin typeface="Verdana"/>
              <a:ea typeface="Verdana"/>
              <a:cs typeface="Verdana"/>
              <a:sym typeface="Verdana"/>
            </a:endParaRPr>
          </a:p>
          <a:p>
            <a:pPr marL="95250" marR="0" lvl="0" algn="l" rtl="0">
              <a:lnSpc>
                <a:spcPct val="150000"/>
              </a:lnSpc>
              <a:spcBef>
                <a:spcPts val="0"/>
              </a:spcBef>
              <a:spcAft>
                <a:spcPts val="0"/>
              </a:spcAft>
              <a:buClr>
                <a:schemeClr val="accent6"/>
              </a:buClr>
              <a:buSzPts val="2100"/>
            </a:pPr>
            <a:r>
              <a:rPr lang="fr-FR" sz="2000" b="1" dirty="0">
                <a:solidFill>
                  <a:schemeClr val="accent6"/>
                </a:solidFill>
                <a:latin typeface="Verdana"/>
                <a:ea typeface="Verdana"/>
                <a:cs typeface="Verdana"/>
                <a:sym typeface="Verdana"/>
              </a:rPr>
              <a:t>4. Modélisation de la LGD</a:t>
            </a:r>
          </a:p>
          <a:p>
            <a:pPr marL="95250">
              <a:lnSpc>
                <a:spcPct val="150000"/>
              </a:lnSpc>
              <a:buClr>
                <a:schemeClr val="accent6"/>
              </a:buClr>
              <a:buSzPts val="2100"/>
            </a:pPr>
            <a:r>
              <a:rPr lang="fr-FR" sz="2000" b="1" dirty="0">
                <a:solidFill>
                  <a:schemeClr val="accent6"/>
                </a:solidFill>
                <a:ea typeface="Verdana"/>
                <a:cs typeface="Verdana"/>
                <a:sym typeface="Verdana"/>
              </a:rPr>
              <a:t>5. ECL et RWA stressés</a:t>
            </a:r>
          </a:p>
          <a:p>
            <a:pPr marL="95250" marR="0" lvl="0" algn="l" rtl="0">
              <a:lnSpc>
                <a:spcPct val="150000"/>
              </a:lnSpc>
              <a:spcBef>
                <a:spcPts val="0"/>
              </a:spcBef>
              <a:spcAft>
                <a:spcPts val="0"/>
              </a:spcAft>
              <a:buClr>
                <a:schemeClr val="accent6"/>
              </a:buClr>
              <a:buSzPts val="2100"/>
            </a:pPr>
            <a:endParaRPr sz="2000" b="1" i="0" u="none" strike="noStrike" cap="none" dirty="0">
              <a:solidFill>
                <a:schemeClr val="accent6"/>
              </a:solidFill>
              <a:latin typeface="Verdana"/>
              <a:ea typeface="Verdana"/>
              <a:cs typeface="Verdana"/>
              <a:sym typeface="Verdana"/>
            </a:endParaRPr>
          </a:p>
        </p:txBody>
      </p:sp>
    </p:spTree>
    <p:extLst>
      <p:ext uri="{BB962C8B-B14F-4D97-AF65-F5344CB8AC3E}">
        <p14:creationId xmlns:p14="http://schemas.microsoft.com/office/powerpoint/2010/main" val="4257951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F93928A9-EAC5-9427-5555-6D38718F2DF9}"/>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F5CDE77D-7F1F-0D91-ECCA-8904B6764718}"/>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C0408F18-6A4B-355B-648C-CA60D8287509}"/>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ESTIMATION DES PD PIT ET PD TTC (OU LRA) à 1 AN </a:t>
            </a:r>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7FC07CE7-93D8-BBCC-CAE8-77A1B0A020BF}"/>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Modélisation de la PD </a:t>
            </a:r>
          </a:p>
        </p:txBody>
      </p:sp>
      <p:sp>
        <p:nvSpPr>
          <p:cNvPr id="4" name="ZoneTexte 3">
            <a:extLst>
              <a:ext uri="{FF2B5EF4-FFF2-40B4-BE49-F238E27FC236}">
                <a16:creationId xmlns:a16="http://schemas.microsoft.com/office/drawing/2014/main" id="{D7580919-FA66-5552-1BD8-C8A4BD721020}"/>
              </a:ext>
            </a:extLst>
          </p:cNvPr>
          <p:cNvSpPr txBox="1"/>
          <p:nvPr/>
        </p:nvSpPr>
        <p:spPr>
          <a:xfrm>
            <a:off x="280268" y="1360481"/>
            <a:ext cx="6196732" cy="276999"/>
          </a:xfrm>
          <a:prstGeom prst="rect">
            <a:avLst/>
          </a:prstGeom>
          <a:noFill/>
        </p:spPr>
        <p:txBody>
          <a:bodyPr wrap="square">
            <a:spAutoFit/>
          </a:bodyPr>
          <a:lstStyle/>
          <a:p>
            <a:r>
              <a:rPr lang="fr-FR" sz="1200" b="1" dirty="0"/>
              <a:t>Exemple de grille unique de notation (échelle maître)</a:t>
            </a:r>
          </a:p>
        </p:txBody>
      </p:sp>
      <p:graphicFrame>
        <p:nvGraphicFramePr>
          <p:cNvPr id="9" name="Tableau 8">
            <a:extLst>
              <a:ext uri="{FF2B5EF4-FFF2-40B4-BE49-F238E27FC236}">
                <a16:creationId xmlns:a16="http://schemas.microsoft.com/office/drawing/2014/main" id="{A20F02DC-D350-141C-A2F9-EC827E5CEC81}"/>
              </a:ext>
            </a:extLst>
          </p:cNvPr>
          <p:cNvGraphicFramePr>
            <a:graphicFrameLocks noGrp="1"/>
          </p:cNvGraphicFramePr>
          <p:nvPr>
            <p:extLst>
              <p:ext uri="{D42A27DB-BD31-4B8C-83A1-F6EECF244321}">
                <p14:modId xmlns:p14="http://schemas.microsoft.com/office/powerpoint/2010/main" val="752696731"/>
              </p:ext>
            </p:extLst>
          </p:nvPr>
        </p:nvGraphicFramePr>
        <p:xfrm>
          <a:off x="280267" y="1715428"/>
          <a:ext cx="4915847" cy="2036959"/>
        </p:xfrm>
        <a:graphic>
          <a:graphicData uri="http://schemas.openxmlformats.org/drawingml/2006/table">
            <a:tbl>
              <a:tblPr/>
              <a:tblGrid>
                <a:gridCol w="660713">
                  <a:extLst>
                    <a:ext uri="{9D8B030D-6E8A-4147-A177-3AD203B41FA5}">
                      <a16:colId xmlns:a16="http://schemas.microsoft.com/office/drawing/2014/main" val="471020149"/>
                    </a:ext>
                  </a:extLst>
                </a:gridCol>
                <a:gridCol w="1307062">
                  <a:extLst>
                    <a:ext uri="{9D8B030D-6E8A-4147-A177-3AD203B41FA5}">
                      <a16:colId xmlns:a16="http://schemas.microsoft.com/office/drawing/2014/main" val="1624135430"/>
                    </a:ext>
                  </a:extLst>
                </a:gridCol>
                <a:gridCol w="1364516">
                  <a:extLst>
                    <a:ext uri="{9D8B030D-6E8A-4147-A177-3AD203B41FA5}">
                      <a16:colId xmlns:a16="http://schemas.microsoft.com/office/drawing/2014/main" val="2081077003"/>
                    </a:ext>
                  </a:extLst>
                </a:gridCol>
                <a:gridCol w="1583556">
                  <a:extLst>
                    <a:ext uri="{9D8B030D-6E8A-4147-A177-3AD203B41FA5}">
                      <a16:colId xmlns:a16="http://schemas.microsoft.com/office/drawing/2014/main" val="3838195848"/>
                    </a:ext>
                  </a:extLst>
                </a:gridCol>
              </a:tblGrid>
              <a:tr h="209831">
                <a:tc>
                  <a:txBody>
                    <a:bodyPr/>
                    <a:lstStyle/>
                    <a:p>
                      <a:pPr algn="ctr" fontAlgn="ctr"/>
                      <a:r>
                        <a:rPr lang="fr-FR" sz="1100" b="0" i="0" u="none" strike="noStrike" dirty="0">
                          <a:solidFill>
                            <a:srgbClr val="000000"/>
                          </a:solidFill>
                          <a:effectLst/>
                          <a:latin typeface="Times New Roman" panose="02020603050405020304" pitchFamily="18" charset="0"/>
                        </a:rPr>
                        <a:t>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Borne inférieure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Borne supérieure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Centre de la 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5865923"/>
                  </a:ext>
                </a:extLst>
              </a:tr>
              <a:tr h="199839">
                <a:tc>
                  <a:txBody>
                    <a:bodyPr/>
                    <a:lstStyle/>
                    <a:p>
                      <a:pPr algn="ctr" fontAlgn="ctr"/>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8497B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0,50%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0,25%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1649238"/>
                  </a:ext>
                </a:extLst>
              </a:tr>
              <a:tr h="199839">
                <a:tc>
                  <a:txBody>
                    <a:bodyPr/>
                    <a:lstStyle/>
                    <a:p>
                      <a:pPr algn="ctr" fontAlgn="b"/>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a:noFill/>
                    </a:lnT>
                    <a:lnB>
                      <a:noFill/>
                    </a:lnB>
                    <a:solidFill>
                      <a:srgbClr val="00B0F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0,80%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0,65%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99763079"/>
                  </a:ext>
                </a:extLst>
              </a:tr>
              <a:tr h="199839">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00B050"/>
                    </a:solidFill>
                  </a:tcPr>
                </a:tc>
                <a:tc>
                  <a:txBody>
                    <a:bodyPr/>
                    <a:lstStyle/>
                    <a:p>
                      <a:pPr algn="ctr" fontAlgn="ctr"/>
                      <a:r>
                        <a:rPr lang="fr-FR" sz="1100" b="0" i="0" u="none" strike="noStrike" dirty="0">
                          <a:solidFill>
                            <a:srgbClr val="000000"/>
                          </a:solidFill>
                          <a:effectLst/>
                          <a:latin typeface="Times New Roman" panose="02020603050405020304" pitchFamily="18" charset="0"/>
                        </a:rPr>
                        <a:t>0,80%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1,10%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130319550"/>
                  </a:ext>
                </a:extLst>
              </a:tr>
              <a:tr h="218424">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92D050"/>
                    </a:solidFill>
                  </a:tcPr>
                </a:tc>
                <a:tc>
                  <a:txBody>
                    <a:bodyPr/>
                    <a:lstStyle/>
                    <a:p>
                      <a:pPr algn="ctr" fontAlgn="ctr"/>
                      <a:r>
                        <a:rPr lang="fr-FR" sz="1100" b="0" i="0" u="none" strike="noStrike">
                          <a:solidFill>
                            <a:srgbClr val="000000"/>
                          </a:solidFill>
                          <a:effectLst/>
                          <a:latin typeface="Times New Roman" panose="02020603050405020304" pitchFamily="18" charset="0"/>
                        </a:rPr>
                        <a:t>1,40%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642259067"/>
                  </a:ext>
                </a:extLst>
              </a:tr>
              <a:tr h="199839">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CE4D6"/>
                    </a:solidFill>
                  </a:tcPr>
                </a:tc>
                <a:tc>
                  <a:txBody>
                    <a:bodyPr/>
                    <a:lstStyle/>
                    <a:p>
                      <a:pPr algn="ctr" fontAlgn="ctr"/>
                      <a:r>
                        <a:rPr lang="fr-FR" sz="1100" b="0" i="0" u="none" strike="noStrike">
                          <a:solidFill>
                            <a:srgbClr val="000000"/>
                          </a:solidFill>
                          <a:effectLst/>
                          <a:latin typeface="Times New Roman" panose="02020603050405020304" pitchFamily="18" charset="0"/>
                        </a:rPr>
                        <a:t>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3,25%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2,63%</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153668734"/>
                  </a:ext>
                </a:extLst>
              </a:tr>
              <a:tr h="199839">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FFF00"/>
                    </a:solidFill>
                  </a:tcPr>
                </a:tc>
                <a:tc>
                  <a:txBody>
                    <a:bodyPr/>
                    <a:lstStyle/>
                    <a:p>
                      <a:pPr algn="ctr" fontAlgn="ctr"/>
                      <a:r>
                        <a:rPr lang="fr-FR" sz="1100" b="0" i="0" u="none" strike="noStrike">
                          <a:solidFill>
                            <a:srgbClr val="000000"/>
                          </a:solidFill>
                          <a:effectLst/>
                          <a:latin typeface="Times New Roman" panose="02020603050405020304" pitchFamily="18" charset="0"/>
                        </a:rPr>
                        <a:t>3,25%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4,85%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3228834397"/>
                  </a:ext>
                </a:extLst>
              </a:tr>
              <a:tr h="199839">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FFC000"/>
                    </a:solidFill>
                  </a:tcPr>
                </a:tc>
                <a:tc>
                  <a:txBody>
                    <a:bodyPr/>
                    <a:lstStyle/>
                    <a:p>
                      <a:pPr algn="ctr" fontAlgn="ctr"/>
                      <a:r>
                        <a:rPr lang="fr-FR" sz="1100" b="0" i="0" u="none" strike="noStrike">
                          <a:solidFill>
                            <a:srgbClr val="000000"/>
                          </a:solidFill>
                          <a:effectLst/>
                          <a:latin typeface="Times New Roman" panose="02020603050405020304" pitchFamily="18" charset="0"/>
                        </a:rPr>
                        <a:t>4,85%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6,18%</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483453782"/>
                  </a:ext>
                </a:extLst>
              </a:tr>
              <a:tr h="199839">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B483D9"/>
                    </a:solidFill>
                  </a:tcPr>
                </a:tc>
                <a:tc>
                  <a:txBody>
                    <a:bodyPr/>
                    <a:lstStyle/>
                    <a:p>
                      <a:pPr algn="ctr" fontAlgn="ctr"/>
                      <a:r>
                        <a:rPr lang="fr-FR" sz="1100" b="0" i="0" u="none" strike="noStrike">
                          <a:solidFill>
                            <a:srgbClr val="000000"/>
                          </a:solidFill>
                          <a:effectLst/>
                          <a:latin typeface="Times New Roman" panose="02020603050405020304" pitchFamily="18" charset="0"/>
                        </a:rPr>
                        <a:t>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9,75%</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123207429"/>
                  </a:ext>
                </a:extLst>
              </a:tr>
              <a:tr h="209831">
                <a:tc>
                  <a:txBody>
                    <a:bodyPr/>
                    <a:lstStyle/>
                    <a:p>
                      <a:pPr algn="ctr" fontAlgn="b"/>
                      <a:r>
                        <a:rPr lang="fr-FR" sz="1100" b="0" i="0" u="none" strike="noStrike">
                          <a:solidFill>
                            <a:srgbClr val="000000"/>
                          </a:solidFill>
                          <a:effectLst/>
                          <a:latin typeface="Times New Roman" panose="02020603050405020304" pitchFamily="18" charset="0"/>
                        </a:rPr>
                        <a:t>E+</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100" b="0" i="0" u="none" strike="noStrike" dirty="0">
                          <a:solidFill>
                            <a:srgbClr val="000000"/>
                          </a:solidFill>
                          <a:effectLst/>
                          <a:latin typeface="Times New Roman" panose="02020603050405020304" pitchFamily="18" charset="0"/>
                        </a:rPr>
                        <a:t>12,00%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56,00%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8493171"/>
                  </a:ext>
                </a:extLst>
              </a:tr>
            </a:tbl>
          </a:graphicData>
        </a:graphic>
      </p:graphicFrame>
      <p:graphicFrame>
        <p:nvGraphicFramePr>
          <p:cNvPr id="16" name="Tableau 15">
            <a:extLst>
              <a:ext uri="{FF2B5EF4-FFF2-40B4-BE49-F238E27FC236}">
                <a16:creationId xmlns:a16="http://schemas.microsoft.com/office/drawing/2014/main" id="{3DC9C726-7DD5-3548-5DE0-A505BC48F73F}"/>
              </a:ext>
            </a:extLst>
          </p:cNvPr>
          <p:cNvGraphicFramePr>
            <a:graphicFrameLocks noGrp="1"/>
          </p:cNvGraphicFramePr>
          <p:nvPr/>
        </p:nvGraphicFramePr>
        <p:xfrm>
          <a:off x="5499100" y="1715428"/>
          <a:ext cx="6301014" cy="2037422"/>
        </p:xfrm>
        <a:graphic>
          <a:graphicData uri="http://schemas.openxmlformats.org/drawingml/2006/table">
            <a:tbl>
              <a:tblPr/>
              <a:tblGrid>
                <a:gridCol w="443287">
                  <a:extLst>
                    <a:ext uri="{9D8B030D-6E8A-4147-A177-3AD203B41FA5}">
                      <a16:colId xmlns:a16="http://schemas.microsoft.com/office/drawing/2014/main" val="2134851821"/>
                    </a:ext>
                  </a:extLst>
                </a:gridCol>
                <a:gridCol w="978398">
                  <a:extLst>
                    <a:ext uri="{9D8B030D-6E8A-4147-A177-3AD203B41FA5}">
                      <a16:colId xmlns:a16="http://schemas.microsoft.com/office/drawing/2014/main" val="421906552"/>
                    </a:ext>
                  </a:extLst>
                </a:gridCol>
                <a:gridCol w="1025894">
                  <a:extLst>
                    <a:ext uri="{9D8B030D-6E8A-4147-A177-3AD203B41FA5}">
                      <a16:colId xmlns:a16="http://schemas.microsoft.com/office/drawing/2014/main" val="422359029"/>
                    </a:ext>
                  </a:extLst>
                </a:gridCol>
                <a:gridCol w="1814313">
                  <a:extLst>
                    <a:ext uri="{9D8B030D-6E8A-4147-A177-3AD203B41FA5}">
                      <a16:colId xmlns:a16="http://schemas.microsoft.com/office/drawing/2014/main" val="3690771312"/>
                    </a:ext>
                  </a:extLst>
                </a:gridCol>
                <a:gridCol w="2039122">
                  <a:extLst>
                    <a:ext uri="{9D8B030D-6E8A-4147-A177-3AD203B41FA5}">
                      <a16:colId xmlns:a16="http://schemas.microsoft.com/office/drawing/2014/main" val="2657095574"/>
                    </a:ext>
                  </a:extLst>
                </a:gridCol>
              </a:tblGrid>
              <a:tr h="211811">
                <a:tc>
                  <a:txBody>
                    <a:bodyPr/>
                    <a:lstStyle/>
                    <a:p>
                      <a:pPr algn="ctr" fontAlgn="ctr"/>
                      <a:r>
                        <a:rPr lang="fr-FR" sz="1100" b="0" i="0" u="none" strike="noStrike" dirty="0">
                          <a:solidFill>
                            <a:srgbClr val="000000"/>
                          </a:solidFill>
                          <a:effectLst/>
                          <a:latin typeface="Times New Roman" panose="02020603050405020304" pitchFamily="18" charset="0"/>
                        </a:rPr>
                        <a:t>Classe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Score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Répartition</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Taux de défaut de référence</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Taux de défaut au sein de la CHR</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8200692"/>
                  </a:ext>
                </a:extLst>
              </a:tr>
              <a:tr h="201725">
                <a:tc>
                  <a:txBody>
                    <a:bodyPr/>
                    <a:lstStyle/>
                    <a:p>
                      <a:pPr algn="ctr" fontAlgn="ctr"/>
                      <a:r>
                        <a:rPr lang="fr-FR" sz="1100" b="0" i="0" u="none" strike="noStrike" dirty="0">
                          <a:solidFill>
                            <a:srgbClr val="000000"/>
                          </a:solidFill>
                          <a:effectLst/>
                          <a:latin typeface="Times New Roman" panose="02020603050405020304" pitchFamily="18" charset="0"/>
                        </a:rPr>
                        <a:t>A+</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8497B0"/>
                    </a:solidFill>
                  </a:tcPr>
                </a:tc>
                <a:tc>
                  <a:txBody>
                    <a:bodyPr/>
                    <a:lstStyle/>
                    <a:p>
                      <a:pPr algn="ctr" fontAlgn="ctr"/>
                      <a:r>
                        <a:rPr lang="fr-FR" sz="1100" b="0" i="0" u="none" strike="noStrike">
                          <a:solidFill>
                            <a:srgbClr val="000000"/>
                          </a:solidFill>
                          <a:effectLst/>
                          <a:latin typeface="Times New Roman" panose="02020603050405020304" pitchFamily="18" charset="0"/>
                        </a:rPr>
                        <a:t>[0 ; 100[</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10,9%</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0,25%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0,4%</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243802975"/>
                  </a:ext>
                </a:extLst>
              </a:tr>
              <a:tr h="201725">
                <a:tc>
                  <a:txBody>
                    <a:bodyPr/>
                    <a:lstStyle/>
                    <a:p>
                      <a:pPr algn="ctr" fontAlgn="b"/>
                      <a:r>
                        <a:rPr lang="fr-FR" sz="1100" b="0" i="0" u="none" strike="noStrike">
                          <a:solidFill>
                            <a:srgbClr val="000000"/>
                          </a:solidFill>
                          <a:effectLst/>
                          <a:latin typeface="Times New Roman" panose="02020603050405020304" pitchFamily="18" charset="0"/>
                        </a:rPr>
                        <a:t>A-</a:t>
                      </a:r>
                    </a:p>
                  </a:txBody>
                  <a:tcPr marL="9525" marR="9525" marT="9525" marB="0" anchor="ctr">
                    <a:lnL>
                      <a:noFill/>
                    </a:lnL>
                    <a:lnR>
                      <a:noFill/>
                    </a:lnR>
                    <a:lnT>
                      <a:noFill/>
                    </a:lnT>
                    <a:lnB>
                      <a:noFill/>
                    </a:lnB>
                    <a:solidFill>
                      <a:srgbClr val="00B0F0"/>
                    </a:solidFill>
                  </a:tcPr>
                </a:tc>
                <a:tc>
                  <a:txBody>
                    <a:bodyPr/>
                    <a:lstStyle/>
                    <a:p>
                      <a:pPr algn="ctr" fontAlgn="ctr"/>
                      <a:r>
                        <a:rPr lang="fr-FR" sz="1100" b="0" i="0" u="none" strike="noStrike" dirty="0">
                          <a:solidFill>
                            <a:srgbClr val="000000"/>
                          </a:solidFill>
                          <a:effectLst/>
                          <a:latin typeface="Times New Roman" panose="02020603050405020304" pitchFamily="18" charset="0"/>
                        </a:rPr>
                        <a:t>[100 ; 200[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23,0%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0,65%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0,7%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694699573"/>
                  </a:ext>
                </a:extLst>
              </a:tr>
              <a:tr h="201725">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00B050"/>
                    </a:solidFill>
                  </a:tcPr>
                </a:tc>
                <a:tc>
                  <a:txBody>
                    <a:bodyPr/>
                    <a:lstStyle/>
                    <a:p>
                      <a:pPr algn="ctr" fontAlgn="ctr"/>
                      <a:r>
                        <a:rPr lang="fr-FR" sz="1100" b="0" i="0" u="none" strike="noStrike">
                          <a:solidFill>
                            <a:srgbClr val="000000"/>
                          </a:solidFill>
                          <a:effectLst/>
                          <a:latin typeface="Times New Roman" panose="02020603050405020304" pitchFamily="18" charset="0"/>
                        </a:rPr>
                        <a:t>[200 ; 300[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17,3%</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1,10%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1,2%</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409847641"/>
                  </a:ext>
                </a:extLst>
              </a:tr>
              <a:tr h="201725">
                <a:tc>
                  <a:txBody>
                    <a:bodyPr/>
                    <a:lstStyle/>
                    <a:p>
                      <a:pPr algn="ctr" fontAlgn="b"/>
                      <a:r>
                        <a:rPr lang="fr-FR" sz="1100" b="0" i="0" u="none" strike="noStrike">
                          <a:solidFill>
                            <a:srgbClr val="000000"/>
                          </a:solidFill>
                          <a:effectLst/>
                          <a:latin typeface="Times New Roman" panose="02020603050405020304" pitchFamily="18" charset="0"/>
                        </a:rPr>
                        <a:t>B-</a:t>
                      </a:r>
                    </a:p>
                  </a:txBody>
                  <a:tcPr marL="9525" marR="9525" marT="9525" marB="0" anchor="ctr">
                    <a:lnL>
                      <a:noFill/>
                    </a:lnL>
                    <a:lnR>
                      <a:noFill/>
                    </a:lnR>
                    <a:lnT>
                      <a:noFill/>
                    </a:lnT>
                    <a:lnB>
                      <a:noFill/>
                    </a:lnB>
                    <a:solidFill>
                      <a:srgbClr val="92D050"/>
                    </a:solidFill>
                  </a:tcPr>
                </a:tc>
                <a:tc>
                  <a:txBody>
                    <a:bodyPr/>
                    <a:lstStyle/>
                    <a:p>
                      <a:pPr algn="ctr" fontAlgn="ctr"/>
                      <a:r>
                        <a:rPr lang="fr-FR" sz="1100" b="0" i="0" u="none" strike="noStrike" dirty="0">
                          <a:solidFill>
                            <a:srgbClr val="000000"/>
                          </a:solidFill>
                          <a:effectLst/>
                          <a:latin typeface="Times New Roman" panose="02020603050405020304" pitchFamily="18" charset="0"/>
                        </a:rPr>
                        <a:t>[300 ; 450[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15,1%</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649896339"/>
                  </a:ext>
                </a:extLst>
              </a:tr>
              <a:tr h="201725">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CE4D6"/>
                    </a:solidFill>
                  </a:tcPr>
                </a:tc>
                <a:tc>
                  <a:txBody>
                    <a:bodyPr/>
                    <a:lstStyle/>
                    <a:p>
                      <a:pPr algn="ctr" fontAlgn="ctr"/>
                      <a:r>
                        <a:rPr lang="fr-FR" sz="1100" b="0" i="0" u="none" strike="noStrike">
                          <a:solidFill>
                            <a:srgbClr val="000000"/>
                          </a:solidFill>
                          <a:effectLst/>
                          <a:latin typeface="Times New Roman" panose="02020603050405020304" pitchFamily="18" charset="0"/>
                        </a:rPr>
                        <a:t>[450 ; 580[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13,6%</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2,63%</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2,7%</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285332564"/>
                  </a:ext>
                </a:extLst>
              </a:tr>
              <a:tr h="201725">
                <a:tc>
                  <a:txBody>
                    <a:bodyPr/>
                    <a:lstStyle/>
                    <a:p>
                      <a:pPr algn="ctr" fontAlgn="b"/>
                      <a:r>
                        <a:rPr lang="fr-FR" sz="1100" b="0" i="0" u="none" strike="noStrike">
                          <a:solidFill>
                            <a:srgbClr val="000000"/>
                          </a:solidFill>
                          <a:effectLst/>
                          <a:latin typeface="Times New Roman" panose="02020603050405020304" pitchFamily="18" charset="0"/>
                        </a:rPr>
                        <a:t>C-</a:t>
                      </a:r>
                    </a:p>
                  </a:txBody>
                  <a:tcPr marL="9525" marR="9525" marT="9525" marB="0" anchor="ctr">
                    <a:lnL>
                      <a:noFill/>
                    </a:lnL>
                    <a:lnR>
                      <a:noFill/>
                    </a:lnR>
                    <a:lnT>
                      <a:noFill/>
                    </a:lnT>
                    <a:lnB>
                      <a:noFill/>
                    </a:lnB>
                    <a:solidFill>
                      <a:srgbClr val="FFFF00"/>
                    </a:solidFill>
                  </a:tcPr>
                </a:tc>
                <a:tc>
                  <a:txBody>
                    <a:bodyPr/>
                    <a:lstStyle/>
                    <a:p>
                      <a:pPr algn="ctr" fontAlgn="ctr"/>
                      <a:r>
                        <a:rPr lang="fr-FR" sz="1100" b="0" i="0" u="none" strike="noStrike">
                          <a:solidFill>
                            <a:srgbClr val="000000"/>
                          </a:solidFill>
                          <a:effectLst/>
                          <a:latin typeface="Times New Roman" panose="02020603050405020304" pitchFamily="18" charset="0"/>
                        </a:rPr>
                        <a:t>[580 ; 750[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10,1%</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4,05%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771272942"/>
                  </a:ext>
                </a:extLst>
              </a:tr>
              <a:tr h="201725">
                <a:tc>
                  <a:txBody>
                    <a:bodyPr/>
                    <a:lstStyle/>
                    <a:p>
                      <a:pPr algn="ctr" fontAlgn="b"/>
                      <a:r>
                        <a:rPr lang="fr-FR" sz="1100" b="0" i="0" u="none" strike="noStrike" dirty="0">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FFC000"/>
                    </a:solidFill>
                  </a:tcPr>
                </a:tc>
                <a:tc>
                  <a:txBody>
                    <a:bodyPr/>
                    <a:lstStyle/>
                    <a:p>
                      <a:pPr algn="ctr" fontAlgn="ctr"/>
                      <a:r>
                        <a:rPr lang="fr-FR" sz="1100" b="0" i="0" u="none" strike="noStrike">
                          <a:solidFill>
                            <a:srgbClr val="000000"/>
                          </a:solidFill>
                          <a:effectLst/>
                          <a:latin typeface="Times New Roman" panose="02020603050405020304" pitchFamily="18" charset="0"/>
                        </a:rPr>
                        <a:t>[750 ; 800[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4,0%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6,18%</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6,2%</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35928846"/>
                  </a:ext>
                </a:extLst>
              </a:tr>
              <a:tr h="201725">
                <a:tc>
                  <a:txBody>
                    <a:bodyPr/>
                    <a:lstStyle/>
                    <a:p>
                      <a:pPr algn="ctr" fontAlgn="b"/>
                      <a:r>
                        <a:rPr lang="fr-FR" sz="1100" b="0" i="0" u="none" strike="noStrike">
                          <a:solidFill>
                            <a:srgbClr val="000000"/>
                          </a:solidFill>
                          <a:effectLst/>
                          <a:latin typeface="Times New Roman" panose="02020603050405020304" pitchFamily="18" charset="0"/>
                        </a:rPr>
                        <a:t>D-</a:t>
                      </a:r>
                    </a:p>
                  </a:txBody>
                  <a:tcPr marL="9525" marR="9525" marT="9525" marB="0" anchor="ctr">
                    <a:lnL>
                      <a:noFill/>
                    </a:lnL>
                    <a:lnR>
                      <a:noFill/>
                    </a:lnR>
                    <a:lnT>
                      <a:noFill/>
                    </a:lnT>
                    <a:lnB>
                      <a:noFill/>
                    </a:lnB>
                    <a:solidFill>
                      <a:srgbClr val="B483D9"/>
                    </a:solidFill>
                  </a:tcPr>
                </a:tc>
                <a:tc>
                  <a:txBody>
                    <a:bodyPr/>
                    <a:lstStyle/>
                    <a:p>
                      <a:pPr algn="ctr" fontAlgn="ctr"/>
                      <a:r>
                        <a:rPr lang="fr-FR" sz="1100" b="0" i="0" u="none" strike="noStrike">
                          <a:solidFill>
                            <a:srgbClr val="000000"/>
                          </a:solidFill>
                          <a:effectLst/>
                          <a:latin typeface="Times New Roman" panose="02020603050405020304" pitchFamily="18" charset="0"/>
                        </a:rPr>
                        <a:t>[800 ; 900[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5,0%</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9,75%</a:t>
                      </a:r>
                    </a:p>
                  </a:txBody>
                  <a:tcPr marL="9525" marR="9525" marT="9525" marB="0" anchor="ctr">
                    <a:lnL>
                      <a:noFill/>
                    </a:lnL>
                    <a:lnR>
                      <a:noFill/>
                    </a:lnR>
                    <a:lnT>
                      <a:noFill/>
                    </a:lnT>
                    <a:lnB>
                      <a:noFill/>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9,1%</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2937964355"/>
                  </a:ext>
                </a:extLst>
              </a:tr>
              <a:tr h="211811">
                <a:tc>
                  <a:txBody>
                    <a:bodyPr/>
                    <a:lstStyle/>
                    <a:p>
                      <a:pPr algn="ctr" fontAlgn="b"/>
                      <a:r>
                        <a:rPr lang="fr-FR" sz="1100" b="0" i="0" u="none" strike="noStrike" dirty="0">
                          <a:solidFill>
                            <a:srgbClr val="000000"/>
                          </a:solidFill>
                          <a:effectLst/>
                          <a:latin typeface="Times New Roman" panose="02020603050405020304" pitchFamily="18" charset="0"/>
                        </a:rPr>
                        <a:t>E+</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1100" b="0" i="0" u="none" strike="noStrike" dirty="0">
                          <a:solidFill>
                            <a:srgbClr val="000000"/>
                          </a:solidFill>
                          <a:effectLst/>
                          <a:latin typeface="Times New Roman" panose="02020603050405020304" pitchFamily="18" charset="0"/>
                        </a:rPr>
                        <a:t>[900 ; 1000[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a:solidFill>
                            <a:srgbClr val="000000"/>
                          </a:solidFill>
                          <a:effectLst/>
                          <a:latin typeface="Times New Roman" panose="02020603050405020304" pitchFamily="18" charset="0"/>
                        </a:rPr>
                        <a:t>1,0%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56,00%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1100" b="0" i="0" u="none" strike="noStrike" dirty="0">
                          <a:solidFill>
                            <a:srgbClr val="000000"/>
                          </a:solidFill>
                          <a:effectLst/>
                          <a:latin typeface="Times New Roman" panose="02020603050405020304" pitchFamily="18" charset="0"/>
                        </a:rPr>
                        <a:t>18,0%</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80680838"/>
                  </a:ext>
                </a:extLst>
              </a:tr>
            </a:tbl>
          </a:graphicData>
        </a:graphic>
      </p:graphicFrame>
      <p:sp>
        <p:nvSpPr>
          <p:cNvPr id="19" name="ZoneTexte 18">
            <a:extLst>
              <a:ext uri="{FF2B5EF4-FFF2-40B4-BE49-F238E27FC236}">
                <a16:creationId xmlns:a16="http://schemas.microsoft.com/office/drawing/2014/main" id="{D9F99437-8247-148F-C862-44174D70BDED}"/>
              </a:ext>
            </a:extLst>
          </p:cNvPr>
          <p:cNvSpPr txBox="1"/>
          <p:nvPr/>
        </p:nvSpPr>
        <p:spPr>
          <a:xfrm>
            <a:off x="6145885" y="1354420"/>
            <a:ext cx="5765847" cy="276999"/>
          </a:xfrm>
          <a:prstGeom prst="rect">
            <a:avLst/>
          </a:prstGeom>
          <a:noFill/>
        </p:spPr>
        <p:txBody>
          <a:bodyPr wrap="square">
            <a:spAutoFit/>
          </a:bodyPr>
          <a:lstStyle/>
          <a:p>
            <a:r>
              <a:rPr lang="fr-FR" sz="1200" b="1" dirty="0"/>
              <a:t>Répartition des effectifs dans les CHR après segmentation</a:t>
            </a:r>
          </a:p>
        </p:txBody>
      </p:sp>
      <p:sp>
        <p:nvSpPr>
          <p:cNvPr id="20" name="Flèche : courbe vers la droite 19">
            <a:extLst>
              <a:ext uri="{FF2B5EF4-FFF2-40B4-BE49-F238E27FC236}">
                <a16:creationId xmlns:a16="http://schemas.microsoft.com/office/drawing/2014/main" id="{0B15885E-A152-0A43-60FD-75F488C41F62}"/>
              </a:ext>
            </a:extLst>
          </p:cNvPr>
          <p:cNvSpPr/>
          <p:nvPr/>
        </p:nvSpPr>
        <p:spPr>
          <a:xfrm rot="16200000">
            <a:off x="5156335" y="3093898"/>
            <a:ext cx="520700" cy="19945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latin typeface="+mj-lt"/>
            </a:endParaRPr>
          </a:p>
        </p:txBody>
      </p:sp>
      <p:sp>
        <p:nvSpPr>
          <p:cNvPr id="22" name="ZoneTexte 21">
            <a:extLst>
              <a:ext uri="{FF2B5EF4-FFF2-40B4-BE49-F238E27FC236}">
                <a16:creationId xmlns:a16="http://schemas.microsoft.com/office/drawing/2014/main" id="{EE4BFE5F-21F6-CB62-4361-1CE63D14A91D}"/>
              </a:ext>
            </a:extLst>
          </p:cNvPr>
          <p:cNvSpPr txBox="1"/>
          <p:nvPr/>
        </p:nvSpPr>
        <p:spPr>
          <a:xfrm>
            <a:off x="3633842" y="4445820"/>
            <a:ext cx="3771900" cy="520700"/>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Segmentation d’un score de risque</a:t>
            </a:r>
          </a:p>
        </p:txBody>
      </p:sp>
      <p:sp>
        <p:nvSpPr>
          <p:cNvPr id="24" name="Google Shape;6353;p138">
            <a:extLst>
              <a:ext uri="{FF2B5EF4-FFF2-40B4-BE49-F238E27FC236}">
                <a16:creationId xmlns:a16="http://schemas.microsoft.com/office/drawing/2014/main" id="{0F74ED38-2680-A8F6-4BD4-644C90EA0D71}"/>
              </a:ext>
            </a:extLst>
          </p:cNvPr>
          <p:cNvSpPr/>
          <p:nvPr/>
        </p:nvSpPr>
        <p:spPr>
          <a:xfrm>
            <a:off x="280267" y="4888788"/>
            <a:ext cx="4584882" cy="181681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26" name="ZoneTexte 25">
            <a:extLst>
              <a:ext uri="{FF2B5EF4-FFF2-40B4-BE49-F238E27FC236}">
                <a16:creationId xmlns:a16="http://schemas.microsoft.com/office/drawing/2014/main" id="{B415A2B3-C64F-A7C8-5D29-8265242C6A0A}"/>
              </a:ext>
            </a:extLst>
          </p:cNvPr>
          <p:cNvSpPr txBox="1"/>
          <p:nvPr/>
        </p:nvSpPr>
        <p:spPr>
          <a:xfrm>
            <a:off x="280267" y="4928529"/>
            <a:ext cx="4584882" cy="1777069"/>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PIT théorique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r>
              <a:rPr lang="fr-FR" sz="1100" b="1" dirty="0">
                <a:latin typeface="Verdana" panose="020B0604030504040204" pitchFamily="34" charset="0"/>
              </a:rPr>
              <a:t>PD TTC théorique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400" b="1"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D4A3AA11-042C-B52F-ECBC-588D59F6FD76}"/>
                  </a:ext>
                </a:extLst>
              </p:cNvPr>
              <p:cNvSpPr txBox="1"/>
              <p:nvPr/>
            </p:nvSpPr>
            <p:spPr>
              <a:xfrm>
                <a:off x="525615" y="5226763"/>
                <a:ext cx="389382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smtClean="0">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i="1">
                              <a:latin typeface="Cambria Math" panose="02040503050406030204" pitchFamily="18" charset="0"/>
                            </a:rPr>
                            <m:t>𝑃𝐼𝑇</m:t>
                          </m:r>
                        </m:sup>
                      </m:sSubSup>
                      <m:r>
                        <a:rPr lang="fr-FR" sz="1400" i="1">
                          <a:latin typeface="Cambria Math" panose="02040503050406030204" pitchFamily="18" charset="0"/>
                        </a:rPr>
                        <m:t>(</m:t>
                      </m:r>
                      <m:r>
                        <a:rPr lang="fr-FR" sz="1400" i="1">
                          <a:latin typeface="Cambria Math" panose="02040503050406030204" pitchFamily="18" charset="0"/>
                        </a:rPr>
                        <m:t>𝑧</m:t>
                      </m:r>
                      <m:r>
                        <a:rPr lang="fr-FR" sz="1400" i="1">
                          <a:latin typeface="Cambria Math" panose="02040503050406030204" pitchFamily="18" charset="0"/>
                        </a:rPr>
                        <m:t>)</m:t>
                      </m:r>
                      <m:r>
                        <a:rPr lang="fr-FR" sz="1400" b="1" i="1">
                          <a:latin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endChr m:val="|"/>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 </m:t>
                          </m:r>
                        </m:e>
                      </m:d>
                      <m:r>
                        <a:rPr lang="fr-FR" sz="1400" i="1">
                          <a:latin typeface="Cambria Math" panose="02040503050406030204" pitchFamily="18" charset="0"/>
                          <a:ea typeface="Cambria Math" panose="02040503050406030204" pitchFamily="18" charset="0"/>
                        </a:rPr>
                        <m:t> </m:t>
                      </m:r>
                      <m:r>
                        <a:rPr lang="fr-FR" sz="1400" i="1">
                          <a:latin typeface="Cambria Math" panose="02040503050406030204" pitchFamily="18" charset="0"/>
                          <a:ea typeface="Cambria Math" panose="02040503050406030204" pitchFamily="18" charset="0"/>
                        </a:rPr>
                        <m:t>𝑍</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𝑧</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𝑃</m:t>
                      </m:r>
                      <m:d>
                        <m:dPr>
                          <m:endChr m:val="|"/>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=1 </m:t>
                          </m:r>
                        </m:e>
                      </m:d>
                      <m:r>
                        <a:rPr lang="fr-FR" sz="1400" i="1">
                          <a:latin typeface="Cambria Math" panose="02040503050406030204" pitchFamily="18" charset="0"/>
                          <a:ea typeface="Cambria Math" panose="02040503050406030204" pitchFamily="18" charset="0"/>
                        </a:rPr>
                        <m:t> </m:t>
                      </m:r>
                      <m:r>
                        <a:rPr lang="fr-FR" sz="1400" i="1">
                          <a:latin typeface="Cambria Math" panose="02040503050406030204" pitchFamily="18" charset="0"/>
                          <a:ea typeface="Cambria Math" panose="02040503050406030204" pitchFamily="18" charset="0"/>
                        </a:rPr>
                        <m:t>𝑍</m:t>
                      </m:r>
                      <m:r>
                        <a:rPr lang="fr-FR" sz="1400" i="1">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𝑧</m:t>
                      </m:r>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Verdana" panose="020B0604030504040204" pitchFamily="34" charset="0"/>
                </a:endParaRPr>
              </a:p>
            </p:txBody>
          </p:sp>
        </mc:Choice>
        <mc:Fallback xmlns="">
          <p:sp>
            <p:nvSpPr>
              <p:cNvPr id="27" name="ZoneTexte 26">
                <a:extLst>
                  <a:ext uri="{FF2B5EF4-FFF2-40B4-BE49-F238E27FC236}">
                    <a16:creationId xmlns:a16="http://schemas.microsoft.com/office/drawing/2014/main" id="{57C3AB38-1FA2-2C6A-6A73-67092350E7CC}"/>
                  </a:ext>
                </a:extLst>
              </p:cNvPr>
              <p:cNvSpPr txBox="1">
                <a:spLocks noRot="1" noChangeAspect="1" noMove="1" noResize="1" noEditPoints="1" noAdjustHandles="1" noChangeArrowheads="1" noChangeShapeType="1" noTextEdit="1"/>
              </p:cNvSpPr>
              <p:nvPr/>
            </p:nvSpPr>
            <p:spPr>
              <a:xfrm>
                <a:off x="525615" y="5226763"/>
                <a:ext cx="3893820" cy="75159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1D6DC0EF-11AD-EECA-B399-87CA946C34A5}"/>
                  </a:ext>
                </a:extLst>
              </p:cNvPr>
              <p:cNvSpPr txBox="1"/>
              <p:nvPr/>
            </p:nvSpPr>
            <p:spPr>
              <a:xfrm>
                <a:off x="65074" y="5978353"/>
                <a:ext cx="469670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smtClean="0">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b="0" i="1" smtClean="0">
                              <a:latin typeface="Cambria Math" panose="02040503050406030204" pitchFamily="18" charset="0"/>
                            </a:rPr>
                            <m:t>𝑇𝑇𝐶</m:t>
                          </m:r>
                        </m:sup>
                      </m:sSubSup>
                      <m:r>
                        <a:rPr lang="fr-FR" sz="1400" b="0" i="1" smtClean="0">
                          <a:latin typeface="Cambria Math" panose="02040503050406030204" pitchFamily="18" charset="0"/>
                        </a:rPr>
                        <m:t>=</m:t>
                      </m:r>
                      <m:sSub>
                        <m:sSubPr>
                          <m:ctrlPr>
                            <a:rPr lang="fr-FR" sz="1400" b="0" i="1" smtClean="0">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𝔼</m:t>
                          </m:r>
                        </m:e>
                        <m:sub>
                          <m:r>
                            <a:rPr lang="fr-FR" sz="1400" b="0" i="1" smtClean="0">
                              <a:latin typeface="Cambria Math" panose="02040503050406030204" pitchFamily="18" charset="0"/>
                              <a:ea typeface="Cambria Math" panose="02040503050406030204" pitchFamily="18" charset="0"/>
                            </a:rPr>
                            <m:t>𝑍</m:t>
                          </m:r>
                        </m:sub>
                      </m:sSub>
                      <m:d>
                        <m:dPr>
                          <m:begChr m:val="["/>
                          <m:endChr m:val="]"/>
                          <m:ctrlPr>
                            <a:rPr lang="fr-FR" sz="1400" b="0" i="1" smtClean="0">
                              <a:latin typeface="Cambria Math" panose="02040503050406030204" pitchFamily="18" charset="0"/>
                              <a:ea typeface="Cambria Math" panose="02040503050406030204" pitchFamily="18" charset="0"/>
                            </a:rPr>
                          </m:ctrlPr>
                        </m:dPr>
                        <m:e>
                          <m:sSubSup>
                            <m:sSubSupPr>
                              <m:ctrlPr>
                                <a:rPr lang="fr-FR" sz="1400" i="1">
                                  <a:latin typeface="Cambria Math" panose="02040503050406030204" pitchFamily="18" charset="0"/>
                                </a:rPr>
                              </m:ctrlPr>
                            </m:sSubSupPr>
                            <m:e>
                              <m:r>
                                <a:rPr lang="fr-FR" sz="1400" i="1">
                                  <a:latin typeface="Cambria Math" panose="02040503050406030204" pitchFamily="18" charset="0"/>
                                </a:rPr>
                                <m:t>𝑃𝐷</m:t>
                              </m:r>
                            </m:e>
                            <m:sub>
                              <m:r>
                                <a:rPr lang="fr-FR" sz="1400" i="1">
                                  <a:latin typeface="Cambria Math" panose="02040503050406030204" pitchFamily="18" charset="0"/>
                                </a:rPr>
                                <m:t>𝑖</m:t>
                              </m:r>
                            </m:sub>
                            <m:sup>
                              <m:r>
                                <a:rPr lang="fr-FR" sz="1400" i="1">
                                  <a:latin typeface="Cambria Math" panose="02040503050406030204" pitchFamily="18" charset="0"/>
                                </a:rPr>
                                <m:t>𝑃𝐼𝑇</m:t>
                              </m:r>
                            </m:sup>
                          </m:sSubSup>
                          <m:r>
                            <a:rPr lang="fr-FR" sz="1400" i="1">
                              <a:latin typeface="Cambria Math" panose="02040503050406030204" pitchFamily="18" charset="0"/>
                            </a:rPr>
                            <m:t>(</m:t>
                          </m:r>
                          <m:r>
                            <a:rPr lang="fr-FR" sz="1400" i="1">
                              <a:latin typeface="Cambria Math" panose="02040503050406030204" pitchFamily="18" charset="0"/>
                            </a:rPr>
                            <m:t>𝑧</m:t>
                          </m:r>
                          <m:r>
                            <a:rPr lang="fr-FR" sz="1400" b="0" i="1" smtClean="0">
                              <a:latin typeface="Cambria Math" panose="02040503050406030204" pitchFamily="18" charset="0"/>
                            </a:rPr>
                            <m:t>)</m:t>
                          </m:r>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𝔼</m:t>
                      </m:r>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𝑦</m:t>
                              </m:r>
                            </m:e>
                            <m:sub>
                              <m:r>
                                <a:rPr lang="fr-FR" sz="1400" b="0" i="1" smtClean="0">
                                  <a:latin typeface="Cambria Math" panose="02040503050406030204" pitchFamily="18" charset="0"/>
                                  <a:ea typeface="Cambria Math" panose="02040503050406030204" pitchFamily="18" charset="0"/>
                                </a:rPr>
                                <m:t>𝑖</m:t>
                              </m:r>
                            </m:sub>
                          </m:sSub>
                        </m:e>
                      </m:d>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𝑃</m:t>
                      </m:r>
                      <m:sSub>
                        <m:sSubPr>
                          <m:ctrlPr>
                            <a:rPr lang="fr-FR" sz="1400" i="1">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m:t>
                          </m:r>
                          <m:r>
                            <a:rPr lang="fr-FR" sz="1400" i="1">
                              <a:latin typeface="Cambria Math" panose="02040503050406030204" pitchFamily="18" charset="0"/>
                              <a:ea typeface="Cambria Math" panose="02040503050406030204" pitchFamily="18" charset="0"/>
                            </a:rPr>
                            <m:t>𝑦</m:t>
                          </m:r>
                        </m:e>
                        <m:sub>
                          <m:r>
                            <a:rPr lang="fr-FR" sz="1400" i="1">
                              <a:latin typeface="Cambria Math" panose="02040503050406030204" pitchFamily="18" charset="0"/>
                              <a:ea typeface="Cambria Math" panose="02040503050406030204" pitchFamily="18" charset="0"/>
                            </a:rPr>
                            <m:t>𝑖</m:t>
                          </m:r>
                        </m:sub>
                      </m:sSub>
                      <m:r>
                        <a:rPr lang="fr-FR" sz="1400" i="1">
                          <a:latin typeface="Cambria Math" panose="02040503050406030204" pitchFamily="18" charset="0"/>
                          <a:ea typeface="Cambria Math" panose="02040503050406030204" pitchFamily="18" charset="0"/>
                        </a:rPr>
                        <m:t>=1</m:t>
                      </m:r>
                      <m:r>
                        <a:rPr lang="fr-FR" sz="1400" b="0" i="1" smtClean="0">
                          <a:latin typeface="Cambria Math" panose="02040503050406030204" pitchFamily="18" charset="0"/>
                          <a:ea typeface="Cambria Math" panose="02040503050406030204" pitchFamily="18" charset="0"/>
                        </a:rPr>
                        <m:t>)</m:t>
                      </m:r>
                    </m:oMath>
                  </m:oMathPara>
                </a14:m>
                <a:endParaRPr lang="fr-FR" sz="1400" dirty="0">
                  <a:latin typeface="Verdana" panose="020B0604030504040204" pitchFamily="34" charset="0"/>
                </a:endParaRPr>
              </a:p>
            </p:txBody>
          </p:sp>
        </mc:Choice>
        <mc:Fallback xmlns="">
          <p:sp>
            <p:nvSpPr>
              <p:cNvPr id="28" name="ZoneTexte 27">
                <a:extLst>
                  <a:ext uri="{FF2B5EF4-FFF2-40B4-BE49-F238E27FC236}">
                    <a16:creationId xmlns:a16="http://schemas.microsoft.com/office/drawing/2014/main" id="{749FC2A1-13D4-D9C6-4740-E6C394D4ED20}"/>
                  </a:ext>
                </a:extLst>
              </p:cNvPr>
              <p:cNvSpPr txBox="1">
                <a:spLocks noRot="1" noChangeAspect="1" noMove="1" noResize="1" noEditPoints="1" noAdjustHandles="1" noChangeArrowheads="1" noChangeShapeType="1" noTextEdit="1"/>
              </p:cNvSpPr>
              <p:nvPr/>
            </p:nvSpPr>
            <p:spPr>
              <a:xfrm>
                <a:off x="65074" y="5978353"/>
                <a:ext cx="4696700" cy="75159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E74BB43A-BF76-55E9-C7A0-D0DF71731B49}"/>
                  </a:ext>
                </a:extLst>
              </p:cNvPr>
              <p:cNvSpPr txBox="1"/>
              <p:nvPr/>
            </p:nvSpPr>
            <p:spPr>
              <a:xfrm>
                <a:off x="-38301" y="6413530"/>
                <a:ext cx="4324350" cy="807913"/>
              </a:xfrm>
              <a:prstGeom prst="rect">
                <a:avLst/>
              </a:prstGeom>
              <a:noFill/>
            </p:spPr>
            <p:txBody>
              <a:bodyPr wrap="square">
                <a:spAutoFit/>
              </a:bodyPr>
              <a:lstStyle/>
              <a:p>
                <a:pPr algn="r" rtl="0">
                  <a:buNone/>
                </a:pPr>
                <a14:m>
                  <m:oMath xmlns:m="http://schemas.openxmlformats.org/officeDocument/2006/math">
                    <m:r>
                      <a:rPr lang="fr-FR" sz="1050" b="0" i="1" u="none" strike="noStrike" dirty="0" smtClean="0">
                        <a:solidFill>
                          <a:srgbClr val="000000"/>
                        </a:solidFill>
                        <a:effectLst/>
                        <a:latin typeface="Cambria Math" panose="02040503050406030204" pitchFamily="18" charset="0"/>
                      </a:rPr>
                      <m:t>𝑍</m:t>
                    </m:r>
                  </m:oMath>
                </a14:m>
                <a:r>
                  <a:rPr lang="fr-FR" sz="1050" b="0" i="0" u="none" strike="noStrike" dirty="0">
                    <a:solidFill>
                      <a:srgbClr val="000000"/>
                    </a:solidFill>
                    <a:effectLst/>
                    <a:latin typeface="Verdana" panose="020B0604030504040204" pitchFamily="34" charset="0"/>
                  </a:rPr>
                  <a:t> : facteur représentant la conjoncture économique en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𝑡</m:t>
                    </m:r>
                  </m:oMath>
                </a14:m>
                <a:endParaRPr lang="fr-FR" sz="1050" b="0" dirty="0">
                  <a:effectLst/>
                </a:endParaRPr>
              </a:p>
              <a:p>
                <a:pPr>
                  <a:buNone/>
                </a:pPr>
                <a:br>
                  <a:rPr lang="fr-FR" dirty="0"/>
                </a:br>
                <a:endParaRPr lang="fr-FR" dirty="0"/>
              </a:p>
            </p:txBody>
          </p:sp>
        </mc:Choice>
        <mc:Fallback xmlns="">
          <p:sp>
            <p:nvSpPr>
              <p:cNvPr id="30" name="ZoneTexte 29">
                <a:extLst>
                  <a:ext uri="{FF2B5EF4-FFF2-40B4-BE49-F238E27FC236}">
                    <a16:creationId xmlns:a16="http://schemas.microsoft.com/office/drawing/2014/main" id="{EF95BB6E-84E1-F1A5-AED7-EB9363E8C43D}"/>
                  </a:ext>
                </a:extLst>
              </p:cNvPr>
              <p:cNvSpPr txBox="1">
                <a:spLocks noRot="1" noChangeAspect="1" noMove="1" noResize="1" noEditPoints="1" noAdjustHandles="1" noChangeArrowheads="1" noChangeShapeType="1" noTextEdit="1"/>
              </p:cNvSpPr>
              <p:nvPr/>
            </p:nvSpPr>
            <p:spPr>
              <a:xfrm>
                <a:off x="-38301" y="6413530"/>
                <a:ext cx="4324350" cy="807913"/>
              </a:xfrm>
              <a:prstGeom prst="rect">
                <a:avLst/>
              </a:prstGeom>
              <a:blipFill>
                <a:blip r:embed="rId5"/>
                <a:stretch>
                  <a:fillRect/>
                </a:stretch>
              </a:blipFill>
            </p:spPr>
            <p:txBody>
              <a:bodyPr/>
              <a:lstStyle/>
              <a:p>
                <a:r>
                  <a:rPr lang="fr-FR">
                    <a:noFill/>
                  </a:rPr>
                  <a:t> </a:t>
                </a:r>
              </a:p>
            </p:txBody>
          </p:sp>
        </mc:Fallback>
      </mc:AlternateContent>
      <p:sp>
        <p:nvSpPr>
          <p:cNvPr id="31" name="Google Shape;6235;p132">
            <a:extLst>
              <a:ext uri="{FF2B5EF4-FFF2-40B4-BE49-F238E27FC236}">
                <a16:creationId xmlns:a16="http://schemas.microsoft.com/office/drawing/2014/main" id="{20275281-01E9-8947-D65D-A77FD3D8663E}"/>
              </a:ext>
            </a:extLst>
          </p:cNvPr>
          <p:cNvSpPr/>
          <p:nvPr/>
        </p:nvSpPr>
        <p:spPr>
          <a:xfrm>
            <a:off x="4952930" y="5668781"/>
            <a:ext cx="1524070" cy="56454"/>
          </a:xfrm>
          <a:prstGeom prst="rightArrow">
            <a:avLst>
              <a:gd name="adj1" fmla="val 50000"/>
              <a:gd name="adj2" fmla="val 50000"/>
            </a:avLst>
          </a:prstGeom>
          <a:solidFill>
            <a:schemeClr val="accent1"/>
          </a:solidFill>
          <a:ln w="25400" cap="flat" cmpd="sng">
            <a:solidFill>
              <a:srgbClr val="1B1B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600" name="ZoneTexte 1599">
            <a:extLst>
              <a:ext uri="{FF2B5EF4-FFF2-40B4-BE49-F238E27FC236}">
                <a16:creationId xmlns:a16="http://schemas.microsoft.com/office/drawing/2014/main" id="{FE84AFF8-0462-F55F-08B2-0F3078BE1DE1}"/>
              </a:ext>
            </a:extLst>
          </p:cNvPr>
          <p:cNvSpPr txBox="1"/>
          <p:nvPr/>
        </p:nvSpPr>
        <p:spPr>
          <a:xfrm>
            <a:off x="6503358" y="4908657"/>
            <a:ext cx="4584882" cy="1777069"/>
          </a:xfrm>
          <a:prstGeom prst="rect">
            <a:avLst/>
          </a:prstGeom>
        </p:spPr>
        <p:txBody>
          <a:bodyPr vert="horz" wrap="square" lIns="90000" tIns="45720" rIns="91440" bIns="45720" rtlCol="0">
            <a:noAutofit/>
          </a:bodyPr>
          <a:lstStyle/>
          <a:p>
            <a:pPr algn="just">
              <a:spcBef>
                <a:spcPts val="600"/>
              </a:spcBef>
              <a:buClr>
                <a:schemeClr val="tx1"/>
              </a:buClr>
            </a:pPr>
            <a:r>
              <a:rPr lang="fr-FR" sz="1100" b="1" dirty="0">
                <a:latin typeface="Verdana" panose="020B0604030504040204" pitchFamily="34" charset="0"/>
              </a:rPr>
              <a:t>PD PIT estimée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r>
              <a:rPr lang="fr-FR" sz="1100" b="1" dirty="0">
                <a:latin typeface="Verdana" panose="020B0604030504040204" pitchFamily="34" charset="0"/>
              </a:rPr>
              <a:t>PD TTC estimée :</a:t>
            </a:r>
          </a:p>
          <a:p>
            <a:pPr algn="just">
              <a:spcBef>
                <a:spcPts val="600"/>
              </a:spcBef>
              <a:buClr>
                <a:schemeClr val="tx1"/>
              </a:buClr>
            </a:pPr>
            <a:endParaRPr lang="fr-FR" sz="1100" b="1" dirty="0">
              <a:latin typeface="Verdana" panose="020B0604030504040204" pitchFamily="34" charset="0"/>
            </a:endParaRPr>
          </a:p>
          <a:p>
            <a:pPr algn="just">
              <a:spcBef>
                <a:spcPts val="600"/>
              </a:spcBef>
              <a:buClr>
                <a:schemeClr val="tx1"/>
              </a:buClr>
            </a:pPr>
            <a:endParaRPr lang="fr-FR" sz="1400" b="1" dirty="0">
              <a:latin typeface="Verdana" panose="020B0604030504040204" pitchFamily="34" charset="0"/>
            </a:endParaRPr>
          </a:p>
        </p:txBody>
      </p:sp>
      <p:sp>
        <p:nvSpPr>
          <p:cNvPr id="1601" name="Google Shape;6353;p138">
            <a:extLst>
              <a:ext uri="{FF2B5EF4-FFF2-40B4-BE49-F238E27FC236}">
                <a16:creationId xmlns:a16="http://schemas.microsoft.com/office/drawing/2014/main" id="{55AB111A-5557-A18D-E3B5-FF5B138C4038}"/>
              </a:ext>
            </a:extLst>
          </p:cNvPr>
          <p:cNvSpPr/>
          <p:nvPr/>
        </p:nvSpPr>
        <p:spPr>
          <a:xfrm>
            <a:off x="6503358" y="4888787"/>
            <a:ext cx="5568448" cy="1816811"/>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603" name="ZoneTexte 1602">
                <a:extLst>
                  <a:ext uri="{FF2B5EF4-FFF2-40B4-BE49-F238E27FC236}">
                    <a16:creationId xmlns:a16="http://schemas.microsoft.com/office/drawing/2014/main" id="{A53B831C-B1F0-6DBF-B290-7E775DF8B738}"/>
                  </a:ext>
                </a:extLst>
              </p:cNvPr>
              <p:cNvSpPr txBox="1"/>
              <p:nvPr/>
            </p:nvSpPr>
            <p:spPr>
              <a:xfrm>
                <a:off x="6198670" y="5258292"/>
                <a:ext cx="389382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𝑃𝐼𝑇</m:t>
                          </m:r>
                        </m:sup>
                      </m:sSubSup>
                      <m:d>
                        <m:dPr>
                          <m:ctrlPr>
                            <a:rPr lang="fr-FR" sz="1400" i="1">
                              <a:latin typeface="Cambria Math" panose="02040503050406030204" pitchFamily="18" charset="0"/>
                            </a:rPr>
                          </m:ctrlPr>
                        </m:dPr>
                        <m:e>
                          <m:r>
                            <a:rPr lang="fr-FR" sz="1400" i="1">
                              <a:latin typeface="Cambria Math" panose="02040503050406030204" pitchFamily="18" charset="0"/>
                            </a:rPr>
                            <m:t>𝑡</m:t>
                          </m:r>
                        </m:e>
                      </m:d>
                      <m:r>
                        <a:rPr lang="fr-FR" sz="1400" i="1">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𝑇𝑎𝑢𝑥</m:t>
                          </m:r>
                          <m:r>
                            <a:rPr lang="fr-FR" sz="1400" i="1">
                              <a:latin typeface="Cambria Math" panose="02040503050406030204" pitchFamily="18" charset="0"/>
                            </a:rPr>
                            <m:t> </m:t>
                          </m:r>
                          <m:r>
                            <a:rPr lang="fr-FR" sz="1400" i="1">
                              <a:latin typeface="Cambria Math" panose="02040503050406030204" pitchFamily="18" charset="0"/>
                            </a:rPr>
                            <m:t>𝑑𝑒</m:t>
                          </m:r>
                          <m:r>
                            <a:rPr lang="fr-FR" sz="1400" i="1">
                              <a:latin typeface="Cambria Math" panose="02040503050406030204" pitchFamily="18" charset="0"/>
                            </a:rPr>
                            <m:t> </m:t>
                          </m:r>
                          <m:r>
                            <a:rPr lang="fr-FR" sz="1400" i="1">
                              <a:latin typeface="Cambria Math" panose="02040503050406030204" pitchFamily="18" charset="0"/>
                            </a:rPr>
                            <m:t>𝑑</m:t>
                          </m:r>
                          <m:r>
                            <a:rPr lang="fr-FR" sz="1400" i="1">
                              <a:latin typeface="Cambria Math" panose="02040503050406030204" pitchFamily="18" charset="0"/>
                            </a:rPr>
                            <m:t>é</m:t>
                          </m:r>
                          <m:r>
                            <a:rPr lang="fr-FR" sz="1400" i="1">
                              <a:latin typeface="Cambria Math" panose="02040503050406030204" pitchFamily="18" charset="0"/>
                            </a:rPr>
                            <m:t>𝑓𝑎𝑢𝑡</m:t>
                          </m:r>
                        </m:e>
                        <m:sub>
                          <m:r>
                            <a:rPr lang="fr-FR" sz="1400" i="1">
                              <a:latin typeface="Cambria Math" panose="02040503050406030204" pitchFamily="18" charset="0"/>
                            </a:rPr>
                            <m:t>𝑡</m:t>
                          </m:r>
                        </m:sub>
                        <m:sup>
                          <m:r>
                            <a:rPr lang="fr-FR" sz="1400" i="1">
                              <a:latin typeface="Cambria Math" panose="02040503050406030204" pitchFamily="18" charset="0"/>
                            </a:rPr>
                            <m:t>𝐴</m:t>
                          </m:r>
                          <m:r>
                            <a:rPr lang="fr-FR" sz="1400" i="1">
                              <a:latin typeface="Cambria Math" panose="02040503050406030204" pitchFamily="18" charset="0"/>
                            </a:rPr>
                            <m:t>+</m:t>
                          </m:r>
                        </m:sup>
                      </m:sSubSup>
                    </m:oMath>
                  </m:oMathPara>
                </a14:m>
                <a:endParaRPr lang="fr-FR" sz="1400" dirty="0">
                  <a:latin typeface="Verdana" panose="020B0604030504040204" pitchFamily="34" charset="0"/>
                </a:endParaRPr>
              </a:p>
            </p:txBody>
          </p:sp>
        </mc:Choice>
        <mc:Fallback xmlns="">
          <p:sp>
            <p:nvSpPr>
              <p:cNvPr id="1603" name="ZoneTexte 1602">
                <a:extLst>
                  <a:ext uri="{FF2B5EF4-FFF2-40B4-BE49-F238E27FC236}">
                    <a16:creationId xmlns:a16="http://schemas.microsoft.com/office/drawing/2014/main" id="{03912BF0-FF1B-2E87-E63E-EA825336B734}"/>
                  </a:ext>
                </a:extLst>
              </p:cNvPr>
              <p:cNvSpPr txBox="1">
                <a:spLocks noRot="1" noChangeAspect="1" noMove="1" noResize="1" noEditPoints="1" noAdjustHandles="1" noChangeArrowheads="1" noChangeShapeType="1" noTextEdit="1"/>
              </p:cNvSpPr>
              <p:nvPr/>
            </p:nvSpPr>
            <p:spPr>
              <a:xfrm>
                <a:off x="6198670" y="5258292"/>
                <a:ext cx="3893820" cy="751590"/>
              </a:xfrm>
              <a:prstGeom prst="rect">
                <a:avLst/>
              </a:prstGeom>
              <a:blipFill>
                <a:blip r:embed="rId6"/>
                <a:stretch>
                  <a:fillRect t="-81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04" name="ZoneTexte 1603">
                <a:extLst>
                  <a:ext uri="{FF2B5EF4-FFF2-40B4-BE49-F238E27FC236}">
                    <a16:creationId xmlns:a16="http://schemas.microsoft.com/office/drawing/2014/main" id="{A0326459-E1C9-6C67-CF9A-ECF975E02ADD}"/>
                  </a:ext>
                </a:extLst>
              </p:cNvPr>
              <p:cNvSpPr txBox="1"/>
              <p:nvPr/>
            </p:nvSpPr>
            <p:spPr>
              <a:xfrm>
                <a:off x="5584858" y="5804363"/>
                <a:ext cx="4696700" cy="751590"/>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𝑇𝑇𝐶</m:t>
                          </m:r>
                        </m:sup>
                      </m:sSubSup>
                      <m:r>
                        <a:rPr lang="fr-FR" sz="1400" i="1">
                          <a:latin typeface="Cambria Math" panose="02040503050406030204" pitchFamily="18" charset="0"/>
                        </a:rPr>
                        <m:t>=</m:t>
                      </m:r>
                      <m:f>
                        <m:fPr>
                          <m:ctrlPr>
                            <a:rPr lang="fr-FR" sz="1400" i="1">
                              <a:latin typeface="Cambria Math" panose="02040503050406030204" pitchFamily="18" charset="0"/>
                            </a:rPr>
                          </m:ctrlPr>
                        </m:fPr>
                        <m:num>
                          <m:r>
                            <a:rPr lang="fr-FR" sz="1400" i="1">
                              <a:latin typeface="Cambria Math" panose="02040503050406030204" pitchFamily="18" charset="0"/>
                            </a:rPr>
                            <m:t>1</m:t>
                          </m:r>
                        </m:num>
                        <m:den>
                          <m:r>
                            <a:rPr lang="fr-FR" sz="1400" i="1">
                              <a:latin typeface="Cambria Math" panose="02040503050406030204" pitchFamily="18" charset="0"/>
                            </a:rPr>
                            <m:t>𝑇</m:t>
                          </m:r>
                        </m:den>
                      </m:f>
                      <m:nary>
                        <m:naryPr>
                          <m:chr m:val="∑"/>
                          <m:ctrlPr>
                            <a:rPr lang="fr-FR" sz="1400" i="1">
                              <a:latin typeface="Cambria Math" panose="02040503050406030204" pitchFamily="18" charset="0"/>
                            </a:rPr>
                          </m:ctrlPr>
                        </m:naryPr>
                        <m:sub>
                          <m:r>
                            <m:rPr>
                              <m:brk m:alnAt="23"/>
                            </m:rPr>
                            <a:rPr lang="fr-FR" sz="1400" i="1">
                              <a:latin typeface="Cambria Math" panose="02040503050406030204" pitchFamily="18" charset="0"/>
                            </a:rPr>
                            <m:t>𝑡</m:t>
                          </m:r>
                          <m:r>
                            <a:rPr lang="fr-FR" sz="1400" i="1">
                              <a:latin typeface="Cambria Math" panose="02040503050406030204" pitchFamily="18" charset="0"/>
                            </a:rPr>
                            <m:t>=1</m:t>
                          </m:r>
                        </m:sub>
                        <m:sup>
                          <m:r>
                            <a:rPr lang="fr-FR" sz="1400" i="1">
                              <a:latin typeface="Cambria Math" panose="02040503050406030204" pitchFamily="18" charset="0"/>
                            </a:rPr>
                            <m:t>𝑇</m:t>
                          </m:r>
                        </m:sup>
                        <m:e>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a:rPr lang="fr-FR" sz="1400" i="1">
                                  <a:latin typeface="Cambria Math" panose="02040503050406030204" pitchFamily="18" charset="0"/>
                                </a:rPr>
                                <m:t>𝐴</m:t>
                              </m:r>
                              <m:r>
                                <a:rPr lang="fr-FR" sz="1400" i="1">
                                  <a:latin typeface="Cambria Math" panose="02040503050406030204" pitchFamily="18" charset="0"/>
                                </a:rPr>
                                <m:t>+</m:t>
                              </m:r>
                            </m:sub>
                            <m:sup>
                              <m:r>
                                <a:rPr lang="fr-FR" sz="1400" i="1">
                                  <a:latin typeface="Cambria Math" panose="02040503050406030204" pitchFamily="18" charset="0"/>
                                </a:rPr>
                                <m:t>𝑃𝐼𝑇</m:t>
                              </m:r>
                            </m:sup>
                          </m:sSubSup>
                          <m:d>
                            <m:dPr>
                              <m:ctrlPr>
                                <a:rPr lang="fr-FR" sz="1400" i="1">
                                  <a:latin typeface="Cambria Math" panose="02040503050406030204" pitchFamily="18" charset="0"/>
                                </a:rPr>
                              </m:ctrlPr>
                            </m:dPr>
                            <m:e>
                              <m:r>
                                <a:rPr lang="fr-FR" sz="1400" i="1">
                                  <a:latin typeface="Cambria Math" panose="02040503050406030204" pitchFamily="18" charset="0"/>
                                </a:rPr>
                                <m:t>𝑡</m:t>
                              </m:r>
                            </m:e>
                          </m:d>
                        </m:e>
                      </m:nary>
                    </m:oMath>
                  </m:oMathPara>
                </a14:m>
                <a:endParaRPr lang="fr-FR" sz="1400" dirty="0">
                  <a:latin typeface="Verdana" panose="020B0604030504040204" pitchFamily="34" charset="0"/>
                </a:endParaRPr>
              </a:p>
            </p:txBody>
          </p:sp>
        </mc:Choice>
        <mc:Fallback xmlns="">
          <p:sp>
            <p:nvSpPr>
              <p:cNvPr id="1604" name="ZoneTexte 1603">
                <a:extLst>
                  <a:ext uri="{FF2B5EF4-FFF2-40B4-BE49-F238E27FC236}">
                    <a16:creationId xmlns:a16="http://schemas.microsoft.com/office/drawing/2014/main" id="{AB7BF87F-3F94-B37F-2C24-42762A0D5933}"/>
                  </a:ext>
                </a:extLst>
              </p:cNvPr>
              <p:cNvSpPr txBox="1">
                <a:spLocks noRot="1" noChangeAspect="1" noMove="1" noResize="1" noEditPoints="1" noAdjustHandles="1" noChangeArrowheads="1" noChangeShapeType="1" noTextEdit="1"/>
              </p:cNvSpPr>
              <p:nvPr/>
            </p:nvSpPr>
            <p:spPr>
              <a:xfrm>
                <a:off x="5584858" y="5804363"/>
                <a:ext cx="4696700" cy="751590"/>
              </a:xfrm>
              <a:prstGeom prst="rect">
                <a:avLst/>
              </a:prstGeom>
              <a:blipFill>
                <a:blip r:embed="rId7"/>
                <a:stretch>
                  <a:fillRect/>
                </a:stretch>
              </a:blipFill>
            </p:spPr>
            <p:txBody>
              <a:bodyPr/>
              <a:lstStyle/>
              <a:p>
                <a:r>
                  <a:rPr lang="fr-FR">
                    <a:noFill/>
                  </a:rPr>
                  <a:t> </a:t>
                </a:r>
              </a:p>
            </p:txBody>
          </p:sp>
        </mc:Fallback>
      </mc:AlternateContent>
      <p:sp>
        <p:nvSpPr>
          <p:cNvPr id="1605" name="ZoneTexte 1604">
            <a:extLst>
              <a:ext uri="{FF2B5EF4-FFF2-40B4-BE49-F238E27FC236}">
                <a16:creationId xmlns:a16="http://schemas.microsoft.com/office/drawing/2014/main" id="{58CBBEB9-E6B8-3068-09B3-42EF1123CD78}"/>
              </a:ext>
            </a:extLst>
          </p:cNvPr>
          <p:cNvSpPr txBox="1"/>
          <p:nvPr/>
        </p:nvSpPr>
        <p:spPr>
          <a:xfrm>
            <a:off x="9117402" y="5887160"/>
            <a:ext cx="4165312" cy="443574"/>
          </a:xfrm>
          <a:prstGeom prst="rect">
            <a:avLst/>
          </a:prstGeom>
        </p:spPr>
        <p:txBody>
          <a:bodyPr vert="horz" wrap="square" lIns="90000" tIns="45720" rIns="91440" bIns="45720" rtlCol="0">
            <a:noAutofit/>
          </a:bodyPr>
          <a:lstStyle/>
          <a:p>
            <a:pPr algn="just">
              <a:spcBef>
                <a:spcPts val="600"/>
              </a:spcBef>
              <a:buClr>
                <a:schemeClr val="tx1"/>
              </a:buClr>
            </a:pPr>
            <a:r>
              <a:rPr lang="fr-FR" sz="1000" i="1" dirty="0">
                <a:latin typeface="Verdana" panose="020B0604030504040204" pitchFamily="34" charset="0"/>
              </a:rPr>
              <a:t>T &gt;= 5 </a:t>
            </a:r>
            <a:r>
              <a:rPr lang="fr-FR" sz="1000" dirty="0">
                <a:latin typeface="Verdana" panose="020B0604030504040204" pitchFamily="34" charset="0"/>
              </a:rPr>
              <a:t>ans pour le </a:t>
            </a:r>
            <a:r>
              <a:rPr lang="fr-FR" sz="1000" i="1" dirty="0">
                <a:latin typeface="Verdana" panose="020B0604030504040204" pitchFamily="34" charset="0"/>
              </a:rPr>
              <a:t>Retail</a:t>
            </a:r>
            <a:r>
              <a:rPr lang="fr-FR" sz="1000" dirty="0">
                <a:latin typeface="Verdana" panose="020B0604030504040204" pitchFamily="34" charset="0"/>
              </a:rPr>
              <a:t> </a:t>
            </a:r>
          </a:p>
          <a:p>
            <a:pPr algn="just">
              <a:spcBef>
                <a:spcPts val="600"/>
              </a:spcBef>
              <a:buClr>
                <a:schemeClr val="tx1"/>
              </a:buClr>
            </a:pPr>
            <a:r>
              <a:rPr lang="fr-FR" sz="1000" dirty="0">
                <a:latin typeface="Verdana" panose="020B0604030504040204" pitchFamily="34" charset="0"/>
              </a:rPr>
              <a:t>et </a:t>
            </a:r>
            <a:r>
              <a:rPr lang="fr-FR" sz="1000" i="1" dirty="0">
                <a:latin typeface="Verdana" panose="020B0604030504040204" pitchFamily="34" charset="0"/>
              </a:rPr>
              <a:t>T &gt;= 7 </a:t>
            </a:r>
            <a:r>
              <a:rPr lang="fr-FR" sz="1000" dirty="0">
                <a:latin typeface="Verdana" panose="020B0604030504040204" pitchFamily="34" charset="0"/>
              </a:rPr>
              <a:t>ans pour les clients </a:t>
            </a:r>
            <a:r>
              <a:rPr lang="fr-FR" sz="1000" i="1" dirty="0">
                <a:latin typeface="Verdana" panose="020B0604030504040204" pitchFamily="34" charset="0"/>
              </a:rPr>
              <a:t>Corporate</a:t>
            </a:r>
            <a:r>
              <a:rPr lang="fr-FR" sz="1000" dirty="0">
                <a:latin typeface="Verdana" panose="020B0604030504040204" pitchFamily="34" charset="0"/>
              </a:rPr>
              <a:t> </a:t>
            </a:r>
          </a:p>
        </p:txBody>
      </p:sp>
      <mc:AlternateContent xmlns:mc="http://schemas.openxmlformats.org/markup-compatibility/2006" xmlns:a14="http://schemas.microsoft.com/office/drawing/2010/main">
        <mc:Choice Requires="a14">
          <p:sp>
            <p:nvSpPr>
              <p:cNvPr id="1606" name="ZoneTexte 1605">
                <a:extLst>
                  <a:ext uri="{FF2B5EF4-FFF2-40B4-BE49-F238E27FC236}">
                    <a16:creationId xmlns:a16="http://schemas.microsoft.com/office/drawing/2014/main" id="{752F5BAC-A76E-C257-C16C-A37139540C9F}"/>
                  </a:ext>
                </a:extLst>
              </p:cNvPr>
              <p:cNvSpPr txBox="1"/>
              <p:nvPr/>
            </p:nvSpPr>
            <p:spPr>
              <a:xfrm>
                <a:off x="6198670" y="6413530"/>
                <a:ext cx="4324350" cy="530915"/>
              </a:xfrm>
              <a:prstGeom prst="rect">
                <a:avLst/>
              </a:prstGeom>
              <a:noFill/>
            </p:spPr>
            <p:txBody>
              <a:bodyPr wrap="square">
                <a:spAutoFit/>
              </a:bodyPr>
              <a:lstStyle/>
              <a:p>
                <a:pPr algn="r" rtl="0">
                  <a:buNone/>
                </a:pPr>
                <a:r>
                  <a:rPr lang="fr-FR" sz="1050" b="0" i="0" u="none" strike="noStrike" dirty="0">
                    <a:solidFill>
                      <a:srgbClr val="000000"/>
                    </a:solidFill>
                    <a:effectLst/>
                    <a:latin typeface="Verdana" panose="020B0604030504040204" pitchFamily="34" charset="0"/>
                  </a:rPr>
                  <a:t>Hypothèse : la contrepartie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𝑖</m:t>
                    </m:r>
                  </m:oMath>
                </a14:m>
                <a:r>
                  <a:rPr lang="fr-FR" sz="1050" b="0" i="0" u="none" strike="noStrike" dirty="0">
                    <a:solidFill>
                      <a:srgbClr val="000000"/>
                    </a:solidFill>
                    <a:effectLst/>
                    <a:latin typeface="Verdana" panose="020B0604030504040204" pitchFamily="34" charset="0"/>
                  </a:rPr>
                  <a:t> appartient à la CHR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𝐴</m:t>
                    </m:r>
                    <m:r>
                      <a:rPr lang="fr-FR" sz="1050" b="0" i="1" u="none" strike="noStrike" dirty="0" smtClean="0">
                        <a:solidFill>
                          <a:srgbClr val="000000"/>
                        </a:solidFill>
                        <a:effectLst/>
                        <a:latin typeface="Cambria Math" panose="02040503050406030204" pitchFamily="18" charset="0"/>
                      </a:rPr>
                      <m:t>+</m:t>
                    </m:r>
                  </m:oMath>
                </a14:m>
                <a:r>
                  <a:rPr lang="fr-FR" sz="1050" b="0" i="0" u="none" strike="noStrike" dirty="0">
                    <a:solidFill>
                      <a:srgbClr val="000000"/>
                    </a:solidFill>
                    <a:effectLst/>
                    <a:latin typeface="Verdana" panose="020B0604030504040204" pitchFamily="34" charset="0"/>
                  </a:rPr>
                  <a:t> en </a:t>
                </a:r>
                <a14:m>
                  <m:oMath xmlns:m="http://schemas.openxmlformats.org/officeDocument/2006/math">
                    <m:r>
                      <a:rPr lang="fr-FR" sz="1050" b="0" i="1" u="none" strike="noStrike" dirty="0" smtClean="0">
                        <a:solidFill>
                          <a:srgbClr val="000000"/>
                        </a:solidFill>
                        <a:effectLst/>
                        <a:latin typeface="Cambria Math" panose="02040503050406030204" pitchFamily="18" charset="0"/>
                      </a:rPr>
                      <m:t>𝑡</m:t>
                    </m:r>
                  </m:oMath>
                </a14:m>
                <a:br>
                  <a:rPr lang="fr-FR" dirty="0"/>
                </a:br>
                <a:endParaRPr lang="fr-FR" dirty="0"/>
              </a:p>
            </p:txBody>
          </p:sp>
        </mc:Choice>
        <mc:Fallback xmlns="">
          <p:sp>
            <p:nvSpPr>
              <p:cNvPr id="1606" name="ZoneTexte 1605">
                <a:extLst>
                  <a:ext uri="{FF2B5EF4-FFF2-40B4-BE49-F238E27FC236}">
                    <a16:creationId xmlns:a16="http://schemas.microsoft.com/office/drawing/2014/main" id="{0E015993-463C-990E-D8C7-28C2E18A3A7F}"/>
                  </a:ext>
                </a:extLst>
              </p:cNvPr>
              <p:cNvSpPr txBox="1">
                <a:spLocks noRot="1" noChangeAspect="1" noMove="1" noResize="1" noEditPoints="1" noAdjustHandles="1" noChangeArrowheads="1" noChangeShapeType="1" noTextEdit="1"/>
              </p:cNvSpPr>
              <p:nvPr/>
            </p:nvSpPr>
            <p:spPr>
              <a:xfrm>
                <a:off x="6198670" y="6413530"/>
                <a:ext cx="4324350" cy="530915"/>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6713654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5191B60C-F048-2E20-DD65-3899C9F0C11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B2E0E2FC-8736-B003-3CA2-903CC34C0CA6}"/>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3A2CAB5B-A612-B794-A3CD-2FDA1718C36F}"/>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EXTRACTION DU FACTEUR Systémique (1/2)</a:t>
            </a:r>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C5BAC608-7153-E06E-A3A9-B83A2D62BB7F}"/>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Modélisation de la PD </a:t>
            </a: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2539EFED-FCD7-A2F4-3819-5E59C65F2615}"/>
                  </a:ext>
                </a:extLst>
              </p:cNvPr>
              <p:cNvSpPr txBox="1"/>
              <p:nvPr/>
            </p:nvSpPr>
            <p:spPr>
              <a:xfrm>
                <a:off x="280268" y="1267786"/>
                <a:ext cx="11911732" cy="5138058"/>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Dans le cadre d’un exercice de stress-test, le facteur systémique Z doit être </a:t>
                </a:r>
                <a:r>
                  <a:rPr lang="fr-FR" sz="1400" b="1" dirty="0">
                    <a:latin typeface="Verdana" panose="020B0604030504040204" pitchFamily="34" charset="0"/>
                  </a:rPr>
                  <a:t>modélisé de manière explicite</a:t>
                </a:r>
                <a:r>
                  <a:rPr lang="fr-FR" sz="1400" dirty="0">
                    <a:latin typeface="Verdana" panose="020B0604030504040204" pitchFamily="34" charset="0"/>
                  </a:rPr>
                  <a: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t>À partir du modèle ASRF, nous en déduisons une relation permettant d’exprimer directement la PD PIT en fonction de la PD TTC :</a:t>
                </a:r>
              </a:p>
              <a:p>
                <a:pPr algn="just">
                  <a:spcBef>
                    <a:spcPts val="600"/>
                  </a:spcBef>
                  <a:buClr>
                    <a:schemeClr val="tx1"/>
                  </a:buClr>
                </a:pPr>
                <a:endParaRPr lang="fr-FR" sz="1400" dirty="0"/>
              </a:p>
              <a:p>
                <a:pPr algn="just">
                  <a:spcBef>
                    <a:spcPts val="600"/>
                  </a:spcBef>
                  <a:buClr>
                    <a:schemeClr val="tx1"/>
                  </a:buClr>
                </a:pPr>
                <a:endParaRPr lang="fr-FR" sz="1400" dirty="0"/>
              </a:p>
              <a:p>
                <a:pPr algn="just">
                  <a:spcBef>
                    <a:spcPts val="600"/>
                  </a:spcBef>
                  <a:buClr>
                    <a:schemeClr val="tx1"/>
                  </a:buClr>
                </a:pPr>
                <a:endParaRPr lang="fr-FR" sz="1400" dirty="0"/>
              </a:p>
              <a:p>
                <a:pPr algn="just">
                  <a:spcBef>
                    <a:spcPts val="600"/>
                  </a:spcBef>
                  <a:buClr>
                    <a:schemeClr val="tx1"/>
                  </a:buClr>
                </a:pPr>
                <a:r>
                  <a:rPr lang="fr-FR" sz="1400" dirty="0"/>
                  <a:t>En remplaçant </a:t>
                </a:r>
                <a14:m>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r>
                      <m:rPr>
                        <m:sty m:val="p"/>
                      </m:rPr>
                      <a:rPr lang="fr-FR" sz="1400" i="1">
                        <a:latin typeface="Cambria Math" panose="02040503050406030204" pitchFamily="18" charset="0"/>
                      </a:rPr>
                      <m:t>z</m:t>
                    </m:r>
                    <m:r>
                      <a:rPr lang="fr-FR" sz="1400" i="1">
                        <a:latin typeface="Cambria Math" panose="02040503050406030204" pitchFamily="18" charset="0"/>
                      </a:rPr>
                      <m:t>)</m:t>
                    </m:r>
                  </m:oMath>
                </a14:m>
                <a:r>
                  <a:rPr lang="fr-FR" sz="1400" dirty="0"/>
                  <a:t> par la PD PIT empirique observée </a:t>
                </a:r>
                <a14:m>
                  <m:oMath xmlns:m="http://schemas.openxmlformats.org/officeDocument/2006/math">
                    <m:sSubSup>
                      <m:sSubSupPr>
                        <m:ctrlPr>
                          <a:rPr lang="fr-FR" sz="1400" i="1">
                            <a:latin typeface="Cambria Math" panose="02040503050406030204" pitchFamily="18" charset="0"/>
                          </a:rPr>
                        </m:ctrlPr>
                      </m:sSubSupPr>
                      <m:e>
                        <m:acc>
                          <m:accPr>
                            <m:chr m:val="̂"/>
                            <m:ctrlPr>
                              <a:rPr lang="fr-FR" sz="1400" i="1">
                                <a:latin typeface="Cambria Math" panose="02040503050406030204" pitchFamily="18" charset="0"/>
                              </a:rPr>
                            </m:ctrlPr>
                          </m:accPr>
                          <m:e>
                            <m:r>
                              <a:rPr lang="fr-FR" sz="1400" i="1">
                                <a:latin typeface="Cambria Math" panose="02040503050406030204" pitchFamily="18" charset="0"/>
                              </a:rPr>
                              <m:t>𝑃𝐷</m:t>
                            </m:r>
                          </m:e>
                        </m:acc>
                      </m:e>
                      <m:sub>
                        <m:r>
                          <m:rPr>
                            <m:sty m:val="p"/>
                          </m:rPr>
                          <a:rPr lang="fr-FR" sz="1400" b="0" i="1" smtClean="0">
                            <a:latin typeface="Cambria Math" panose="02040503050406030204" pitchFamily="18" charset="0"/>
                          </a:rPr>
                          <m:t>i</m:t>
                        </m:r>
                      </m:sub>
                      <m:sup>
                        <m:r>
                          <a:rPr lang="fr-FR" sz="1400" i="1">
                            <a:latin typeface="Cambria Math" panose="02040503050406030204" pitchFamily="18" charset="0"/>
                          </a:rPr>
                          <m:t>𝑃𝐼𝑇</m:t>
                        </m:r>
                      </m:sup>
                    </m:sSubSup>
                    <m:d>
                      <m:dPr>
                        <m:ctrlPr>
                          <a:rPr lang="fr-FR" sz="1400" i="1">
                            <a:latin typeface="Cambria Math" panose="02040503050406030204" pitchFamily="18" charset="0"/>
                          </a:rPr>
                        </m:ctrlPr>
                      </m:dPr>
                      <m:e>
                        <m:r>
                          <a:rPr lang="fr-FR" sz="1400" i="1">
                            <a:latin typeface="Cambria Math" panose="02040503050406030204" pitchFamily="18" charset="0"/>
                          </a:rPr>
                          <m:t>𝑡</m:t>
                        </m:r>
                      </m:e>
                    </m:d>
                  </m:oMath>
                </a14:m>
                <a:r>
                  <a:rPr lang="fr-FR" sz="1400" dirty="0"/>
                  <a:t>, il est possible d’extraire le facteur systémique </a:t>
                </a:r>
                <a14:m>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Z</m:t>
                        </m:r>
                      </m:e>
                      <m:sub>
                        <m:r>
                          <m:rPr>
                            <m:sty m:val="p"/>
                          </m:rPr>
                          <a:rPr lang="fr-FR" sz="1400" i="1">
                            <a:latin typeface="Cambria Math" panose="02040503050406030204" pitchFamily="18" charset="0"/>
                          </a:rPr>
                          <m:t>t</m:t>
                        </m:r>
                      </m:sub>
                    </m:sSub>
                  </m:oMath>
                </a14:m>
                <a:r>
                  <a:rPr lang="fr-FR" sz="1400" dirty="0"/>
                  <a:t> en minimisant les écarts au carré entre les probabilités de défaut observées et les probabilités modélisées pour chaque notation :</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t>En supposant que toutes les contreparties sont homogènes du point de vue de leur risque de défaut, i.e. que </a:t>
                </a:r>
                <a14:m>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PD</m:t>
                        </m:r>
                      </m:e>
                      <m:sub>
                        <m:r>
                          <m:rPr>
                            <m:sty m:val="p"/>
                          </m:rPr>
                          <a:rPr lang="fr-FR" sz="1400" i="1">
                            <a:latin typeface="Cambria Math" panose="02040503050406030204" pitchFamily="18" charset="0"/>
                          </a:rPr>
                          <m:t>i</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z</m:t>
                        </m:r>
                      </m:e>
                      <m:sub>
                        <m:r>
                          <m:rPr>
                            <m:sty m:val="p"/>
                          </m:rPr>
                          <a:rPr lang="fr-FR" sz="1400" i="1">
                            <a:latin typeface="Cambria Math" panose="02040503050406030204" pitchFamily="18" charset="0"/>
                          </a:rPr>
                          <m:t>t</m:t>
                        </m:r>
                      </m:sub>
                    </m:sSub>
                    <m:r>
                      <a:rPr lang="fr-FR" sz="1400" i="1">
                        <a:latin typeface="Cambria Math" panose="02040503050406030204" pitchFamily="18" charset="0"/>
                      </a:rPr>
                      <m:t>)</m:t>
                    </m:r>
                    <m:r>
                      <a:rPr lang="fr-FR" sz="1400" b="0" i="1" smtClean="0">
                        <a:latin typeface="Cambria Math" panose="02040503050406030204" pitchFamily="18" charset="0"/>
                      </a:rPr>
                      <m:t>=</m:t>
                    </m:r>
                    <m:r>
                      <m:rPr>
                        <m:sty m:val="p"/>
                      </m:rPr>
                      <a:rPr lang="fr-FR" sz="1400" b="0" i="1" smtClean="0">
                        <a:latin typeface="Cambria Math" panose="02040503050406030204" pitchFamily="18" charset="0"/>
                      </a:rPr>
                      <m:t>PD</m:t>
                    </m:r>
                    <m:r>
                      <a:rPr lang="fr-FR" sz="1400" i="1">
                        <a:latin typeface="Cambria Math" panose="02040503050406030204" pitchFamily="18" charset="0"/>
                      </a:rPr>
                      <m:t>(</m:t>
                    </m:r>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z</m:t>
                        </m:r>
                      </m:e>
                      <m:sub>
                        <m:r>
                          <m:rPr>
                            <m:sty m:val="p"/>
                          </m:rPr>
                          <a:rPr lang="fr-FR" sz="1400" i="1">
                            <a:latin typeface="Cambria Math" panose="02040503050406030204" pitchFamily="18" charset="0"/>
                          </a:rPr>
                          <m:t>t</m:t>
                        </m:r>
                      </m:sub>
                    </m:sSub>
                    <m:r>
                      <a:rPr lang="fr-FR" sz="1400" i="1">
                        <a:latin typeface="Cambria Math" panose="02040503050406030204" pitchFamily="18" charset="0"/>
                      </a:rPr>
                      <m:t>)</m:t>
                    </m:r>
                  </m:oMath>
                </a14:m>
                <a:r>
                  <a:rPr lang="fr-FR" sz="1400" dirty="0"/>
                  <a:t>, </a:t>
                </a:r>
                <a14:m>
                  <m:oMath xmlns:m="http://schemas.openxmlformats.org/officeDocument/2006/math">
                    <m:sSubSup>
                      <m:sSubSupPr>
                        <m:ctrlPr>
                          <a:rPr lang="fr-FR" sz="1400" i="1">
                            <a:latin typeface="Cambria Math" panose="02040503050406030204" pitchFamily="18" charset="0"/>
                          </a:rPr>
                        </m:ctrlPr>
                      </m:sSubSupPr>
                      <m:e>
                        <m:r>
                          <m:rPr>
                            <m:sty m:val="p"/>
                          </m:rPr>
                          <a:rPr lang="fr-FR" sz="1400">
                            <a:latin typeface="Cambria Math" panose="02040503050406030204" pitchFamily="18" charset="0"/>
                          </a:rPr>
                          <m:t>PD</m:t>
                        </m:r>
                      </m:e>
                      <m:sub>
                        <m:r>
                          <m:rPr>
                            <m:sty m:val="p"/>
                          </m:rPr>
                          <a:rPr lang="fr-FR" sz="1400">
                            <a:latin typeface="Cambria Math" panose="02040503050406030204" pitchFamily="18" charset="0"/>
                          </a:rPr>
                          <m:t>i</m:t>
                        </m:r>
                      </m:sub>
                      <m:sup>
                        <m:r>
                          <m:rPr>
                            <m:sty m:val="p"/>
                          </m:rPr>
                          <a:rPr lang="fr-FR" sz="1400">
                            <a:latin typeface="Cambria Math" panose="02040503050406030204" pitchFamily="18" charset="0"/>
                          </a:rPr>
                          <m:t>TTC</m:t>
                        </m:r>
                      </m:sup>
                    </m:sSubSup>
                    <m:r>
                      <a:rPr lang="fr-FR" sz="1400" i="1">
                        <a:latin typeface="Cambria Math" panose="02040503050406030204" pitchFamily="18" charset="0"/>
                      </a:rPr>
                      <m:t> </m:t>
                    </m:r>
                    <m:r>
                      <a:rPr lang="fr-FR" sz="1400" b="0" i="1" smtClean="0">
                        <a:latin typeface="Cambria Math" panose="02040503050406030204" pitchFamily="18" charset="0"/>
                      </a:rPr>
                      <m:t>=</m:t>
                    </m:r>
                    <m:sSup>
                      <m:sSupPr>
                        <m:ctrlPr>
                          <a:rPr lang="fr-FR" sz="1400" b="0" i="1" smtClean="0">
                            <a:latin typeface="Cambria Math" panose="02040503050406030204" pitchFamily="18" charset="0"/>
                          </a:rPr>
                        </m:ctrlPr>
                      </m:sSupPr>
                      <m:e>
                        <m:r>
                          <m:rPr>
                            <m:sty m:val="p"/>
                          </m:rPr>
                          <a:rPr lang="fr-FR" sz="1400" b="0" i="1" smtClean="0">
                            <a:latin typeface="Cambria Math" panose="02040503050406030204" pitchFamily="18" charset="0"/>
                          </a:rPr>
                          <m:t>PD</m:t>
                        </m:r>
                      </m:e>
                      <m:sup>
                        <m:r>
                          <m:rPr>
                            <m:sty m:val="p"/>
                          </m:rPr>
                          <a:rPr lang="fr-FR" sz="1400" b="0" i="1" smtClean="0">
                            <a:latin typeface="Cambria Math" panose="02040503050406030204" pitchFamily="18" charset="0"/>
                          </a:rPr>
                          <m:t>TTC</m:t>
                        </m:r>
                      </m:sup>
                    </m:sSup>
                    <m:r>
                      <a:rPr lang="fr-FR" sz="1400" b="0" i="1" smtClean="0">
                        <a:latin typeface="Cambria Math" panose="02040503050406030204" pitchFamily="18" charset="0"/>
                      </a:rPr>
                      <m:t> </m:t>
                    </m:r>
                  </m:oMath>
                </a14:m>
                <a:r>
                  <a:rPr lang="fr-FR" sz="1400" dirty="0"/>
                  <a:t>et </a:t>
                </a:r>
                <a14:m>
                  <m:oMath xmlns:m="http://schemas.openxmlformats.org/officeDocument/2006/math">
                    <m:r>
                      <a:rPr lang="fr-FR" sz="1400" i="1" dirty="0">
                        <a:latin typeface="Cambria Math" panose="02040503050406030204" pitchFamily="18" charset="0"/>
                      </a:rPr>
                      <m:t> </m:t>
                    </m:r>
                    <m:sSub>
                      <m:sSubPr>
                        <m:ctrlPr>
                          <a:rPr lang="fr-FR" sz="1400" i="1" dirty="0" smtClean="0">
                            <a:latin typeface="Cambria Math" panose="02040503050406030204" pitchFamily="18" charset="0"/>
                          </a:rPr>
                        </m:ctrlPr>
                      </m:sSubPr>
                      <m:e>
                        <m:r>
                          <m:rPr>
                            <m:sty m:val="p"/>
                          </m:rPr>
                          <a:rPr lang="fr-FR" sz="1400" b="0" i="1" dirty="0" smtClean="0">
                            <a:latin typeface="Cambria Math" panose="02040503050406030204" pitchFamily="18" charset="0"/>
                          </a:rPr>
                          <m:t>ρ</m:t>
                        </m:r>
                      </m:e>
                      <m:sub>
                        <m:r>
                          <m:rPr>
                            <m:sty m:val="p"/>
                          </m:rPr>
                          <a:rPr lang="fr-FR" sz="1400" b="0" i="1" dirty="0" smtClean="0">
                            <a:latin typeface="Cambria Math" panose="02040503050406030204" pitchFamily="18" charset="0"/>
                          </a:rPr>
                          <m:t>i</m:t>
                        </m:r>
                      </m:sub>
                    </m:sSub>
                    <m:r>
                      <a:rPr lang="fr-FR" sz="1400" i="1" dirty="0">
                        <a:latin typeface="Cambria Math" panose="02040503050406030204" pitchFamily="18" charset="0"/>
                      </a:rPr>
                      <m:t>= </m:t>
                    </m:r>
                    <m:r>
                      <a:rPr lang="fr-FR" sz="1400" i="1" dirty="0">
                        <a:latin typeface="Cambria Math" panose="02040503050406030204" pitchFamily="18" charset="0"/>
                      </a:rPr>
                      <m:t>𝜌</m:t>
                    </m:r>
                    <m:r>
                      <a:rPr lang="fr-FR" sz="1400" i="1" dirty="0">
                        <a:latin typeface="Cambria Math" panose="02040503050406030204" pitchFamily="18" charset="0"/>
                      </a:rPr>
                      <m:t> </m:t>
                    </m:r>
                  </m:oMath>
                </a14:m>
                <a:r>
                  <a:rPr lang="fr-FR" sz="1400" dirty="0"/>
                  <a:t>pour tout </a:t>
                </a:r>
                <a14:m>
                  <m:oMath xmlns:m="http://schemas.openxmlformats.org/officeDocument/2006/math">
                    <m:r>
                      <a:rPr lang="fr-FR" sz="1400" i="1" dirty="0" smtClean="0">
                        <a:latin typeface="Cambria Math" panose="02040503050406030204" pitchFamily="18" charset="0"/>
                      </a:rPr>
                      <m:t>𝑖</m:t>
                    </m:r>
                    <m:r>
                      <a:rPr lang="fr-FR" sz="1400" i="1" dirty="0" smtClean="0">
                        <a:latin typeface="Cambria Math" panose="02040503050406030204" pitchFamily="18" charset="0"/>
                      </a:rPr>
                      <m:t> ∈ [</m:t>
                    </m:r>
                    <m:r>
                      <a:rPr lang="fr-FR" sz="1400" i="1" dirty="0" smtClean="0">
                        <a:latin typeface="Cambria Math" panose="02040503050406030204" pitchFamily="18" charset="0"/>
                      </a:rPr>
                      <m:t>1</m:t>
                    </m:r>
                    <m:r>
                      <a:rPr lang="fr-FR" sz="1400" i="1" dirty="0" smtClean="0">
                        <a:latin typeface="Cambria Math" panose="02040503050406030204" pitchFamily="18" charset="0"/>
                      </a:rPr>
                      <m:t>, …</m:t>
                    </m:r>
                    <m:r>
                      <a:rPr lang="fr-FR" sz="1400" i="1" dirty="0" smtClean="0">
                        <a:latin typeface="Cambria Math" panose="02040503050406030204" pitchFamily="18" charset="0"/>
                      </a:rPr>
                      <m:t>𝑛</m:t>
                    </m:r>
                    <m:r>
                      <a:rPr lang="fr-FR" sz="1400" i="1" dirty="0" smtClean="0">
                        <a:latin typeface="Cambria Math" panose="02040503050406030204" pitchFamily="18" charset="0"/>
                      </a:rPr>
                      <m:t>]</m:t>
                    </m:r>
                  </m:oMath>
                </a14:m>
                <a:r>
                  <a:rPr lang="fr-FR" sz="1400" dirty="0"/>
                  <a:t>, il est possible d’extraire le facteur systémique </a:t>
                </a:r>
                <a14:m>
                  <m:oMath xmlns:m="http://schemas.openxmlformats.org/officeDocument/2006/math">
                    <m:sSub>
                      <m:sSubPr>
                        <m:ctrlPr>
                          <a:rPr lang="fr-FR" sz="1400" i="1">
                            <a:latin typeface="Cambria Math" panose="02040503050406030204" pitchFamily="18" charset="0"/>
                          </a:rPr>
                        </m:ctrlPr>
                      </m:sSubPr>
                      <m:e>
                        <m:r>
                          <m:rPr>
                            <m:sty m:val="p"/>
                          </m:rPr>
                          <a:rPr lang="fr-FR" sz="1400" i="1">
                            <a:latin typeface="Cambria Math" panose="02040503050406030204" pitchFamily="18" charset="0"/>
                          </a:rPr>
                          <m:t>z</m:t>
                        </m:r>
                      </m:e>
                      <m:sub>
                        <m:r>
                          <m:rPr>
                            <m:sty m:val="p"/>
                          </m:rPr>
                          <a:rPr lang="fr-FR" sz="1400" i="1">
                            <a:latin typeface="Cambria Math" panose="02040503050406030204" pitchFamily="18" charset="0"/>
                          </a:rPr>
                          <m:t>t</m:t>
                        </m:r>
                      </m:sub>
                    </m:sSub>
                    <m:r>
                      <a:rPr lang="fr-FR" sz="1400" b="0" i="1" smtClean="0">
                        <a:latin typeface="Cambria Math" panose="02040503050406030204" pitchFamily="18" charset="0"/>
                      </a:rPr>
                      <m:t> </m:t>
                    </m:r>
                  </m:oMath>
                </a14:m>
                <a:r>
                  <a:rPr lang="fr-FR" sz="1400" dirty="0">
                    <a:latin typeface="Verdana" panose="020B0604030504040204" pitchFamily="34" charset="0"/>
                  </a:rPr>
                  <a:t>comme suit :</a:t>
                </a:r>
              </a:p>
            </p:txBody>
          </p:sp>
        </mc:Choice>
        <mc:Fallback>
          <p:sp>
            <p:nvSpPr>
              <p:cNvPr id="2" name="ZoneTexte 1">
                <a:extLst>
                  <a:ext uri="{FF2B5EF4-FFF2-40B4-BE49-F238E27FC236}">
                    <a16:creationId xmlns:a16="http://schemas.microsoft.com/office/drawing/2014/main" id="{2539EFED-FCD7-A2F4-3819-5E59C65F2615}"/>
                  </a:ext>
                </a:extLst>
              </p:cNvPr>
              <p:cNvSpPr txBox="1">
                <a:spLocks noRot="1" noChangeAspect="1" noMove="1" noResize="1" noEditPoints="1" noAdjustHandles="1" noChangeArrowheads="1" noChangeShapeType="1" noTextEdit="1"/>
              </p:cNvSpPr>
              <p:nvPr/>
            </p:nvSpPr>
            <p:spPr>
              <a:xfrm>
                <a:off x="280268" y="1267786"/>
                <a:ext cx="11911732" cy="5138058"/>
              </a:xfrm>
              <a:prstGeom prst="rect">
                <a:avLst/>
              </a:prstGeom>
              <a:blipFill>
                <a:blip r:embed="rId3"/>
                <a:stretch>
                  <a:fillRect l="-154" t="-237" r="-154"/>
                </a:stretch>
              </a:blipFill>
            </p:spPr>
            <p:txBody>
              <a:bodyPr/>
              <a:lstStyle/>
              <a:p>
                <a:r>
                  <a:rPr lang="fr-FR">
                    <a:noFill/>
                  </a:rPr>
                  <a:t> </a:t>
                </a:r>
              </a:p>
            </p:txBody>
          </p:sp>
        </mc:Fallback>
      </mc:AlternateContent>
      <p:sp>
        <p:nvSpPr>
          <p:cNvPr id="3" name="Google Shape;6091;g2b9ded0437e_5_1401">
            <a:extLst>
              <a:ext uri="{FF2B5EF4-FFF2-40B4-BE49-F238E27FC236}">
                <a16:creationId xmlns:a16="http://schemas.microsoft.com/office/drawing/2014/main" id="{B40A5257-ED77-81AB-C09B-2DC8B8EFCADB}"/>
              </a:ext>
            </a:extLst>
          </p:cNvPr>
          <p:cNvSpPr/>
          <p:nvPr/>
        </p:nvSpPr>
        <p:spPr>
          <a:xfrm>
            <a:off x="3210335" y="3607216"/>
            <a:ext cx="6921910" cy="91439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8C527AC3-9DED-DDC4-6440-2BEB7119789B}"/>
                  </a:ext>
                </a:extLst>
              </p:cNvPr>
              <p:cNvSpPr txBox="1"/>
              <p:nvPr/>
            </p:nvSpPr>
            <p:spPr>
              <a:xfrm>
                <a:off x="1481325" y="2369659"/>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1600" i="1" smtClean="0">
                              <a:latin typeface="Cambria Math" panose="02040503050406030204" pitchFamily="18" charset="0"/>
                            </a:rPr>
                          </m:ctrlPr>
                        </m:sSubSupPr>
                        <m:e>
                          <m:r>
                            <m:rPr>
                              <m:sty m:val="p"/>
                            </m:rPr>
                            <a:rPr lang="fr-FR" sz="1600" b="0" i="1" smtClean="0">
                              <a:latin typeface="Cambria Math" panose="02040503050406030204" pitchFamily="18" charset="0"/>
                            </a:rPr>
                            <m:t>X</m:t>
                          </m:r>
                        </m:e>
                        <m:sub>
                          <m:r>
                            <m:rPr>
                              <m:sty m:val="p"/>
                            </m:rPr>
                            <a:rPr lang="fr-FR" sz="1600" b="0" i="1" smtClean="0">
                              <a:latin typeface="Cambria Math" panose="02040503050406030204" pitchFamily="18" charset="0"/>
                            </a:rPr>
                            <m:t>t</m:t>
                          </m:r>
                        </m:sub>
                        <m:sup>
                          <m:r>
                            <m:rPr>
                              <m:sty m:val="p"/>
                            </m:rPr>
                            <a:rPr lang="fr-FR" sz="1600" b="0" i="1" smtClean="0">
                              <a:latin typeface="Cambria Math" panose="02040503050406030204" pitchFamily="18" charset="0"/>
                            </a:rPr>
                            <m:t>i</m:t>
                          </m:r>
                        </m:sup>
                      </m:sSubSup>
                      <m:r>
                        <a:rPr lang="fr-FR" sz="1600" b="0" i="1" smtClean="0">
                          <a:latin typeface="Cambria Math" panose="02040503050406030204" pitchFamily="18" charset="0"/>
                        </a:rPr>
                        <m:t>=</m:t>
                      </m:r>
                      <m:rad>
                        <m:radPr>
                          <m:degHide m:val="on"/>
                          <m:ctrlPr>
                            <a:rPr lang="fr-FR" sz="1600" b="0" i="1" smtClean="0">
                              <a:latin typeface="Cambria Math" panose="02040503050406030204" pitchFamily="18" charset="0"/>
                            </a:rPr>
                          </m:ctrlPr>
                        </m:radPr>
                        <m:deg/>
                        <m:e>
                          <m:r>
                            <m:rPr>
                              <m:sty m:val="p"/>
                            </m:rPr>
                            <a:rPr lang="fr-FR" sz="1600" b="0" i="1" smtClean="0">
                              <a:latin typeface="Cambria Math" panose="02040503050406030204" pitchFamily="18" charset="0"/>
                            </a:rPr>
                            <m:t>ρ</m:t>
                          </m:r>
                        </m:e>
                      </m:rad>
                      <m:sSub>
                        <m:sSubPr>
                          <m:ctrlPr>
                            <a:rPr lang="fr-FR" sz="1600" b="0" i="1" smtClean="0">
                              <a:latin typeface="Cambria Math" panose="02040503050406030204" pitchFamily="18" charset="0"/>
                            </a:rPr>
                          </m:ctrlPr>
                        </m:sSubPr>
                        <m:e>
                          <m:r>
                            <m:rPr>
                              <m:sty m:val="p"/>
                            </m:rPr>
                            <a:rPr lang="fr-FR" sz="1600" b="0" i="1" smtClean="0">
                              <a:latin typeface="Cambria Math" panose="02040503050406030204" pitchFamily="18" charset="0"/>
                            </a:rPr>
                            <m:t>Z</m:t>
                          </m:r>
                        </m:e>
                        <m:sub>
                          <m:r>
                            <m:rPr>
                              <m:sty m:val="p"/>
                            </m:rPr>
                            <a:rPr lang="fr-FR" sz="1600" b="0" i="1" smtClean="0">
                              <a:latin typeface="Cambria Math" panose="02040503050406030204" pitchFamily="18" charset="0"/>
                            </a:rPr>
                            <m:t>t</m:t>
                          </m:r>
                        </m:sub>
                      </m:sSub>
                      <m:r>
                        <a:rPr lang="fr-FR" sz="1600" b="0" i="1" smtClean="0">
                          <a:latin typeface="Cambria Math" panose="02040503050406030204" pitchFamily="18" charset="0"/>
                        </a:rPr>
                        <m:t>+</m:t>
                      </m:r>
                      <m:rad>
                        <m:radPr>
                          <m:degHide m:val="on"/>
                          <m:ctrlPr>
                            <a:rPr lang="fr-FR" sz="1600" i="1">
                              <a:latin typeface="Cambria Math" panose="02040503050406030204" pitchFamily="18" charset="0"/>
                            </a:rPr>
                          </m:ctrlPr>
                        </m:radPr>
                        <m:deg/>
                        <m:e>
                          <m:r>
                            <a:rPr lang="fr-FR" sz="1600" b="0" i="1" smtClean="0">
                              <a:latin typeface="Cambria Math" panose="02040503050406030204" pitchFamily="18" charset="0"/>
                            </a:rPr>
                            <m:t>1</m:t>
                          </m:r>
                          <m:r>
                            <a:rPr lang="fr-FR" sz="1600" b="0" i="1" smtClean="0">
                              <a:latin typeface="Cambria Math" panose="02040503050406030204" pitchFamily="18" charset="0"/>
                            </a:rPr>
                            <m:t>−</m:t>
                          </m:r>
                          <m:r>
                            <m:rPr>
                              <m:sty m:val="p"/>
                            </m:rPr>
                            <a:rPr lang="fr-FR" sz="1600" i="1">
                              <a:latin typeface="Cambria Math" panose="02040503050406030204" pitchFamily="18" charset="0"/>
                            </a:rPr>
                            <m:t>ρ</m:t>
                          </m:r>
                        </m:e>
                      </m:rad>
                      <m:sSubSup>
                        <m:sSubSupPr>
                          <m:ctrlPr>
                            <a:rPr lang="fr-FR" sz="1600" i="1">
                              <a:latin typeface="Cambria Math" panose="02040503050406030204" pitchFamily="18" charset="0"/>
                            </a:rPr>
                          </m:ctrlPr>
                        </m:sSubSupPr>
                        <m:e>
                          <m:r>
                            <m:rPr>
                              <m:sty m:val="p"/>
                            </m:rPr>
                            <a:rPr lang="fr-FR" sz="1600" b="0" i="1" smtClean="0">
                              <a:latin typeface="Cambria Math" panose="02040503050406030204" pitchFamily="18" charset="0"/>
                            </a:rPr>
                            <m:t>ϵ</m:t>
                          </m:r>
                        </m:e>
                        <m:sub>
                          <m:r>
                            <m:rPr>
                              <m:sty m:val="p"/>
                            </m:rPr>
                            <a:rPr lang="fr-FR" sz="1600" i="1">
                              <a:latin typeface="Cambria Math" panose="02040503050406030204" pitchFamily="18" charset="0"/>
                            </a:rPr>
                            <m:t>t</m:t>
                          </m:r>
                        </m:sub>
                        <m:sup>
                          <m:r>
                            <m:rPr>
                              <m:sty m:val="p"/>
                            </m:rPr>
                            <a:rPr lang="fr-FR" sz="1600" i="1">
                              <a:latin typeface="Cambria Math" panose="02040503050406030204" pitchFamily="18" charset="0"/>
                            </a:rPr>
                            <m:t>i</m:t>
                          </m:r>
                        </m:sup>
                      </m:sSubSup>
                    </m:oMath>
                  </m:oMathPara>
                </a14:m>
                <a:endParaRPr lang="fr-FR" sz="1600" dirty="0" err="1">
                  <a:latin typeface="Verdana" panose="020B0604030504040204" pitchFamily="34" charset="0"/>
                </a:endParaRPr>
              </a:p>
            </p:txBody>
          </p:sp>
        </mc:Choice>
        <mc:Fallback>
          <p:sp>
            <p:nvSpPr>
              <p:cNvPr id="5" name="ZoneTexte 4">
                <a:extLst>
                  <a:ext uri="{FF2B5EF4-FFF2-40B4-BE49-F238E27FC236}">
                    <a16:creationId xmlns:a16="http://schemas.microsoft.com/office/drawing/2014/main" id="{8C527AC3-9DED-DDC4-6440-2BEB7119789B}"/>
                  </a:ext>
                </a:extLst>
              </p:cNvPr>
              <p:cNvSpPr txBox="1">
                <a:spLocks noRot="1" noChangeAspect="1" noMove="1" noResize="1" noEditPoints="1" noAdjustHandles="1" noChangeArrowheads="1" noChangeShapeType="1" noTextEdit="1"/>
              </p:cNvSpPr>
              <p:nvPr/>
            </p:nvSpPr>
            <p:spPr>
              <a:xfrm>
                <a:off x="1481325" y="2369659"/>
                <a:ext cx="3859530" cy="91440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9EA9FC8E-8A43-9F3D-EF27-039B3F58BA8F}"/>
                  </a:ext>
                </a:extLst>
              </p:cNvPr>
              <p:cNvSpPr txBox="1"/>
              <p:nvPr/>
            </p:nvSpPr>
            <p:spPr>
              <a:xfrm>
                <a:off x="5442475" y="2250730"/>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r>
                            <m:rPr>
                              <m:sty m:val="p"/>
                            </m:rPr>
                            <a:rPr lang="fr-FR" sz="1600" b="0" i="1" smtClean="0">
                              <a:latin typeface="Cambria Math" panose="02040503050406030204" pitchFamily="18" charset="0"/>
                            </a:rPr>
                            <m:t>PD</m:t>
                          </m:r>
                        </m:e>
                        <m:sub>
                          <m:r>
                            <m:rPr>
                              <m:sty m:val="p"/>
                            </m:rPr>
                            <a:rPr lang="fr-FR" sz="1600" b="0" i="1" smtClean="0">
                              <a:latin typeface="Cambria Math" panose="02040503050406030204" pitchFamily="18" charset="0"/>
                            </a:rPr>
                            <m:t>i</m:t>
                          </m:r>
                        </m:sub>
                      </m:sSub>
                      <m:r>
                        <a:rPr lang="fr-FR" sz="1600" b="0" i="1" smtClean="0">
                          <a:latin typeface="Cambria Math" panose="02040503050406030204" pitchFamily="18" charset="0"/>
                        </a:rPr>
                        <m:t>(</m:t>
                      </m:r>
                      <m:sSub>
                        <m:sSubPr>
                          <m:ctrlPr>
                            <a:rPr lang="fr-FR" sz="1600" i="1">
                              <a:latin typeface="Cambria Math" panose="02040503050406030204" pitchFamily="18" charset="0"/>
                            </a:rPr>
                          </m:ctrlPr>
                        </m:sSubPr>
                        <m:e>
                          <m:r>
                            <m:rPr>
                              <m:sty m:val="p"/>
                            </m:rPr>
                            <a:rPr lang="fr-FR" sz="1600" b="0" i="1" smtClean="0">
                              <a:latin typeface="Cambria Math" panose="02040503050406030204" pitchFamily="18" charset="0"/>
                            </a:rPr>
                            <m:t>z</m:t>
                          </m:r>
                        </m:e>
                        <m:sub>
                          <m:r>
                            <m:rPr>
                              <m:sty m:val="p"/>
                            </m:rPr>
                            <a:rPr lang="fr-FR" sz="1600" i="1">
                              <a:latin typeface="Cambria Math" panose="02040503050406030204" pitchFamily="18" charset="0"/>
                            </a:rPr>
                            <m:t>t</m:t>
                          </m:r>
                        </m:sub>
                      </m:sSub>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ℙ</m:t>
                      </m:r>
                      <m:d>
                        <m:dPr>
                          <m:ctrlPr>
                            <a:rPr lang="fr-FR" sz="1600" b="0" i="1" smtClean="0">
                              <a:latin typeface="Cambria Math" panose="02040503050406030204" pitchFamily="18" charset="0"/>
                              <a:ea typeface="Cambria Math" panose="02040503050406030204" pitchFamily="18" charset="0"/>
                            </a:rPr>
                          </m:ctrlPr>
                        </m:dPr>
                        <m:e>
                          <m:sSubSup>
                            <m:sSubSupPr>
                              <m:ctrlPr>
                                <a:rPr lang="fr-FR" sz="1600" i="1">
                                  <a:latin typeface="Cambria Math" panose="02040503050406030204" pitchFamily="18" charset="0"/>
                                </a:rPr>
                              </m:ctrlPr>
                            </m:sSubSupPr>
                            <m:e>
                              <m:r>
                                <m:rPr>
                                  <m:sty m:val="p"/>
                                </m:rPr>
                                <a:rPr lang="fr-FR" sz="1600" i="1">
                                  <a:latin typeface="Cambria Math" panose="02040503050406030204" pitchFamily="18" charset="0"/>
                                </a:rPr>
                                <m:t>X</m:t>
                              </m:r>
                            </m:e>
                            <m:sub>
                              <m:r>
                                <m:rPr>
                                  <m:sty m:val="p"/>
                                </m:rPr>
                                <a:rPr lang="fr-FR" sz="1600" i="1">
                                  <a:latin typeface="Cambria Math" panose="02040503050406030204" pitchFamily="18" charset="0"/>
                                </a:rPr>
                                <m:t>t</m:t>
                              </m:r>
                            </m:sub>
                            <m:sup>
                              <m:r>
                                <m:rPr>
                                  <m:sty m:val="p"/>
                                </m:rPr>
                                <a:rPr lang="fr-FR" sz="1600" i="1">
                                  <a:latin typeface="Cambria Math" panose="02040503050406030204" pitchFamily="18" charset="0"/>
                                </a:rPr>
                                <m:t>i</m:t>
                              </m:r>
                            </m:sup>
                          </m:sSubSup>
                          <m:r>
                            <a:rPr lang="fr-FR" sz="1600" b="0" i="1" smtClean="0">
                              <a:latin typeface="Cambria Math" panose="02040503050406030204" pitchFamily="18" charset="0"/>
                            </a:rPr>
                            <m:t>&lt;</m:t>
                          </m:r>
                          <m:sSub>
                            <m:sSubPr>
                              <m:ctrlPr>
                                <a:rPr lang="fr-FR" sz="1600" i="1">
                                  <a:latin typeface="Cambria Math" panose="02040503050406030204" pitchFamily="18" charset="0"/>
                                </a:rPr>
                              </m:ctrlPr>
                            </m:sSubPr>
                            <m:e>
                              <m:r>
                                <m:rPr>
                                  <m:sty m:val="p"/>
                                </m:rPr>
                                <a:rPr lang="fr-FR" sz="1600" b="0" i="1" smtClean="0">
                                  <a:latin typeface="Cambria Math" panose="02040503050406030204" pitchFamily="18" charset="0"/>
                                </a:rPr>
                                <m:t>B</m:t>
                              </m:r>
                            </m:e>
                            <m:sub>
                              <m:r>
                                <m:rPr>
                                  <m:sty m:val="p"/>
                                </m:rPr>
                                <a:rPr lang="fr-FR" sz="1600" i="1">
                                  <a:latin typeface="Cambria Math" panose="02040503050406030204" pitchFamily="18" charset="0"/>
                                </a:rPr>
                                <m:t>i</m:t>
                              </m:r>
                            </m:sub>
                          </m:sSub>
                          <m:r>
                            <a:rPr lang="fr-FR" sz="1600" b="0" i="1" smtClean="0">
                              <a:latin typeface="Cambria Math" panose="02040503050406030204" pitchFamily="18" charset="0"/>
                            </a:rPr>
                            <m:t> |</m:t>
                          </m:r>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r>
                            <a:rPr lang="fr-FR" sz="1600" b="0" i="1" smtClean="0">
                              <a:latin typeface="Cambria Math" panose="02040503050406030204" pitchFamily="18" charset="0"/>
                            </a:rPr>
                            <m:t>=</m:t>
                          </m:r>
                          <m:sSub>
                            <m:sSubPr>
                              <m:ctrlPr>
                                <a:rPr lang="fr-FR" sz="1600" i="1">
                                  <a:latin typeface="Cambria Math" panose="02040503050406030204" pitchFamily="18" charset="0"/>
                                </a:rPr>
                              </m:ctrlPr>
                            </m:sSubPr>
                            <m:e>
                              <m:r>
                                <m:rPr>
                                  <m:sty m:val="p"/>
                                </m:rPr>
                                <a:rPr lang="fr-FR" sz="1600" b="0" i="1" smtClean="0">
                                  <a:latin typeface="Cambria Math" panose="02040503050406030204" pitchFamily="18" charset="0"/>
                                </a:rPr>
                                <m:t>z</m:t>
                              </m:r>
                            </m:e>
                            <m:sub>
                              <m:r>
                                <m:rPr>
                                  <m:sty m:val="p"/>
                                </m:rPr>
                                <a:rPr lang="fr-FR" sz="1600" i="1">
                                  <a:latin typeface="Cambria Math" panose="02040503050406030204" pitchFamily="18" charset="0"/>
                                </a:rPr>
                                <m:t>t</m:t>
                              </m:r>
                            </m:sub>
                          </m:sSub>
                        </m:e>
                      </m:d>
                      <m:r>
                        <a:rPr lang="fr-FR" sz="1600" b="0" i="1" smtClean="0">
                          <a:latin typeface="Cambria Math" panose="02040503050406030204" pitchFamily="18" charset="0"/>
                          <a:ea typeface="Cambria Math" panose="02040503050406030204" pitchFamily="18" charset="0"/>
                        </a:rPr>
                        <m:t>=</m:t>
                      </m:r>
                      <m:r>
                        <m:rPr>
                          <m:sty m:val="p"/>
                        </m:rPr>
                        <a:rPr lang="fr-FR" sz="1600" b="0" i="1" smtClean="0">
                          <a:latin typeface="Cambria Math" panose="02040503050406030204" pitchFamily="18" charset="0"/>
                          <a:ea typeface="Cambria Math" panose="02040503050406030204" pitchFamily="18" charset="0"/>
                        </a:rPr>
                        <m:t>ϕ</m:t>
                      </m:r>
                      <m:d>
                        <m:dPr>
                          <m:ctrlPr>
                            <a:rPr lang="fr-FR" sz="1600" b="0" i="1" smtClean="0">
                              <a:latin typeface="Cambria Math" panose="02040503050406030204" pitchFamily="18" charset="0"/>
                              <a:ea typeface="Cambria Math" panose="02040503050406030204" pitchFamily="18" charset="0"/>
                            </a:rPr>
                          </m:ctrlPr>
                        </m:dPr>
                        <m:e>
                          <m:f>
                            <m:fPr>
                              <m:ctrlPr>
                                <a:rPr lang="fr-FR" sz="1600" b="0" i="1" smtClean="0">
                                  <a:latin typeface="Cambria Math" panose="02040503050406030204" pitchFamily="18" charset="0"/>
                                  <a:ea typeface="Cambria Math" panose="02040503050406030204" pitchFamily="18" charset="0"/>
                                </a:rPr>
                              </m:ctrlPr>
                            </m:fPr>
                            <m:num>
                              <m:sSup>
                                <m:sSupPr>
                                  <m:ctrlPr>
                                    <a:rPr lang="fr-FR" sz="1600" i="1">
                                      <a:latin typeface="Cambria Math" panose="02040503050406030204" pitchFamily="18" charset="0"/>
                                    </a:rPr>
                                  </m:ctrlPr>
                                </m:sSupPr>
                                <m:e>
                                  <m:r>
                                    <m:rPr>
                                      <m:sty m:val="p"/>
                                    </m:rPr>
                                    <a:rPr lang="fr-FR" sz="1600" i="1">
                                      <a:latin typeface="Cambria Math" panose="02040503050406030204" pitchFamily="18" charset="0"/>
                                    </a:rPr>
                                    <m:t>ϕ</m:t>
                                  </m:r>
                                </m:e>
                                <m:sup>
                                  <m:r>
                                    <a:rPr lang="fr-FR" sz="1600" i="1">
                                      <a:latin typeface="Cambria Math" panose="02040503050406030204" pitchFamily="18" charset="0"/>
                                    </a:rPr>
                                    <m:t>−</m:t>
                                  </m:r>
                                  <m:r>
                                    <a:rPr lang="fr-FR" sz="1600" i="1">
                                      <a:latin typeface="Cambria Math" panose="02040503050406030204" pitchFamily="18" charset="0"/>
                                    </a:rPr>
                                    <m:t>1</m:t>
                                  </m:r>
                                </m:sup>
                              </m:sSup>
                              <m:r>
                                <a:rPr lang="fr-FR" sz="1600" i="1">
                                  <a:latin typeface="Cambria Math" panose="02040503050406030204" pitchFamily="18" charset="0"/>
                                </a:rPr>
                                <m:t>(</m:t>
                              </m:r>
                              <m:sSubSup>
                                <m:sSubSupPr>
                                  <m:ctrlPr>
                                    <a:rPr lang="fr-FR" sz="1600">
                                      <a:latin typeface="Cambria Math" panose="02040503050406030204" pitchFamily="18" charset="0"/>
                                    </a:rPr>
                                  </m:ctrlPr>
                                </m:sSubSupPr>
                                <m:e>
                                  <m:r>
                                    <m:rPr>
                                      <m:sty m:val="p"/>
                                    </m:rPr>
                                    <a:rPr lang="fr-FR" sz="1600" i="0">
                                      <a:latin typeface="Cambria Math" panose="02040503050406030204" pitchFamily="18" charset="0"/>
                                    </a:rPr>
                                    <m:t>PD</m:t>
                                  </m:r>
                                </m:e>
                                <m:sub>
                                  <m:r>
                                    <m:rPr>
                                      <m:sty m:val="p"/>
                                    </m:rPr>
                                    <a:rPr lang="fr-FR" sz="1600" i="0">
                                      <a:latin typeface="Cambria Math" panose="02040503050406030204" pitchFamily="18" charset="0"/>
                                    </a:rPr>
                                    <m:t>i</m:t>
                                  </m:r>
                                </m:sub>
                                <m:sup>
                                  <m:r>
                                    <m:rPr>
                                      <m:sty m:val="p"/>
                                    </m:rPr>
                                    <a:rPr lang="fr-FR" sz="1600" i="0">
                                      <a:latin typeface="Cambria Math" panose="02040503050406030204" pitchFamily="18" charset="0"/>
                                    </a:rPr>
                                    <m:t>TTC</m:t>
                                  </m:r>
                                </m:sup>
                              </m:sSubSup>
                              <m:r>
                                <a:rPr lang="fr-FR" sz="1600" i="1">
                                  <a:latin typeface="Cambria Math" panose="02040503050406030204" pitchFamily="18" charset="0"/>
                                </a:rPr>
                                <m:t>)</m:t>
                              </m:r>
                              <m:r>
                                <a:rPr lang="fr-FR" sz="1600" b="0" i="1" smtClean="0">
                                  <a:latin typeface="Cambria Math" panose="02040503050406030204" pitchFamily="18" charset="0"/>
                                </a:rPr>
                                <m:t>−</m:t>
                              </m:r>
                              <m:rad>
                                <m:radPr>
                                  <m:degHide m:val="on"/>
                                  <m:ctrlPr>
                                    <a:rPr lang="fr-FR" sz="1600" i="1">
                                      <a:latin typeface="Cambria Math" panose="02040503050406030204" pitchFamily="18" charset="0"/>
                                    </a:rPr>
                                  </m:ctrlPr>
                                </m:radPr>
                                <m:deg/>
                                <m:e>
                                  <m:r>
                                    <m:rPr>
                                      <m:sty m:val="p"/>
                                    </m:rPr>
                                    <a:rPr lang="fr-FR" sz="1600" i="1">
                                      <a:latin typeface="Cambria Math" panose="02040503050406030204" pitchFamily="18" charset="0"/>
                                    </a:rPr>
                                    <m:t>ρ</m:t>
                                  </m:r>
                                </m:e>
                              </m:rad>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num>
                            <m:den>
                              <m:rad>
                                <m:radPr>
                                  <m:degHide m:val="on"/>
                                  <m:ctrlPr>
                                    <a:rPr lang="fr-FR" sz="1600" i="1">
                                      <a:latin typeface="Cambria Math" panose="02040503050406030204" pitchFamily="18" charset="0"/>
                                    </a:rPr>
                                  </m:ctrlPr>
                                </m:radPr>
                                <m:deg/>
                                <m:e>
                                  <m:r>
                                    <a:rPr lang="fr-FR" sz="1600" i="1">
                                      <a:latin typeface="Cambria Math" panose="02040503050406030204" pitchFamily="18" charset="0"/>
                                    </a:rPr>
                                    <m:t>1</m:t>
                                  </m:r>
                                  <m:r>
                                    <a:rPr lang="fr-FR" sz="1600" i="1">
                                      <a:latin typeface="Cambria Math" panose="02040503050406030204" pitchFamily="18" charset="0"/>
                                    </a:rPr>
                                    <m:t>−</m:t>
                                  </m:r>
                                  <m:r>
                                    <m:rPr>
                                      <m:sty m:val="p"/>
                                    </m:rPr>
                                    <a:rPr lang="fr-FR" sz="1600" i="1">
                                      <a:latin typeface="Cambria Math" panose="02040503050406030204" pitchFamily="18" charset="0"/>
                                    </a:rPr>
                                    <m:t>ρ</m:t>
                                  </m:r>
                                </m:e>
                              </m:rad>
                            </m:den>
                          </m:f>
                        </m:e>
                      </m:d>
                    </m:oMath>
                  </m:oMathPara>
                </a14:m>
                <a:endParaRPr lang="fr-FR" sz="1600" dirty="0" err="1">
                  <a:latin typeface="Verdana" panose="020B0604030504040204" pitchFamily="34" charset="0"/>
                </a:endParaRPr>
              </a:p>
            </p:txBody>
          </p:sp>
        </mc:Choice>
        <mc:Fallback>
          <p:sp>
            <p:nvSpPr>
              <p:cNvPr id="6" name="ZoneTexte 5">
                <a:extLst>
                  <a:ext uri="{FF2B5EF4-FFF2-40B4-BE49-F238E27FC236}">
                    <a16:creationId xmlns:a16="http://schemas.microsoft.com/office/drawing/2014/main" id="{9EA9FC8E-8A43-9F3D-EF27-039B3F58BA8F}"/>
                  </a:ext>
                </a:extLst>
              </p:cNvPr>
              <p:cNvSpPr txBox="1">
                <a:spLocks noRot="1" noChangeAspect="1" noMove="1" noResize="1" noEditPoints="1" noAdjustHandles="1" noChangeArrowheads="1" noChangeShapeType="1" noTextEdit="1"/>
              </p:cNvSpPr>
              <p:nvPr/>
            </p:nvSpPr>
            <p:spPr>
              <a:xfrm>
                <a:off x="5442475" y="2250730"/>
                <a:ext cx="3859530" cy="914400"/>
              </a:xfrm>
              <a:prstGeom prst="rect">
                <a:avLst/>
              </a:prstGeom>
              <a:blipFill>
                <a:blip r:embed="rId5"/>
                <a:stretch>
                  <a:fillRect r="-2827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CBEEE2CE-C4EB-D489-9DB8-EBEA66B9A583}"/>
                  </a:ext>
                </a:extLst>
              </p:cNvPr>
              <p:cNvSpPr txBox="1"/>
              <p:nvPr/>
            </p:nvSpPr>
            <p:spPr>
              <a:xfrm>
                <a:off x="3417209" y="3692871"/>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m:t>
                      </m:r>
                      <m:r>
                        <m:rPr>
                          <m:sty m:val="p"/>
                        </m:rPr>
                        <a:rPr lang="fr-FR" sz="1600" b="0" i="1" smtClean="0">
                          <a:latin typeface="Cambria Math" panose="02040503050406030204" pitchFamily="18" charset="0"/>
                        </a:rPr>
                        <m:t>t</m:t>
                      </m:r>
                      <m:r>
                        <a:rPr lang="fr-FR" sz="1600" b="0" i="1" smtClean="0">
                          <a:latin typeface="Cambria Math" panose="02040503050406030204" pitchFamily="18" charset="0"/>
                        </a:rPr>
                        <m:t>∈[</m:t>
                      </m:r>
                      <m:r>
                        <a:rPr lang="fr-FR" sz="1600" b="0" i="1" smtClean="0">
                          <a:latin typeface="Cambria Math" panose="02040503050406030204" pitchFamily="18" charset="0"/>
                        </a:rPr>
                        <m:t>0</m:t>
                      </m:r>
                      <m:r>
                        <a:rPr lang="fr-FR" sz="1600" b="0" i="1" smtClean="0">
                          <a:latin typeface="Cambria Math" panose="02040503050406030204" pitchFamily="18" charset="0"/>
                        </a:rPr>
                        <m:t>,</m:t>
                      </m:r>
                      <m:r>
                        <m:rPr>
                          <m:sty m:val="p"/>
                        </m:rPr>
                        <a:rPr lang="fr-FR" sz="1600" b="0" i="1" smtClean="0">
                          <a:latin typeface="Cambria Math" panose="02040503050406030204" pitchFamily="18" charset="0"/>
                        </a:rPr>
                        <m:t>T</m:t>
                      </m:r>
                      <m:r>
                        <a:rPr lang="fr-FR" sz="1600" b="0" i="1" smtClean="0">
                          <a:latin typeface="Cambria Math" panose="02040503050406030204" pitchFamily="18" charset="0"/>
                        </a:rPr>
                        <m:t>],</m:t>
                      </m:r>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r>
                        <a:rPr lang="fr-FR" sz="1600" b="0" i="1" smtClean="0">
                          <a:latin typeface="Cambria Math" panose="02040503050406030204" pitchFamily="18" charset="0"/>
                        </a:rPr>
                        <m:t>=</m:t>
                      </m:r>
                      <m:func>
                        <m:funcPr>
                          <m:ctrlPr>
                            <a:rPr lang="fr-FR" sz="1600" b="0" i="1" smtClean="0">
                              <a:latin typeface="Cambria Math" panose="02040503050406030204" pitchFamily="18" charset="0"/>
                            </a:rPr>
                          </m:ctrlPr>
                        </m:funcPr>
                        <m:fName>
                          <m:limLow>
                            <m:limLowPr>
                              <m:ctrlPr>
                                <a:rPr lang="fr-FR" sz="1600" b="0" i="1" smtClean="0">
                                  <a:latin typeface="Cambria Math" panose="02040503050406030204" pitchFamily="18" charset="0"/>
                                </a:rPr>
                              </m:ctrlPr>
                            </m:limLowPr>
                            <m:e>
                              <m:r>
                                <m:rPr>
                                  <m:sty m:val="p"/>
                                </m:rPr>
                                <a:rPr lang="fr-FR" sz="1600" b="0" i="0" smtClean="0">
                                  <a:latin typeface="Cambria Math" panose="02040503050406030204" pitchFamily="18" charset="0"/>
                                </a:rPr>
                                <m:t>arg</m:t>
                              </m:r>
                              <m:r>
                                <m:rPr>
                                  <m:sty m:val="p"/>
                                </m:rPr>
                                <a:rPr lang="fr-FR" sz="1600" b="0" i="0" smtClean="0">
                                  <a:latin typeface="Cambria Math" panose="02040503050406030204" pitchFamily="18" charset="0"/>
                                </a:rPr>
                                <m:t>min</m:t>
                              </m:r>
                            </m:e>
                            <m:lim>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lim>
                          </m:limLow>
                        </m:fName>
                        <m:e>
                          <m:nary>
                            <m:naryPr>
                              <m:chr m:val="∑"/>
                              <m:ctrlPr>
                                <a:rPr lang="fr-FR" sz="1600" b="0" i="1" smtClean="0">
                                  <a:latin typeface="Cambria Math" panose="02040503050406030204" pitchFamily="18" charset="0"/>
                                </a:rPr>
                              </m:ctrlPr>
                            </m:naryPr>
                            <m:sub>
                              <m:r>
                                <m:rPr>
                                  <m:sty m:val="p"/>
                                  <m:brk m:alnAt="23"/>
                                </m:rPr>
                                <a:rPr lang="fr-FR" sz="1600" b="0" i="1" smtClean="0">
                                  <a:latin typeface="Cambria Math" panose="02040503050406030204" pitchFamily="18" charset="0"/>
                                </a:rPr>
                                <m:t>i</m:t>
                              </m:r>
                              <m:r>
                                <a:rPr lang="fr-FR" sz="1600" b="0" i="1" smtClean="0">
                                  <a:latin typeface="Cambria Math" panose="02040503050406030204" pitchFamily="18" charset="0"/>
                                </a:rPr>
                                <m:t>=</m:t>
                              </m:r>
                              <m:r>
                                <m:rPr>
                                  <m:brk m:alnAt="23"/>
                                </m:rPr>
                                <a:rPr lang="fr-FR" sz="1600" b="0" i="1" smtClean="0">
                                  <a:latin typeface="Cambria Math" panose="02040503050406030204" pitchFamily="18" charset="0"/>
                                </a:rPr>
                                <m:t>1</m:t>
                              </m:r>
                            </m:sub>
                            <m:sup>
                              <m:r>
                                <m:rPr>
                                  <m:sty m:val="p"/>
                                </m:rPr>
                                <a:rPr lang="fr-FR" sz="1600" b="0" i="1" smtClean="0">
                                  <a:latin typeface="Cambria Math" panose="02040503050406030204" pitchFamily="18" charset="0"/>
                                </a:rPr>
                                <m:t>D</m:t>
                              </m:r>
                              <m:r>
                                <a:rPr lang="fr-FR" sz="1600" b="0" i="1" smtClean="0">
                                  <a:latin typeface="Cambria Math" panose="02040503050406030204" pitchFamily="18" charset="0"/>
                                </a:rPr>
                                <m:t>-</m:t>
                              </m:r>
                              <m:r>
                                <a:rPr lang="fr-FR" sz="1600" b="0" i="1" smtClean="0">
                                  <a:latin typeface="Cambria Math" panose="02040503050406030204" pitchFamily="18" charset="0"/>
                                </a:rPr>
                                <m:t>1</m:t>
                              </m:r>
                            </m:sup>
                            <m:e>
                              <m:sSup>
                                <m:sSupPr>
                                  <m:ctrlPr>
                                    <a:rPr lang="fr-FR" sz="1600" b="0" i="1" smtClean="0">
                                      <a:latin typeface="Cambria Math" panose="02040503050406030204" pitchFamily="18" charset="0"/>
                                    </a:rPr>
                                  </m:ctrlPr>
                                </m:sSupPr>
                                <m:e>
                                  <m:d>
                                    <m:dPr>
                                      <m:begChr m:val="["/>
                                      <m:endChr m:val="]"/>
                                      <m:ctrlPr>
                                        <a:rPr lang="fr-FR" sz="1600" b="0" i="1" smtClean="0">
                                          <a:latin typeface="Cambria Math" panose="02040503050406030204" pitchFamily="18" charset="0"/>
                                        </a:rPr>
                                      </m:ctrlPr>
                                    </m:dPr>
                                    <m:e>
                                      <m:sSub>
                                        <m:sSubPr>
                                          <m:ctrlPr>
                                            <a:rPr lang="fr-FR" sz="1600" i="1">
                                              <a:latin typeface="Cambria Math" panose="02040503050406030204" pitchFamily="18" charset="0"/>
                                            </a:rPr>
                                          </m:ctrlPr>
                                        </m:sSubPr>
                                        <m:e>
                                          <m:r>
                                            <m:rPr>
                                              <m:sty m:val="p"/>
                                            </m:rPr>
                                            <a:rPr lang="fr-FR" sz="1600" i="0">
                                              <a:latin typeface="Cambria Math" panose="02040503050406030204" pitchFamily="18" charset="0"/>
                                            </a:rPr>
                                            <m:t>PD</m:t>
                                          </m:r>
                                        </m:e>
                                        <m:sub>
                                          <m:r>
                                            <m:rPr>
                                              <m:sty m:val="p"/>
                                            </m:rPr>
                                            <a:rPr lang="fr-FR" sz="1600" i="1">
                                              <a:latin typeface="Cambria Math" panose="02040503050406030204" pitchFamily="18" charset="0"/>
                                            </a:rPr>
                                            <m:t>i</m:t>
                                          </m:r>
                                        </m:sub>
                                      </m:sSub>
                                      <m:r>
                                        <a:rPr lang="fr-FR" sz="1600" i="1">
                                          <a:latin typeface="Cambria Math" panose="02040503050406030204" pitchFamily="18" charset="0"/>
                                        </a:rPr>
                                        <m:t>(</m:t>
                                      </m:r>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r>
                                        <a:rPr lang="fr-FR" sz="1600" i="1">
                                          <a:latin typeface="Cambria Math" panose="02040503050406030204" pitchFamily="18" charset="0"/>
                                        </a:rPr>
                                        <m:t>)</m:t>
                                      </m:r>
                                      <m:r>
                                        <a:rPr lang="fr-FR" sz="1600" b="0" i="1" smtClean="0">
                                          <a:latin typeface="Cambria Math" panose="02040503050406030204" pitchFamily="18" charset="0"/>
                                        </a:rPr>
                                        <m:t> -</m:t>
                                      </m:r>
                                      <m:sSubSup>
                                        <m:sSubSupPr>
                                          <m:ctrlPr>
                                            <a:rPr lang="fr-FR" sz="1600" i="1">
                                              <a:latin typeface="Cambria Math" panose="02040503050406030204" pitchFamily="18" charset="0"/>
                                            </a:rPr>
                                          </m:ctrlPr>
                                        </m:sSubSupPr>
                                        <m:e>
                                          <m:acc>
                                            <m:accPr>
                                              <m:chr m:val="̂"/>
                                              <m:ctrlPr>
                                                <a:rPr lang="fr-FR" sz="1600">
                                                  <a:latin typeface="Cambria Math" panose="02040503050406030204" pitchFamily="18" charset="0"/>
                                                </a:rPr>
                                              </m:ctrlPr>
                                            </m:accPr>
                                            <m:e>
                                              <m:r>
                                                <a:rPr lang="fr-FR" sz="1600" b="0" i="0" smtClean="0">
                                                  <a:latin typeface="Cambria Math" panose="02040503050406030204" pitchFamily="18" charset="0"/>
                                                </a:rPr>
                                                <m:t> </m:t>
                                              </m:r>
                                              <m:r>
                                                <m:rPr>
                                                  <m:sty m:val="p"/>
                                                </m:rPr>
                                                <a:rPr lang="fr-FR" sz="1600" i="0">
                                                  <a:latin typeface="Cambria Math" panose="02040503050406030204" pitchFamily="18" charset="0"/>
                                                </a:rPr>
                                                <m:t>PD</m:t>
                                              </m:r>
                                            </m:e>
                                          </m:acc>
                                        </m:e>
                                        <m:sub>
                                          <m:r>
                                            <m:rPr>
                                              <m:sty m:val="p"/>
                                            </m:rPr>
                                            <a:rPr lang="fr-FR" sz="1600" b="0" i="1" smtClean="0">
                                              <a:latin typeface="Cambria Math" panose="02040503050406030204" pitchFamily="18" charset="0"/>
                                            </a:rPr>
                                            <m:t>i</m:t>
                                          </m:r>
                                        </m:sub>
                                        <m:sup>
                                          <m:r>
                                            <a:rPr lang="fr-FR" sz="1600" i="1">
                                              <a:latin typeface="Cambria Math" panose="02040503050406030204" pitchFamily="18" charset="0"/>
                                            </a:rPr>
                                            <m:t>𝑃𝐼𝑇</m:t>
                                          </m:r>
                                        </m:sup>
                                      </m:sSubSup>
                                      <m:d>
                                        <m:dPr>
                                          <m:ctrlPr>
                                            <a:rPr lang="fr-FR" sz="1600" i="1">
                                              <a:latin typeface="Cambria Math" panose="02040503050406030204" pitchFamily="18" charset="0"/>
                                            </a:rPr>
                                          </m:ctrlPr>
                                        </m:dPr>
                                        <m:e>
                                          <m:r>
                                            <a:rPr lang="fr-FR" sz="1600" i="1">
                                              <a:latin typeface="Cambria Math" panose="02040503050406030204" pitchFamily="18" charset="0"/>
                                            </a:rPr>
                                            <m:t>𝑡</m:t>
                                          </m:r>
                                        </m:e>
                                      </m:d>
                                    </m:e>
                                  </m:d>
                                </m:e>
                                <m:sup>
                                  <m:r>
                                    <a:rPr lang="fr-FR" sz="1600" b="0" i="1" smtClean="0">
                                      <a:latin typeface="Cambria Math" panose="02040503050406030204" pitchFamily="18" charset="0"/>
                                    </a:rPr>
                                    <m:t>2</m:t>
                                  </m:r>
                                </m:sup>
                              </m:sSup>
                            </m:e>
                          </m:nary>
                        </m:e>
                      </m:func>
                    </m:oMath>
                  </m:oMathPara>
                </a14:m>
                <a:endParaRPr lang="fr-FR" sz="1600" dirty="0" err="1">
                  <a:latin typeface="Verdana" panose="020B0604030504040204" pitchFamily="34" charset="0"/>
                </a:endParaRPr>
              </a:p>
            </p:txBody>
          </p:sp>
        </mc:Choice>
        <mc:Fallback>
          <p:sp>
            <p:nvSpPr>
              <p:cNvPr id="10" name="ZoneTexte 9">
                <a:extLst>
                  <a:ext uri="{FF2B5EF4-FFF2-40B4-BE49-F238E27FC236}">
                    <a16:creationId xmlns:a16="http://schemas.microsoft.com/office/drawing/2014/main" id="{CBEEE2CE-C4EB-D489-9DB8-EBEA66B9A583}"/>
                  </a:ext>
                </a:extLst>
              </p:cNvPr>
              <p:cNvSpPr txBox="1">
                <a:spLocks noRot="1" noChangeAspect="1" noMove="1" noResize="1" noEditPoints="1" noAdjustHandles="1" noChangeArrowheads="1" noChangeShapeType="1" noTextEdit="1"/>
              </p:cNvSpPr>
              <p:nvPr/>
            </p:nvSpPr>
            <p:spPr>
              <a:xfrm>
                <a:off x="3417209" y="3692871"/>
                <a:ext cx="3859530" cy="914400"/>
              </a:xfrm>
              <a:prstGeom prst="rect">
                <a:avLst/>
              </a:prstGeom>
              <a:blipFill>
                <a:blip r:embed="rId6"/>
                <a:stretch>
                  <a:fillRect r="-6003"/>
                </a:stretch>
              </a:blipFill>
            </p:spPr>
            <p:txBody>
              <a:bodyPr/>
              <a:lstStyle/>
              <a:p>
                <a:r>
                  <a:rPr lang="fr-FR">
                    <a:noFill/>
                  </a:rPr>
                  <a:t> </a:t>
                </a:r>
              </a:p>
            </p:txBody>
          </p:sp>
        </mc:Fallback>
      </mc:AlternateContent>
      <p:sp>
        <p:nvSpPr>
          <p:cNvPr id="11" name="Google Shape;6235;p132">
            <a:extLst>
              <a:ext uri="{FF2B5EF4-FFF2-40B4-BE49-F238E27FC236}">
                <a16:creationId xmlns:a16="http://schemas.microsoft.com/office/drawing/2014/main" id="{60ECC534-EDC9-BFDB-3F01-33695450B99D}"/>
              </a:ext>
            </a:extLst>
          </p:cNvPr>
          <p:cNvSpPr/>
          <p:nvPr/>
        </p:nvSpPr>
        <p:spPr>
          <a:xfrm flipV="1">
            <a:off x="4713217" y="2548122"/>
            <a:ext cx="426451" cy="54170"/>
          </a:xfrm>
          <a:prstGeom prst="rightArrow">
            <a:avLst>
              <a:gd name="adj1" fmla="val 50000"/>
              <a:gd name="adj2" fmla="val 50000"/>
            </a:avLst>
          </a:prstGeom>
          <a:solidFill>
            <a:schemeClr val="accent1"/>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620E36AB-D395-79A0-76B1-69886A1F7C38}"/>
                  </a:ext>
                </a:extLst>
              </p:cNvPr>
              <p:cNvSpPr txBox="1"/>
              <p:nvPr/>
            </p:nvSpPr>
            <p:spPr>
              <a:xfrm>
                <a:off x="2271900" y="5551571"/>
                <a:ext cx="3859530"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m:t>
                      </m:r>
                      <m:r>
                        <m:rPr>
                          <m:sty m:val="p"/>
                        </m:rPr>
                        <a:rPr lang="fr-FR" sz="1600" b="0" i="1" smtClean="0">
                          <a:latin typeface="Cambria Math" panose="02040503050406030204" pitchFamily="18" charset="0"/>
                        </a:rPr>
                        <m:t>t</m:t>
                      </m:r>
                      <m:r>
                        <a:rPr lang="fr-FR" sz="1600" b="0" i="1" smtClean="0">
                          <a:latin typeface="Cambria Math" panose="02040503050406030204" pitchFamily="18" charset="0"/>
                        </a:rPr>
                        <m:t>∈[</m:t>
                      </m:r>
                      <m:r>
                        <a:rPr lang="fr-FR" sz="1600" b="0" i="1" smtClean="0">
                          <a:latin typeface="Cambria Math" panose="02040503050406030204" pitchFamily="18" charset="0"/>
                        </a:rPr>
                        <m:t>0</m:t>
                      </m:r>
                      <m:r>
                        <a:rPr lang="fr-FR" sz="1600" b="0" i="1" smtClean="0">
                          <a:latin typeface="Cambria Math" panose="02040503050406030204" pitchFamily="18" charset="0"/>
                        </a:rPr>
                        <m:t>,</m:t>
                      </m:r>
                      <m:r>
                        <m:rPr>
                          <m:sty m:val="p"/>
                        </m:rPr>
                        <a:rPr lang="fr-FR" sz="1600" b="0" i="1" smtClean="0">
                          <a:latin typeface="Cambria Math" panose="02040503050406030204" pitchFamily="18" charset="0"/>
                        </a:rPr>
                        <m:t>T</m:t>
                      </m:r>
                      <m:r>
                        <a:rPr lang="fr-FR" sz="1600" b="0" i="1" smtClean="0">
                          <a:latin typeface="Cambria Math" panose="02040503050406030204" pitchFamily="18" charset="0"/>
                        </a:rPr>
                        <m:t>],</m:t>
                      </m:r>
                      <m:sSub>
                        <m:sSubPr>
                          <m:ctrlPr>
                            <a:rPr lang="fr-FR" sz="1600" i="1">
                              <a:latin typeface="Cambria Math" panose="02040503050406030204" pitchFamily="18" charset="0"/>
                            </a:rPr>
                          </m:ctrlPr>
                        </m:sSubPr>
                        <m:e>
                          <m:r>
                            <m:rPr>
                              <m:sty m:val="p"/>
                            </m:rPr>
                            <a:rPr lang="fr-FR" sz="1600" i="1">
                              <a:latin typeface="Cambria Math" panose="02040503050406030204" pitchFamily="18" charset="0"/>
                            </a:rPr>
                            <m:t>z</m:t>
                          </m:r>
                        </m:e>
                        <m:sub>
                          <m:r>
                            <m:rPr>
                              <m:sty m:val="p"/>
                            </m:rPr>
                            <a:rPr lang="fr-FR" sz="1600" i="1">
                              <a:latin typeface="Cambria Math" panose="02040503050406030204" pitchFamily="18" charset="0"/>
                            </a:rPr>
                            <m:t>t</m:t>
                          </m:r>
                        </m:sub>
                      </m:sSub>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ad>
                            <m:radPr>
                              <m:degHide m:val="on"/>
                              <m:ctrlPr>
                                <a:rPr lang="fr-FR" sz="1600" b="0" i="1" smtClean="0">
                                  <a:latin typeface="Cambria Math" panose="02040503050406030204" pitchFamily="18" charset="0"/>
                                </a:rPr>
                              </m:ctrlPr>
                            </m:radPr>
                            <m:deg/>
                            <m:e>
                              <m:r>
                                <m:rPr>
                                  <m:sty m:val="p"/>
                                </m:rPr>
                                <a:rPr lang="fr-FR" sz="1600" b="0" i="1" smtClean="0">
                                  <a:latin typeface="Cambria Math" panose="02040503050406030204" pitchFamily="18" charset="0"/>
                                </a:rPr>
                                <m:t>ρ</m:t>
                              </m:r>
                            </m:e>
                          </m:rad>
                        </m:den>
                      </m:f>
                      <m:d>
                        <m:dPr>
                          <m:begChr m:val="["/>
                          <m:endChr m:val="]"/>
                          <m:ctrlPr>
                            <a:rPr lang="fr-FR" sz="1600" b="0" i="1" smtClean="0">
                              <a:latin typeface="Cambria Math" panose="02040503050406030204" pitchFamily="18" charset="0"/>
                            </a:rPr>
                          </m:ctrlPr>
                        </m:dPr>
                        <m:e>
                          <m:sSup>
                            <m:sSupPr>
                              <m:ctrlPr>
                                <a:rPr lang="fr-FR" sz="1600" i="1">
                                  <a:latin typeface="Cambria Math" panose="02040503050406030204" pitchFamily="18" charset="0"/>
                                </a:rPr>
                              </m:ctrlPr>
                            </m:sSupPr>
                            <m:e>
                              <m:r>
                                <m:rPr>
                                  <m:sty m:val="p"/>
                                </m:rPr>
                                <a:rPr lang="fr-FR" sz="1600" i="1">
                                  <a:latin typeface="Cambria Math" panose="02040503050406030204" pitchFamily="18" charset="0"/>
                                </a:rPr>
                                <m:t>ϕ</m:t>
                              </m:r>
                            </m:e>
                            <m:sup>
                              <m:r>
                                <a:rPr lang="fr-FR" sz="1600" i="1">
                                  <a:latin typeface="Cambria Math" panose="02040503050406030204" pitchFamily="18" charset="0"/>
                                </a:rPr>
                                <m:t>−</m:t>
                              </m:r>
                              <m:r>
                                <a:rPr lang="fr-FR" sz="1600" i="1">
                                  <a:latin typeface="Cambria Math" panose="02040503050406030204" pitchFamily="18" charset="0"/>
                                </a:rPr>
                                <m:t>1</m:t>
                              </m:r>
                            </m:sup>
                          </m:sSup>
                          <m:r>
                            <a:rPr lang="fr-FR" sz="1600" i="1">
                              <a:latin typeface="Cambria Math" panose="02040503050406030204" pitchFamily="18" charset="0"/>
                            </a:rPr>
                            <m:t>(</m:t>
                          </m:r>
                          <m:sSup>
                            <m:sSupPr>
                              <m:ctrlPr>
                                <a:rPr lang="fr-FR" sz="1600" i="1">
                                  <a:latin typeface="Cambria Math" panose="02040503050406030204" pitchFamily="18" charset="0"/>
                                </a:rPr>
                              </m:ctrlPr>
                            </m:sSupPr>
                            <m:e>
                              <m:r>
                                <m:rPr>
                                  <m:sty m:val="p"/>
                                </m:rPr>
                                <a:rPr lang="fr-FR" sz="1600" i="1">
                                  <a:latin typeface="Cambria Math" panose="02040503050406030204" pitchFamily="18" charset="0"/>
                                </a:rPr>
                                <m:t>PD</m:t>
                              </m:r>
                            </m:e>
                            <m:sup>
                              <m:r>
                                <m:rPr>
                                  <m:sty m:val="p"/>
                                </m:rPr>
                                <a:rPr lang="fr-FR" sz="1600" i="1">
                                  <a:latin typeface="Cambria Math" panose="02040503050406030204" pitchFamily="18" charset="0"/>
                                </a:rPr>
                                <m:t>TTC</m:t>
                              </m:r>
                            </m:sup>
                          </m:sSup>
                          <m:r>
                            <a:rPr lang="fr-FR" sz="1600" b="0" i="1" smtClean="0">
                              <a:latin typeface="Cambria Math" panose="02040503050406030204" pitchFamily="18" charset="0"/>
                            </a:rPr>
                            <m:t>)-</m:t>
                          </m:r>
                          <m:sSup>
                            <m:sSupPr>
                              <m:ctrlPr>
                                <a:rPr lang="fr-FR" sz="1600" i="1">
                                  <a:latin typeface="Cambria Math" panose="02040503050406030204" pitchFamily="18" charset="0"/>
                                </a:rPr>
                              </m:ctrlPr>
                            </m:sSupPr>
                            <m:e>
                              <m:r>
                                <m:rPr>
                                  <m:sty m:val="p"/>
                                </m:rPr>
                                <a:rPr lang="fr-FR" sz="1600" i="1">
                                  <a:latin typeface="Cambria Math" panose="02040503050406030204" pitchFamily="18" charset="0"/>
                                </a:rPr>
                                <m:t>ϕ</m:t>
                              </m:r>
                            </m:e>
                            <m:sup>
                              <m:r>
                                <a:rPr lang="fr-FR" sz="1600" i="1">
                                  <a:latin typeface="Cambria Math" panose="02040503050406030204" pitchFamily="18" charset="0"/>
                                </a:rPr>
                                <m:t>−</m:t>
                              </m:r>
                              <m:r>
                                <a:rPr lang="fr-FR" sz="1600" i="1">
                                  <a:latin typeface="Cambria Math" panose="02040503050406030204" pitchFamily="18" charset="0"/>
                                </a:rPr>
                                <m:t>1</m:t>
                              </m:r>
                            </m:sup>
                          </m:sSup>
                          <m:r>
                            <a:rPr lang="fr-FR" sz="1600" i="1">
                              <a:latin typeface="Cambria Math" panose="02040503050406030204" pitchFamily="18" charset="0"/>
                            </a:rPr>
                            <m:t>(</m:t>
                          </m:r>
                          <m:sSup>
                            <m:sSupPr>
                              <m:ctrlPr>
                                <a:rPr lang="fr-FR" sz="1600" smtClean="0">
                                  <a:latin typeface="Cambria Math" panose="02040503050406030204" pitchFamily="18" charset="0"/>
                                </a:rPr>
                              </m:ctrlPr>
                            </m:sSupPr>
                            <m:e>
                              <m:acc>
                                <m:accPr>
                                  <m:chr m:val="̂"/>
                                  <m:ctrlPr>
                                    <a:rPr lang="fr-FR" sz="1600">
                                      <a:latin typeface="Cambria Math" panose="02040503050406030204" pitchFamily="18" charset="0"/>
                                    </a:rPr>
                                  </m:ctrlPr>
                                </m:accPr>
                                <m:e>
                                  <m:r>
                                    <m:rPr>
                                      <m:sty m:val="p"/>
                                    </m:rPr>
                                    <a:rPr lang="fr-FR" sz="1600" i="0">
                                      <a:latin typeface="Cambria Math" panose="02040503050406030204" pitchFamily="18" charset="0"/>
                                    </a:rPr>
                                    <m:t>PD</m:t>
                                  </m:r>
                                </m:e>
                              </m:acc>
                            </m:e>
                            <m:sup>
                              <m:r>
                                <m:rPr>
                                  <m:sty m:val="p"/>
                                </m:rPr>
                                <a:rPr lang="fr-FR" sz="1600" b="0" i="0" smtClean="0">
                                  <a:latin typeface="Cambria Math" panose="02040503050406030204" pitchFamily="18" charset="0"/>
                                </a:rPr>
                                <m:t>PIT</m:t>
                              </m:r>
                            </m:sup>
                          </m:sSup>
                          <m:d>
                            <m:dPr>
                              <m:ctrlPr>
                                <a:rPr lang="fr-FR" sz="1600" i="1">
                                  <a:latin typeface="Cambria Math" panose="02040503050406030204" pitchFamily="18" charset="0"/>
                                </a:rPr>
                              </m:ctrlPr>
                            </m:dPr>
                            <m:e>
                              <m:r>
                                <a:rPr lang="fr-FR" sz="1600" i="1">
                                  <a:latin typeface="Cambria Math" panose="02040503050406030204" pitchFamily="18" charset="0"/>
                                </a:rPr>
                                <m:t>𝑡</m:t>
                              </m:r>
                            </m:e>
                          </m:d>
                          <m:r>
                            <a:rPr lang="fr-FR" sz="1600" b="0" i="1" smtClean="0">
                              <a:latin typeface="Cambria Math" panose="02040503050406030204" pitchFamily="18" charset="0"/>
                            </a:rPr>
                            <m:t>)</m:t>
                          </m:r>
                          <m:rad>
                            <m:radPr>
                              <m:degHide m:val="on"/>
                              <m:ctrlPr>
                                <a:rPr lang="fr-FR" sz="1600" i="1">
                                  <a:latin typeface="Cambria Math" panose="02040503050406030204" pitchFamily="18" charset="0"/>
                                </a:rPr>
                              </m:ctrlPr>
                            </m:radPr>
                            <m:deg/>
                            <m:e>
                              <m:r>
                                <a:rPr lang="fr-FR" sz="1600" b="0" i="1" smtClean="0">
                                  <a:latin typeface="Cambria Math" panose="02040503050406030204" pitchFamily="18" charset="0"/>
                                </a:rPr>
                                <m:t>1</m:t>
                              </m:r>
                              <m:r>
                                <a:rPr lang="fr-FR" sz="1600" b="0" i="1" smtClean="0">
                                  <a:latin typeface="Cambria Math" panose="02040503050406030204" pitchFamily="18" charset="0"/>
                                </a:rPr>
                                <m:t>-</m:t>
                              </m:r>
                              <m:r>
                                <m:rPr>
                                  <m:sty m:val="p"/>
                                </m:rPr>
                                <a:rPr lang="fr-FR" sz="1600" i="1">
                                  <a:latin typeface="Cambria Math" panose="02040503050406030204" pitchFamily="18" charset="0"/>
                                </a:rPr>
                                <m:t>ρ</m:t>
                              </m:r>
                            </m:e>
                          </m:rad>
                        </m:e>
                      </m:d>
                    </m:oMath>
                  </m:oMathPara>
                </a14:m>
                <a:endParaRPr lang="fr-FR" sz="1600" dirty="0" err="1">
                  <a:latin typeface="Verdana" panose="020B0604030504040204" pitchFamily="34" charset="0"/>
                </a:endParaRPr>
              </a:p>
            </p:txBody>
          </p:sp>
        </mc:Choice>
        <mc:Fallback>
          <p:sp>
            <p:nvSpPr>
              <p:cNvPr id="13" name="ZoneTexte 12">
                <a:extLst>
                  <a:ext uri="{FF2B5EF4-FFF2-40B4-BE49-F238E27FC236}">
                    <a16:creationId xmlns:a16="http://schemas.microsoft.com/office/drawing/2014/main" id="{620E36AB-D395-79A0-76B1-69886A1F7C38}"/>
                  </a:ext>
                </a:extLst>
              </p:cNvPr>
              <p:cNvSpPr txBox="1">
                <a:spLocks noRot="1" noChangeAspect="1" noMove="1" noResize="1" noEditPoints="1" noAdjustHandles="1" noChangeArrowheads="1" noChangeShapeType="1" noTextEdit="1"/>
              </p:cNvSpPr>
              <p:nvPr/>
            </p:nvSpPr>
            <p:spPr>
              <a:xfrm>
                <a:off x="2271900" y="5551571"/>
                <a:ext cx="3859530" cy="914400"/>
              </a:xfrm>
              <a:prstGeom prst="rect">
                <a:avLst/>
              </a:prstGeom>
              <a:blipFill>
                <a:blip r:embed="rId7"/>
                <a:stretch>
                  <a:fillRect r="-19905"/>
                </a:stretch>
              </a:blipFill>
            </p:spPr>
            <p:txBody>
              <a:bodyPr/>
              <a:lstStyle/>
              <a:p>
                <a:r>
                  <a:rPr lang="fr-FR">
                    <a:noFill/>
                  </a:rPr>
                  <a:t> </a:t>
                </a:r>
              </a:p>
            </p:txBody>
          </p:sp>
        </mc:Fallback>
      </mc:AlternateContent>
      <p:sp>
        <p:nvSpPr>
          <p:cNvPr id="14" name="Google Shape;6091;g2b9ded0437e_5_1401">
            <a:extLst>
              <a:ext uri="{FF2B5EF4-FFF2-40B4-BE49-F238E27FC236}">
                <a16:creationId xmlns:a16="http://schemas.microsoft.com/office/drawing/2014/main" id="{B756CC3D-1CC4-FC08-EFB6-78153ECAE5D6}"/>
              </a:ext>
            </a:extLst>
          </p:cNvPr>
          <p:cNvSpPr/>
          <p:nvPr/>
        </p:nvSpPr>
        <p:spPr>
          <a:xfrm>
            <a:off x="2225764" y="5359401"/>
            <a:ext cx="8772436" cy="91439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A30328AE-15EA-12B2-B9BB-98B861F8340E}"/>
                  </a:ext>
                </a:extLst>
              </p:cNvPr>
              <p:cNvSpPr txBox="1"/>
              <p:nvPr/>
            </p:nvSpPr>
            <p:spPr>
              <a:xfrm>
                <a:off x="7965219" y="3692871"/>
                <a:ext cx="2167026"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a:latin typeface="Cambria Math" panose="02040503050406030204" pitchFamily="18" charset="0"/>
                                </a:rPr>
                                <m:t> </m:t>
                              </m:r>
                              <m:r>
                                <m:rPr>
                                  <m:sty m:val="p"/>
                                </m:rPr>
                                <a:rPr lang="fr-FR">
                                  <a:latin typeface="Cambria Math" panose="02040503050406030204" pitchFamily="18" charset="0"/>
                                </a:rPr>
                                <m:t>PD</m:t>
                              </m:r>
                            </m:e>
                          </m:acc>
                        </m:e>
                        <m:sub>
                          <m:r>
                            <m:rPr>
                              <m:sty m:val="p"/>
                            </m:rPr>
                            <a:rPr lang="fr-FR" i="1">
                              <a:latin typeface="Cambria Math" panose="02040503050406030204" pitchFamily="18" charset="0"/>
                            </a:rPr>
                            <m:t>i</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r>
                        <a:rPr lang="fr-FR" b="0" i="1" smtClean="0">
                          <a:latin typeface="Cambria Math" panose="02040503050406030204" pitchFamily="18" charset="0"/>
                        </a:rPr>
                        <m:t>=</m:t>
                      </m:r>
                      <m:f>
                        <m:fPr>
                          <m:ctrlPr>
                            <a:rPr lang="fr-FR" b="0" i="1" smtClean="0">
                              <a:latin typeface="Cambria Math" panose="02040503050406030204" pitchFamily="18" charset="0"/>
                            </a:rPr>
                          </m:ctrlPr>
                        </m:fPr>
                        <m:num>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𝑛</m:t>
                              </m:r>
                            </m:e>
                            <m:sub>
                              <m:r>
                                <a:rPr lang="fr-FR" b="0" i="1" smtClean="0">
                                  <a:latin typeface="Cambria Math" panose="02040503050406030204" pitchFamily="18" charset="0"/>
                                </a:rPr>
                                <m:t>𝑡</m:t>
                              </m:r>
                              <m:r>
                                <a:rPr lang="fr-FR" b="0" i="1" smtClean="0">
                                  <a:latin typeface="Cambria Math" panose="02040503050406030204" pitchFamily="18" charset="0"/>
                                </a:rPr>
                                <m:t>+</m:t>
                              </m:r>
                              <m:r>
                                <a:rPr lang="fr-FR" b="0" i="1" smtClean="0">
                                  <a:latin typeface="Cambria Math" panose="02040503050406030204" pitchFamily="18" charset="0"/>
                                </a:rPr>
                                <m:t>12</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𝐷</m:t>
                              </m:r>
                            </m:sup>
                          </m:sSubSup>
                        </m:num>
                        <m:den>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𝑛</m:t>
                              </m:r>
                            </m:e>
                            <m:sub>
                              <m:r>
                                <a:rPr lang="fr-FR" b="0" i="1" smtClean="0">
                                  <a:latin typeface="Cambria Math" panose="02040503050406030204" pitchFamily="18" charset="0"/>
                                </a:rPr>
                                <m:t>𝑡</m:t>
                              </m:r>
                            </m:sub>
                            <m:sup>
                              <m:r>
                                <a:rPr lang="fr-FR" b="0" i="1" smtClean="0">
                                  <a:latin typeface="Cambria Math" panose="02040503050406030204" pitchFamily="18" charset="0"/>
                                </a:rPr>
                                <m:t>𝑖</m:t>
                              </m:r>
                            </m:sup>
                          </m:sSubSup>
                        </m:den>
                      </m:f>
                    </m:oMath>
                  </m:oMathPara>
                </a14:m>
                <a:endParaRPr lang="fr-FR" dirty="0" err="1">
                  <a:latin typeface="Verdana" panose="020B0604030504040204" pitchFamily="34" charset="0"/>
                </a:endParaRPr>
              </a:p>
            </p:txBody>
          </p:sp>
        </mc:Choice>
        <mc:Fallback>
          <p:sp>
            <p:nvSpPr>
              <p:cNvPr id="15" name="ZoneTexte 14">
                <a:extLst>
                  <a:ext uri="{FF2B5EF4-FFF2-40B4-BE49-F238E27FC236}">
                    <a16:creationId xmlns:a16="http://schemas.microsoft.com/office/drawing/2014/main" id="{A30328AE-15EA-12B2-B9BB-98B861F8340E}"/>
                  </a:ext>
                </a:extLst>
              </p:cNvPr>
              <p:cNvSpPr txBox="1">
                <a:spLocks noRot="1" noChangeAspect="1" noMove="1" noResize="1" noEditPoints="1" noAdjustHandles="1" noChangeArrowheads="1" noChangeShapeType="1" noTextEdit="1"/>
              </p:cNvSpPr>
              <p:nvPr/>
            </p:nvSpPr>
            <p:spPr>
              <a:xfrm>
                <a:off x="7965219" y="3692871"/>
                <a:ext cx="2167026" cy="91440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7F8E105D-1451-810E-8E10-C64A1B30075A}"/>
                  </a:ext>
                </a:extLst>
              </p:cNvPr>
              <p:cNvSpPr txBox="1"/>
              <p:nvPr/>
            </p:nvSpPr>
            <p:spPr>
              <a:xfrm>
                <a:off x="7643794" y="5491444"/>
                <a:ext cx="2809875" cy="914400"/>
              </a:xfrm>
              <a:prstGeom prst="rect">
                <a:avLst/>
              </a:prstGeom>
            </p:spPr>
            <p:txBody>
              <a:bodyPr vert="horz" wrap="none" lIns="0" tIns="0" rIns="0" bIns="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p>
                        <m:sSupPr>
                          <m:ctrlPr>
                            <a:rPr lang="fr-FR" i="1">
                              <a:latin typeface="Cambria Math" panose="02040503050406030204" pitchFamily="18" charset="0"/>
                            </a:rPr>
                          </m:ctrlPr>
                        </m:sSupPr>
                        <m:e>
                          <m:acc>
                            <m:accPr>
                              <m:chr m:val="̂"/>
                              <m:ctrlPr>
                                <a:rPr lang="fr-FR" i="1">
                                  <a:latin typeface="Cambria Math" panose="02040503050406030204" pitchFamily="18" charset="0"/>
                                </a:rPr>
                              </m:ctrlPr>
                            </m:accPr>
                            <m:e>
                              <m:r>
                                <m:rPr>
                                  <m:sty m:val="p"/>
                                </m:rPr>
                                <a:rPr lang="fr-FR">
                                  <a:latin typeface="Cambria Math" panose="02040503050406030204" pitchFamily="18" charset="0"/>
                                </a:rPr>
                                <m:t>PD</m:t>
                              </m:r>
                            </m:e>
                          </m:acc>
                        </m:e>
                        <m:sup>
                          <m:r>
                            <m:rPr>
                              <m:sty m:val="p"/>
                            </m:rPr>
                            <a:rPr lang="fr-FR">
                              <a:latin typeface="Cambria Math" panose="02040503050406030204" pitchFamily="18" charset="0"/>
                            </a:rPr>
                            <m:t>PIT</m:t>
                          </m:r>
                        </m:sup>
                      </m:sSup>
                      <m:d>
                        <m:dPr>
                          <m:ctrlPr>
                            <a:rPr lang="fr-FR" i="1">
                              <a:latin typeface="Cambria Math" panose="02040503050406030204" pitchFamily="18" charset="0"/>
                            </a:rPr>
                          </m:ctrlPr>
                        </m:dPr>
                        <m:e>
                          <m:r>
                            <a:rPr lang="fr-FR" i="1">
                              <a:latin typeface="Cambria Math" panose="02040503050406030204" pitchFamily="18" charset="0"/>
                            </a:rPr>
                            <m:t>𝑡</m:t>
                          </m:r>
                        </m:e>
                      </m:d>
                      <m:r>
                        <a:rPr lang="fr-FR" b="0" i="1" smtClean="0">
                          <a:latin typeface="Cambria Math" panose="02040503050406030204" pitchFamily="18" charset="0"/>
                        </a:rPr>
                        <m:t>=</m:t>
                      </m:r>
                      <m:f>
                        <m:fPr>
                          <m:ctrlPr>
                            <a:rPr lang="fr-FR" b="0" i="1" smtClean="0">
                              <a:latin typeface="Cambria Math" panose="02040503050406030204" pitchFamily="18" charset="0"/>
                            </a:rPr>
                          </m:ctrlPr>
                        </m:fPr>
                        <m:num>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𝑛</m:t>
                              </m:r>
                            </m:e>
                            <m:sub>
                              <m:r>
                                <a:rPr lang="fr-FR" b="0" i="1" smtClean="0">
                                  <a:latin typeface="Cambria Math" panose="02040503050406030204" pitchFamily="18" charset="0"/>
                                </a:rPr>
                                <m:t>𝑡</m:t>
                              </m:r>
                              <m:r>
                                <a:rPr lang="fr-FR" b="0" i="1" smtClean="0">
                                  <a:latin typeface="Cambria Math" panose="02040503050406030204" pitchFamily="18" charset="0"/>
                                </a:rPr>
                                <m:t>+</m:t>
                              </m:r>
                              <m:r>
                                <a:rPr lang="fr-FR" b="0" i="1" smtClean="0">
                                  <a:latin typeface="Cambria Math" panose="02040503050406030204" pitchFamily="18" charset="0"/>
                                </a:rPr>
                                <m:t>12</m:t>
                              </m:r>
                            </m:sub>
                            <m:sup>
                              <m:r>
                                <a:rPr lang="fr-FR" b="0" i="1" smtClean="0">
                                  <a:latin typeface="Cambria Math" panose="02040503050406030204" pitchFamily="18" charset="0"/>
                                </a:rPr>
                                <m:t>.</m:t>
                              </m:r>
                              <m:r>
                                <a:rPr lang="fr-FR" b="0" i="1" smtClean="0">
                                  <a:latin typeface="Cambria Math" panose="02040503050406030204" pitchFamily="18" charset="0"/>
                                </a:rPr>
                                <m:t>,</m:t>
                              </m:r>
                              <m:r>
                                <a:rPr lang="fr-FR" b="0" i="1" smtClean="0">
                                  <a:latin typeface="Cambria Math" panose="02040503050406030204" pitchFamily="18" charset="0"/>
                                </a:rPr>
                                <m:t>𝐷</m:t>
                              </m:r>
                            </m:sup>
                          </m:sSubSup>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𝑡</m:t>
                              </m:r>
                            </m:sub>
                          </m:sSub>
                        </m:den>
                      </m:f>
                      <m:r>
                        <a:rPr lang="fr-FR" b="0" i="0" smtClean="0">
                          <a:latin typeface="Cambria Math" panose="02040503050406030204" pitchFamily="18" charset="0"/>
                        </a:rPr>
                        <m:t>=</m:t>
                      </m:r>
                      <m:f>
                        <m:fPr>
                          <m:ctrlPr>
                            <a:rPr lang="fr-FR" i="1">
                              <a:latin typeface="Cambria Math" panose="02040503050406030204" pitchFamily="18" charset="0"/>
                            </a:rPr>
                          </m:ctrlPr>
                        </m:fPr>
                        <m:num>
                          <m:nary>
                            <m:naryPr>
                              <m:chr m:val="∑"/>
                              <m:ctrlPr>
                                <a:rPr lang="fr-FR" i="1">
                                  <a:latin typeface="Cambria Math" panose="02040503050406030204" pitchFamily="18" charset="0"/>
                                </a:rPr>
                              </m:ctrlPr>
                            </m:naryPr>
                            <m:sub>
                              <m:r>
                                <m:rPr>
                                  <m:sty m:val="p"/>
                                  <m:brk m:alnAt="23"/>
                                </m:rPr>
                                <a:rPr lang="fr-FR" i="1">
                                  <a:latin typeface="Cambria Math" panose="02040503050406030204" pitchFamily="18" charset="0"/>
                                </a:rPr>
                                <m:t>i</m:t>
                              </m:r>
                              <m:r>
                                <a:rPr lang="fr-FR" i="1">
                                  <a:latin typeface="Cambria Math" panose="02040503050406030204" pitchFamily="18" charset="0"/>
                                </a:rPr>
                                <m:t>=</m:t>
                              </m:r>
                              <m:r>
                                <a:rPr lang="fr-FR" i="1">
                                  <a:latin typeface="Cambria Math" panose="02040503050406030204" pitchFamily="18" charset="0"/>
                                </a:rPr>
                                <m:t>1</m:t>
                              </m:r>
                            </m:sub>
                            <m:sup>
                              <m:r>
                                <m:rPr>
                                  <m:sty m:val="p"/>
                                </m:rPr>
                                <a:rPr lang="fr-FR" i="1">
                                  <a:latin typeface="Cambria Math" panose="02040503050406030204" pitchFamily="18" charset="0"/>
                                </a:rPr>
                                <m:t>D</m:t>
                              </m:r>
                              <m:r>
                                <a:rPr lang="fr-FR" i="1">
                                  <a:latin typeface="Cambria Math" panose="02040503050406030204" pitchFamily="18" charset="0"/>
                                </a:rPr>
                                <m:t>−</m:t>
                              </m:r>
                              <m:r>
                                <a:rPr lang="fr-FR" i="1">
                                  <a:latin typeface="Cambria Math" panose="02040503050406030204" pitchFamily="18" charset="0"/>
                                </a:rPr>
                                <m:t>1</m:t>
                              </m:r>
                            </m:sup>
                            <m:e>
                              <m:sSubSup>
                                <m:sSubSupPr>
                                  <m:ctrlPr>
                                    <a:rPr lang="fr-FR" i="1">
                                      <a:latin typeface="Cambria Math" panose="02040503050406030204" pitchFamily="18" charset="0"/>
                                    </a:rPr>
                                  </m:ctrlPr>
                                </m:sSubSupPr>
                                <m:e>
                                  <m:r>
                                    <a:rPr lang="fr-FR" i="1">
                                      <a:latin typeface="Cambria Math" panose="02040503050406030204" pitchFamily="18" charset="0"/>
                                    </a:rPr>
                                    <m:t>𝑛</m:t>
                                  </m:r>
                                </m:e>
                                <m:sub>
                                  <m:r>
                                    <a:rPr lang="fr-FR" i="1">
                                      <a:latin typeface="Cambria Math" panose="02040503050406030204" pitchFamily="18" charset="0"/>
                                    </a:rPr>
                                    <m:t>𝑡</m:t>
                                  </m:r>
                                  <m:r>
                                    <a:rPr lang="fr-FR" i="1">
                                      <a:latin typeface="Cambria Math" panose="02040503050406030204" pitchFamily="18" charset="0"/>
                                    </a:rPr>
                                    <m:t>+</m:t>
                                  </m:r>
                                  <m:r>
                                    <a:rPr lang="fr-FR" i="1">
                                      <a:latin typeface="Cambria Math" panose="02040503050406030204" pitchFamily="18" charset="0"/>
                                    </a:rPr>
                                    <m:t>12</m:t>
                                  </m:r>
                                </m:sub>
                                <m:sup>
                                  <m:r>
                                    <a:rPr lang="fr-FR" i="1">
                                      <a:latin typeface="Cambria Math" panose="02040503050406030204" pitchFamily="18" charset="0"/>
                                    </a:rPr>
                                    <m:t>𝑖</m:t>
                                  </m:r>
                                  <m:r>
                                    <a:rPr lang="fr-FR" i="1">
                                      <a:latin typeface="Cambria Math" panose="02040503050406030204" pitchFamily="18" charset="0"/>
                                    </a:rPr>
                                    <m:t>,</m:t>
                                  </m:r>
                                  <m:r>
                                    <a:rPr lang="fr-FR" i="1">
                                      <a:latin typeface="Cambria Math" panose="02040503050406030204" pitchFamily="18" charset="0"/>
                                    </a:rPr>
                                    <m:t>𝐷</m:t>
                                  </m:r>
                                </m:sup>
                              </m:sSubSup>
                            </m:e>
                          </m:nary>
                        </m:num>
                        <m:den>
                          <m:nary>
                            <m:naryPr>
                              <m:chr m:val="∑"/>
                              <m:ctrlPr>
                                <a:rPr lang="fr-FR" i="1">
                                  <a:latin typeface="Cambria Math" panose="02040503050406030204" pitchFamily="18" charset="0"/>
                                </a:rPr>
                              </m:ctrlPr>
                            </m:naryPr>
                            <m:sub>
                              <m:r>
                                <m:rPr>
                                  <m:sty m:val="p"/>
                                  <m:brk m:alnAt="23"/>
                                </m:rPr>
                                <a:rPr lang="fr-FR" i="1">
                                  <a:latin typeface="Cambria Math" panose="02040503050406030204" pitchFamily="18" charset="0"/>
                                </a:rPr>
                                <m:t>i</m:t>
                              </m:r>
                              <m:r>
                                <a:rPr lang="fr-FR" i="1">
                                  <a:latin typeface="Cambria Math" panose="02040503050406030204" pitchFamily="18" charset="0"/>
                                </a:rPr>
                                <m:t>=</m:t>
                              </m:r>
                              <m:r>
                                <a:rPr lang="fr-FR" i="1">
                                  <a:latin typeface="Cambria Math" panose="02040503050406030204" pitchFamily="18" charset="0"/>
                                </a:rPr>
                                <m:t>1</m:t>
                              </m:r>
                            </m:sub>
                            <m:sup>
                              <m:r>
                                <m:rPr>
                                  <m:sty m:val="p"/>
                                </m:rPr>
                                <a:rPr lang="fr-FR" i="1">
                                  <a:latin typeface="Cambria Math" panose="02040503050406030204" pitchFamily="18" charset="0"/>
                                </a:rPr>
                                <m:t>D</m:t>
                              </m:r>
                              <m:r>
                                <a:rPr lang="fr-FR" i="1">
                                  <a:latin typeface="Cambria Math" panose="02040503050406030204" pitchFamily="18" charset="0"/>
                                </a:rPr>
                                <m:t>−</m:t>
                              </m:r>
                              <m:r>
                                <a:rPr lang="fr-FR" i="1">
                                  <a:latin typeface="Cambria Math" panose="02040503050406030204" pitchFamily="18" charset="0"/>
                                </a:rPr>
                                <m:t>1</m:t>
                              </m:r>
                            </m:sup>
                            <m:e>
                              <m:sSubSup>
                                <m:sSubSupPr>
                                  <m:ctrlPr>
                                    <a:rPr lang="fr-FR" i="1">
                                      <a:latin typeface="Cambria Math" panose="02040503050406030204" pitchFamily="18" charset="0"/>
                                    </a:rPr>
                                  </m:ctrlPr>
                                </m:sSubSupPr>
                                <m:e>
                                  <m:r>
                                    <a:rPr lang="fr-FR" i="1">
                                      <a:latin typeface="Cambria Math" panose="02040503050406030204" pitchFamily="18" charset="0"/>
                                    </a:rPr>
                                    <m:t>𝑛</m:t>
                                  </m:r>
                                </m:e>
                                <m:sub>
                                  <m:r>
                                    <a:rPr lang="fr-FR" i="1">
                                      <a:latin typeface="Cambria Math" panose="02040503050406030204" pitchFamily="18" charset="0"/>
                                    </a:rPr>
                                    <m:t>𝑡</m:t>
                                  </m:r>
                                  <m:r>
                                    <a:rPr lang="fr-FR" i="1">
                                      <a:latin typeface="Cambria Math" panose="02040503050406030204" pitchFamily="18" charset="0"/>
                                    </a:rPr>
                                    <m:t>+</m:t>
                                  </m:r>
                                  <m:r>
                                    <a:rPr lang="fr-FR" i="1">
                                      <a:latin typeface="Cambria Math" panose="02040503050406030204" pitchFamily="18" charset="0"/>
                                    </a:rPr>
                                    <m:t>12</m:t>
                                  </m:r>
                                </m:sub>
                                <m:sup>
                                  <m:r>
                                    <m:rPr>
                                      <m:sty m:val="p"/>
                                    </m:rPr>
                                    <a:rPr lang="fr-FR" b="0" i="1" smtClean="0">
                                      <a:latin typeface="Cambria Math" panose="02040503050406030204" pitchFamily="18" charset="0"/>
                                    </a:rPr>
                                    <m:t>i</m:t>
                                  </m:r>
                                </m:sup>
                              </m:sSubSup>
                            </m:e>
                          </m:nary>
                        </m:den>
                      </m:f>
                    </m:oMath>
                  </m:oMathPara>
                </a14:m>
                <a:endParaRPr lang="fr-FR" dirty="0" err="1">
                  <a:latin typeface="Verdana" panose="020B0604030504040204" pitchFamily="34" charset="0"/>
                </a:endParaRPr>
              </a:p>
            </p:txBody>
          </p:sp>
        </mc:Choice>
        <mc:Fallback>
          <p:sp>
            <p:nvSpPr>
              <p:cNvPr id="17" name="ZoneTexte 16">
                <a:extLst>
                  <a:ext uri="{FF2B5EF4-FFF2-40B4-BE49-F238E27FC236}">
                    <a16:creationId xmlns:a16="http://schemas.microsoft.com/office/drawing/2014/main" id="{7F8E105D-1451-810E-8E10-C64A1B30075A}"/>
                  </a:ext>
                </a:extLst>
              </p:cNvPr>
              <p:cNvSpPr txBox="1">
                <a:spLocks noRot="1" noChangeAspect="1" noMove="1" noResize="1" noEditPoints="1" noAdjustHandles="1" noChangeArrowheads="1" noChangeShapeType="1" noTextEdit="1"/>
              </p:cNvSpPr>
              <p:nvPr/>
            </p:nvSpPr>
            <p:spPr>
              <a:xfrm>
                <a:off x="7643794" y="5491444"/>
                <a:ext cx="2809875" cy="914400"/>
              </a:xfrm>
              <a:prstGeom prst="rect">
                <a:avLst/>
              </a:prstGeom>
              <a:blipFill>
                <a:blip r:embed="rId9"/>
                <a:stretch>
                  <a:fillRect r="-8677"/>
                </a:stretch>
              </a:blipFill>
            </p:spPr>
            <p:txBody>
              <a:bodyPr/>
              <a:lstStyle/>
              <a:p>
                <a:r>
                  <a:rPr lang="fr-FR">
                    <a:noFill/>
                  </a:rPr>
                  <a:t> </a:t>
                </a:r>
              </a:p>
            </p:txBody>
          </p:sp>
        </mc:Fallback>
      </mc:AlternateContent>
    </p:spTree>
    <p:extLst>
      <p:ext uri="{BB962C8B-B14F-4D97-AF65-F5344CB8AC3E}">
        <p14:creationId xmlns:p14="http://schemas.microsoft.com/office/powerpoint/2010/main" val="29485172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29">
          <a:extLst>
            <a:ext uri="{FF2B5EF4-FFF2-40B4-BE49-F238E27FC236}">
              <a16:creationId xmlns:a16="http://schemas.microsoft.com/office/drawing/2014/main" id="{ED7AC2EE-088D-3F92-97B8-AC5E5F3AA674}"/>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8B76BC13-B1DA-7F46-5092-776BBB15B2F7}"/>
              </a:ext>
            </a:extLst>
          </p:cNvPr>
          <p:cNvSpPr/>
          <p:nvPr/>
        </p:nvSpPr>
        <p:spPr>
          <a:xfrm>
            <a:off x="280268" y="5842000"/>
            <a:ext cx="1549400" cy="86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atin typeface="+mj-lt"/>
            </a:endParaRPr>
          </a:p>
        </p:txBody>
      </p:sp>
      <p:sp>
        <p:nvSpPr>
          <p:cNvPr id="1630" name="Google Shape;1630;g3081203faef_0_2035">
            <a:extLst>
              <a:ext uri="{FF2B5EF4-FFF2-40B4-BE49-F238E27FC236}">
                <a16:creationId xmlns:a16="http://schemas.microsoft.com/office/drawing/2014/main" id="{D95EC459-B561-062F-18DC-7B0049D4FADF}"/>
              </a:ext>
            </a:extLst>
          </p:cNvPr>
          <p:cNvSpPr txBox="1">
            <a:spLocks noGrp="1"/>
          </p:cNvSpPr>
          <p:nvPr>
            <p:ph type="body" idx="1"/>
          </p:nvPr>
        </p:nvSpPr>
        <p:spPr>
          <a:xfrm>
            <a:off x="280268" y="711450"/>
            <a:ext cx="10717932" cy="329950"/>
          </a:xfrm>
          <a:prstGeom prst="rect">
            <a:avLst/>
          </a:prstGeom>
          <a:noFill/>
          <a:ln>
            <a:noFill/>
          </a:ln>
        </p:spPr>
        <p:txBody>
          <a:bodyPr spcFirstLastPara="1" wrap="square" lIns="91425" tIns="45700" rIns="91425" bIns="45700" anchor="t" anchorCtr="0">
            <a:noAutofit/>
          </a:bodyPr>
          <a:lstStyle/>
          <a:p>
            <a:pPr lvl="0">
              <a:buClr>
                <a:schemeClr val="lt2"/>
              </a:buClr>
              <a:buSzPts val="1600"/>
            </a:pPr>
            <a:r>
              <a:rPr lang="fr-FR" dirty="0"/>
              <a:t>EXTRACTION DU FACTEUR Systémique (2/2)</a:t>
            </a:r>
          </a:p>
          <a:p>
            <a:pPr marL="0" lvl="0" indent="0" algn="l" rtl="0">
              <a:lnSpc>
                <a:spcPct val="100000"/>
              </a:lnSpc>
              <a:spcBef>
                <a:spcPts val="0"/>
              </a:spcBef>
              <a:spcAft>
                <a:spcPts val="0"/>
              </a:spcAft>
              <a:buClr>
                <a:schemeClr val="lt2"/>
              </a:buClr>
              <a:buSzPts val="1600"/>
              <a:buNone/>
            </a:pPr>
            <a:endParaRPr dirty="0"/>
          </a:p>
          <a:p>
            <a:pPr marL="0" lvl="0" indent="0" algn="l" rtl="0">
              <a:lnSpc>
                <a:spcPct val="100000"/>
              </a:lnSpc>
              <a:spcBef>
                <a:spcPts val="0"/>
              </a:spcBef>
              <a:spcAft>
                <a:spcPts val="0"/>
              </a:spcAft>
              <a:buClr>
                <a:schemeClr val="lt2"/>
              </a:buClr>
              <a:buSzPts val="1600"/>
              <a:buNone/>
            </a:pPr>
            <a:endParaRPr dirty="0"/>
          </a:p>
        </p:txBody>
      </p:sp>
      <p:sp>
        <p:nvSpPr>
          <p:cNvPr id="1631" name="Google Shape;1631;g3081203faef_0_2035">
            <a:extLst>
              <a:ext uri="{FF2B5EF4-FFF2-40B4-BE49-F238E27FC236}">
                <a16:creationId xmlns:a16="http://schemas.microsoft.com/office/drawing/2014/main" id="{DA682856-A18A-C16F-DBB0-EF1A7D6357E6}"/>
              </a:ext>
            </a:extLst>
          </p:cNvPr>
          <p:cNvSpPr txBox="1">
            <a:spLocks noGrp="1"/>
          </p:cNvSpPr>
          <p:nvPr>
            <p:ph type="title"/>
          </p:nvPr>
        </p:nvSpPr>
        <p:spPr>
          <a:xfrm>
            <a:off x="280268" y="237584"/>
            <a:ext cx="9718800" cy="4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Verdana"/>
              <a:buNone/>
            </a:pPr>
            <a:r>
              <a:rPr lang="fr-FR" dirty="0"/>
              <a:t>Modélisation de la PD </a:t>
            </a:r>
          </a:p>
        </p:txBody>
      </p:sp>
      <p:sp>
        <p:nvSpPr>
          <p:cNvPr id="2" name="ZoneTexte 1">
            <a:extLst>
              <a:ext uri="{FF2B5EF4-FFF2-40B4-BE49-F238E27FC236}">
                <a16:creationId xmlns:a16="http://schemas.microsoft.com/office/drawing/2014/main" id="{F998B55E-65D2-F489-7C77-D9DA11135E34}"/>
              </a:ext>
            </a:extLst>
          </p:cNvPr>
          <p:cNvSpPr txBox="1"/>
          <p:nvPr/>
        </p:nvSpPr>
        <p:spPr>
          <a:xfrm>
            <a:off x="280268" y="1267786"/>
            <a:ext cx="11911732" cy="5138058"/>
          </a:xfrm>
          <a:prstGeom prst="rect">
            <a:avLst/>
          </a:prstGeom>
        </p:spPr>
        <p:txBody>
          <a:bodyPr vert="horz" wrap="square" lIns="90000" tIns="45720" rIns="91440" bIns="45720" rtlCol="0">
            <a:noAutofit/>
          </a:bodyPr>
          <a:lstStyle/>
          <a:p>
            <a:pPr algn="just">
              <a:spcBef>
                <a:spcPts val="600"/>
              </a:spcBef>
              <a:buClr>
                <a:schemeClr val="tx1"/>
              </a:buClr>
            </a:pPr>
            <a:r>
              <a:rPr lang="fr-FR" sz="1400" dirty="0">
                <a:latin typeface="Verdana" panose="020B0604030504040204" pitchFamily="34" charset="0"/>
              </a:rPr>
              <a:t>Dans le cadre d’un exercice de stress-test, le facteur systémique Z doit être </a:t>
            </a:r>
            <a:r>
              <a:rPr lang="fr-FR" sz="1400" b="1" dirty="0">
                <a:latin typeface="Verdana" panose="020B0604030504040204" pitchFamily="34" charset="0"/>
              </a:rPr>
              <a:t>modélisé de manière explicite</a:t>
            </a:r>
            <a:r>
              <a:rPr lang="fr-FR" sz="1400" dirty="0">
                <a:latin typeface="Verdana" panose="020B0604030504040204" pitchFamily="34" charset="0"/>
              </a:rPr>
              <a:t>.</a:t>
            </a:r>
          </a:p>
          <a:p>
            <a:pPr algn="just">
              <a:spcBef>
                <a:spcPts val="600"/>
              </a:spcBef>
              <a:buClr>
                <a:schemeClr val="tx1"/>
              </a:buClr>
            </a:pPr>
            <a:endParaRPr lang="fr-FR" sz="1400" dirty="0">
              <a:latin typeface="Verdana" panose="020B0604030504040204" pitchFamily="34" charset="0"/>
            </a:endParaRPr>
          </a:p>
          <a:p>
            <a:pPr algn="just">
              <a:spcBef>
                <a:spcPts val="600"/>
              </a:spcBef>
              <a:buClr>
                <a:schemeClr val="tx1"/>
              </a:buClr>
            </a:pPr>
            <a:r>
              <a:rPr lang="fr-FR" sz="1400" dirty="0"/>
              <a:t>À partir du modèle ASRF, nous en déduisons une relation permettant d’exprimer directement la PD PIT en fonction de la PD TTC :</a:t>
            </a:r>
          </a:p>
          <a:p>
            <a:pPr algn="just">
              <a:spcBef>
                <a:spcPts val="600"/>
              </a:spcBef>
              <a:buClr>
                <a:schemeClr val="tx1"/>
              </a:buClr>
            </a:pPr>
            <a:endParaRPr lang="fr-FR" sz="1400" dirty="0"/>
          </a:p>
          <a:p>
            <a:pPr algn="just">
              <a:spcBef>
                <a:spcPts val="600"/>
              </a:spcBef>
              <a:buClr>
                <a:schemeClr val="tx1"/>
              </a:buClr>
            </a:pPr>
            <a:endParaRPr lang="fr-FR" sz="1400" dirty="0"/>
          </a:p>
          <a:p>
            <a:pPr algn="just">
              <a:spcBef>
                <a:spcPts val="600"/>
              </a:spcBef>
              <a:buClr>
                <a:schemeClr val="tx1"/>
              </a:buClr>
            </a:pPr>
            <a:endParaRPr lang="fr-FR" sz="1400" dirty="0"/>
          </a:p>
        </p:txBody>
      </p:sp>
    </p:spTree>
    <p:extLst>
      <p:ext uri="{BB962C8B-B14F-4D97-AF65-F5344CB8AC3E}">
        <p14:creationId xmlns:p14="http://schemas.microsoft.com/office/powerpoint/2010/main" val="4239480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9EF06-B815-3E94-98D6-360315F0A9FD}"/>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EA48F2B-73D4-D2C3-47E8-39853EE93C6C}"/>
              </a:ext>
            </a:extLst>
          </p:cNvPr>
          <p:cNvSpPr>
            <a:spLocks noGrp="1"/>
          </p:cNvSpPr>
          <p:nvPr>
            <p:ph type="body" idx="1"/>
          </p:nvPr>
        </p:nvSpPr>
        <p:spPr/>
        <p:txBody>
          <a:bodyPr/>
          <a:lstStyle/>
          <a:p>
            <a:r>
              <a:rPr lang="fr-FR" dirty="0"/>
              <a:t>Modélisation de la PD à 1 an</a:t>
            </a:r>
          </a:p>
        </p:txBody>
      </p:sp>
      <p:sp>
        <p:nvSpPr>
          <p:cNvPr id="3" name="Titre 2">
            <a:extLst>
              <a:ext uri="{FF2B5EF4-FFF2-40B4-BE49-F238E27FC236}">
                <a16:creationId xmlns:a16="http://schemas.microsoft.com/office/drawing/2014/main" id="{AD927524-693C-DC28-420B-CD194C6D2986}"/>
              </a:ext>
            </a:extLst>
          </p:cNvPr>
          <p:cNvSpPr>
            <a:spLocks noGrp="1"/>
          </p:cNvSpPr>
          <p:nvPr>
            <p:ph type="title"/>
          </p:nvPr>
        </p:nvSpPr>
        <p:spPr/>
        <p:txBody>
          <a:bodyPr/>
          <a:lstStyle/>
          <a:p>
            <a:r>
              <a:rPr lang="fr-FR" dirty="0"/>
              <a:t>Cadre général du modèle</a:t>
            </a:r>
          </a:p>
        </p:txBody>
      </p:sp>
      <p:sp>
        <p:nvSpPr>
          <p:cNvPr id="12" name="Google Shape;6353;p138">
            <a:extLst>
              <a:ext uri="{FF2B5EF4-FFF2-40B4-BE49-F238E27FC236}">
                <a16:creationId xmlns:a16="http://schemas.microsoft.com/office/drawing/2014/main" id="{3FFE3E37-8A12-EFC5-9ABB-A9557F2270FA}"/>
              </a:ext>
            </a:extLst>
          </p:cNvPr>
          <p:cNvSpPr/>
          <p:nvPr/>
        </p:nvSpPr>
        <p:spPr>
          <a:xfrm>
            <a:off x="817041" y="1401907"/>
            <a:ext cx="4435098" cy="153518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4" name="ZoneTexte 13">
            <a:extLst>
              <a:ext uri="{FF2B5EF4-FFF2-40B4-BE49-F238E27FC236}">
                <a16:creationId xmlns:a16="http://schemas.microsoft.com/office/drawing/2014/main" id="{E158352B-8003-3700-FABA-E26DD1247A21}"/>
              </a:ext>
            </a:extLst>
          </p:cNvPr>
          <p:cNvSpPr txBox="1"/>
          <p:nvPr/>
        </p:nvSpPr>
        <p:spPr>
          <a:xfrm>
            <a:off x="1234762" y="1501021"/>
            <a:ext cx="3544754" cy="443574"/>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Estimation d’une PD PIT à un an : </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81EC2852-E8FD-2063-0843-1B3AB5961CCD}"/>
                  </a:ext>
                </a:extLst>
              </p:cNvPr>
              <p:cNvSpPr txBox="1"/>
              <p:nvPr/>
            </p:nvSpPr>
            <p:spPr>
              <a:xfrm>
                <a:off x="829981" y="2473676"/>
                <a:ext cx="4435098" cy="388248"/>
              </a:xfrm>
              <a:prstGeom prst="rect">
                <a:avLst/>
              </a:prstGeom>
              <a:noFill/>
            </p:spPr>
            <p:txBody>
              <a:bodyPr wrap="square">
                <a:spAutoFit/>
              </a:bodyPr>
              <a:lstStyle/>
              <a:p>
                <a:pPr algn="just">
                  <a:spcBef>
                    <a:spcPts val="1200"/>
                  </a:spcBef>
                  <a:buClr>
                    <a:schemeClr val="tx1"/>
                  </a:buClr>
                </a:pPr>
                <a14:m>
                  <m:oMathPara xmlns:m="http://schemas.openxmlformats.org/officeDocument/2006/math">
                    <m:oMathParaPr>
                      <m:jc m:val="centerGroup"/>
                    </m:oMathParaPr>
                    <m:oMath xmlns:m="http://schemas.openxmlformats.org/officeDocument/2006/math">
                      <m:sSubSup>
                        <m:sSubSupPr>
                          <m:ctrlPr>
                            <a:rPr lang="fr-FR" b="0" i="1" smtClean="0">
                              <a:latin typeface="Cambria Math" panose="02040503050406030204" pitchFamily="18" charset="0"/>
                            </a:rPr>
                          </m:ctrlPr>
                        </m:sSubSup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𝑃𝐷</m:t>
                              </m:r>
                            </m:e>
                          </m:acc>
                        </m:e>
                        <m:sub>
                          <m:r>
                            <a:rPr lang="fr-FR" b="0" i="1" smtClean="0">
                              <a:latin typeface="Cambria Math" panose="02040503050406030204" pitchFamily="18" charset="0"/>
                            </a:rPr>
                            <m:t>𝑖</m:t>
                          </m:r>
                        </m:sub>
                        <m:sup>
                          <m:r>
                            <a:rPr lang="fr-FR" b="0" i="1" smtClean="0">
                              <a:latin typeface="Cambria Math" panose="02040503050406030204" pitchFamily="18" charset="0"/>
                            </a:rPr>
                            <m:t>𝑃𝐼𝑇</m:t>
                          </m:r>
                        </m:sup>
                      </m:sSubSup>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sSubSup>
                        <m:sSubSupPr>
                          <m:ctrlPr>
                            <a:rPr lang="fr-FR" b="0" i="1" smtClean="0">
                              <a:latin typeface="Cambria Math" panose="02040503050406030204" pitchFamily="18" charset="0"/>
                            </a:rPr>
                          </m:ctrlPr>
                        </m:sSubSupPr>
                        <m:e>
                          <m:r>
                            <a:rPr lang="fr-FR" i="1">
                              <a:latin typeface="Cambria Math" panose="02040503050406030204" pitchFamily="18" charset="0"/>
                            </a:rPr>
                            <m:t>𝑇𝑎𝑢𝑥</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r>
                            <a:rPr lang="fr-FR" i="1">
                              <a:latin typeface="Cambria Math" panose="02040503050406030204" pitchFamily="18" charset="0"/>
                            </a:rPr>
                            <m:t>𝑑</m:t>
                          </m:r>
                          <m:r>
                            <a:rPr lang="fr-FR" i="1">
                              <a:latin typeface="Cambria Math" panose="02040503050406030204" pitchFamily="18" charset="0"/>
                            </a:rPr>
                            <m:t>é</m:t>
                          </m:r>
                          <m:r>
                            <a:rPr lang="fr-FR" i="1">
                              <a:latin typeface="Cambria Math" panose="02040503050406030204" pitchFamily="18" charset="0"/>
                            </a:rPr>
                            <m:t>𝑓𝑎𝑢𝑡</m:t>
                          </m:r>
                        </m:e>
                        <m:sub>
                          <m:r>
                            <a:rPr lang="fr-FR" b="0" i="1" smtClean="0">
                              <a:latin typeface="Cambria Math" panose="02040503050406030204" pitchFamily="18" charset="0"/>
                            </a:rPr>
                            <m:t>𝑡</m:t>
                          </m:r>
                        </m:sub>
                        <m:sup>
                          <m:r>
                            <a:rPr lang="fr-FR" b="0" i="1" smtClean="0">
                              <a:latin typeface="Cambria Math" panose="02040503050406030204" pitchFamily="18" charset="0"/>
                            </a:rPr>
                            <m:t>𝑖</m:t>
                          </m:r>
                        </m:sup>
                      </m:sSubSup>
                    </m:oMath>
                  </m:oMathPara>
                </a14:m>
                <a:endParaRPr lang="fr-FR" dirty="0">
                  <a:latin typeface="Verdana" panose="020B0604030504040204" pitchFamily="34" charset="0"/>
                </a:endParaRPr>
              </a:p>
            </p:txBody>
          </p:sp>
        </mc:Choice>
        <mc:Fallback>
          <p:sp>
            <p:nvSpPr>
              <p:cNvPr id="18" name="ZoneTexte 17">
                <a:extLst>
                  <a:ext uri="{FF2B5EF4-FFF2-40B4-BE49-F238E27FC236}">
                    <a16:creationId xmlns:a16="http://schemas.microsoft.com/office/drawing/2014/main" id="{81EC2852-E8FD-2063-0843-1B3AB5961CCD}"/>
                  </a:ext>
                </a:extLst>
              </p:cNvPr>
              <p:cNvSpPr txBox="1">
                <a:spLocks noRot="1" noChangeAspect="1" noMove="1" noResize="1" noEditPoints="1" noAdjustHandles="1" noChangeArrowheads="1" noChangeShapeType="1" noTextEdit="1"/>
              </p:cNvSpPr>
              <p:nvPr/>
            </p:nvSpPr>
            <p:spPr>
              <a:xfrm>
                <a:off x="829981" y="2473676"/>
                <a:ext cx="4435098" cy="388248"/>
              </a:xfrm>
              <a:prstGeom prst="rect">
                <a:avLst/>
              </a:prstGeom>
              <a:blipFill>
                <a:blip r:embed="rId3"/>
                <a:stretch>
                  <a:fillRect b="-15873"/>
                </a:stretch>
              </a:blipFill>
            </p:spPr>
            <p:txBody>
              <a:bodyPr/>
              <a:lstStyle/>
              <a:p>
                <a:r>
                  <a:rPr lang="fr-FR">
                    <a:noFill/>
                  </a:rPr>
                  <a:t> </a:t>
                </a:r>
              </a:p>
            </p:txBody>
          </p:sp>
        </mc:Fallback>
      </mc:AlternateContent>
      <p:sp>
        <p:nvSpPr>
          <p:cNvPr id="13" name="Google Shape;6353;p138">
            <a:extLst>
              <a:ext uri="{FF2B5EF4-FFF2-40B4-BE49-F238E27FC236}">
                <a16:creationId xmlns:a16="http://schemas.microsoft.com/office/drawing/2014/main" id="{4493F0E7-F57C-2CE7-E2FC-999A65A8DA45}"/>
              </a:ext>
            </a:extLst>
          </p:cNvPr>
          <p:cNvSpPr/>
          <p:nvPr/>
        </p:nvSpPr>
        <p:spPr>
          <a:xfrm>
            <a:off x="7047228" y="1385474"/>
            <a:ext cx="4435098" cy="183404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6" name="ZoneTexte 15">
            <a:extLst>
              <a:ext uri="{FF2B5EF4-FFF2-40B4-BE49-F238E27FC236}">
                <a16:creationId xmlns:a16="http://schemas.microsoft.com/office/drawing/2014/main" id="{620A2AFF-3F18-5B5D-A339-424B1153FA3D}"/>
              </a:ext>
            </a:extLst>
          </p:cNvPr>
          <p:cNvSpPr txBox="1"/>
          <p:nvPr/>
        </p:nvSpPr>
        <p:spPr>
          <a:xfrm>
            <a:off x="7503404" y="1495085"/>
            <a:ext cx="3871555" cy="443574"/>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Estimation d’une PD TTC à un an : </a:t>
            </a:r>
          </a:p>
        </p:txBody>
      </p:sp>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EBCD610E-28B4-ACC2-C9DF-4DBB3DBE3013}"/>
                  </a:ext>
                </a:extLst>
              </p:cNvPr>
              <p:cNvSpPr txBox="1"/>
              <p:nvPr/>
            </p:nvSpPr>
            <p:spPr>
              <a:xfrm>
                <a:off x="7047228" y="2253871"/>
                <a:ext cx="4314791" cy="871201"/>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𝑇𝑇𝐶</m:t>
                          </m:r>
                        </m:sup>
                      </m:sSubSup>
                      <m:r>
                        <a:rPr lang="fr-FR" i="1">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1</m:t>
                          </m:r>
                        </m:num>
                        <m:den>
                          <m:r>
                            <a:rPr lang="fr-FR" i="1">
                              <a:latin typeface="Cambria Math" panose="02040503050406030204" pitchFamily="18" charset="0"/>
                            </a:rPr>
                            <m:t>𝑇</m:t>
                          </m:r>
                        </m:den>
                      </m:f>
                      <m:nary>
                        <m:naryPr>
                          <m:chr m:val="∑"/>
                          <m:ctrlPr>
                            <a:rPr lang="fr-FR" i="1">
                              <a:latin typeface="Cambria Math" panose="02040503050406030204" pitchFamily="18" charset="0"/>
                            </a:rPr>
                          </m:ctrlPr>
                        </m:naryPr>
                        <m:sub>
                          <m:r>
                            <m:rPr>
                              <m:brk m:alnAt="23"/>
                            </m:rPr>
                            <a:rPr lang="fr-FR" i="1">
                              <a:latin typeface="Cambria Math" panose="02040503050406030204" pitchFamily="18" charset="0"/>
                            </a:rPr>
                            <m:t>𝑡</m:t>
                          </m:r>
                          <m:r>
                            <a:rPr lang="fr-FR" i="1">
                              <a:latin typeface="Cambria Math" panose="02040503050406030204" pitchFamily="18" charset="0"/>
                            </a:rPr>
                            <m:t>=</m:t>
                          </m:r>
                          <m:r>
                            <a:rPr lang="fr-FR" b="0" i="1" smtClean="0">
                              <a:latin typeface="Cambria Math" panose="02040503050406030204" pitchFamily="18" charset="0"/>
                            </a:rPr>
                            <m:t>1</m:t>
                          </m:r>
                        </m:sub>
                        <m:sup>
                          <m:r>
                            <a:rPr lang="fr-FR" b="0" i="1" smtClean="0">
                              <a:latin typeface="Cambria Math" panose="02040503050406030204" pitchFamily="18" charset="0"/>
                            </a:rPr>
                            <m:t>𝑇</m:t>
                          </m:r>
                        </m:sup>
                        <m:e>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b="0" i="1" smtClean="0">
                                  <a:latin typeface="Cambria Math" panose="02040503050406030204" pitchFamily="18" charset="0"/>
                                </a:rPr>
                                <m:t>𝑖</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e>
                      </m:nary>
                    </m:oMath>
                  </m:oMathPara>
                </a14:m>
                <a:endParaRPr lang="fr-FR" dirty="0">
                  <a:latin typeface="Verdana" panose="020B0604030504040204" pitchFamily="34" charset="0"/>
                </a:endParaRPr>
              </a:p>
            </p:txBody>
          </p:sp>
        </mc:Choice>
        <mc:Fallback>
          <p:sp>
            <p:nvSpPr>
              <p:cNvPr id="20" name="ZoneTexte 19">
                <a:extLst>
                  <a:ext uri="{FF2B5EF4-FFF2-40B4-BE49-F238E27FC236}">
                    <a16:creationId xmlns:a16="http://schemas.microsoft.com/office/drawing/2014/main" id="{EBCD610E-28B4-ACC2-C9DF-4DBB3DBE3013}"/>
                  </a:ext>
                </a:extLst>
              </p:cNvPr>
              <p:cNvSpPr txBox="1">
                <a:spLocks noRot="1" noChangeAspect="1" noMove="1" noResize="1" noEditPoints="1" noAdjustHandles="1" noChangeArrowheads="1" noChangeShapeType="1" noTextEdit="1"/>
              </p:cNvSpPr>
              <p:nvPr/>
            </p:nvSpPr>
            <p:spPr>
              <a:xfrm>
                <a:off x="7047228" y="2253871"/>
                <a:ext cx="4314791" cy="871201"/>
              </a:xfrm>
              <a:prstGeom prst="rect">
                <a:avLst/>
              </a:prstGeom>
              <a:blipFill>
                <a:blip r:embed="rId4"/>
                <a:stretch>
                  <a:fillRect/>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9DCA148E-9512-327B-B751-334122976F5D}"/>
              </a:ext>
            </a:extLst>
          </p:cNvPr>
          <p:cNvSpPr txBox="1"/>
          <p:nvPr/>
        </p:nvSpPr>
        <p:spPr>
          <a:xfrm>
            <a:off x="8094291" y="3230973"/>
            <a:ext cx="3388035" cy="515684"/>
          </a:xfrm>
          <a:prstGeom prst="rect">
            <a:avLst/>
          </a:prstGeom>
        </p:spPr>
        <p:txBody>
          <a:bodyPr vert="horz" wrap="square" lIns="90000" tIns="45720" rIns="91440" bIns="45720" rtlCol="0">
            <a:noAutofit/>
          </a:bodyPr>
          <a:lstStyle/>
          <a:p>
            <a:pPr algn="r">
              <a:spcBef>
                <a:spcPts val="600"/>
              </a:spcBef>
              <a:buClr>
                <a:schemeClr val="tx1"/>
              </a:buClr>
            </a:pPr>
            <a:r>
              <a:rPr lang="fr-FR" sz="1400" i="1" dirty="0">
                <a:latin typeface="Verdana" panose="020B0604030504040204" pitchFamily="34" charset="0"/>
              </a:rPr>
              <a:t>T &gt;= 5 ans pour le Retail et T &gt;= 7 ans pour les clients Corporate </a:t>
            </a:r>
          </a:p>
        </p:txBody>
      </p:sp>
      <p:graphicFrame>
        <p:nvGraphicFramePr>
          <p:cNvPr id="4" name="Tableau 3">
            <a:extLst>
              <a:ext uri="{FF2B5EF4-FFF2-40B4-BE49-F238E27FC236}">
                <a16:creationId xmlns:a16="http://schemas.microsoft.com/office/drawing/2014/main" id="{51788EE3-6998-0A64-8B28-D87A11D89A9A}"/>
              </a:ext>
            </a:extLst>
          </p:cNvPr>
          <p:cNvGraphicFramePr>
            <a:graphicFrameLocks noGrp="1"/>
          </p:cNvGraphicFramePr>
          <p:nvPr/>
        </p:nvGraphicFramePr>
        <p:xfrm>
          <a:off x="4125259" y="4098808"/>
          <a:ext cx="6153480" cy="2438400"/>
        </p:xfrm>
        <a:graphic>
          <a:graphicData uri="http://schemas.openxmlformats.org/drawingml/2006/table">
            <a:tbl>
              <a:tblPr>
                <a:tableStyleId>{35758FB7-9AC5-4552-8A53-C91805E547FA}</a:tableStyleId>
              </a:tblPr>
              <a:tblGrid>
                <a:gridCol w="769185">
                  <a:extLst>
                    <a:ext uri="{9D8B030D-6E8A-4147-A177-3AD203B41FA5}">
                      <a16:colId xmlns:a16="http://schemas.microsoft.com/office/drawing/2014/main" val="3207729533"/>
                    </a:ext>
                  </a:extLst>
                </a:gridCol>
                <a:gridCol w="769185">
                  <a:extLst>
                    <a:ext uri="{9D8B030D-6E8A-4147-A177-3AD203B41FA5}">
                      <a16:colId xmlns:a16="http://schemas.microsoft.com/office/drawing/2014/main" val="2313739089"/>
                    </a:ext>
                  </a:extLst>
                </a:gridCol>
                <a:gridCol w="769185">
                  <a:extLst>
                    <a:ext uri="{9D8B030D-6E8A-4147-A177-3AD203B41FA5}">
                      <a16:colId xmlns:a16="http://schemas.microsoft.com/office/drawing/2014/main" val="641564473"/>
                    </a:ext>
                  </a:extLst>
                </a:gridCol>
                <a:gridCol w="769185">
                  <a:extLst>
                    <a:ext uri="{9D8B030D-6E8A-4147-A177-3AD203B41FA5}">
                      <a16:colId xmlns:a16="http://schemas.microsoft.com/office/drawing/2014/main" val="2915532293"/>
                    </a:ext>
                  </a:extLst>
                </a:gridCol>
                <a:gridCol w="769185">
                  <a:extLst>
                    <a:ext uri="{9D8B030D-6E8A-4147-A177-3AD203B41FA5}">
                      <a16:colId xmlns:a16="http://schemas.microsoft.com/office/drawing/2014/main" val="3602164927"/>
                    </a:ext>
                  </a:extLst>
                </a:gridCol>
                <a:gridCol w="769185">
                  <a:extLst>
                    <a:ext uri="{9D8B030D-6E8A-4147-A177-3AD203B41FA5}">
                      <a16:colId xmlns:a16="http://schemas.microsoft.com/office/drawing/2014/main" val="3470000090"/>
                    </a:ext>
                  </a:extLst>
                </a:gridCol>
                <a:gridCol w="769185">
                  <a:extLst>
                    <a:ext uri="{9D8B030D-6E8A-4147-A177-3AD203B41FA5}">
                      <a16:colId xmlns:a16="http://schemas.microsoft.com/office/drawing/2014/main" val="4030180773"/>
                    </a:ext>
                  </a:extLst>
                </a:gridCol>
                <a:gridCol w="769185">
                  <a:extLst>
                    <a:ext uri="{9D8B030D-6E8A-4147-A177-3AD203B41FA5}">
                      <a16:colId xmlns:a16="http://schemas.microsoft.com/office/drawing/2014/main" val="2217781986"/>
                    </a:ext>
                  </a:extLst>
                </a:gridCol>
              </a:tblGrid>
              <a:tr h="263213">
                <a:tc>
                  <a:txBody>
                    <a:bodyPr/>
                    <a:lstStyle/>
                    <a:p>
                      <a:pPr>
                        <a:buNone/>
                      </a:pPr>
                      <a:r>
                        <a:rPr lang="fr-FR" sz="1400" dirty="0"/>
                        <a:t>Rating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buNone/>
                      </a:pPr>
                      <a:r>
                        <a:rPr lang="fr-FR" sz="1400" b="1" dirty="0"/>
                        <a:t>AAA</a:t>
                      </a: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A</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BBB</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BB</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B</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C</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uNone/>
                      </a:pPr>
                      <a:r>
                        <a:rPr lang="fr-FR" sz="1400" b="1" dirty="0"/>
                        <a:t>D</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1905865"/>
                  </a:ext>
                </a:extLst>
              </a:tr>
              <a:tr h="263213">
                <a:tc>
                  <a:txBody>
                    <a:bodyPr/>
                    <a:lstStyle/>
                    <a:p>
                      <a:pPr algn="ctr">
                        <a:buNone/>
                      </a:pPr>
                      <a:r>
                        <a:rPr lang="fr-FR" sz="1400" b="1" dirty="0"/>
                        <a:t>AAA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buNone/>
                      </a:pPr>
                      <a:r>
                        <a:rPr lang="fr-FR" sz="1400" dirty="0"/>
                        <a:t>87.85</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buNone/>
                      </a:pPr>
                      <a:r>
                        <a:rPr lang="fr-FR" sz="1400" dirty="0"/>
                        <a:t>10.24</a:t>
                      </a:r>
                    </a:p>
                  </a:txBody>
                  <a:tcPr anchor="ctr">
                    <a:lnT w="28575" cap="flat" cmpd="sng" algn="ctr">
                      <a:solidFill>
                        <a:schemeClr val="tx1"/>
                      </a:solidFill>
                      <a:prstDash val="solid"/>
                      <a:round/>
                      <a:headEnd type="none" w="med" len="med"/>
                      <a:tailEnd type="none" w="med" len="med"/>
                    </a:lnT>
                  </a:tcPr>
                </a:tc>
                <a:tc>
                  <a:txBody>
                    <a:bodyPr/>
                    <a:lstStyle/>
                    <a:p>
                      <a:pPr>
                        <a:buNone/>
                      </a:pPr>
                      <a:r>
                        <a:rPr lang="fr-FR" sz="1400" dirty="0"/>
                        <a:t>0.63</a:t>
                      </a:r>
                    </a:p>
                  </a:txBody>
                  <a:tcPr anchor="ctr">
                    <a:lnT w="28575" cap="flat" cmpd="sng" algn="ctr">
                      <a:solidFill>
                        <a:schemeClr val="tx1"/>
                      </a:solidFill>
                      <a:prstDash val="solid"/>
                      <a:round/>
                      <a:headEnd type="none" w="med" len="med"/>
                      <a:tailEnd type="none" w="med" len="med"/>
                    </a:lnT>
                  </a:tcPr>
                </a:tc>
                <a:tc>
                  <a:txBody>
                    <a:bodyPr/>
                    <a:lstStyle/>
                    <a:p>
                      <a:pPr>
                        <a:buNone/>
                      </a:pPr>
                      <a:r>
                        <a:rPr lang="fr-FR" sz="1400"/>
                        <a:t>0.91</a:t>
                      </a:r>
                    </a:p>
                  </a:txBody>
                  <a:tcPr anchor="ctr">
                    <a:lnT w="28575" cap="flat" cmpd="sng" algn="ctr">
                      <a:solidFill>
                        <a:schemeClr val="tx1"/>
                      </a:solidFill>
                      <a:prstDash val="solid"/>
                      <a:round/>
                      <a:headEnd type="none" w="med" len="med"/>
                      <a:tailEnd type="none" w="med" len="med"/>
                    </a:lnT>
                  </a:tcPr>
                </a:tc>
                <a:tc>
                  <a:txBody>
                    <a:bodyPr/>
                    <a:lstStyle/>
                    <a:p>
                      <a:pPr>
                        <a:buNone/>
                      </a:pPr>
                      <a:r>
                        <a:rPr lang="fr-FR" sz="1400"/>
                        <a:t>0.27</a:t>
                      </a:r>
                    </a:p>
                  </a:txBody>
                  <a:tcPr anchor="ctr">
                    <a:lnT w="28575" cap="flat" cmpd="sng" algn="ctr">
                      <a:solidFill>
                        <a:schemeClr val="tx1"/>
                      </a:solidFill>
                      <a:prstDash val="solid"/>
                      <a:round/>
                      <a:headEnd type="none" w="med" len="med"/>
                      <a:tailEnd type="none" w="med" len="med"/>
                    </a:lnT>
                  </a:tcPr>
                </a:tc>
                <a:tc>
                  <a:txBody>
                    <a:bodyPr/>
                    <a:lstStyle/>
                    <a:p>
                      <a:pPr>
                        <a:buNone/>
                      </a:pPr>
                      <a:r>
                        <a:rPr lang="fr-FR" sz="1400"/>
                        <a:t>0.09</a:t>
                      </a:r>
                    </a:p>
                  </a:txBody>
                  <a:tcPr anchor="ctr">
                    <a:lnT w="28575" cap="flat" cmpd="sng" algn="ctr">
                      <a:solidFill>
                        <a:schemeClr val="tx1"/>
                      </a:solidFill>
                      <a:prstDash val="solid"/>
                      <a:round/>
                      <a:headEnd type="none" w="med" len="med"/>
                      <a:tailEnd type="none" w="med" len="med"/>
                    </a:lnT>
                  </a:tcPr>
                </a:tc>
                <a:tc>
                  <a:txBody>
                    <a:bodyPr/>
                    <a:lstStyle/>
                    <a:p>
                      <a:pPr>
                        <a:buNone/>
                      </a:pPr>
                      <a:r>
                        <a:rPr lang="fr-FR" sz="1400" dirty="0"/>
                        <a:t>0.00</a:t>
                      </a:r>
                    </a:p>
                  </a:txBody>
                  <a:tcPr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58698368"/>
                  </a:ext>
                </a:extLst>
              </a:tr>
              <a:tr h="263213">
                <a:tc>
                  <a:txBody>
                    <a:bodyPr/>
                    <a:lstStyle/>
                    <a:p>
                      <a:pPr algn="ctr">
                        <a:buNone/>
                      </a:pPr>
                      <a:r>
                        <a:rPr lang="fr-FR" sz="1400" b="1" dirty="0"/>
                        <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buNone/>
                      </a:pPr>
                      <a:r>
                        <a:rPr lang="fr-FR" sz="1400" dirty="0"/>
                        <a:t>2.57</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dirty="0"/>
                        <a:t>88.66</a:t>
                      </a:r>
                    </a:p>
                  </a:txBody>
                  <a:tcPr anchor="ctr"/>
                </a:tc>
                <a:tc>
                  <a:txBody>
                    <a:bodyPr/>
                    <a:lstStyle/>
                    <a:p>
                      <a:pPr>
                        <a:buNone/>
                      </a:pPr>
                      <a:r>
                        <a:rPr lang="fr-FR" sz="1400"/>
                        <a:t>7.81</a:t>
                      </a:r>
                    </a:p>
                  </a:txBody>
                  <a:tcPr anchor="ctr"/>
                </a:tc>
                <a:tc>
                  <a:txBody>
                    <a:bodyPr/>
                    <a:lstStyle/>
                    <a:p>
                      <a:pPr>
                        <a:buNone/>
                      </a:pPr>
                      <a:r>
                        <a:rPr lang="fr-FR" sz="1400"/>
                        <a:t>0.69</a:t>
                      </a:r>
                    </a:p>
                  </a:txBody>
                  <a:tcPr anchor="ctr"/>
                </a:tc>
                <a:tc>
                  <a:txBody>
                    <a:bodyPr/>
                    <a:lstStyle/>
                    <a:p>
                      <a:pPr>
                        <a:buNone/>
                      </a:pPr>
                      <a:r>
                        <a:rPr lang="fr-FR" sz="1400"/>
                        <a:t>0.25</a:t>
                      </a:r>
                    </a:p>
                  </a:txBody>
                  <a:tcPr anchor="ctr"/>
                </a:tc>
                <a:tc>
                  <a:txBody>
                    <a:bodyPr/>
                    <a:lstStyle/>
                    <a:p>
                      <a:pPr>
                        <a:buNone/>
                      </a:pPr>
                      <a:r>
                        <a:rPr lang="fr-FR" sz="1400"/>
                        <a:t>0.02</a:t>
                      </a:r>
                    </a:p>
                  </a:txBody>
                  <a:tcPr anchor="ctr"/>
                </a:tc>
                <a:tc>
                  <a:txBody>
                    <a:bodyPr/>
                    <a:lstStyle/>
                    <a:p>
                      <a:pPr>
                        <a:buNone/>
                      </a:pPr>
                      <a:r>
                        <a:rPr lang="fr-FR" sz="1400"/>
                        <a:t>0.00</a:t>
                      </a:r>
                    </a:p>
                  </a:txBody>
                  <a:tcPr anchor="ctr"/>
                </a:tc>
                <a:extLst>
                  <a:ext uri="{0D108BD9-81ED-4DB2-BD59-A6C34878D82A}">
                    <a16:rowId xmlns:a16="http://schemas.microsoft.com/office/drawing/2014/main" val="1575547724"/>
                  </a:ext>
                </a:extLst>
              </a:tr>
              <a:tr h="263213">
                <a:tc>
                  <a:txBody>
                    <a:bodyPr/>
                    <a:lstStyle/>
                    <a:p>
                      <a:pPr algn="ctr">
                        <a:buNone/>
                      </a:pPr>
                      <a:r>
                        <a:rPr lang="fr-FR" sz="1400" b="1" dirty="0"/>
                        <a:t>BBB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buNone/>
                      </a:pPr>
                      <a:r>
                        <a:rPr lang="fr-FR" sz="1400"/>
                        <a:t>0.03</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dirty="0"/>
                        <a:t>5.46</a:t>
                      </a:r>
                    </a:p>
                  </a:txBody>
                  <a:tcPr anchor="ctr"/>
                </a:tc>
                <a:tc>
                  <a:txBody>
                    <a:bodyPr/>
                    <a:lstStyle/>
                    <a:p>
                      <a:pPr>
                        <a:buNone/>
                      </a:pPr>
                      <a:r>
                        <a:rPr lang="fr-FR" sz="1400"/>
                        <a:t>87.41</a:t>
                      </a:r>
                    </a:p>
                  </a:txBody>
                  <a:tcPr anchor="ctr"/>
                </a:tc>
                <a:tc>
                  <a:txBody>
                    <a:bodyPr/>
                    <a:lstStyle/>
                    <a:p>
                      <a:pPr>
                        <a:buNone/>
                      </a:pPr>
                      <a:r>
                        <a:rPr lang="fr-FR" sz="1400"/>
                        <a:t>6.11</a:t>
                      </a:r>
                    </a:p>
                  </a:txBody>
                  <a:tcPr anchor="ctr"/>
                </a:tc>
                <a:tc>
                  <a:txBody>
                    <a:bodyPr/>
                    <a:lstStyle/>
                    <a:p>
                      <a:pPr>
                        <a:buNone/>
                      </a:pPr>
                      <a:r>
                        <a:rPr lang="fr-FR" sz="1400"/>
                        <a:t>0.65</a:t>
                      </a:r>
                    </a:p>
                  </a:txBody>
                  <a:tcPr anchor="ctr"/>
                </a:tc>
                <a:tc>
                  <a:txBody>
                    <a:bodyPr/>
                    <a:lstStyle/>
                    <a:p>
                      <a:pPr>
                        <a:buNone/>
                      </a:pPr>
                      <a:r>
                        <a:rPr lang="fr-FR" sz="1400"/>
                        <a:t>0.29</a:t>
                      </a:r>
                    </a:p>
                  </a:txBody>
                  <a:tcPr anchor="ctr"/>
                </a:tc>
                <a:tc>
                  <a:txBody>
                    <a:bodyPr/>
                    <a:lstStyle/>
                    <a:p>
                      <a:pPr>
                        <a:buNone/>
                      </a:pPr>
                      <a:r>
                        <a:rPr lang="fr-FR" sz="1400"/>
                        <a:t>0.03</a:t>
                      </a:r>
                    </a:p>
                  </a:txBody>
                  <a:tcPr anchor="ctr"/>
                </a:tc>
                <a:extLst>
                  <a:ext uri="{0D108BD9-81ED-4DB2-BD59-A6C34878D82A}">
                    <a16:rowId xmlns:a16="http://schemas.microsoft.com/office/drawing/2014/main" val="1287753681"/>
                  </a:ext>
                </a:extLst>
              </a:tr>
              <a:tr h="263213">
                <a:tc>
                  <a:txBody>
                    <a:bodyPr/>
                    <a:lstStyle/>
                    <a:p>
                      <a:pPr algn="ctr">
                        <a:buNone/>
                      </a:pPr>
                      <a:r>
                        <a:rPr lang="fr-FR" sz="1400" b="1" dirty="0"/>
                        <a:t>BB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buNone/>
                      </a:pPr>
                      <a:r>
                        <a:rPr lang="fr-FR" sz="1400"/>
                        <a:t>0.02</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a:t>0.39</a:t>
                      </a:r>
                    </a:p>
                  </a:txBody>
                  <a:tcPr anchor="ctr"/>
                </a:tc>
                <a:tc>
                  <a:txBody>
                    <a:bodyPr/>
                    <a:lstStyle/>
                    <a:p>
                      <a:pPr>
                        <a:buNone/>
                      </a:pPr>
                      <a:r>
                        <a:rPr lang="fr-FR" sz="1400" dirty="0"/>
                        <a:t>7.58</a:t>
                      </a:r>
                    </a:p>
                  </a:txBody>
                  <a:tcPr anchor="ctr"/>
                </a:tc>
                <a:tc>
                  <a:txBody>
                    <a:bodyPr/>
                    <a:lstStyle/>
                    <a:p>
                      <a:pPr>
                        <a:buNone/>
                      </a:pPr>
                      <a:r>
                        <a:rPr lang="fr-FR" sz="1400"/>
                        <a:t>82.50</a:t>
                      </a:r>
                    </a:p>
                  </a:txBody>
                  <a:tcPr anchor="ctr"/>
                </a:tc>
                <a:tc>
                  <a:txBody>
                    <a:bodyPr/>
                    <a:lstStyle/>
                    <a:p>
                      <a:pPr>
                        <a:buNone/>
                      </a:pPr>
                      <a:r>
                        <a:rPr lang="fr-FR" sz="1400"/>
                        <a:t>8.19</a:t>
                      </a:r>
                    </a:p>
                  </a:txBody>
                  <a:tcPr anchor="ctr"/>
                </a:tc>
                <a:tc>
                  <a:txBody>
                    <a:bodyPr/>
                    <a:lstStyle/>
                    <a:p>
                      <a:pPr>
                        <a:buNone/>
                      </a:pPr>
                      <a:r>
                        <a:rPr lang="fr-FR" sz="1400"/>
                        <a:t>1.09</a:t>
                      </a:r>
                    </a:p>
                  </a:txBody>
                  <a:tcPr anchor="ctr"/>
                </a:tc>
                <a:tc>
                  <a:txBody>
                    <a:bodyPr/>
                    <a:lstStyle/>
                    <a:p>
                      <a:pPr>
                        <a:buNone/>
                      </a:pPr>
                      <a:r>
                        <a:rPr lang="fr-FR" sz="1400"/>
                        <a:t>0.23</a:t>
                      </a:r>
                    </a:p>
                  </a:txBody>
                  <a:tcPr anchor="ctr"/>
                </a:tc>
                <a:extLst>
                  <a:ext uri="{0D108BD9-81ED-4DB2-BD59-A6C34878D82A}">
                    <a16:rowId xmlns:a16="http://schemas.microsoft.com/office/drawing/2014/main" val="913903288"/>
                  </a:ext>
                </a:extLst>
              </a:tr>
              <a:tr h="263213">
                <a:tc>
                  <a:txBody>
                    <a:bodyPr/>
                    <a:lstStyle/>
                    <a:p>
                      <a:pPr algn="ctr">
                        <a:buNone/>
                      </a:pPr>
                      <a:r>
                        <a:rPr lang="fr-FR" sz="1400" b="1"/>
                        <a:t>B</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buNone/>
                      </a:pPr>
                      <a:r>
                        <a:rPr lang="fr-FR" sz="1400"/>
                        <a:t>0.09</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a:t>0.14</a:t>
                      </a:r>
                    </a:p>
                  </a:txBody>
                  <a:tcPr anchor="ctr"/>
                </a:tc>
                <a:tc>
                  <a:txBody>
                    <a:bodyPr/>
                    <a:lstStyle/>
                    <a:p>
                      <a:pPr>
                        <a:buNone/>
                      </a:pPr>
                      <a:r>
                        <a:rPr lang="fr-FR" sz="1400" dirty="0"/>
                        <a:t>0.79</a:t>
                      </a:r>
                    </a:p>
                  </a:txBody>
                  <a:tcPr anchor="ctr"/>
                </a:tc>
                <a:tc>
                  <a:txBody>
                    <a:bodyPr/>
                    <a:lstStyle/>
                    <a:p>
                      <a:pPr>
                        <a:buNone/>
                      </a:pPr>
                      <a:r>
                        <a:rPr lang="fr-FR" sz="1400"/>
                        <a:t>7.70</a:t>
                      </a:r>
                    </a:p>
                  </a:txBody>
                  <a:tcPr anchor="ctr"/>
                </a:tc>
                <a:tc>
                  <a:txBody>
                    <a:bodyPr/>
                    <a:lstStyle/>
                    <a:p>
                      <a:pPr>
                        <a:buNone/>
                      </a:pPr>
                      <a:r>
                        <a:rPr lang="fr-FR" sz="1400"/>
                        <a:t>81.20</a:t>
                      </a:r>
                    </a:p>
                  </a:txBody>
                  <a:tcPr anchor="ctr"/>
                </a:tc>
                <a:tc>
                  <a:txBody>
                    <a:bodyPr/>
                    <a:lstStyle/>
                    <a:p>
                      <a:pPr>
                        <a:buNone/>
                      </a:pPr>
                      <a:r>
                        <a:rPr lang="fr-FR" sz="1400"/>
                        <a:t>8.90</a:t>
                      </a:r>
                    </a:p>
                  </a:txBody>
                  <a:tcPr anchor="ctr"/>
                </a:tc>
                <a:tc>
                  <a:txBody>
                    <a:bodyPr/>
                    <a:lstStyle/>
                    <a:p>
                      <a:pPr>
                        <a:buNone/>
                      </a:pPr>
                      <a:r>
                        <a:rPr lang="fr-FR" sz="1400"/>
                        <a:t>1.19</a:t>
                      </a:r>
                    </a:p>
                  </a:txBody>
                  <a:tcPr anchor="ctr"/>
                </a:tc>
                <a:extLst>
                  <a:ext uri="{0D108BD9-81ED-4DB2-BD59-A6C34878D82A}">
                    <a16:rowId xmlns:a16="http://schemas.microsoft.com/office/drawing/2014/main" val="2962303435"/>
                  </a:ext>
                </a:extLst>
              </a:tr>
              <a:tr h="263213">
                <a:tc>
                  <a:txBody>
                    <a:bodyPr/>
                    <a:lstStyle/>
                    <a:p>
                      <a:pPr algn="ctr">
                        <a:buNone/>
                      </a:pPr>
                      <a:r>
                        <a:rPr lang="fr-FR" sz="1400" b="1" dirty="0"/>
                        <a:t>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buNone/>
                      </a:pPr>
                      <a:r>
                        <a:rPr lang="fr-FR" sz="1400"/>
                        <a:t>0.00</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a:t>0.00</a:t>
                      </a:r>
                    </a:p>
                  </a:txBody>
                  <a:tcPr anchor="ctr"/>
                </a:tc>
                <a:tc>
                  <a:txBody>
                    <a:bodyPr/>
                    <a:lstStyle/>
                    <a:p>
                      <a:pPr>
                        <a:buNone/>
                      </a:pPr>
                      <a:r>
                        <a:rPr lang="fr-FR" sz="1400"/>
                        <a:t>0.09</a:t>
                      </a:r>
                    </a:p>
                  </a:txBody>
                  <a:tcPr anchor="ctr"/>
                </a:tc>
                <a:tc>
                  <a:txBody>
                    <a:bodyPr/>
                    <a:lstStyle/>
                    <a:p>
                      <a:pPr>
                        <a:buNone/>
                      </a:pPr>
                      <a:r>
                        <a:rPr lang="fr-FR" sz="1400" dirty="0"/>
                        <a:t>2.00</a:t>
                      </a:r>
                    </a:p>
                  </a:txBody>
                  <a:tcPr anchor="ctr"/>
                </a:tc>
                <a:tc>
                  <a:txBody>
                    <a:bodyPr/>
                    <a:lstStyle/>
                    <a:p>
                      <a:pPr>
                        <a:buNone/>
                      </a:pPr>
                      <a:r>
                        <a:rPr lang="fr-FR" sz="1400" dirty="0"/>
                        <a:t>20.42</a:t>
                      </a:r>
                    </a:p>
                  </a:txBody>
                  <a:tcPr anchor="ctr"/>
                </a:tc>
                <a:tc>
                  <a:txBody>
                    <a:bodyPr/>
                    <a:lstStyle/>
                    <a:p>
                      <a:pPr>
                        <a:buNone/>
                      </a:pPr>
                      <a:r>
                        <a:rPr lang="fr-FR" sz="1400"/>
                        <a:t>68.20</a:t>
                      </a:r>
                    </a:p>
                  </a:txBody>
                  <a:tcPr anchor="ctr"/>
                </a:tc>
                <a:tc>
                  <a:txBody>
                    <a:bodyPr/>
                    <a:lstStyle/>
                    <a:p>
                      <a:pPr>
                        <a:buNone/>
                      </a:pPr>
                      <a:r>
                        <a:rPr lang="fr-FR" sz="1400" dirty="0"/>
                        <a:t>9.30</a:t>
                      </a:r>
                    </a:p>
                  </a:txBody>
                  <a:tcPr anchor="ctr"/>
                </a:tc>
                <a:extLst>
                  <a:ext uri="{0D108BD9-81ED-4DB2-BD59-A6C34878D82A}">
                    <a16:rowId xmlns:a16="http://schemas.microsoft.com/office/drawing/2014/main" val="909369177"/>
                  </a:ext>
                </a:extLst>
              </a:tr>
              <a:tr h="263213">
                <a:tc>
                  <a:txBody>
                    <a:bodyPr/>
                    <a:lstStyle/>
                    <a:p>
                      <a:pPr algn="ctr">
                        <a:buNone/>
                      </a:pPr>
                      <a:r>
                        <a:rPr lang="fr-FR" sz="1400" b="1" dirty="0"/>
                        <a:t>D</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buNone/>
                      </a:pPr>
                      <a:r>
                        <a:rPr lang="fr-FR" sz="1400"/>
                        <a:t>0.00</a:t>
                      </a:r>
                    </a:p>
                  </a:txBody>
                  <a:tcPr anchor="ctr">
                    <a:lnL w="28575" cap="flat" cmpd="sng" algn="ctr">
                      <a:solidFill>
                        <a:schemeClr val="tx1"/>
                      </a:solidFill>
                      <a:prstDash val="solid"/>
                      <a:round/>
                      <a:headEnd type="none" w="med" len="med"/>
                      <a:tailEnd type="none" w="med" len="med"/>
                    </a:lnL>
                  </a:tcPr>
                </a:tc>
                <a:tc>
                  <a:txBody>
                    <a:bodyPr/>
                    <a:lstStyle/>
                    <a:p>
                      <a:pPr>
                        <a:buNone/>
                      </a:pPr>
                      <a:r>
                        <a:rPr lang="fr-FR" sz="1400"/>
                        <a:t>0.00</a:t>
                      </a:r>
                    </a:p>
                  </a:txBody>
                  <a:tcPr anchor="ctr"/>
                </a:tc>
                <a:tc>
                  <a:txBody>
                    <a:bodyPr/>
                    <a:lstStyle/>
                    <a:p>
                      <a:pPr>
                        <a:buNone/>
                      </a:pPr>
                      <a:r>
                        <a:rPr lang="fr-FR" sz="1400"/>
                        <a:t>0.00</a:t>
                      </a:r>
                    </a:p>
                  </a:txBody>
                  <a:tcPr anchor="ctr"/>
                </a:tc>
                <a:tc>
                  <a:txBody>
                    <a:bodyPr/>
                    <a:lstStyle/>
                    <a:p>
                      <a:pPr>
                        <a:buNone/>
                      </a:pPr>
                      <a:r>
                        <a:rPr lang="fr-FR" sz="1400"/>
                        <a:t>0.00</a:t>
                      </a:r>
                    </a:p>
                  </a:txBody>
                  <a:tcPr anchor="ctr"/>
                </a:tc>
                <a:tc>
                  <a:txBody>
                    <a:bodyPr/>
                    <a:lstStyle/>
                    <a:p>
                      <a:pPr>
                        <a:buNone/>
                      </a:pPr>
                      <a:r>
                        <a:rPr lang="fr-FR" sz="1400"/>
                        <a:t>0.00</a:t>
                      </a:r>
                    </a:p>
                  </a:txBody>
                  <a:tcPr anchor="ctr"/>
                </a:tc>
                <a:tc>
                  <a:txBody>
                    <a:bodyPr/>
                    <a:lstStyle/>
                    <a:p>
                      <a:pPr>
                        <a:buNone/>
                      </a:pPr>
                      <a:r>
                        <a:rPr lang="fr-FR" sz="1400" dirty="0"/>
                        <a:t>0.00</a:t>
                      </a:r>
                    </a:p>
                  </a:txBody>
                  <a:tcPr anchor="ctr"/>
                </a:tc>
                <a:tc>
                  <a:txBody>
                    <a:bodyPr/>
                    <a:lstStyle/>
                    <a:p>
                      <a:pPr>
                        <a:buNone/>
                      </a:pPr>
                      <a:r>
                        <a:rPr lang="fr-FR" sz="1400" dirty="0"/>
                        <a:t>100</a:t>
                      </a:r>
                    </a:p>
                  </a:txBody>
                  <a:tcPr anchor="ctr"/>
                </a:tc>
                <a:extLst>
                  <a:ext uri="{0D108BD9-81ED-4DB2-BD59-A6C34878D82A}">
                    <a16:rowId xmlns:a16="http://schemas.microsoft.com/office/drawing/2014/main" val="1979306597"/>
                  </a:ext>
                </a:extLst>
              </a:tr>
            </a:tbl>
          </a:graphicData>
        </a:graphic>
      </p:graphicFrame>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3057230E-0C3E-5AF3-0CB4-42A8F010D3A8}"/>
                  </a:ext>
                </a:extLst>
              </p:cNvPr>
              <p:cNvSpPr txBox="1"/>
              <p:nvPr/>
            </p:nvSpPr>
            <p:spPr>
              <a:xfrm>
                <a:off x="7047228" y="1870007"/>
                <a:ext cx="3782353" cy="383864"/>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𝑇𝑇𝐶</m:t>
                          </m:r>
                        </m:sup>
                      </m:sSubSup>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𝔼</m:t>
                      </m:r>
                      <m:d>
                        <m:dPr>
                          <m:begChr m:val="["/>
                          <m:endChr m:val="]"/>
                          <m:ctrlPr>
                            <a:rPr lang="fr-FR" i="1">
                              <a:latin typeface="Cambria Math" panose="02040503050406030204" pitchFamily="18" charset="0"/>
                              <a:ea typeface="Cambria Math" panose="02040503050406030204" pitchFamily="18" charset="0"/>
                            </a:rPr>
                          </m:ctrlPr>
                        </m:dPr>
                        <m:e>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𝑃𝐼𝑇</m:t>
                              </m:r>
                            </m:sup>
                          </m:sSubSup>
                        </m:e>
                      </m:d>
                    </m:oMath>
                  </m:oMathPara>
                </a14:m>
                <a:endParaRPr lang="fr-FR" i="1" dirty="0">
                  <a:latin typeface="Cambria Math" panose="02040503050406030204" pitchFamily="18" charset="0"/>
                  <a:ea typeface="Cambria Math" panose="02040503050406030204" pitchFamily="18" charset="0"/>
                </a:endParaRPr>
              </a:p>
              <a:p>
                <a:pPr algn="just">
                  <a:spcBef>
                    <a:spcPts val="600"/>
                  </a:spcBef>
                  <a:buClr>
                    <a:schemeClr val="tx1"/>
                  </a:buClr>
                </a:pPr>
                <a:endParaRPr lang="fr-FR" sz="1400" dirty="0" err="1">
                  <a:latin typeface="Verdana" panose="020B0604030504040204" pitchFamily="34" charset="0"/>
                </a:endParaRPr>
              </a:p>
            </p:txBody>
          </p:sp>
        </mc:Choice>
        <mc:Fallback>
          <p:sp>
            <p:nvSpPr>
              <p:cNvPr id="6" name="ZoneTexte 5">
                <a:extLst>
                  <a:ext uri="{FF2B5EF4-FFF2-40B4-BE49-F238E27FC236}">
                    <a16:creationId xmlns:a16="http://schemas.microsoft.com/office/drawing/2014/main" id="{3057230E-0C3E-5AF3-0CB4-42A8F010D3A8}"/>
                  </a:ext>
                </a:extLst>
              </p:cNvPr>
              <p:cNvSpPr txBox="1">
                <a:spLocks noRot="1" noChangeAspect="1" noMove="1" noResize="1" noEditPoints="1" noAdjustHandles="1" noChangeArrowheads="1" noChangeShapeType="1" noTextEdit="1"/>
              </p:cNvSpPr>
              <p:nvPr/>
            </p:nvSpPr>
            <p:spPr>
              <a:xfrm>
                <a:off x="7047228" y="1870007"/>
                <a:ext cx="3782353" cy="383864"/>
              </a:xfrm>
              <a:prstGeom prst="rect">
                <a:avLst/>
              </a:prstGeom>
              <a:blipFill>
                <a:blip r:embed="rId5"/>
                <a:stretch>
                  <a:fillRect b="-476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57AC11ED-8AFB-051C-66B6-F3412B0D2B35}"/>
                  </a:ext>
                </a:extLst>
              </p:cNvPr>
              <p:cNvSpPr txBox="1"/>
              <p:nvPr/>
            </p:nvSpPr>
            <p:spPr>
              <a:xfrm>
                <a:off x="829981" y="1900249"/>
                <a:ext cx="4422158" cy="57342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m:t>
                      </m:r>
                      <m:r>
                        <m:rPr>
                          <m:nor/>
                        </m:rPr>
                        <a:rPr lang="fr-FR" i="1" dirty="0">
                          <a:latin typeface="Cambria Math" panose="02040503050406030204" pitchFamily="18" charset="0"/>
                        </a:rPr>
                        <m:t>P</m:t>
                      </m:r>
                      <m:r>
                        <m:rPr>
                          <m:nor/>
                        </m:rPr>
                        <a:rPr lang="fr-FR" i="1" dirty="0">
                          <a:latin typeface="Cambria Math" panose="02040503050406030204" pitchFamily="18" charset="0"/>
                        </a:rPr>
                        <m:t>(</m:t>
                      </m:r>
                      <m:r>
                        <m:rPr>
                          <m:nor/>
                        </m:rPr>
                        <a:rPr lang="fr-FR" i="1" dirty="0">
                          <a:latin typeface="Cambria Math" panose="02040503050406030204" pitchFamily="18" charset="0"/>
                        </a:rPr>
                        <m:t>y</m:t>
                      </m:r>
                      <m:r>
                        <m:rPr>
                          <m:nor/>
                        </m:rPr>
                        <a:rPr lang="fr-FR" i="1" dirty="0">
                          <a:latin typeface="Cambria Math" panose="02040503050406030204" pitchFamily="18" charset="0"/>
                        </a:rPr>
                        <m:t>=</m:t>
                      </m:r>
                      <m:r>
                        <m:rPr>
                          <m:nor/>
                        </m:rPr>
                        <a:rPr lang="fr-FR" i="1" dirty="0">
                          <a:latin typeface="Cambria Math" panose="02040503050406030204" pitchFamily="18" charset="0"/>
                        </a:rPr>
                        <m:t>1</m:t>
                      </m:r>
                      <m:r>
                        <m:rPr>
                          <m:nor/>
                        </m:rPr>
                        <a:rPr lang="fr-FR" i="1" dirty="0">
                          <a:latin typeface="Cambria Math" panose="02040503050406030204" pitchFamily="18" charset="0"/>
                        </a:rPr>
                        <m:t>|</m:t>
                      </m:r>
                      <m:r>
                        <m:rPr>
                          <m:nor/>
                        </m:rPr>
                        <a:rPr lang="fr-FR" i="1" dirty="0">
                          <a:latin typeface="Cambria Math" panose="02040503050406030204" pitchFamily="18" charset="0"/>
                        </a:rPr>
                        <m:t>Z</m:t>
                      </m:r>
                      <m:r>
                        <m:rPr>
                          <m:nor/>
                        </m:rPr>
                        <a:rPr lang="fr-FR" i="1" dirty="0">
                          <a:latin typeface="Cambria Math" panose="02040503050406030204" pitchFamily="18" charset="0"/>
                        </a:rPr>
                        <m:t>=</m:t>
                      </m:r>
                      <m:r>
                        <m:rPr>
                          <m:nor/>
                        </m:rPr>
                        <a:rPr lang="fr-FR" i="1" dirty="0">
                          <a:latin typeface="Cambria Math" panose="02040503050406030204" pitchFamily="18" charset="0"/>
                        </a:rPr>
                        <m:t>z</m:t>
                      </m:r>
                      <m:r>
                        <m:rPr>
                          <m:nor/>
                        </m:rPr>
                        <a:rPr lang="fr-FR" i="1" dirty="0">
                          <a:latin typeface="Cambria Math" panose="02040503050406030204" pitchFamily="18" charset="0"/>
                        </a:rPr>
                        <m:t>)</m:t>
                      </m:r>
                    </m:oMath>
                  </m:oMathPara>
                </a14:m>
                <a:endParaRPr lang="fr-FR" dirty="0" err="1">
                  <a:latin typeface="Verdana" panose="020B0604030504040204" pitchFamily="34" charset="0"/>
                </a:endParaRPr>
              </a:p>
            </p:txBody>
          </p:sp>
        </mc:Choice>
        <mc:Fallback>
          <p:sp>
            <p:nvSpPr>
              <p:cNvPr id="7" name="ZoneTexte 6">
                <a:extLst>
                  <a:ext uri="{FF2B5EF4-FFF2-40B4-BE49-F238E27FC236}">
                    <a16:creationId xmlns:a16="http://schemas.microsoft.com/office/drawing/2014/main" id="{57AC11ED-8AFB-051C-66B6-F3412B0D2B35}"/>
                  </a:ext>
                </a:extLst>
              </p:cNvPr>
              <p:cNvSpPr txBox="1">
                <a:spLocks noRot="1" noChangeAspect="1" noMove="1" noResize="1" noEditPoints="1" noAdjustHandles="1" noChangeArrowheads="1" noChangeShapeType="1" noTextEdit="1"/>
              </p:cNvSpPr>
              <p:nvPr/>
            </p:nvSpPr>
            <p:spPr>
              <a:xfrm>
                <a:off x="829981" y="1900249"/>
                <a:ext cx="4422158" cy="573427"/>
              </a:xfrm>
              <a:prstGeom prst="rect">
                <a:avLst/>
              </a:prstGeom>
              <a:blipFill>
                <a:blip r:embed="rId6"/>
                <a:stretch>
                  <a:fillRect/>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508AEC57-47F7-F621-AD95-EE6109C40810}"/>
              </a:ext>
            </a:extLst>
          </p:cNvPr>
          <p:cNvSpPr txBox="1"/>
          <p:nvPr/>
        </p:nvSpPr>
        <p:spPr>
          <a:xfrm>
            <a:off x="2348861" y="2950641"/>
            <a:ext cx="2963432" cy="479956"/>
          </a:xfrm>
          <a:prstGeom prst="rect">
            <a:avLst/>
          </a:prstGeom>
        </p:spPr>
        <p:txBody>
          <a:bodyPr vert="horz" wrap="square" lIns="90000" tIns="45720" rIns="91440" bIns="45720" rtlCol="0">
            <a:noAutofit/>
          </a:bodyPr>
          <a:lstStyle/>
          <a:p>
            <a:pPr algn="r">
              <a:spcBef>
                <a:spcPts val="600"/>
              </a:spcBef>
              <a:buClr>
                <a:schemeClr val="tx1"/>
              </a:buClr>
            </a:pPr>
            <a:r>
              <a:rPr lang="fr-FR" sz="1400" dirty="0">
                <a:latin typeface="Verdana" panose="020B0604030504040204" pitchFamily="34" charset="0"/>
              </a:rPr>
              <a:t>Z : un facteur représentant la conjoncture économique</a:t>
            </a:r>
          </a:p>
        </p:txBody>
      </p:sp>
      <p:sp>
        <p:nvSpPr>
          <p:cNvPr id="10" name="Rectangle : coins arrondis 9">
            <a:extLst>
              <a:ext uri="{FF2B5EF4-FFF2-40B4-BE49-F238E27FC236}">
                <a16:creationId xmlns:a16="http://schemas.microsoft.com/office/drawing/2014/main" id="{318C31AE-8FD2-9DAC-0DC8-A9A1DABD9000}"/>
              </a:ext>
            </a:extLst>
          </p:cNvPr>
          <p:cNvSpPr/>
          <p:nvPr/>
        </p:nvSpPr>
        <p:spPr>
          <a:xfrm>
            <a:off x="556068" y="4272370"/>
            <a:ext cx="2963432" cy="179869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spcBef>
                <a:spcPts val="600"/>
              </a:spcBef>
              <a:buClr>
                <a:schemeClr val="tx1"/>
              </a:buClr>
            </a:pPr>
            <a:endParaRPr lang="fr-FR" sz="1600" dirty="0">
              <a:latin typeface="Verdana" panose="020B0604030504040204" pitchFamily="34" charset="0"/>
            </a:endParaRPr>
          </a:p>
        </p:txBody>
      </p:sp>
      <p:sp>
        <p:nvSpPr>
          <p:cNvPr id="11" name="ZoneTexte 10">
            <a:extLst>
              <a:ext uri="{FF2B5EF4-FFF2-40B4-BE49-F238E27FC236}">
                <a16:creationId xmlns:a16="http://schemas.microsoft.com/office/drawing/2014/main" id="{6AE0AE12-846D-FB60-87C6-E800E3A7D0CC}"/>
              </a:ext>
            </a:extLst>
          </p:cNvPr>
          <p:cNvSpPr txBox="1"/>
          <p:nvPr/>
        </p:nvSpPr>
        <p:spPr>
          <a:xfrm>
            <a:off x="664639" y="4469841"/>
            <a:ext cx="2821642" cy="1798694"/>
          </a:xfrm>
          <a:prstGeom prst="rect">
            <a:avLst/>
          </a:prstGeom>
        </p:spPr>
        <p:txBody>
          <a:bodyPr vert="horz" wrap="square" lIns="90000" tIns="45720" rIns="91440" bIns="45720" rtlCol="0">
            <a:noAutofit/>
          </a:bodyPr>
          <a:lstStyle/>
          <a:p>
            <a:pPr algn="ctr">
              <a:spcBef>
                <a:spcPts val="600"/>
              </a:spcBef>
              <a:buClr>
                <a:schemeClr val="tx1"/>
              </a:buClr>
            </a:pPr>
            <a:r>
              <a:rPr lang="fr-FR" sz="1400" b="1" u="sng" dirty="0">
                <a:latin typeface="Verdana" panose="020B0604030504040204" pitchFamily="34" charset="0"/>
              </a:rPr>
              <a:t>Matrice de migration TTC</a:t>
            </a:r>
          </a:p>
          <a:p>
            <a:pPr algn="ctr">
              <a:spcBef>
                <a:spcPts val="600"/>
              </a:spcBef>
              <a:buClr>
                <a:schemeClr val="tx1"/>
              </a:buClr>
            </a:pPr>
            <a:r>
              <a:rPr lang="fr-FR" sz="1400" dirty="0">
                <a:latin typeface="Verdana" panose="020B0604030504040204" pitchFamily="34" charset="0"/>
              </a:rPr>
              <a:t>Afin de capter plus finement l’évolution de la santé du portefeuille on peut affiner l’analyse en s’intéressant aux </a:t>
            </a:r>
            <a:r>
              <a:rPr lang="fr-FR" sz="1400" b="1" dirty="0">
                <a:latin typeface="Verdana" panose="020B0604030504040204" pitchFamily="34" charset="0"/>
              </a:rPr>
              <a:t>migrations de rating</a:t>
            </a:r>
            <a:r>
              <a:rPr lang="fr-FR" sz="1400" dirty="0">
                <a:latin typeface="Verdana" panose="020B0604030504040204" pitchFamily="34" charset="0"/>
              </a:rPr>
              <a:t>.</a:t>
            </a:r>
          </a:p>
          <a:p>
            <a:pPr algn="just">
              <a:spcBef>
                <a:spcPts val="600"/>
              </a:spcBef>
              <a:buClr>
                <a:schemeClr val="tx1"/>
              </a:buClr>
            </a:pPr>
            <a:endParaRPr lang="fr-FR" sz="1400" dirty="0" err="1">
              <a:latin typeface="Verdana" panose="020B0604030504040204" pitchFamily="34" charset="0"/>
            </a:endParaRPr>
          </a:p>
        </p:txBody>
      </p:sp>
    </p:spTree>
    <p:extLst>
      <p:ext uri="{BB962C8B-B14F-4D97-AF65-F5344CB8AC3E}">
        <p14:creationId xmlns:p14="http://schemas.microsoft.com/office/powerpoint/2010/main" val="5195053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166235B7-5672-A902-E1B0-2A78F14631D9}"/>
              </a:ext>
            </a:extLst>
          </p:cNvPr>
          <p:cNvSpPr/>
          <p:nvPr/>
        </p:nvSpPr>
        <p:spPr>
          <a:xfrm>
            <a:off x="7277100" y="1390286"/>
            <a:ext cx="3876439" cy="1694355"/>
          </a:xfrm>
          <a:prstGeom prst="roundRect">
            <a:avLst>
              <a:gd name="adj" fmla="val 1419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1400" b="1" dirty="0">
              <a:solidFill>
                <a:schemeClr val="tx1"/>
              </a:solidFill>
            </a:endParaRPr>
          </a:p>
        </p:txBody>
      </p:sp>
      <p:sp>
        <p:nvSpPr>
          <p:cNvPr id="2" name="Espace réservé du texte 1">
            <a:extLst>
              <a:ext uri="{FF2B5EF4-FFF2-40B4-BE49-F238E27FC236}">
                <a16:creationId xmlns:a16="http://schemas.microsoft.com/office/drawing/2014/main" id="{64965FD2-48CC-DF7D-004D-86B91943E2B5}"/>
              </a:ext>
            </a:extLst>
          </p:cNvPr>
          <p:cNvSpPr>
            <a:spLocks noGrp="1"/>
          </p:cNvSpPr>
          <p:nvPr>
            <p:ph type="body" idx="1"/>
          </p:nvPr>
        </p:nvSpPr>
        <p:spPr/>
        <p:txBody>
          <a:bodyPr/>
          <a:lstStyle/>
          <a:p>
            <a:r>
              <a:rPr lang="fr-FR" dirty="0"/>
              <a:t>Différence PD PIT et PD TTC</a:t>
            </a:r>
          </a:p>
        </p:txBody>
      </p:sp>
      <p:sp>
        <p:nvSpPr>
          <p:cNvPr id="3" name="Titre 2">
            <a:extLst>
              <a:ext uri="{FF2B5EF4-FFF2-40B4-BE49-F238E27FC236}">
                <a16:creationId xmlns:a16="http://schemas.microsoft.com/office/drawing/2014/main" id="{6B65EE26-9C5B-7CA3-9EB5-66674509AED5}"/>
              </a:ext>
            </a:extLst>
          </p:cNvPr>
          <p:cNvSpPr>
            <a:spLocks noGrp="1"/>
          </p:cNvSpPr>
          <p:nvPr>
            <p:ph type="title"/>
          </p:nvPr>
        </p:nvSpPr>
        <p:spPr/>
        <p:txBody>
          <a:bodyPr/>
          <a:lstStyle/>
          <a:p>
            <a:r>
              <a:rPr lang="fr-FR" dirty="0"/>
              <a:t>Modélisation du taux de défaut à 12 mois</a:t>
            </a:r>
          </a:p>
        </p:txBody>
      </p:sp>
      <p:sp>
        <p:nvSpPr>
          <p:cNvPr id="6" name="Rectangle : coins arrondis 5">
            <a:extLst>
              <a:ext uri="{FF2B5EF4-FFF2-40B4-BE49-F238E27FC236}">
                <a16:creationId xmlns:a16="http://schemas.microsoft.com/office/drawing/2014/main" id="{762F8284-56BB-B882-84F2-6B5639A1BEAC}"/>
              </a:ext>
            </a:extLst>
          </p:cNvPr>
          <p:cNvSpPr/>
          <p:nvPr/>
        </p:nvSpPr>
        <p:spPr>
          <a:xfrm>
            <a:off x="1038461" y="1438151"/>
            <a:ext cx="3876439" cy="1512489"/>
          </a:xfrm>
          <a:prstGeom prst="roundRect">
            <a:avLst>
              <a:gd name="adj" fmla="val 1419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1400" b="1" dirty="0">
              <a:solidFill>
                <a:schemeClr val="tx1"/>
              </a:solidFill>
            </a:endParaRPr>
          </a:p>
        </p:txBody>
      </p:sp>
      <p:sp>
        <p:nvSpPr>
          <p:cNvPr id="5" name="ZoneTexte 4">
            <a:extLst>
              <a:ext uri="{FF2B5EF4-FFF2-40B4-BE49-F238E27FC236}">
                <a16:creationId xmlns:a16="http://schemas.microsoft.com/office/drawing/2014/main" id="{EFDCE7DA-DCB3-5D9D-6FC7-DFFADD55BC69}"/>
              </a:ext>
            </a:extLst>
          </p:cNvPr>
          <p:cNvSpPr txBox="1"/>
          <p:nvPr/>
        </p:nvSpPr>
        <p:spPr>
          <a:xfrm>
            <a:off x="1234762" y="1501021"/>
            <a:ext cx="3544754" cy="443574"/>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Estimation d’une PD PIT à un an : </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E385BD9-CB01-E921-797C-8E055D315F60}"/>
                  </a:ext>
                </a:extLst>
              </p:cNvPr>
              <p:cNvSpPr txBox="1"/>
              <p:nvPr/>
            </p:nvSpPr>
            <p:spPr>
              <a:xfrm>
                <a:off x="829981" y="2473676"/>
                <a:ext cx="4435098" cy="388248"/>
              </a:xfrm>
              <a:prstGeom prst="rect">
                <a:avLst/>
              </a:prstGeom>
              <a:noFill/>
            </p:spPr>
            <p:txBody>
              <a:bodyPr wrap="square">
                <a:spAutoFit/>
              </a:bodyPr>
              <a:lstStyle/>
              <a:p>
                <a:pPr algn="just">
                  <a:spcBef>
                    <a:spcPts val="1200"/>
                  </a:spcBef>
                  <a:buClr>
                    <a:schemeClr val="tx1"/>
                  </a:buClr>
                </a:pPr>
                <a14:m>
                  <m:oMathPara xmlns:m="http://schemas.openxmlformats.org/officeDocument/2006/math">
                    <m:oMathParaPr>
                      <m:jc m:val="centerGroup"/>
                    </m:oMathParaPr>
                    <m:oMath xmlns:m="http://schemas.openxmlformats.org/officeDocument/2006/math">
                      <m:sSubSup>
                        <m:sSubSupPr>
                          <m:ctrlPr>
                            <a:rPr lang="fr-FR" b="0" i="1" smtClean="0">
                              <a:latin typeface="Cambria Math" panose="02040503050406030204" pitchFamily="18" charset="0"/>
                            </a:rPr>
                          </m:ctrlPr>
                        </m:sSubSup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𝑃𝐷</m:t>
                              </m:r>
                            </m:e>
                          </m:acc>
                        </m:e>
                        <m:sub>
                          <m:r>
                            <a:rPr lang="fr-FR" b="0" i="1" smtClean="0">
                              <a:latin typeface="Cambria Math" panose="02040503050406030204" pitchFamily="18" charset="0"/>
                            </a:rPr>
                            <m:t>𝑖</m:t>
                          </m:r>
                        </m:sub>
                        <m:sup>
                          <m:r>
                            <a:rPr lang="fr-FR" b="0" i="1" smtClean="0">
                              <a:latin typeface="Cambria Math" panose="02040503050406030204" pitchFamily="18" charset="0"/>
                            </a:rPr>
                            <m:t>𝑃𝐼𝑇</m:t>
                          </m:r>
                        </m:sup>
                      </m:sSubSup>
                      <m:d>
                        <m:dPr>
                          <m:ctrlPr>
                            <a:rPr lang="fr-FR" b="0" i="1" smtClean="0">
                              <a:latin typeface="Cambria Math" panose="02040503050406030204" pitchFamily="18" charset="0"/>
                            </a:rPr>
                          </m:ctrlPr>
                        </m:dPr>
                        <m:e>
                          <m:r>
                            <a:rPr lang="fr-FR" b="0" i="1" smtClean="0">
                              <a:latin typeface="Cambria Math" panose="02040503050406030204" pitchFamily="18" charset="0"/>
                            </a:rPr>
                            <m:t>𝑡</m:t>
                          </m:r>
                        </m:e>
                      </m:d>
                      <m:r>
                        <a:rPr lang="fr-FR" b="0" i="1" smtClean="0">
                          <a:latin typeface="Cambria Math" panose="02040503050406030204" pitchFamily="18" charset="0"/>
                        </a:rPr>
                        <m:t>=</m:t>
                      </m:r>
                      <m:sSubSup>
                        <m:sSubSupPr>
                          <m:ctrlPr>
                            <a:rPr lang="fr-FR" b="0" i="1" smtClean="0">
                              <a:latin typeface="Cambria Math" panose="02040503050406030204" pitchFamily="18" charset="0"/>
                            </a:rPr>
                          </m:ctrlPr>
                        </m:sSubSupPr>
                        <m:e>
                          <m:r>
                            <a:rPr lang="fr-FR" i="1">
                              <a:latin typeface="Cambria Math" panose="02040503050406030204" pitchFamily="18" charset="0"/>
                            </a:rPr>
                            <m:t>𝑇𝑎𝑢𝑥</m:t>
                          </m:r>
                          <m:r>
                            <a:rPr lang="fr-FR" i="1">
                              <a:latin typeface="Cambria Math" panose="02040503050406030204" pitchFamily="18" charset="0"/>
                            </a:rPr>
                            <m:t> </m:t>
                          </m:r>
                          <m:r>
                            <a:rPr lang="fr-FR" i="1">
                              <a:latin typeface="Cambria Math" panose="02040503050406030204" pitchFamily="18" charset="0"/>
                            </a:rPr>
                            <m:t>𝑑𝑒</m:t>
                          </m:r>
                          <m:r>
                            <a:rPr lang="fr-FR" i="1">
                              <a:latin typeface="Cambria Math" panose="02040503050406030204" pitchFamily="18" charset="0"/>
                            </a:rPr>
                            <m:t> </m:t>
                          </m:r>
                          <m:r>
                            <a:rPr lang="fr-FR" i="1">
                              <a:latin typeface="Cambria Math" panose="02040503050406030204" pitchFamily="18" charset="0"/>
                            </a:rPr>
                            <m:t>𝑑</m:t>
                          </m:r>
                          <m:r>
                            <a:rPr lang="fr-FR" i="1">
                              <a:latin typeface="Cambria Math" panose="02040503050406030204" pitchFamily="18" charset="0"/>
                            </a:rPr>
                            <m:t>é</m:t>
                          </m:r>
                          <m:r>
                            <a:rPr lang="fr-FR" i="1">
                              <a:latin typeface="Cambria Math" panose="02040503050406030204" pitchFamily="18" charset="0"/>
                            </a:rPr>
                            <m:t>𝑓𝑎𝑢𝑡</m:t>
                          </m:r>
                        </m:e>
                        <m:sub>
                          <m:r>
                            <a:rPr lang="fr-FR" b="0" i="1" smtClean="0">
                              <a:latin typeface="Cambria Math" panose="02040503050406030204" pitchFamily="18" charset="0"/>
                            </a:rPr>
                            <m:t>𝑡</m:t>
                          </m:r>
                        </m:sub>
                        <m:sup>
                          <m:r>
                            <a:rPr lang="fr-FR" b="0" i="1" smtClean="0">
                              <a:latin typeface="Cambria Math" panose="02040503050406030204" pitchFamily="18" charset="0"/>
                            </a:rPr>
                            <m:t>𝑖</m:t>
                          </m:r>
                        </m:sup>
                      </m:sSubSup>
                    </m:oMath>
                  </m:oMathPara>
                </a14:m>
                <a:endParaRPr lang="fr-FR" dirty="0">
                  <a:latin typeface="Verdana" panose="020B0604030504040204" pitchFamily="34" charset="0"/>
                </a:endParaRPr>
              </a:p>
            </p:txBody>
          </p:sp>
        </mc:Choice>
        <mc:Fallback xmlns="">
          <p:sp>
            <p:nvSpPr>
              <p:cNvPr id="8" name="ZoneTexte 7">
                <a:extLst>
                  <a:ext uri="{FF2B5EF4-FFF2-40B4-BE49-F238E27FC236}">
                    <a16:creationId xmlns:a16="http://schemas.microsoft.com/office/drawing/2014/main" id="{AE385BD9-CB01-E921-797C-8E055D315F60}"/>
                  </a:ext>
                </a:extLst>
              </p:cNvPr>
              <p:cNvSpPr txBox="1">
                <a:spLocks noRot="1" noChangeAspect="1" noMove="1" noResize="1" noEditPoints="1" noAdjustHandles="1" noChangeArrowheads="1" noChangeShapeType="1" noTextEdit="1"/>
              </p:cNvSpPr>
              <p:nvPr/>
            </p:nvSpPr>
            <p:spPr>
              <a:xfrm>
                <a:off x="829981" y="2473676"/>
                <a:ext cx="4435098" cy="388248"/>
              </a:xfrm>
              <a:prstGeom prst="rect">
                <a:avLst/>
              </a:prstGeom>
              <a:blipFill>
                <a:blip r:embed="rId2"/>
                <a:stretch>
                  <a:fillRect b="-15873"/>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6CB5754F-F684-C9D6-0CEE-74D9F2755AE7}"/>
              </a:ext>
            </a:extLst>
          </p:cNvPr>
          <p:cNvSpPr txBox="1"/>
          <p:nvPr/>
        </p:nvSpPr>
        <p:spPr>
          <a:xfrm>
            <a:off x="7503404" y="1495085"/>
            <a:ext cx="3871555" cy="443574"/>
          </a:xfrm>
          <a:prstGeom prst="rect">
            <a:avLst/>
          </a:prstGeom>
        </p:spPr>
        <p:txBody>
          <a:bodyPr vert="horz" wrap="square" lIns="90000" tIns="45720" rIns="91440" bIns="45720" rtlCol="0">
            <a:noAutofit/>
          </a:bodyPr>
          <a:lstStyle/>
          <a:p>
            <a:pPr algn="just">
              <a:spcBef>
                <a:spcPts val="600"/>
              </a:spcBef>
              <a:buClr>
                <a:schemeClr val="tx1"/>
              </a:buClr>
            </a:pPr>
            <a:r>
              <a:rPr lang="fr-FR" sz="1400" b="1" dirty="0">
                <a:latin typeface="Verdana" panose="020B0604030504040204" pitchFamily="34" charset="0"/>
              </a:rPr>
              <a:t>Estimation d’une PD TTC à un an : </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4EF76BD-B6DF-F74E-FFD1-AFD4B036C79F}"/>
                  </a:ext>
                </a:extLst>
              </p:cNvPr>
              <p:cNvSpPr txBox="1"/>
              <p:nvPr/>
            </p:nvSpPr>
            <p:spPr>
              <a:xfrm>
                <a:off x="7047228" y="2253871"/>
                <a:ext cx="4314791" cy="871201"/>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𝑇𝑇𝐶</m:t>
                          </m:r>
                        </m:sup>
                      </m:sSubSup>
                      <m:r>
                        <a:rPr lang="fr-FR" i="1">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1</m:t>
                          </m:r>
                        </m:num>
                        <m:den>
                          <m:r>
                            <a:rPr lang="fr-FR" i="1">
                              <a:latin typeface="Cambria Math" panose="02040503050406030204" pitchFamily="18" charset="0"/>
                            </a:rPr>
                            <m:t>𝑇</m:t>
                          </m:r>
                        </m:den>
                      </m:f>
                      <m:nary>
                        <m:naryPr>
                          <m:chr m:val="∑"/>
                          <m:ctrlPr>
                            <a:rPr lang="fr-FR" i="1">
                              <a:latin typeface="Cambria Math" panose="02040503050406030204" pitchFamily="18" charset="0"/>
                            </a:rPr>
                          </m:ctrlPr>
                        </m:naryPr>
                        <m:sub>
                          <m:r>
                            <m:rPr>
                              <m:brk m:alnAt="23"/>
                            </m:rPr>
                            <a:rPr lang="fr-FR" i="1">
                              <a:latin typeface="Cambria Math" panose="02040503050406030204" pitchFamily="18" charset="0"/>
                            </a:rPr>
                            <m:t>𝑡</m:t>
                          </m:r>
                          <m:r>
                            <a:rPr lang="fr-FR" i="1">
                              <a:latin typeface="Cambria Math" panose="02040503050406030204" pitchFamily="18" charset="0"/>
                            </a:rPr>
                            <m:t>=</m:t>
                          </m:r>
                          <m:r>
                            <a:rPr lang="fr-FR" b="0" i="1" smtClean="0">
                              <a:latin typeface="Cambria Math" panose="02040503050406030204" pitchFamily="18" charset="0"/>
                            </a:rPr>
                            <m:t>1</m:t>
                          </m:r>
                        </m:sub>
                        <m:sup>
                          <m:r>
                            <a:rPr lang="fr-FR" b="0" i="1" smtClean="0">
                              <a:latin typeface="Cambria Math" panose="02040503050406030204" pitchFamily="18" charset="0"/>
                            </a:rPr>
                            <m:t>𝑇</m:t>
                          </m:r>
                        </m:sup>
                        <m:e>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b="0" i="1" smtClean="0">
                                  <a:latin typeface="Cambria Math" panose="02040503050406030204" pitchFamily="18" charset="0"/>
                                </a:rPr>
                                <m:t>𝑖</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e>
                      </m:nary>
                    </m:oMath>
                  </m:oMathPara>
                </a14:m>
                <a:endParaRPr lang="fr-FR" dirty="0">
                  <a:latin typeface="Verdana" panose="020B0604030504040204" pitchFamily="34" charset="0"/>
                </a:endParaRPr>
              </a:p>
            </p:txBody>
          </p:sp>
        </mc:Choice>
        <mc:Fallback xmlns="">
          <p:sp>
            <p:nvSpPr>
              <p:cNvPr id="11" name="ZoneTexte 10">
                <a:extLst>
                  <a:ext uri="{FF2B5EF4-FFF2-40B4-BE49-F238E27FC236}">
                    <a16:creationId xmlns:a16="http://schemas.microsoft.com/office/drawing/2014/main" id="{B4EF76BD-B6DF-F74E-FFD1-AFD4B036C79F}"/>
                  </a:ext>
                </a:extLst>
              </p:cNvPr>
              <p:cNvSpPr txBox="1">
                <a:spLocks noRot="1" noChangeAspect="1" noMove="1" noResize="1" noEditPoints="1" noAdjustHandles="1" noChangeArrowheads="1" noChangeShapeType="1" noTextEdit="1"/>
              </p:cNvSpPr>
              <p:nvPr/>
            </p:nvSpPr>
            <p:spPr>
              <a:xfrm>
                <a:off x="7047228" y="2253871"/>
                <a:ext cx="4314791" cy="871201"/>
              </a:xfrm>
              <a:prstGeom prst="rect">
                <a:avLst/>
              </a:prstGeom>
              <a:blipFill>
                <a:blip r:embed="rId3"/>
                <a:stretch>
                  <a:fillRect/>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C2CBC865-925D-3112-0D52-D2A77782C75F}"/>
              </a:ext>
            </a:extLst>
          </p:cNvPr>
          <p:cNvSpPr txBox="1"/>
          <p:nvPr/>
        </p:nvSpPr>
        <p:spPr>
          <a:xfrm>
            <a:off x="7812441" y="3157888"/>
            <a:ext cx="3388035" cy="515684"/>
          </a:xfrm>
          <a:prstGeom prst="rect">
            <a:avLst/>
          </a:prstGeom>
        </p:spPr>
        <p:txBody>
          <a:bodyPr vert="horz" wrap="square" lIns="90000" tIns="45720" rIns="91440" bIns="45720" rtlCol="0">
            <a:noAutofit/>
          </a:bodyPr>
          <a:lstStyle/>
          <a:p>
            <a:pPr algn="r">
              <a:spcBef>
                <a:spcPts val="600"/>
              </a:spcBef>
              <a:buClr>
                <a:schemeClr val="tx1"/>
              </a:buClr>
            </a:pPr>
            <a:r>
              <a:rPr lang="fr-FR" sz="1400" i="1" dirty="0">
                <a:latin typeface="Verdana" panose="020B0604030504040204" pitchFamily="34" charset="0"/>
              </a:rPr>
              <a:t>T &gt;= 5 ans pour le Retail et T &gt;= 7 ans pour les clients Corporate </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1B0091AD-65D1-B23B-4622-B51AF748DBE2}"/>
                  </a:ext>
                </a:extLst>
              </p:cNvPr>
              <p:cNvSpPr txBox="1"/>
              <p:nvPr/>
            </p:nvSpPr>
            <p:spPr>
              <a:xfrm>
                <a:off x="7047228" y="1870007"/>
                <a:ext cx="3782353" cy="383864"/>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𝑇𝑇𝐶</m:t>
                          </m:r>
                        </m:sup>
                      </m:sSubSup>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𝔼</m:t>
                      </m:r>
                      <m:d>
                        <m:dPr>
                          <m:begChr m:val="["/>
                          <m:endChr m:val="]"/>
                          <m:ctrlPr>
                            <a:rPr lang="fr-FR" i="1">
                              <a:latin typeface="Cambria Math" panose="02040503050406030204" pitchFamily="18" charset="0"/>
                              <a:ea typeface="Cambria Math" panose="02040503050406030204" pitchFamily="18" charset="0"/>
                            </a:rPr>
                          </m:ctrlPr>
                        </m:dPr>
                        <m:e>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𝑃𝐼𝑇</m:t>
                              </m:r>
                            </m:sup>
                          </m:sSubSup>
                        </m:e>
                      </m:d>
                    </m:oMath>
                  </m:oMathPara>
                </a14:m>
                <a:endParaRPr lang="fr-FR" i="1" dirty="0">
                  <a:latin typeface="Cambria Math" panose="02040503050406030204" pitchFamily="18" charset="0"/>
                  <a:ea typeface="Cambria Math" panose="02040503050406030204" pitchFamily="18" charset="0"/>
                </a:endParaRPr>
              </a:p>
              <a:p>
                <a:pPr algn="just">
                  <a:spcBef>
                    <a:spcPts val="600"/>
                  </a:spcBef>
                  <a:buClr>
                    <a:schemeClr val="tx1"/>
                  </a:buClr>
                </a:pPr>
                <a:endParaRPr lang="fr-FR" sz="1400" dirty="0" err="1">
                  <a:latin typeface="Verdana" panose="020B0604030504040204" pitchFamily="34" charset="0"/>
                </a:endParaRPr>
              </a:p>
            </p:txBody>
          </p:sp>
        </mc:Choice>
        <mc:Fallback xmlns="">
          <p:sp>
            <p:nvSpPr>
              <p:cNvPr id="13" name="ZoneTexte 12">
                <a:extLst>
                  <a:ext uri="{FF2B5EF4-FFF2-40B4-BE49-F238E27FC236}">
                    <a16:creationId xmlns:a16="http://schemas.microsoft.com/office/drawing/2014/main" id="{1B0091AD-65D1-B23B-4622-B51AF748DBE2}"/>
                  </a:ext>
                </a:extLst>
              </p:cNvPr>
              <p:cNvSpPr txBox="1">
                <a:spLocks noRot="1" noChangeAspect="1" noMove="1" noResize="1" noEditPoints="1" noAdjustHandles="1" noChangeArrowheads="1" noChangeShapeType="1" noTextEdit="1"/>
              </p:cNvSpPr>
              <p:nvPr/>
            </p:nvSpPr>
            <p:spPr>
              <a:xfrm>
                <a:off x="7047228" y="1870007"/>
                <a:ext cx="3782353" cy="383864"/>
              </a:xfrm>
              <a:prstGeom prst="rect">
                <a:avLst/>
              </a:prstGeom>
              <a:blipFill>
                <a:blip r:embed="rId4"/>
                <a:stretch>
                  <a:fillRect b="-476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7D359F39-F799-0177-076F-4D8ED528C9BB}"/>
                  </a:ext>
                </a:extLst>
              </p:cNvPr>
              <p:cNvSpPr txBox="1"/>
              <p:nvPr/>
            </p:nvSpPr>
            <p:spPr>
              <a:xfrm>
                <a:off x="829981" y="1900249"/>
                <a:ext cx="4422158" cy="573427"/>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a:latin typeface="Cambria Math" panose="02040503050406030204" pitchFamily="18" charset="0"/>
                            </a:rPr>
                          </m:ctrlPr>
                        </m:sSubSupPr>
                        <m:e>
                          <m:acc>
                            <m:accPr>
                              <m:chr m:val="̂"/>
                              <m:ctrlPr>
                                <a:rPr lang="fr-FR" i="1">
                                  <a:latin typeface="Cambria Math" panose="02040503050406030204" pitchFamily="18" charset="0"/>
                                </a:rPr>
                              </m:ctrlPr>
                            </m:accPr>
                            <m:e>
                              <m:r>
                                <a:rPr lang="fr-FR" i="1">
                                  <a:latin typeface="Cambria Math" panose="02040503050406030204" pitchFamily="18" charset="0"/>
                                </a:rPr>
                                <m:t>𝑃𝐷</m:t>
                              </m:r>
                            </m:e>
                          </m:acc>
                        </m:e>
                        <m:sub>
                          <m:r>
                            <a:rPr lang="fr-FR" i="1">
                              <a:latin typeface="Cambria Math" panose="02040503050406030204" pitchFamily="18" charset="0"/>
                            </a:rPr>
                            <m:t>𝑖</m:t>
                          </m:r>
                        </m:sub>
                        <m:sup>
                          <m:r>
                            <a:rPr lang="fr-FR" i="1">
                              <a:latin typeface="Cambria Math" panose="02040503050406030204" pitchFamily="18" charset="0"/>
                            </a:rPr>
                            <m:t>𝑃𝐼𝑇</m:t>
                          </m:r>
                        </m:sup>
                      </m:sSubSup>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m:t>
                      </m:r>
                      <m:r>
                        <m:rPr>
                          <m:nor/>
                        </m:rPr>
                        <a:rPr lang="fr-FR" i="1" dirty="0">
                          <a:latin typeface="Cambria Math" panose="02040503050406030204" pitchFamily="18" charset="0"/>
                        </a:rPr>
                        <m:t>P</m:t>
                      </m:r>
                      <m:r>
                        <m:rPr>
                          <m:nor/>
                        </m:rPr>
                        <a:rPr lang="fr-FR" i="1" dirty="0">
                          <a:latin typeface="Cambria Math" panose="02040503050406030204" pitchFamily="18" charset="0"/>
                        </a:rPr>
                        <m:t>(</m:t>
                      </m:r>
                      <m:r>
                        <m:rPr>
                          <m:nor/>
                        </m:rPr>
                        <a:rPr lang="fr-FR" i="1" dirty="0">
                          <a:latin typeface="Cambria Math" panose="02040503050406030204" pitchFamily="18" charset="0"/>
                        </a:rPr>
                        <m:t>y</m:t>
                      </m:r>
                      <m:r>
                        <m:rPr>
                          <m:nor/>
                        </m:rPr>
                        <a:rPr lang="fr-FR" i="1" dirty="0">
                          <a:latin typeface="Cambria Math" panose="02040503050406030204" pitchFamily="18" charset="0"/>
                        </a:rPr>
                        <m:t>=</m:t>
                      </m:r>
                      <m:r>
                        <m:rPr>
                          <m:nor/>
                        </m:rPr>
                        <a:rPr lang="fr-FR" i="1" dirty="0">
                          <a:latin typeface="Cambria Math" panose="02040503050406030204" pitchFamily="18" charset="0"/>
                        </a:rPr>
                        <m:t>1</m:t>
                      </m:r>
                      <m:r>
                        <m:rPr>
                          <m:nor/>
                        </m:rPr>
                        <a:rPr lang="fr-FR" i="1" dirty="0">
                          <a:latin typeface="Cambria Math" panose="02040503050406030204" pitchFamily="18" charset="0"/>
                        </a:rPr>
                        <m:t>|</m:t>
                      </m:r>
                      <m:r>
                        <m:rPr>
                          <m:nor/>
                        </m:rPr>
                        <a:rPr lang="fr-FR" i="1" dirty="0">
                          <a:latin typeface="Cambria Math" panose="02040503050406030204" pitchFamily="18" charset="0"/>
                        </a:rPr>
                        <m:t>Z</m:t>
                      </m:r>
                      <m:r>
                        <m:rPr>
                          <m:nor/>
                        </m:rPr>
                        <a:rPr lang="fr-FR" i="1" dirty="0">
                          <a:latin typeface="Cambria Math" panose="02040503050406030204" pitchFamily="18" charset="0"/>
                        </a:rPr>
                        <m:t>=</m:t>
                      </m:r>
                      <m:r>
                        <m:rPr>
                          <m:nor/>
                        </m:rPr>
                        <a:rPr lang="fr-FR" i="1" dirty="0">
                          <a:latin typeface="Cambria Math" panose="02040503050406030204" pitchFamily="18" charset="0"/>
                        </a:rPr>
                        <m:t>z</m:t>
                      </m:r>
                      <m:r>
                        <m:rPr>
                          <m:nor/>
                        </m:rPr>
                        <a:rPr lang="fr-FR" i="1" dirty="0">
                          <a:latin typeface="Cambria Math" panose="02040503050406030204" pitchFamily="18" charset="0"/>
                        </a:rPr>
                        <m:t>)</m:t>
                      </m:r>
                    </m:oMath>
                  </m:oMathPara>
                </a14:m>
                <a:endParaRPr lang="fr-FR" dirty="0" err="1">
                  <a:latin typeface="Verdana" panose="020B0604030504040204" pitchFamily="34" charset="0"/>
                </a:endParaRPr>
              </a:p>
            </p:txBody>
          </p:sp>
        </mc:Choice>
        <mc:Fallback xmlns="">
          <p:sp>
            <p:nvSpPr>
              <p:cNvPr id="14" name="ZoneTexte 13">
                <a:extLst>
                  <a:ext uri="{FF2B5EF4-FFF2-40B4-BE49-F238E27FC236}">
                    <a16:creationId xmlns:a16="http://schemas.microsoft.com/office/drawing/2014/main" id="{7D359F39-F799-0177-076F-4D8ED528C9BB}"/>
                  </a:ext>
                </a:extLst>
              </p:cNvPr>
              <p:cNvSpPr txBox="1">
                <a:spLocks noRot="1" noChangeAspect="1" noMove="1" noResize="1" noEditPoints="1" noAdjustHandles="1" noChangeArrowheads="1" noChangeShapeType="1" noTextEdit="1"/>
              </p:cNvSpPr>
              <p:nvPr/>
            </p:nvSpPr>
            <p:spPr>
              <a:xfrm>
                <a:off x="829981" y="1900249"/>
                <a:ext cx="4422158" cy="573427"/>
              </a:xfrm>
              <a:prstGeom prst="rect">
                <a:avLst/>
              </a:prstGeom>
              <a:blipFill>
                <a:blip r:embed="rId5"/>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33975648-151F-2526-3A25-4D3FFE4252CF}"/>
              </a:ext>
            </a:extLst>
          </p:cNvPr>
          <p:cNvSpPr txBox="1"/>
          <p:nvPr/>
        </p:nvSpPr>
        <p:spPr>
          <a:xfrm>
            <a:off x="2024838" y="2935774"/>
            <a:ext cx="2963432" cy="479956"/>
          </a:xfrm>
          <a:prstGeom prst="rect">
            <a:avLst/>
          </a:prstGeom>
        </p:spPr>
        <p:txBody>
          <a:bodyPr vert="horz" wrap="square" lIns="90000" tIns="45720" rIns="91440" bIns="45720" rtlCol="0">
            <a:noAutofit/>
          </a:bodyPr>
          <a:lstStyle/>
          <a:p>
            <a:pPr algn="r">
              <a:spcBef>
                <a:spcPts val="600"/>
              </a:spcBef>
              <a:buClr>
                <a:schemeClr val="tx1"/>
              </a:buClr>
            </a:pPr>
            <a:r>
              <a:rPr lang="fr-FR" sz="1400" dirty="0">
                <a:latin typeface="Verdana" panose="020B0604030504040204" pitchFamily="34" charset="0"/>
              </a:rPr>
              <a:t>Z : un facteur représentant la conjoncture économique</a:t>
            </a:r>
          </a:p>
        </p:txBody>
      </p:sp>
      <p:pic>
        <p:nvPicPr>
          <p:cNvPr id="17" name="Image 16">
            <a:extLst>
              <a:ext uri="{FF2B5EF4-FFF2-40B4-BE49-F238E27FC236}">
                <a16:creationId xmlns:a16="http://schemas.microsoft.com/office/drawing/2014/main" id="{FC7D05CD-BD39-C2BB-B551-54CA19EAEFD6}"/>
              </a:ext>
            </a:extLst>
          </p:cNvPr>
          <p:cNvPicPr>
            <a:picLocks noChangeAspect="1"/>
          </p:cNvPicPr>
          <p:nvPr/>
        </p:nvPicPr>
        <p:blipFill>
          <a:blip r:embed="rId6"/>
          <a:stretch>
            <a:fillRect/>
          </a:stretch>
        </p:blipFill>
        <p:spPr>
          <a:xfrm>
            <a:off x="3339794" y="3524822"/>
            <a:ext cx="4476047" cy="3230620"/>
          </a:xfrm>
          <a:prstGeom prst="rect">
            <a:avLst/>
          </a:prstGeom>
        </p:spPr>
      </p:pic>
      <p:sp>
        <p:nvSpPr>
          <p:cNvPr id="18" name="ZoneTexte 17">
            <a:extLst>
              <a:ext uri="{FF2B5EF4-FFF2-40B4-BE49-F238E27FC236}">
                <a16:creationId xmlns:a16="http://schemas.microsoft.com/office/drawing/2014/main" id="{D1C55447-F122-C5A0-D91C-B31E292C9433}"/>
              </a:ext>
            </a:extLst>
          </p:cNvPr>
          <p:cNvSpPr txBox="1"/>
          <p:nvPr/>
        </p:nvSpPr>
        <p:spPr>
          <a:xfrm>
            <a:off x="8066002" y="4392635"/>
            <a:ext cx="3787542" cy="752242"/>
          </a:xfrm>
          <a:prstGeom prst="rect">
            <a:avLst/>
          </a:prstGeom>
        </p:spPr>
        <p:style>
          <a:lnRef idx="2">
            <a:schemeClr val="accent4"/>
          </a:lnRef>
          <a:fillRef idx="1">
            <a:schemeClr val="lt1"/>
          </a:fillRef>
          <a:effectRef idx="0">
            <a:schemeClr val="accent4"/>
          </a:effectRef>
          <a:fontRef idx="minor">
            <a:schemeClr val="dk1"/>
          </a:fontRef>
        </p:style>
        <p:txBody>
          <a:bodyPr vert="horz" wrap="square" lIns="90000" tIns="45720" rIns="91440" bIns="45720" rtlCol="0">
            <a:noAutofit/>
          </a:bodyPr>
          <a:lstStyle/>
          <a:p>
            <a:pPr algn="ctr">
              <a:spcBef>
                <a:spcPts val="600"/>
              </a:spcBef>
              <a:buClr>
                <a:schemeClr val="tx1"/>
              </a:buClr>
            </a:pPr>
            <a:r>
              <a:rPr lang="fr-FR" sz="1400" dirty="0">
                <a:latin typeface="Verdana" panose="020B0604030504040204" pitchFamily="34" charset="0"/>
              </a:rPr>
              <a:t>La PD TTC désigne le niveau de défaillance structurel du portefeuille. (</a:t>
            </a:r>
            <a:r>
              <a:rPr lang="fr-FR" sz="1400" dirty="0" err="1">
                <a:latin typeface="Verdana" panose="020B0604030504040204" pitchFamily="34" charset="0"/>
              </a:rPr>
              <a:t>framework</a:t>
            </a:r>
            <a:r>
              <a:rPr lang="fr-FR" sz="1400" dirty="0">
                <a:latin typeface="Verdana" panose="020B0604030504040204" pitchFamily="34" charset="0"/>
              </a:rPr>
              <a:t> Bâlois). </a:t>
            </a:r>
          </a:p>
        </p:txBody>
      </p:sp>
      <p:sp>
        <p:nvSpPr>
          <p:cNvPr id="19" name="ZoneTexte 18">
            <a:extLst>
              <a:ext uri="{FF2B5EF4-FFF2-40B4-BE49-F238E27FC236}">
                <a16:creationId xmlns:a16="http://schemas.microsoft.com/office/drawing/2014/main" id="{1EC5112E-6CDC-BD45-80F7-39055AB55A45}"/>
              </a:ext>
            </a:extLst>
          </p:cNvPr>
          <p:cNvSpPr txBox="1"/>
          <p:nvPr/>
        </p:nvSpPr>
        <p:spPr>
          <a:xfrm>
            <a:off x="401243" y="4300650"/>
            <a:ext cx="2605896" cy="943379"/>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vert="horz" wrap="square" lIns="90000" tIns="45720" rIns="91440" bIns="45720" rtlCol="0">
            <a:noAutofit/>
          </a:bodyPr>
          <a:lstStyle/>
          <a:p>
            <a:pPr algn="ctr">
              <a:spcBef>
                <a:spcPts val="600"/>
              </a:spcBef>
              <a:buClr>
                <a:schemeClr val="tx1"/>
              </a:buClr>
            </a:pPr>
            <a:r>
              <a:rPr lang="fr-FR" sz="1400" dirty="0">
                <a:latin typeface="Verdana" panose="020B0604030504040204" pitchFamily="34" charset="0"/>
              </a:rPr>
              <a:t>La PD PIT désigne le niveau de défaillance à l’instant t. (</a:t>
            </a:r>
            <a:r>
              <a:rPr lang="fr-FR" sz="1400" dirty="0" err="1">
                <a:latin typeface="Verdana" panose="020B0604030504040204" pitchFamily="34" charset="0"/>
              </a:rPr>
              <a:t>framework</a:t>
            </a:r>
            <a:r>
              <a:rPr lang="fr-FR" sz="1400" dirty="0">
                <a:latin typeface="Verdana" panose="020B0604030504040204" pitchFamily="34" charset="0"/>
              </a:rPr>
              <a:t> IFRS 9)</a:t>
            </a:r>
          </a:p>
        </p:txBody>
      </p:sp>
    </p:spTree>
    <p:extLst>
      <p:ext uri="{BB962C8B-B14F-4D97-AF65-F5344CB8AC3E}">
        <p14:creationId xmlns:p14="http://schemas.microsoft.com/office/powerpoint/2010/main" val="4061315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6F85291-8BD5-4FBE-7000-3495EE9426D9}"/>
              </a:ext>
            </a:extLst>
          </p:cNvPr>
          <p:cNvSpPr txBox="1"/>
          <p:nvPr/>
        </p:nvSpPr>
        <p:spPr>
          <a:xfrm>
            <a:off x="493399" y="1379016"/>
            <a:ext cx="11434442" cy="307777"/>
          </a:xfrm>
          <a:prstGeom prst="rect">
            <a:avLst/>
          </a:prstGeom>
          <a:noFill/>
        </p:spPr>
        <p:txBody>
          <a:bodyPr wrap="square">
            <a:spAutoFit/>
          </a:bodyPr>
          <a:lstStyle/>
          <a:p>
            <a:r>
              <a:rPr lang="fr-FR" sz="1400" b="1" dirty="0"/>
              <a:t>Estimation de la barrière : </a:t>
            </a:r>
            <a:r>
              <a:rPr lang="fr-FR" sz="1400" dirty="0"/>
              <a:t>La barrière est obtenue à partir de la probabilité de défaut TTC :</a:t>
            </a:r>
          </a:p>
        </p:txBody>
      </p:sp>
      <p:sp>
        <p:nvSpPr>
          <p:cNvPr id="2" name="Espace réservé du texte 1">
            <a:extLst>
              <a:ext uri="{FF2B5EF4-FFF2-40B4-BE49-F238E27FC236}">
                <a16:creationId xmlns:a16="http://schemas.microsoft.com/office/drawing/2014/main" id="{B8E6D2AB-0AF0-E919-5D29-1D1D4162820E}"/>
              </a:ext>
            </a:extLst>
          </p:cNvPr>
          <p:cNvSpPr>
            <a:spLocks noGrp="1"/>
          </p:cNvSpPr>
          <p:nvPr>
            <p:ph type="body" idx="1"/>
          </p:nvPr>
        </p:nvSpPr>
        <p:spPr/>
        <p:txBody>
          <a:bodyPr/>
          <a:lstStyle/>
          <a:p>
            <a:r>
              <a:rPr lang="fr-FR" dirty="0"/>
              <a:t>Estimation de la barrière</a:t>
            </a:r>
          </a:p>
        </p:txBody>
      </p:sp>
      <p:sp>
        <p:nvSpPr>
          <p:cNvPr id="3" name="Titre 2">
            <a:extLst>
              <a:ext uri="{FF2B5EF4-FFF2-40B4-BE49-F238E27FC236}">
                <a16:creationId xmlns:a16="http://schemas.microsoft.com/office/drawing/2014/main" id="{A46D3A9B-5C6D-0549-1838-9C483F0F2961}"/>
              </a:ext>
            </a:extLst>
          </p:cNvPr>
          <p:cNvSpPr>
            <a:spLocks noGrp="1"/>
          </p:cNvSpPr>
          <p:nvPr>
            <p:ph type="title"/>
          </p:nvPr>
        </p:nvSpPr>
        <p:spPr/>
        <p:txBody>
          <a:bodyPr/>
          <a:lstStyle/>
          <a:p>
            <a:r>
              <a:rPr lang="fr-FR" dirty="0"/>
              <a:t>Modèle Structurel - ASRF</a:t>
            </a:r>
          </a:p>
        </p:txBody>
      </p:sp>
      <p:sp>
        <p:nvSpPr>
          <p:cNvPr id="5" name="Google Shape;6235;p132">
            <a:extLst>
              <a:ext uri="{FF2B5EF4-FFF2-40B4-BE49-F238E27FC236}">
                <a16:creationId xmlns:a16="http://schemas.microsoft.com/office/drawing/2014/main" id="{9801D652-F954-A4D2-F5E4-62F1A12DE87D}"/>
              </a:ext>
            </a:extLst>
          </p:cNvPr>
          <p:cNvSpPr/>
          <p:nvPr/>
        </p:nvSpPr>
        <p:spPr>
          <a:xfrm flipV="1">
            <a:off x="6221949" y="2180302"/>
            <a:ext cx="594286" cy="138600"/>
          </a:xfrm>
          <a:prstGeom prst="rightArrow">
            <a:avLst>
              <a:gd name="adj1" fmla="val 50000"/>
              <a:gd name="adj2" fmla="val 50000"/>
            </a:avLst>
          </a:prstGeom>
          <a:solidFill>
            <a:schemeClr val="bg2"/>
          </a:solid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2A660E3-F973-6809-9E8F-DB13B5DD3207}"/>
                  </a:ext>
                </a:extLst>
              </p:cNvPr>
              <p:cNvSpPr txBox="1"/>
              <p:nvPr/>
            </p:nvSpPr>
            <p:spPr>
              <a:xfrm>
                <a:off x="2649575" y="2038842"/>
                <a:ext cx="3510970" cy="4178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fr-FR" i="1" smtClean="0">
                              <a:latin typeface="Cambria Math" panose="02040503050406030204" pitchFamily="18" charset="0"/>
                            </a:rPr>
                          </m:ctrlPr>
                        </m:sSubSupPr>
                        <m:e>
                          <m:r>
                            <a:rPr lang="fr-FR" b="0" i="1" smtClean="0">
                              <a:latin typeface="Cambria Math" panose="02040503050406030204" pitchFamily="18" charset="0"/>
                            </a:rPr>
                            <m:t>𝑃𝐷</m:t>
                          </m:r>
                        </m:e>
                        <m:sub>
                          <m:r>
                            <a:rPr lang="fr-FR" b="0" i="1" smtClean="0">
                              <a:latin typeface="Cambria Math" panose="02040503050406030204" pitchFamily="18" charset="0"/>
                            </a:rPr>
                            <m:t>𝑖</m:t>
                          </m:r>
                        </m:sub>
                        <m:sup>
                          <m:r>
                            <a:rPr lang="fr-FR" b="0" i="1" smtClean="0">
                              <a:latin typeface="Cambria Math" panose="02040503050406030204" pitchFamily="18" charset="0"/>
                            </a:rPr>
                            <m:t>𝑇𝑇𝐶</m:t>
                          </m:r>
                        </m:sup>
                      </m:sSubSup>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𝑡</m:t>
                              </m:r>
                            </m:sub>
                            <m:sup>
                              <m:r>
                                <a:rPr lang="fr-FR" i="1">
                                  <a:latin typeface="Cambria Math" panose="02040503050406030204" pitchFamily="18" charset="0"/>
                                </a:rPr>
                                <m:t>𝑖</m:t>
                              </m:r>
                            </m:sup>
                          </m:sSubSup>
                          <m:r>
                            <a:rPr lang="fr-FR" i="1">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e>
                      </m:d>
                      <m:r>
                        <a:rPr lang="fr-FR" i="1">
                          <a:latin typeface="Cambria Math" panose="02040503050406030204" pitchFamily="18" charset="0"/>
                        </a:rPr>
                        <m:t>=</m:t>
                      </m:r>
                      <m:r>
                        <m:rPr>
                          <m:sty m:val="p"/>
                        </m:rPr>
                        <a:rPr lang="el-GR" i="1" smtClean="0">
                          <a:latin typeface="Cambria Math" panose="02040503050406030204" pitchFamily="18" charset="0"/>
                        </a:rPr>
                        <m:t>Φ</m:t>
                      </m:r>
                      <m:d>
                        <m:dPr>
                          <m:ctrlPr>
                            <a:rPr lang="fr-FR" i="1">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e>
                      </m:d>
                    </m:oMath>
                  </m:oMathPara>
                </a14:m>
                <a:endParaRPr lang="fr-FR" dirty="0"/>
              </a:p>
            </p:txBody>
          </p:sp>
        </mc:Choice>
        <mc:Fallback xmlns="">
          <p:sp>
            <p:nvSpPr>
              <p:cNvPr id="6" name="ZoneTexte 5">
                <a:extLst>
                  <a:ext uri="{FF2B5EF4-FFF2-40B4-BE49-F238E27FC236}">
                    <a16:creationId xmlns:a16="http://schemas.microsoft.com/office/drawing/2014/main" id="{62A660E3-F973-6809-9E8F-DB13B5DD3207}"/>
                  </a:ext>
                </a:extLst>
              </p:cNvPr>
              <p:cNvSpPr txBox="1">
                <a:spLocks noRot="1" noChangeAspect="1" noMove="1" noResize="1" noEditPoints="1" noAdjustHandles="1" noChangeArrowheads="1" noChangeShapeType="1" noTextEdit="1"/>
              </p:cNvSpPr>
              <p:nvPr/>
            </p:nvSpPr>
            <p:spPr>
              <a:xfrm>
                <a:off x="2649575" y="2038842"/>
                <a:ext cx="3510970" cy="417871"/>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0C5FEBC-B158-7562-38BA-8739933E3D92}"/>
                  </a:ext>
                </a:extLst>
              </p:cNvPr>
              <p:cNvSpPr txBox="1"/>
              <p:nvPr/>
            </p:nvSpPr>
            <p:spPr>
              <a:xfrm>
                <a:off x="6908458" y="2027492"/>
                <a:ext cx="2191589" cy="406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m:rPr>
                              <m:sty m:val="p"/>
                            </m:rPr>
                            <a:rPr lang="el-GR" i="1">
                              <a:latin typeface="Cambria Math" panose="02040503050406030204" pitchFamily="18" charset="0"/>
                            </a:rPr>
                            <m:t>Φ</m:t>
                          </m:r>
                        </m:e>
                        <m:sup>
                          <m:r>
                            <a:rPr lang="fr-FR" b="0" i="1" smtClean="0">
                              <a:latin typeface="Cambria Math" panose="02040503050406030204" pitchFamily="18" charset="0"/>
                            </a:rPr>
                            <m:t>−1</m:t>
                          </m:r>
                        </m:sup>
                      </m:sSup>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𝑃𝐷</m:t>
                              </m:r>
                            </m:e>
                            <m:sub>
                              <m:r>
                                <a:rPr lang="fr-FR" b="0" i="1" smtClean="0">
                                  <a:latin typeface="Cambria Math" panose="02040503050406030204" pitchFamily="18" charset="0"/>
                                </a:rPr>
                                <m:t>𝑇𝑇𝐶</m:t>
                              </m:r>
                            </m:sub>
                            <m:sup>
                              <m:r>
                                <a:rPr lang="fr-FR" i="1">
                                  <a:latin typeface="Cambria Math" panose="02040503050406030204" pitchFamily="18" charset="0"/>
                                </a:rPr>
                                <m:t>𝑖</m:t>
                              </m:r>
                            </m:sup>
                          </m:sSubSup>
                        </m:e>
                      </m:d>
                    </m:oMath>
                  </m:oMathPara>
                </a14:m>
                <a:endParaRPr lang="fr-FR" dirty="0"/>
              </a:p>
            </p:txBody>
          </p:sp>
        </mc:Choice>
        <mc:Fallback xmlns="">
          <p:sp>
            <p:nvSpPr>
              <p:cNvPr id="7" name="ZoneTexte 6">
                <a:extLst>
                  <a:ext uri="{FF2B5EF4-FFF2-40B4-BE49-F238E27FC236}">
                    <a16:creationId xmlns:a16="http://schemas.microsoft.com/office/drawing/2014/main" id="{10C5FEBC-B158-7562-38BA-8739933E3D92}"/>
                  </a:ext>
                </a:extLst>
              </p:cNvPr>
              <p:cNvSpPr txBox="1">
                <a:spLocks noRot="1" noChangeAspect="1" noMove="1" noResize="1" noEditPoints="1" noAdjustHandles="1" noChangeArrowheads="1" noChangeShapeType="1" noTextEdit="1"/>
              </p:cNvSpPr>
              <p:nvPr/>
            </p:nvSpPr>
            <p:spPr>
              <a:xfrm>
                <a:off x="6908458" y="2027492"/>
                <a:ext cx="2191589" cy="406458"/>
              </a:xfrm>
              <a:prstGeom prst="rect">
                <a:avLst/>
              </a:prstGeom>
              <a:blipFill>
                <a:blip r:embed="rId3"/>
                <a:stretch>
                  <a:fillRect/>
                </a:stretch>
              </a:blipFill>
            </p:spPr>
            <p:txBody>
              <a:bodyPr/>
              <a:lstStyle/>
              <a:p>
                <a:r>
                  <a:rPr lang="fr-FR">
                    <a:noFill/>
                  </a:rPr>
                  <a:t> </a:t>
                </a:r>
              </a:p>
            </p:txBody>
          </p:sp>
        </mc:Fallback>
      </mc:AlternateContent>
      <p:sp>
        <p:nvSpPr>
          <p:cNvPr id="4" name="Google Shape;6353;p138">
            <a:extLst>
              <a:ext uri="{FF2B5EF4-FFF2-40B4-BE49-F238E27FC236}">
                <a16:creationId xmlns:a16="http://schemas.microsoft.com/office/drawing/2014/main" id="{D4F91D2B-9A9D-03AC-CF27-7C421884E416}"/>
              </a:ext>
            </a:extLst>
          </p:cNvPr>
          <p:cNvSpPr/>
          <p:nvPr/>
        </p:nvSpPr>
        <p:spPr>
          <a:xfrm>
            <a:off x="2423711" y="1934287"/>
            <a:ext cx="7249100" cy="623563"/>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pic>
        <p:nvPicPr>
          <p:cNvPr id="10" name="Image 9">
            <a:extLst>
              <a:ext uri="{FF2B5EF4-FFF2-40B4-BE49-F238E27FC236}">
                <a16:creationId xmlns:a16="http://schemas.microsoft.com/office/drawing/2014/main" id="{EF0D7203-8ACB-B4BF-1C2E-F9BCF9BF6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017" y="2690130"/>
            <a:ext cx="5954269" cy="3673763"/>
          </a:xfrm>
          <a:prstGeom prst="rect">
            <a:avLst/>
          </a:prstGeom>
        </p:spPr>
      </p:pic>
      <p:graphicFrame>
        <p:nvGraphicFramePr>
          <p:cNvPr id="12" name="Tableau 11">
            <a:extLst>
              <a:ext uri="{FF2B5EF4-FFF2-40B4-BE49-F238E27FC236}">
                <a16:creationId xmlns:a16="http://schemas.microsoft.com/office/drawing/2014/main" id="{9B057A68-6794-37B0-CD7F-5EAC093AA3FF}"/>
              </a:ext>
            </a:extLst>
          </p:cNvPr>
          <p:cNvGraphicFramePr>
            <a:graphicFrameLocks noGrp="1"/>
          </p:cNvGraphicFramePr>
          <p:nvPr/>
        </p:nvGraphicFramePr>
        <p:xfrm>
          <a:off x="976715" y="2963537"/>
          <a:ext cx="3220711" cy="3277589"/>
        </p:xfrm>
        <a:graphic>
          <a:graphicData uri="http://schemas.openxmlformats.org/drawingml/2006/table">
            <a:tbl>
              <a:tblPr firstRow="1" firstCol="1">
                <a:tableStyleId>{00A15C55-8517-42AA-B614-E9B94910E393}</a:tableStyleId>
              </a:tblPr>
              <a:tblGrid>
                <a:gridCol w="896013">
                  <a:extLst>
                    <a:ext uri="{9D8B030D-6E8A-4147-A177-3AD203B41FA5}">
                      <a16:colId xmlns:a16="http://schemas.microsoft.com/office/drawing/2014/main" val="2139493090"/>
                    </a:ext>
                  </a:extLst>
                </a:gridCol>
                <a:gridCol w="1188468">
                  <a:extLst>
                    <a:ext uri="{9D8B030D-6E8A-4147-A177-3AD203B41FA5}">
                      <a16:colId xmlns:a16="http://schemas.microsoft.com/office/drawing/2014/main" val="909415840"/>
                    </a:ext>
                  </a:extLst>
                </a:gridCol>
                <a:gridCol w="1136230">
                  <a:extLst>
                    <a:ext uri="{9D8B030D-6E8A-4147-A177-3AD203B41FA5}">
                      <a16:colId xmlns:a16="http://schemas.microsoft.com/office/drawing/2014/main" val="597455236"/>
                    </a:ext>
                  </a:extLst>
                </a:gridCol>
              </a:tblGrid>
              <a:tr h="572877">
                <a:tc>
                  <a:txBody>
                    <a:bodyPr/>
                    <a:lstStyle/>
                    <a:p>
                      <a:pPr algn="ctr">
                        <a:buNone/>
                      </a:pPr>
                      <a:r>
                        <a:rPr lang="fr-FR" sz="1400" dirty="0"/>
                        <a:t>Rating</a:t>
                      </a:r>
                    </a:p>
                  </a:txBody>
                  <a:tcPr anchor="ctr"/>
                </a:tc>
                <a:tc>
                  <a:txBody>
                    <a:bodyPr/>
                    <a:lstStyle/>
                    <a:p>
                      <a:pPr algn="ctr">
                        <a:buNone/>
                      </a:pPr>
                      <a:r>
                        <a:rPr lang="fr-FR" sz="1400" dirty="0"/>
                        <a:t>PD TTC (%)</a:t>
                      </a:r>
                    </a:p>
                  </a:txBody>
                  <a:tcPr anchor="ctr"/>
                </a:tc>
                <a:tc>
                  <a:txBody>
                    <a:bodyPr/>
                    <a:lstStyle/>
                    <a:p>
                      <a:pPr algn="ctr">
                        <a:buNone/>
                      </a:pPr>
                      <a:r>
                        <a:rPr lang="fr-FR" sz="1400" dirty="0"/>
                        <a:t>Barrières</a:t>
                      </a:r>
                    </a:p>
                  </a:txBody>
                  <a:tcPr anchor="ctr"/>
                </a:tc>
                <a:extLst>
                  <a:ext uri="{0D108BD9-81ED-4DB2-BD59-A6C34878D82A}">
                    <a16:rowId xmlns:a16="http://schemas.microsoft.com/office/drawing/2014/main" val="67574622"/>
                  </a:ext>
                </a:extLst>
              </a:tr>
              <a:tr h="452345">
                <a:tc>
                  <a:txBody>
                    <a:bodyPr/>
                    <a:lstStyle/>
                    <a:p>
                      <a:pPr algn="ctr">
                        <a:buNone/>
                      </a:pPr>
                      <a:r>
                        <a:rPr lang="fr-FR" sz="1400"/>
                        <a:t>AAA</a:t>
                      </a:r>
                    </a:p>
                  </a:txBody>
                  <a:tcPr anchor="ctr"/>
                </a:tc>
                <a:tc>
                  <a:txBody>
                    <a:bodyPr/>
                    <a:lstStyle/>
                    <a:p>
                      <a:pPr>
                        <a:buNone/>
                      </a:pPr>
                      <a:r>
                        <a:rPr lang="fr-FR" sz="1400" dirty="0"/>
                        <a:t>0 %</a:t>
                      </a:r>
                    </a:p>
                  </a:txBody>
                  <a:tcPr anchor="ctr"/>
                </a:tc>
                <a:tc>
                  <a:txBody>
                    <a:bodyPr/>
                    <a:lstStyle/>
                    <a:p>
                      <a:pPr>
                        <a:buNone/>
                      </a:pPr>
                      <a:r>
                        <a:rPr lang="fr-FR" sz="1400" dirty="0"/>
                        <a:t>-inf</a:t>
                      </a:r>
                    </a:p>
                  </a:txBody>
                  <a:tcPr anchor="ctr"/>
                </a:tc>
                <a:extLst>
                  <a:ext uri="{0D108BD9-81ED-4DB2-BD59-A6C34878D82A}">
                    <a16:rowId xmlns:a16="http://schemas.microsoft.com/office/drawing/2014/main" val="3393483272"/>
                  </a:ext>
                </a:extLst>
              </a:tr>
              <a:tr h="423267">
                <a:tc>
                  <a:txBody>
                    <a:bodyPr/>
                    <a:lstStyle/>
                    <a:p>
                      <a:pPr algn="ctr">
                        <a:buNone/>
                      </a:pPr>
                      <a:r>
                        <a:rPr lang="fr-FR" sz="1400" dirty="0"/>
                        <a:t>A</a:t>
                      </a:r>
                    </a:p>
                  </a:txBody>
                  <a:tcPr anchor="ctr"/>
                </a:tc>
                <a:tc>
                  <a:txBody>
                    <a:bodyPr/>
                    <a:lstStyle/>
                    <a:p>
                      <a:pPr>
                        <a:buNone/>
                      </a:pPr>
                      <a:r>
                        <a:rPr lang="fr-FR" sz="1400" dirty="0"/>
                        <a:t>0 %</a:t>
                      </a:r>
                    </a:p>
                  </a:txBody>
                  <a:tcPr anchor="ctr"/>
                </a:tc>
                <a:tc>
                  <a:txBody>
                    <a:bodyPr/>
                    <a:lstStyle/>
                    <a:p>
                      <a:pPr>
                        <a:buNone/>
                      </a:pPr>
                      <a:r>
                        <a:rPr lang="fr-FR" sz="1400" dirty="0"/>
                        <a:t>-inf</a:t>
                      </a:r>
                    </a:p>
                  </a:txBody>
                  <a:tcPr anchor="ctr"/>
                </a:tc>
                <a:extLst>
                  <a:ext uri="{0D108BD9-81ED-4DB2-BD59-A6C34878D82A}">
                    <a16:rowId xmlns:a16="http://schemas.microsoft.com/office/drawing/2014/main" val="3793759135"/>
                  </a:ext>
                </a:extLst>
              </a:tr>
              <a:tr h="486087">
                <a:tc>
                  <a:txBody>
                    <a:bodyPr/>
                    <a:lstStyle/>
                    <a:p>
                      <a:pPr algn="ctr">
                        <a:buNone/>
                      </a:pPr>
                      <a:r>
                        <a:rPr lang="fr-FR" sz="1400"/>
                        <a:t>BBB</a:t>
                      </a:r>
                    </a:p>
                  </a:txBody>
                  <a:tcPr anchor="ctr"/>
                </a:tc>
                <a:tc>
                  <a:txBody>
                    <a:bodyPr/>
                    <a:lstStyle/>
                    <a:p>
                      <a:pPr>
                        <a:buNone/>
                      </a:pPr>
                      <a:r>
                        <a:rPr lang="fr-FR" sz="1400" dirty="0"/>
                        <a:t>0.018 %</a:t>
                      </a:r>
                    </a:p>
                  </a:txBody>
                  <a:tcPr anchor="ctr"/>
                </a:tc>
                <a:tc>
                  <a:txBody>
                    <a:bodyPr/>
                    <a:lstStyle/>
                    <a:p>
                      <a:pPr>
                        <a:buNone/>
                      </a:pPr>
                      <a:r>
                        <a:rPr lang="fr-FR" sz="1400" dirty="0"/>
                        <a:t>-3.56</a:t>
                      </a:r>
                    </a:p>
                  </a:txBody>
                  <a:tcPr anchor="ctr"/>
                </a:tc>
                <a:extLst>
                  <a:ext uri="{0D108BD9-81ED-4DB2-BD59-A6C34878D82A}">
                    <a16:rowId xmlns:a16="http://schemas.microsoft.com/office/drawing/2014/main" val="1091955841"/>
                  </a:ext>
                </a:extLst>
              </a:tr>
              <a:tr h="486087">
                <a:tc>
                  <a:txBody>
                    <a:bodyPr/>
                    <a:lstStyle/>
                    <a:p>
                      <a:pPr algn="ctr">
                        <a:buNone/>
                      </a:pPr>
                      <a:r>
                        <a:rPr lang="fr-FR" sz="1400"/>
                        <a:t>BB</a:t>
                      </a:r>
                    </a:p>
                  </a:txBody>
                  <a:tcPr anchor="ctr"/>
                </a:tc>
                <a:tc>
                  <a:txBody>
                    <a:bodyPr/>
                    <a:lstStyle/>
                    <a:p>
                      <a:pPr>
                        <a:buNone/>
                      </a:pPr>
                      <a:r>
                        <a:rPr lang="fr-FR" sz="1400" dirty="0"/>
                        <a:t>0.23 %</a:t>
                      </a:r>
                    </a:p>
                  </a:txBody>
                  <a:tcPr anchor="ctr"/>
                </a:tc>
                <a:tc>
                  <a:txBody>
                    <a:bodyPr/>
                    <a:lstStyle/>
                    <a:p>
                      <a:pPr>
                        <a:buNone/>
                      </a:pPr>
                      <a:r>
                        <a:rPr lang="fr-FR" sz="1400" dirty="0"/>
                        <a:t>-2.83</a:t>
                      </a:r>
                    </a:p>
                  </a:txBody>
                  <a:tcPr anchor="ctr"/>
                </a:tc>
                <a:extLst>
                  <a:ext uri="{0D108BD9-81ED-4DB2-BD59-A6C34878D82A}">
                    <a16:rowId xmlns:a16="http://schemas.microsoft.com/office/drawing/2014/main" val="1020985285"/>
                  </a:ext>
                </a:extLst>
              </a:tr>
              <a:tr h="416251">
                <a:tc>
                  <a:txBody>
                    <a:bodyPr/>
                    <a:lstStyle/>
                    <a:p>
                      <a:pPr algn="ctr">
                        <a:buNone/>
                      </a:pPr>
                      <a:r>
                        <a:rPr lang="fr-FR" sz="1400"/>
                        <a:t>B</a:t>
                      </a:r>
                    </a:p>
                  </a:txBody>
                  <a:tcPr anchor="ctr"/>
                </a:tc>
                <a:tc>
                  <a:txBody>
                    <a:bodyPr/>
                    <a:lstStyle/>
                    <a:p>
                      <a:pPr>
                        <a:buNone/>
                      </a:pPr>
                      <a:r>
                        <a:rPr lang="fr-FR" sz="1400" dirty="0"/>
                        <a:t>1.15 %</a:t>
                      </a:r>
                    </a:p>
                  </a:txBody>
                  <a:tcPr anchor="ctr"/>
                </a:tc>
                <a:tc>
                  <a:txBody>
                    <a:bodyPr/>
                    <a:lstStyle/>
                    <a:p>
                      <a:pPr>
                        <a:buNone/>
                      </a:pPr>
                      <a:r>
                        <a:rPr lang="fr-FR" sz="1400" dirty="0"/>
                        <a:t>-2.27</a:t>
                      </a:r>
                    </a:p>
                  </a:txBody>
                  <a:tcPr anchor="ctr"/>
                </a:tc>
                <a:extLst>
                  <a:ext uri="{0D108BD9-81ED-4DB2-BD59-A6C34878D82A}">
                    <a16:rowId xmlns:a16="http://schemas.microsoft.com/office/drawing/2014/main" val="3635284191"/>
                  </a:ext>
                </a:extLst>
              </a:tr>
              <a:tr h="440675">
                <a:tc>
                  <a:txBody>
                    <a:bodyPr/>
                    <a:lstStyle/>
                    <a:p>
                      <a:pPr algn="ctr">
                        <a:buNone/>
                      </a:pPr>
                      <a:r>
                        <a:rPr lang="fr-FR" sz="1400" dirty="0"/>
                        <a:t>C</a:t>
                      </a:r>
                    </a:p>
                  </a:txBody>
                  <a:tcPr anchor="ctr"/>
                </a:tc>
                <a:tc>
                  <a:txBody>
                    <a:bodyPr/>
                    <a:lstStyle/>
                    <a:p>
                      <a:pPr>
                        <a:buNone/>
                      </a:pPr>
                      <a:r>
                        <a:rPr lang="fr-FR" sz="1400" dirty="0"/>
                        <a:t>10.17 %</a:t>
                      </a:r>
                    </a:p>
                  </a:txBody>
                  <a:tcPr anchor="ctr"/>
                </a:tc>
                <a:tc>
                  <a:txBody>
                    <a:bodyPr/>
                    <a:lstStyle/>
                    <a:p>
                      <a:pPr>
                        <a:buNone/>
                      </a:pPr>
                      <a:r>
                        <a:rPr lang="fr-FR" sz="1400" dirty="0"/>
                        <a:t>-1.27</a:t>
                      </a:r>
                    </a:p>
                  </a:txBody>
                  <a:tcPr anchor="ctr"/>
                </a:tc>
                <a:extLst>
                  <a:ext uri="{0D108BD9-81ED-4DB2-BD59-A6C34878D82A}">
                    <a16:rowId xmlns:a16="http://schemas.microsoft.com/office/drawing/2014/main" val="1189469030"/>
                  </a:ext>
                </a:extLst>
              </a:tr>
            </a:tbl>
          </a:graphicData>
        </a:graphic>
      </p:graphicFrame>
      <p:sp>
        <p:nvSpPr>
          <p:cNvPr id="13" name="ZoneTexte 12">
            <a:extLst>
              <a:ext uri="{FF2B5EF4-FFF2-40B4-BE49-F238E27FC236}">
                <a16:creationId xmlns:a16="http://schemas.microsoft.com/office/drawing/2014/main" id="{80E2B879-CB23-5046-B0A3-05433EE034CD}"/>
              </a:ext>
            </a:extLst>
          </p:cNvPr>
          <p:cNvSpPr txBox="1"/>
          <p:nvPr/>
        </p:nvSpPr>
        <p:spPr>
          <a:xfrm>
            <a:off x="6096000" y="6301091"/>
            <a:ext cx="4431987" cy="275422"/>
          </a:xfrm>
          <a:prstGeom prst="rect">
            <a:avLst/>
          </a:prstGeom>
        </p:spPr>
        <p:txBody>
          <a:bodyPr vert="horz" wrap="square" lIns="90000" tIns="45720" rIns="91440" bIns="45720" rtlCol="0">
            <a:noAutofit/>
          </a:bodyPr>
          <a:lstStyle/>
          <a:p>
            <a:pPr algn="ctr">
              <a:spcBef>
                <a:spcPts val="600"/>
              </a:spcBef>
              <a:buClr>
                <a:schemeClr val="tx1"/>
              </a:buClr>
            </a:pPr>
            <a:r>
              <a:rPr lang="fr-FR" sz="1400" dirty="0">
                <a:latin typeface="Verdana" panose="020B0604030504040204" pitchFamily="34" charset="0"/>
              </a:rPr>
              <a:t>Graphique d’une N(0,1) avec PD</a:t>
            </a:r>
            <a:r>
              <a:rPr lang="fr-FR" sz="1400" baseline="-25000" dirty="0">
                <a:latin typeface="Verdana" panose="020B0604030504040204" pitchFamily="34" charset="0"/>
              </a:rPr>
              <a:t>i</a:t>
            </a:r>
            <a:r>
              <a:rPr lang="fr-FR" sz="1400" dirty="0">
                <a:latin typeface="Verdana" panose="020B0604030504040204" pitchFamily="34" charset="0"/>
              </a:rPr>
              <a:t> TTC à 1%</a:t>
            </a:r>
          </a:p>
        </p:txBody>
      </p:sp>
    </p:spTree>
    <p:extLst>
      <p:ext uri="{BB962C8B-B14F-4D97-AF65-F5344CB8AC3E}">
        <p14:creationId xmlns:p14="http://schemas.microsoft.com/office/powerpoint/2010/main" val="13320944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195A051-6D9C-7E7B-15BA-3E4CC6981A65}"/>
              </a:ext>
            </a:extLst>
          </p:cNvPr>
          <p:cNvSpPr>
            <a:spLocks noGrp="1"/>
          </p:cNvSpPr>
          <p:nvPr>
            <p:ph type="body" idx="1"/>
          </p:nvPr>
        </p:nvSpPr>
        <p:spPr/>
        <p:txBody>
          <a:bodyPr/>
          <a:lstStyle/>
          <a:p>
            <a:r>
              <a:rPr lang="fr-FR" dirty="0"/>
              <a:t>Modèle ASFR (Asymptotic Single Factor Risk) de Merton-</a:t>
            </a:r>
            <a:r>
              <a:rPr lang="fr-FR" dirty="0" err="1"/>
              <a:t>Vasicek</a:t>
            </a:r>
            <a:endParaRPr lang="fr-FR" dirty="0"/>
          </a:p>
        </p:txBody>
      </p:sp>
      <p:sp>
        <p:nvSpPr>
          <p:cNvPr id="3" name="Titre 2">
            <a:extLst>
              <a:ext uri="{FF2B5EF4-FFF2-40B4-BE49-F238E27FC236}">
                <a16:creationId xmlns:a16="http://schemas.microsoft.com/office/drawing/2014/main" id="{19DD5662-AC43-EA07-2167-CB8B459EF738}"/>
              </a:ext>
            </a:extLst>
          </p:cNvPr>
          <p:cNvSpPr>
            <a:spLocks noGrp="1"/>
          </p:cNvSpPr>
          <p:nvPr>
            <p:ph type="title"/>
          </p:nvPr>
        </p:nvSpPr>
        <p:spPr/>
        <p:txBody>
          <a:bodyPr/>
          <a:lstStyle/>
          <a:p>
            <a:r>
              <a:rPr lang="fr-FR" dirty="0"/>
              <a:t>Cadre général du modèle</a:t>
            </a:r>
          </a:p>
        </p:txBody>
      </p:sp>
      <p:sp>
        <p:nvSpPr>
          <p:cNvPr id="10" name="ZoneTexte 9">
            <a:extLst>
              <a:ext uri="{FF2B5EF4-FFF2-40B4-BE49-F238E27FC236}">
                <a16:creationId xmlns:a16="http://schemas.microsoft.com/office/drawing/2014/main" id="{5EBB8F48-43B6-1B09-7B6E-17AEA0B5842F}"/>
              </a:ext>
            </a:extLst>
          </p:cNvPr>
          <p:cNvSpPr txBox="1"/>
          <p:nvPr/>
        </p:nvSpPr>
        <p:spPr>
          <a:xfrm>
            <a:off x="594911" y="3205908"/>
            <a:ext cx="10168569" cy="394013"/>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sp>
        <p:nvSpPr>
          <p:cNvPr id="5" name="ZoneTexte 4">
            <a:extLst>
              <a:ext uri="{FF2B5EF4-FFF2-40B4-BE49-F238E27FC236}">
                <a16:creationId xmlns:a16="http://schemas.microsoft.com/office/drawing/2014/main" id="{9B12AC47-B572-1318-F9D1-0EBDACCEC2C7}"/>
              </a:ext>
            </a:extLst>
          </p:cNvPr>
          <p:cNvSpPr txBox="1"/>
          <p:nvPr/>
        </p:nvSpPr>
        <p:spPr>
          <a:xfrm>
            <a:off x="5917161" y="5152537"/>
            <a:ext cx="5310718" cy="914400"/>
          </a:xfrm>
          <a:prstGeom prst="rect">
            <a:avLst/>
          </a:prstGeom>
        </p:spPr>
        <p:txBody>
          <a:bodyPr vert="horz" wrap="non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p:sp>
        <p:nvSpPr>
          <p:cNvPr id="6" name="ZoneTexte 5">
            <a:extLst>
              <a:ext uri="{FF2B5EF4-FFF2-40B4-BE49-F238E27FC236}">
                <a16:creationId xmlns:a16="http://schemas.microsoft.com/office/drawing/2014/main" id="{AC396416-F673-44F5-A3D8-71DFEC8C6967}"/>
              </a:ext>
            </a:extLst>
          </p:cNvPr>
          <p:cNvSpPr txBox="1"/>
          <p:nvPr/>
        </p:nvSpPr>
        <p:spPr>
          <a:xfrm>
            <a:off x="265113" y="1432366"/>
            <a:ext cx="11661775" cy="642935"/>
          </a:xfrm>
          <a:prstGeom prst="rect">
            <a:avLst/>
          </a:prstGeom>
        </p:spPr>
        <p:txBody>
          <a:bodyPr vert="horz" wrap="square" lIns="90000" tIns="45720" rIns="91440" bIns="45720" rtlCol="0">
            <a:noAutofit/>
          </a:bodyPr>
          <a:lstStyle/>
          <a:p>
            <a:pPr algn="just">
              <a:spcBef>
                <a:spcPts val="600"/>
              </a:spcBef>
              <a:buClr>
                <a:schemeClr val="tx1"/>
              </a:buClr>
            </a:pPr>
            <a:endParaRPr lang="fr-FR" sz="140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E4B27C7-7965-3B26-39D8-A6F783714892}"/>
                  </a:ext>
                </a:extLst>
              </p:cNvPr>
              <p:cNvSpPr txBox="1"/>
              <p:nvPr/>
            </p:nvSpPr>
            <p:spPr>
              <a:xfrm>
                <a:off x="265114" y="1296918"/>
                <a:ext cx="11608153" cy="1015663"/>
              </a:xfrm>
              <a:prstGeom prst="rect">
                <a:avLst/>
              </a:prstGeom>
              <a:noFill/>
            </p:spPr>
            <p:txBody>
              <a:bodyPr wrap="square">
                <a:spAutoFit/>
              </a:bodyPr>
              <a:lstStyle/>
              <a:p>
                <a:r>
                  <a:rPr lang="fr-FR" sz="1200" dirty="0"/>
                  <a:t>Afin d’évaluer le montant de provision sur un horizon de plusieurs années, la solution consiste à </a:t>
                </a:r>
                <a:r>
                  <a:rPr lang="fr-FR" sz="1200" b="1" dirty="0"/>
                  <a:t>inclure les paramètres de risques macroéconomiques </a:t>
                </a:r>
                <a:r>
                  <a:rPr lang="fr-FR" sz="1200" dirty="0"/>
                  <a:t>à venir (</a:t>
                </a:r>
                <a:r>
                  <a:rPr lang="fr-FR" sz="1200" i="1" dirty="0"/>
                  <a:t>Forward Looking</a:t>
                </a:r>
                <a:r>
                  <a:rPr lang="fr-FR" sz="1200" dirty="0"/>
                  <a:t>) ainsi que leur impact sur les probabilités PIT dans différents scénarios, en tenant compte d’un facteur systémique</a:t>
                </a:r>
                <a14:m>
                  <m:oMath xmlns:m="http://schemas.openxmlformats.org/officeDocument/2006/math">
                    <m:r>
                      <a:rPr lang="fr-FR" sz="1200" i="1" smtClean="0">
                        <a:latin typeface="Cambria Math" panose="02040503050406030204" pitchFamily="18" charset="0"/>
                      </a:rPr>
                      <m:t>	</m:t>
                    </m:r>
                    <m:sSub>
                      <m:sSubPr>
                        <m:ctrlPr>
                          <a:rPr lang="fr-FR" sz="1200" b="0" i="1" smtClean="0">
                            <a:latin typeface="Cambria Math" panose="02040503050406030204" pitchFamily="18" charset="0"/>
                          </a:rPr>
                        </m:ctrlPr>
                      </m:sSubPr>
                      <m:e>
                        <m:r>
                          <a:rPr lang="fr-FR" sz="1200" b="0" i="1" smtClean="0">
                            <a:latin typeface="Cambria Math" panose="02040503050406030204" pitchFamily="18" charset="0"/>
                          </a:rPr>
                          <m:t>𝑍</m:t>
                        </m:r>
                      </m:e>
                      <m:sub>
                        <m:r>
                          <a:rPr lang="fr-FR" sz="1200" b="0" i="1" smtClean="0">
                            <a:latin typeface="Cambria Math" panose="02040503050406030204" pitchFamily="18" charset="0"/>
                          </a:rPr>
                          <m:t>𝑡</m:t>
                        </m:r>
                      </m:sub>
                    </m:sSub>
                  </m:oMath>
                </a14:m>
                <a:endParaRPr lang="fr-FR" sz="1200" dirty="0"/>
              </a:p>
              <a:p>
                <a:endParaRPr lang="fr-FR" sz="1200" dirty="0"/>
              </a:p>
              <a:p>
                <a:r>
                  <a:rPr lang="fr-FR" sz="1200" b="1" dirty="0"/>
                  <a:t>Modèle de référence : </a:t>
                </a:r>
                <a:r>
                  <a:rPr lang="fr-FR" sz="1200" dirty="0"/>
                  <a:t>Le modèle de ASRF (</a:t>
                </a:r>
                <a:r>
                  <a:rPr lang="fr-FR" sz="1200" i="1" dirty="0"/>
                  <a:t>Asymptotic Single Risk Factor</a:t>
                </a:r>
                <a:r>
                  <a:rPr lang="fr-FR" sz="1200" dirty="0"/>
                  <a:t>) de Merton-Vacisek</a:t>
                </a:r>
              </a:p>
            </p:txBody>
          </p:sp>
        </mc:Choice>
        <mc:Fallback xmlns="">
          <p:sp>
            <p:nvSpPr>
              <p:cNvPr id="8" name="ZoneTexte 7">
                <a:extLst>
                  <a:ext uri="{FF2B5EF4-FFF2-40B4-BE49-F238E27FC236}">
                    <a16:creationId xmlns:a16="http://schemas.microsoft.com/office/drawing/2014/main" id="{AE4B27C7-7965-3B26-39D8-A6F783714892}"/>
                  </a:ext>
                </a:extLst>
              </p:cNvPr>
              <p:cNvSpPr txBox="1">
                <a:spLocks noRot="1" noChangeAspect="1" noMove="1" noResize="1" noEditPoints="1" noAdjustHandles="1" noChangeArrowheads="1" noChangeShapeType="1" noTextEdit="1"/>
              </p:cNvSpPr>
              <p:nvPr/>
            </p:nvSpPr>
            <p:spPr>
              <a:xfrm>
                <a:off x="265114" y="1296918"/>
                <a:ext cx="11608153" cy="1015663"/>
              </a:xfrm>
              <a:prstGeom prst="rect">
                <a:avLst/>
              </a:prstGeom>
              <a:blipFill>
                <a:blip r:embed="rId3"/>
                <a:stretch>
                  <a:fillRect t="-602" b="-421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7ACB033F-D7A0-6F6D-7E06-907C1902D435}"/>
                  </a:ext>
                </a:extLst>
              </p:cNvPr>
              <p:cNvSpPr txBox="1"/>
              <p:nvPr/>
            </p:nvSpPr>
            <p:spPr>
              <a:xfrm>
                <a:off x="395289" y="3488400"/>
                <a:ext cx="11477978" cy="687304"/>
              </a:xfrm>
              <a:prstGeom prst="rect">
                <a:avLst/>
              </a:prstGeom>
              <a:noFill/>
            </p:spPr>
            <p:txBody>
              <a:bodyPr wrap="square">
                <a:spAutoFit/>
              </a:bodyPr>
              <a:lstStyle/>
              <a:p>
                <a:r>
                  <a:rPr lang="fr-FR" sz="1400" dirty="0"/>
                  <a:t>Avec </a:t>
                </a:r>
                <a14:m>
                  <m:oMath xmlns:m="http://schemas.openxmlformats.org/officeDocument/2006/math">
                    <m:sSub>
                      <m:sSubPr>
                        <m:ctrlPr>
                          <a:rPr lang="fr-FR" sz="1400" b="0" i="1" dirty="0" smtClean="0">
                            <a:latin typeface="Cambria Math" panose="02040503050406030204" pitchFamily="18" charset="0"/>
                          </a:rPr>
                        </m:ctrlPr>
                      </m:sSubPr>
                      <m:e>
                        <m:r>
                          <a:rPr lang="fr-FR" sz="1400" i="1" dirty="0" smtClean="0">
                            <a:latin typeface="Cambria Math" panose="02040503050406030204" pitchFamily="18" charset="0"/>
                          </a:rPr>
                          <m:t>𝑍</m:t>
                        </m:r>
                      </m:e>
                      <m:sub>
                        <m:r>
                          <a:rPr lang="fr-FR" sz="1400" b="0" i="1" dirty="0" smtClean="0">
                            <a:latin typeface="Cambria Math" panose="02040503050406030204" pitchFamily="18" charset="0"/>
                          </a:rPr>
                          <m:t>𝑡</m:t>
                        </m:r>
                      </m:sub>
                    </m:sSub>
                    <m:r>
                      <a:rPr lang="fr-FR" sz="1400" i="1" dirty="0" smtClean="0">
                        <a:latin typeface="Cambria Math" panose="02040503050406030204" pitchFamily="18" charset="0"/>
                      </a:rPr>
                      <m:t>∼ </m:t>
                    </m:r>
                    <m:r>
                      <a:rPr lang="fr-FR" sz="1400" i="1" dirty="0" smtClean="0">
                        <a:latin typeface="Cambria Math" panose="02040503050406030204" pitchFamily="18" charset="0"/>
                      </a:rPr>
                      <m:t>𝑁</m:t>
                    </m:r>
                    <m:r>
                      <a:rPr lang="fr-FR" sz="1400" i="1" dirty="0" smtClean="0">
                        <a:latin typeface="Cambria Math" panose="02040503050406030204" pitchFamily="18" charset="0"/>
                      </a:rPr>
                      <m:t> (0, 1) </m:t>
                    </m:r>
                  </m:oMath>
                </a14:m>
                <a:r>
                  <a:rPr lang="fr-FR" sz="1400" dirty="0"/>
                  <a:t>et </a:t>
                </a:r>
                <a14:m>
                  <m:oMath xmlns:m="http://schemas.openxmlformats.org/officeDocument/2006/math">
                    <m:sSubSup>
                      <m:sSubSupPr>
                        <m:ctrlPr>
                          <a:rPr lang="fr-FR" sz="1400" i="1" dirty="0" smtClean="0">
                            <a:latin typeface="Cambria Math" panose="02040503050406030204" pitchFamily="18" charset="0"/>
                          </a:rPr>
                        </m:ctrlPr>
                      </m:sSubSupPr>
                      <m:e>
                        <m:r>
                          <a:rPr lang="fr-FR" sz="1400" b="0" i="1" dirty="0" smtClean="0">
                            <a:latin typeface="Cambria Math" panose="02040503050406030204" pitchFamily="18" charset="0"/>
                          </a:rPr>
                          <m:t>𝜖</m:t>
                        </m:r>
                      </m:e>
                      <m:sub>
                        <m:r>
                          <a:rPr lang="fr-FR" sz="1400" b="0" i="1" dirty="0" smtClean="0">
                            <a:latin typeface="Cambria Math" panose="02040503050406030204" pitchFamily="18" charset="0"/>
                          </a:rPr>
                          <m:t>𝑡</m:t>
                        </m:r>
                      </m:sub>
                      <m:sup>
                        <m:r>
                          <a:rPr lang="fr-FR" sz="1400" b="0" i="1" dirty="0" smtClean="0">
                            <a:latin typeface="Cambria Math" panose="02040503050406030204" pitchFamily="18" charset="0"/>
                          </a:rPr>
                          <m:t>𝑖</m:t>
                        </m:r>
                      </m:sup>
                    </m:sSubSup>
                    <m:r>
                      <a:rPr lang="fr-FR" sz="1400" i="1" dirty="0">
                        <a:latin typeface="Cambria Math" panose="02040503050406030204" pitchFamily="18" charset="0"/>
                      </a:rPr>
                      <m:t>∼ </m:t>
                    </m:r>
                    <m:r>
                      <a:rPr lang="fr-FR" sz="1400" i="1" dirty="0">
                        <a:latin typeface="Cambria Math" panose="02040503050406030204" pitchFamily="18" charset="0"/>
                      </a:rPr>
                      <m:t>𝑁</m:t>
                    </m:r>
                    <m:r>
                      <a:rPr lang="fr-FR" sz="1400" i="1" dirty="0">
                        <a:latin typeface="Cambria Math" panose="02040503050406030204" pitchFamily="18" charset="0"/>
                      </a:rPr>
                      <m:t> (0, 1) </m:t>
                    </m:r>
                  </m:oMath>
                </a14:m>
                <a:r>
                  <a:rPr lang="fr-FR" sz="1400" dirty="0"/>
                  <a:t>, ce qui implique : </a:t>
                </a:r>
                <a14:m>
                  <m:oMath xmlns:m="http://schemas.openxmlformats.org/officeDocument/2006/math">
                    <m:sSubSup>
                      <m:sSubSupPr>
                        <m:ctrlPr>
                          <a:rPr lang="fr-FR" sz="1400" b="0" i="1" smtClean="0">
                            <a:latin typeface="Cambria Math" panose="02040503050406030204" pitchFamily="18" charset="0"/>
                          </a:rPr>
                        </m:ctrlPr>
                      </m:sSubSupPr>
                      <m:e>
                        <m:r>
                          <a:rPr lang="fr-FR" sz="1400" b="0" i="1" smtClean="0">
                            <a:latin typeface="Cambria Math" panose="02040503050406030204" pitchFamily="18" charset="0"/>
                          </a:rPr>
                          <m:t>𝑋</m:t>
                        </m:r>
                      </m:e>
                      <m:sub>
                        <m:r>
                          <a:rPr lang="fr-FR" sz="1400" b="0" i="1" smtClean="0">
                            <a:latin typeface="Cambria Math" panose="02040503050406030204" pitchFamily="18" charset="0"/>
                          </a:rPr>
                          <m:t>𝑡</m:t>
                        </m:r>
                      </m:sub>
                      <m:sup>
                        <m:r>
                          <a:rPr lang="fr-FR" sz="1400" b="0" i="1" smtClean="0">
                            <a:latin typeface="Cambria Math" panose="02040503050406030204" pitchFamily="18" charset="0"/>
                          </a:rPr>
                          <m:t>𝑖</m:t>
                        </m:r>
                      </m:sup>
                    </m:sSubSup>
                  </m:oMath>
                </a14:m>
                <a:r>
                  <a:rPr lang="fr-FR" sz="1400" dirty="0"/>
                  <a:t> </a:t>
                </a:r>
                <a14:m>
                  <m:oMath xmlns:m="http://schemas.openxmlformats.org/officeDocument/2006/math">
                    <m:r>
                      <a:rPr lang="fr-FR" sz="1400" i="1" dirty="0">
                        <a:latin typeface="Cambria Math" panose="02040503050406030204" pitchFamily="18" charset="0"/>
                      </a:rPr>
                      <m:t>∼ </m:t>
                    </m:r>
                    <m:r>
                      <a:rPr lang="fr-FR" sz="1400" i="1" dirty="0">
                        <a:latin typeface="Cambria Math" panose="02040503050406030204" pitchFamily="18" charset="0"/>
                      </a:rPr>
                      <m:t>𝑁</m:t>
                    </m:r>
                    <m:r>
                      <a:rPr lang="fr-FR" sz="1400" i="1" dirty="0">
                        <a:latin typeface="Cambria Math" panose="02040503050406030204" pitchFamily="18" charset="0"/>
                      </a:rPr>
                      <m:t> (0, 1)</m:t>
                    </m:r>
                  </m:oMath>
                </a14:m>
                <a:r>
                  <a:rPr lang="fr-FR" sz="1400" dirty="0"/>
                  <a:t>.</a:t>
                </a:r>
                <a:endParaRPr lang="fr-FR" sz="1200" dirty="0"/>
              </a:p>
              <a:p>
                <a:endParaRPr lang="fr-FR" sz="1200" dirty="0"/>
              </a:p>
              <a:p>
                <a:r>
                  <a:rPr lang="fr-FR" sz="1200" b="1" dirty="0"/>
                  <a:t>La probabilité de défaut PIT associée à la conjoncture économique Z est définie comme suit :</a:t>
                </a:r>
                <a:endParaRPr lang="fr-FR" sz="1200" dirty="0"/>
              </a:p>
            </p:txBody>
          </p:sp>
        </mc:Choice>
        <mc:Fallback xmlns="">
          <p:sp>
            <p:nvSpPr>
              <p:cNvPr id="9" name="ZoneTexte 8">
                <a:extLst>
                  <a:ext uri="{FF2B5EF4-FFF2-40B4-BE49-F238E27FC236}">
                    <a16:creationId xmlns:a16="http://schemas.microsoft.com/office/drawing/2014/main" id="{7ACB033F-D7A0-6F6D-7E06-907C1902D435}"/>
                  </a:ext>
                </a:extLst>
              </p:cNvPr>
              <p:cNvSpPr txBox="1">
                <a:spLocks noRot="1" noChangeAspect="1" noMove="1" noResize="1" noEditPoints="1" noAdjustHandles="1" noChangeArrowheads="1" noChangeShapeType="1" noTextEdit="1"/>
              </p:cNvSpPr>
              <p:nvPr/>
            </p:nvSpPr>
            <p:spPr>
              <a:xfrm>
                <a:off x="395289" y="3488400"/>
                <a:ext cx="11477978" cy="687304"/>
              </a:xfrm>
              <a:prstGeom prst="rect">
                <a:avLst/>
              </a:prstGeom>
              <a:blipFill>
                <a:blip r:embed="rId4"/>
                <a:stretch>
                  <a:fillRect l="-159" t="-885" b="-5310"/>
                </a:stretch>
              </a:blipFill>
            </p:spPr>
            <p:txBody>
              <a:bodyPr/>
              <a:lstStyle/>
              <a:p>
                <a:r>
                  <a:rPr lang="fr-FR">
                    <a:noFill/>
                  </a:rPr>
                  <a:t> </a:t>
                </a:r>
              </a:p>
            </p:txBody>
          </p:sp>
        </mc:Fallback>
      </mc:AlternateContent>
      <p:sp>
        <p:nvSpPr>
          <p:cNvPr id="11" name="Google Shape;6353;p138">
            <a:extLst>
              <a:ext uri="{FF2B5EF4-FFF2-40B4-BE49-F238E27FC236}">
                <a16:creationId xmlns:a16="http://schemas.microsoft.com/office/drawing/2014/main" id="{B6AE0695-1ADE-0F5F-3A41-589618FF593A}"/>
              </a:ext>
            </a:extLst>
          </p:cNvPr>
          <p:cNvSpPr/>
          <p:nvPr/>
        </p:nvSpPr>
        <p:spPr>
          <a:xfrm>
            <a:off x="357010" y="2464337"/>
            <a:ext cx="11477979" cy="964664"/>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13" name="Google Shape;6353;p138">
            <a:extLst>
              <a:ext uri="{FF2B5EF4-FFF2-40B4-BE49-F238E27FC236}">
                <a16:creationId xmlns:a16="http://schemas.microsoft.com/office/drawing/2014/main" id="{B745AF38-1E89-5C85-01B1-DFA7C30866D3}"/>
              </a:ext>
            </a:extLst>
          </p:cNvPr>
          <p:cNvSpPr/>
          <p:nvPr/>
        </p:nvSpPr>
        <p:spPr>
          <a:xfrm>
            <a:off x="1866900" y="4356389"/>
            <a:ext cx="8854370" cy="914401"/>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8A8B74F2-AF2C-2DC4-7BF4-A0C502D10E1B}"/>
                  </a:ext>
                </a:extLst>
              </p:cNvPr>
              <p:cNvSpPr txBox="1"/>
              <p:nvPr/>
            </p:nvSpPr>
            <p:spPr>
              <a:xfrm>
                <a:off x="4526849" y="2475827"/>
                <a:ext cx="3664648" cy="465064"/>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sz="2000" i="1" smtClean="0">
                              <a:latin typeface="Cambria Math" panose="02040503050406030204" pitchFamily="18" charset="0"/>
                            </a:rPr>
                          </m:ctrlPr>
                        </m:sSubSupPr>
                        <m:e>
                          <m:r>
                            <a:rPr lang="fr-FR" sz="2000" b="0" i="1" smtClean="0">
                              <a:latin typeface="Cambria Math" panose="02040503050406030204" pitchFamily="18" charset="0"/>
                            </a:rPr>
                            <m:t>𝑋</m:t>
                          </m:r>
                        </m:e>
                        <m:sub>
                          <m:r>
                            <a:rPr lang="fr-FR" sz="2000" i="1">
                              <a:latin typeface="Cambria Math" panose="02040503050406030204" pitchFamily="18" charset="0"/>
                            </a:rPr>
                            <m:t>𝑡</m:t>
                          </m:r>
                        </m:sub>
                        <m:sup>
                          <m:r>
                            <a:rPr lang="fr-FR" sz="2000" b="0" i="1" smtClean="0">
                              <a:latin typeface="Cambria Math" panose="02040503050406030204" pitchFamily="18" charset="0"/>
                            </a:rPr>
                            <m:t>𝑖</m:t>
                          </m:r>
                        </m:sup>
                      </m:sSubSup>
                      <m:r>
                        <a:rPr lang="fr-FR" sz="2000" b="0" i="1" smtClean="0">
                          <a:latin typeface="Cambria Math" panose="02040503050406030204" pitchFamily="18" charset="0"/>
                        </a:rPr>
                        <m:t>=</m:t>
                      </m:r>
                      <m:rad>
                        <m:radPr>
                          <m:degHide m:val="on"/>
                          <m:ctrlPr>
                            <a:rPr lang="fr-FR" sz="2000" b="0" i="1" smtClean="0">
                              <a:latin typeface="Cambria Math" panose="02040503050406030204" pitchFamily="18" charset="0"/>
                            </a:rPr>
                          </m:ctrlPr>
                        </m:radPr>
                        <m:deg/>
                        <m:e>
                          <m:sSub>
                            <m:sSubPr>
                              <m:ctrlPr>
                                <a:rPr lang="fr-FR" sz="2000" i="1">
                                  <a:latin typeface="Cambria Math" panose="02040503050406030204" pitchFamily="18" charset="0"/>
                                  <a:ea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ρ</m:t>
                              </m:r>
                            </m:e>
                            <m:sub>
                              <m:r>
                                <a:rPr lang="fr-FR" sz="2000" b="0" i="1" smtClean="0">
                                  <a:latin typeface="Cambria Math" panose="02040503050406030204" pitchFamily="18" charset="0"/>
                                  <a:ea typeface="Cambria Math" panose="02040503050406030204" pitchFamily="18" charset="0"/>
                                </a:rPr>
                                <m:t>𝑖</m:t>
                              </m:r>
                            </m:sub>
                          </m:sSub>
                        </m:e>
                      </m:rad>
                      <m:sSub>
                        <m:sSubPr>
                          <m:ctrlPr>
                            <a:rPr lang="fr-FR" sz="2000" i="1">
                              <a:latin typeface="Cambria Math" panose="02040503050406030204" pitchFamily="18" charset="0"/>
                              <a:ea typeface="Cambria Math" panose="02040503050406030204" pitchFamily="18" charset="0"/>
                            </a:rPr>
                          </m:ctrlPr>
                        </m:sSubPr>
                        <m:e>
                          <m:r>
                            <a:rPr lang="fr-FR" sz="2000" b="0" i="1" smtClean="0">
                              <a:latin typeface="Cambria Math" panose="02040503050406030204" pitchFamily="18" charset="0"/>
                              <a:ea typeface="Cambria Math" panose="02040503050406030204" pitchFamily="18" charset="0"/>
                            </a:rPr>
                            <m:t> </m:t>
                          </m:r>
                          <m:r>
                            <a:rPr lang="fr-FR" sz="2000" i="1">
                              <a:latin typeface="Cambria Math" panose="02040503050406030204" pitchFamily="18" charset="0"/>
                              <a:ea typeface="Cambria Math" panose="02040503050406030204" pitchFamily="18" charset="0"/>
                            </a:rPr>
                            <m:t>𝑍</m:t>
                          </m:r>
                        </m:e>
                        <m:sub>
                          <m:r>
                            <a:rPr lang="fr-FR" sz="2000" i="1">
                              <a:latin typeface="Cambria Math" panose="02040503050406030204" pitchFamily="18" charset="0"/>
                              <a:ea typeface="Cambria Math" panose="02040503050406030204" pitchFamily="18" charset="0"/>
                            </a:rPr>
                            <m:t>𝑡</m:t>
                          </m:r>
                        </m:sub>
                      </m:sSub>
                      <m:r>
                        <a:rPr lang="fr-FR" sz="2000" b="0" i="1" smtClean="0">
                          <a:latin typeface="Cambria Math" panose="02040503050406030204" pitchFamily="18" charset="0"/>
                          <a:ea typeface="Cambria Math" panose="02040503050406030204" pitchFamily="18" charset="0"/>
                        </a:rPr>
                        <m:t>+</m:t>
                      </m:r>
                      <m:rad>
                        <m:radPr>
                          <m:degHide m:val="on"/>
                          <m:ctrlPr>
                            <a:rPr lang="fr-FR" sz="2000" i="1">
                              <a:latin typeface="Cambria Math" panose="02040503050406030204" pitchFamily="18" charset="0"/>
                            </a:rPr>
                          </m:ctrlPr>
                        </m:radPr>
                        <m:deg/>
                        <m:e>
                          <m:r>
                            <a:rPr lang="fr-FR" sz="2000" b="0" i="1" smtClean="0">
                              <a:latin typeface="Cambria Math" panose="02040503050406030204" pitchFamily="18" charset="0"/>
                            </a:rPr>
                            <m:t>1−</m:t>
                          </m:r>
                          <m:sSub>
                            <m:sSubPr>
                              <m:ctrlPr>
                                <a:rPr lang="fr-F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ρ</m:t>
                              </m:r>
                            </m:e>
                            <m:sub>
                              <m:r>
                                <a:rPr lang="fr-FR" sz="2000" i="1">
                                  <a:latin typeface="Cambria Math" panose="02040503050406030204" pitchFamily="18" charset="0"/>
                                  <a:ea typeface="Cambria Math" panose="02040503050406030204" pitchFamily="18" charset="0"/>
                                </a:rPr>
                                <m:t>𝑖</m:t>
                              </m:r>
                            </m:sub>
                          </m:sSub>
                        </m:e>
                      </m:rad>
                      <m:r>
                        <a:rPr lang="fr-FR" sz="2000" b="0" i="1" smtClean="0">
                          <a:latin typeface="Cambria Math" panose="02040503050406030204" pitchFamily="18" charset="0"/>
                          <a:ea typeface="Cambria Math" panose="02040503050406030204" pitchFamily="18" charset="0"/>
                        </a:rPr>
                        <m:t> </m:t>
                      </m:r>
                      <m:sSubSup>
                        <m:sSubSupPr>
                          <m:ctrlPr>
                            <a:rPr lang="fr-FR" sz="2000" i="1">
                              <a:latin typeface="Cambria Math" panose="02040503050406030204" pitchFamily="18" charset="0"/>
                            </a:rPr>
                          </m:ctrlPr>
                        </m:sSubSupPr>
                        <m:e>
                          <m:r>
                            <m:rPr>
                              <m:sty m:val="p"/>
                            </m:rPr>
                            <a:rPr lang="el-GR" sz="2000" i="1" smtClean="0">
                              <a:latin typeface="Cambria Math" panose="02040503050406030204" pitchFamily="18" charset="0"/>
                            </a:rPr>
                            <m:t>ε</m:t>
                          </m:r>
                        </m:e>
                        <m:sub>
                          <m:r>
                            <a:rPr lang="fr-FR" sz="2000" i="1">
                              <a:latin typeface="Cambria Math" panose="02040503050406030204" pitchFamily="18" charset="0"/>
                            </a:rPr>
                            <m:t>𝑡</m:t>
                          </m:r>
                        </m:sub>
                        <m:sup>
                          <m:r>
                            <a:rPr lang="fr-FR" sz="2000" i="1">
                              <a:latin typeface="Cambria Math" panose="02040503050406030204" pitchFamily="18" charset="0"/>
                            </a:rPr>
                            <m:t>𝑖</m:t>
                          </m:r>
                        </m:sup>
                      </m:sSubSup>
                    </m:oMath>
                  </m:oMathPara>
                </a14:m>
                <a:endParaRPr lang="fr-FR" sz="2000" dirty="0">
                  <a:latin typeface="Verdana" panose="020B0604030504040204" pitchFamily="34" charset="0"/>
                </a:endParaRPr>
              </a:p>
            </p:txBody>
          </p:sp>
        </mc:Choice>
        <mc:Fallback xmlns="">
          <p:sp>
            <p:nvSpPr>
              <p:cNvPr id="14" name="ZoneTexte 13">
                <a:extLst>
                  <a:ext uri="{FF2B5EF4-FFF2-40B4-BE49-F238E27FC236}">
                    <a16:creationId xmlns:a16="http://schemas.microsoft.com/office/drawing/2014/main" id="{8A8B74F2-AF2C-2DC4-7BF4-A0C502D10E1B}"/>
                  </a:ext>
                </a:extLst>
              </p:cNvPr>
              <p:cNvSpPr txBox="1">
                <a:spLocks noRot="1" noChangeAspect="1" noMove="1" noResize="1" noEditPoints="1" noAdjustHandles="1" noChangeArrowheads="1" noChangeShapeType="1" noTextEdit="1"/>
              </p:cNvSpPr>
              <p:nvPr/>
            </p:nvSpPr>
            <p:spPr>
              <a:xfrm>
                <a:off x="4526849" y="2475827"/>
                <a:ext cx="3664648" cy="465064"/>
              </a:xfrm>
              <a:prstGeom prst="rect">
                <a:avLst/>
              </a:prstGeom>
              <a:blipFill>
                <a:blip r:embed="rId5"/>
                <a:stretch>
                  <a:fillRect b="-394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17C60B40-1E3C-E69D-9DC5-BFF813A05789}"/>
                  </a:ext>
                </a:extLst>
              </p:cNvPr>
              <p:cNvSpPr txBox="1"/>
              <p:nvPr/>
            </p:nvSpPr>
            <p:spPr>
              <a:xfrm>
                <a:off x="2531121" y="2927055"/>
                <a:ext cx="2601472" cy="438005"/>
              </a:xfrm>
              <a:prstGeom prst="rect">
                <a:avLst/>
              </a:prstGeom>
              <a:noFill/>
            </p:spPr>
            <p:txBody>
              <a:bodyPr wrap="square">
                <a:spAutoFit/>
              </a:bodyPr>
              <a:lstStyle/>
              <a:p>
                <a14:m>
                  <m:oMath xmlns:m="http://schemas.openxmlformats.org/officeDocument/2006/math">
                    <m:sSubSup>
                      <m:sSubSupPr>
                        <m:ctrlPr>
                          <a:rPr lang="fr-FR" sz="1100" b="0" i="1" smtClean="0">
                            <a:latin typeface="Cambria Math" panose="02040503050406030204" pitchFamily="18" charset="0"/>
                          </a:rPr>
                        </m:ctrlPr>
                      </m:sSubSupPr>
                      <m:e>
                        <m:r>
                          <m:rPr>
                            <m:sty m:val="p"/>
                          </m:rPr>
                          <a:rPr lang="fr-FR" sz="1100" b="0" i="0" smtClean="0">
                            <a:latin typeface="Cambria Math" panose="02040503050406030204" pitchFamily="18" charset="0"/>
                          </a:rPr>
                          <m:t>X</m:t>
                        </m:r>
                      </m:e>
                      <m:sub>
                        <m:r>
                          <m:rPr>
                            <m:sty m:val="p"/>
                          </m:rPr>
                          <a:rPr lang="fr-FR" sz="1100" b="0" i="0" smtClean="0">
                            <a:latin typeface="Cambria Math" panose="02040503050406030204" pitchFamily="18" charset="0"/>
                          </a:rPr>
                          <m:t>t</m:t>
                        </m:r>
                      </m:sub>
                      <m:sup>
                        <m:r>
                          <m:rPr>
                            <m:sty m:val="p"/>
                          </m:rPr>
                          <a:rPr lang="fr-FR" sz="1100" b="0" i="0" smtClean="0">
                            <a:latin typeface="Cambria Math" panose="02040503050406030204" pitchFamily="18" charset="0"/>
                          </a:rPr>
                          <m:t>i</m:t>
                        </m:r>
                      </m:sup>
                    </m:sSubSup>
                  </m:oMath>
                </a14:m>
                <a:r>
                  <a:rPr lang="fr-FR" sz="1100" b="0" i="0" dirty="0">
                    <a:latin typeface="+mj-lt"/>
                  </a:rPr>
                  <a:t> : Fa</a:t>
                </a:r>
                <a:r>
                  <a:rPr lang="fr-FR" sz="1100" dirty="0"/>
                  <a:t>cteur latent inobservé</a:t>
                </a:r>
                <a:endParaRPr lang="fr-FR" sz="1100" b="0" i="1" dirty="0"/>
              </a:p>
              <a:p>
                <a14:m>
                  <m:oMath xmlns:m="http://schemas.openxmlformats.org/officeDocument/2006/math">
                    <m:sSub>
                      <m:sSubPr>
                        <m:ctrlPr>
                          <a:rPr lang="fr-FR" sz="1100" b="0" i="1" smtClean="0">
                            <a:latin typeface="Cambria Math" panose="02040503050406030204" pitchFamily="18" charset="0"/>
                          </a:rPr>
                        </m:ctrlPr>
                      </m:sSubPr>
                      <m:e>
                        <m:r>
                          <a:rPr lang="fr-FR" sz="1100" b="0" i="1" smtClean="0">
                            <a:latin typeface="Cambria Math" panose="02040503050406030204" pitchFamily="18" charset="0"/>
                          </a:rPr>
                          <m:t>𝑍</m:t>
                        </m:r>
                      </m:e>
                      <m:sub>
                        <m:r>
                          <a:rPr lang="fr-FR" sz="1100" b="0" i="1" smtClean="0">
                            <a:latin typeface="Cambria Math" panose="02040503050406030204" pitchFamily="18" charset="0"/>
                          </a:rPr>
                          <m:t>𝑡</m:t>
                        </m:r>
                      </m:sub>
                    </m:sSub>
                  </m:oMath>
                </a14:m>
                <a:r>
                  <a:rPr lang="fr-FR" sz="1100" b="0" i="0" dirty="0"/>
                  <a:t> :Facteur systémique</a:t>
                </a:r>
                <a:endParaRPr lang="fr-FR" sz="1100" dirty="0"/>
              </a:p>
            </p:txBody>
          </p:sp>
        </mc:Choice>
        <mc:Fallback xmlns="">
          <p:sp>
            <p:nvSpPr>
              <p:cNvPr id="15" name="ZoneTexte 14">
                <a:extLst>
                  <a:ext uri="{FF2B5EF4-FFF2-40B4-BE49-F238E27FC236}">
                    <a16:creationId xmlns:a16="http://schemas.microsoft.com/office/drawing/2014/main" id="{17C60B40-1E3C-E69D-9DC5-BFF813A05789}"/>
                  </a:ext>
                </a:extLst>
              </p:cNvPr>
              <p:cNvSpPr txBox="1">
                <a:spLocks noRot="1" noChangeAspect="1" noMove="1" noResize="1" noEditPoints="1" noAdjustHandles="1" noChangeArrowheads="1" noChangeShapeType="1" noTextEdit="1"/>
              </p:cNvSpPr>
              <p:nvPr/>
            </p:nvSpPr>
            <p:spPr>
              <a:xfrm>
                <a:off x="2531121" y="2927055"/>
                <a:ext cx="2601472" cy="438005"/>
              </a:xfrm>
              <a:prstGeom prst="rect">
                <a:avLst/>
              </a:prstGeom>
              <a:blipFill>
                <a:blip r:embed="rId6"/>
                <a:stretch>
                  <a:fillRect b="-8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7351A99B-35AC-3720-9701-E92BAA8053B3}"/>
                  </a:ext>
                </a:extLst>
              </p:cNvPr>
              <p:cNvSpPr txBox="1"/>
              <p:nvPr/>
            </p:nvSpPr>
            <p:spPr>
              <a:xfrm>
                <a:off x="5917161" y="2951907"/>
                <a:ext cx="6010112" cy="438838"/>
              </a:xfrm>
              <a:prstGeom prst="rect">
                <a:avLst/>
              </a:prstGeom>
              <a:noFill/>
            </p:spPr>
            <p:txBody>
              <a:bodyPr wrap="square">
                <a:spAutoFit/>
              </a:bodyPr>
              <a:lstStyle/>
              <a:p>
                <a14:m>
                  <m:oMath xmlns:m="http://schemas.openxmlformats.org/officeDocument/2006/math">
                    <m:sSub>
                      <m:sSubPr>
                        <m:ctrlPr>
                          <a:rPr lang="fr-FR" sz="1100" b="0" i="1" smtClean="0">
                            <a:latin typeface="Cambria Math" panose="02040503050406030204" pitchFamily="18" charset="0"/>
                          </a:rPr>
                        </m:ctrlPr>
                      </m:sSubPr>
                      <m:e>
                        <m:r>
                          <a:rPr lang="fr-FR" sz="1100" b="0" i="1" smtClean="0">
                            <a:latin typeface="Cambria Math" panose="02040503050406030204" pitchFamily="18" charset="0"/>
                          </a:rPr>
                          <m:t>𝜌</m:t>
                        </m:r>
                      </m:e>
                      <m:sub>
                        <m:r>
                          <a:rPr lang="fr-FR" sz="1100" b="0" i="1" smtClean="0">
                            <a:latin typeface="Cambria Math" panose="02040503050406030204" pitchFamily="18" charset="0"/>
                          </a:rPr>
                          <m:t>𝑖</m:t>
                        </m:r>
                      </m:sub>
                    </m:sSub>
                  </m:oMath>
                </a14:m>
                <a:r>
                  <a:rPr lang="fr-FR" sz="1100" i="0" dirty="0">
                    <a:latin typeface="+mj-lt"/>
                  </a:rPr>
                  <a:t>: </a:t>
                </a:r>
                <a:r>
                  <a:rPr lang="fr-FR" sz="1100" b="0" i="0" dirty="0">
                    <a:latin typeface="+mj-lt"/>
                  </a:rPr>
                  <a:t>S</a:t>
                </a:r>
                <a:r>
                  <a:rPr lang="fr-FR" sz="1100" dirty="0"/>
                  <a:t>ensibilité à la conjoncture pour les contreparties appartenant à la notation </a:t>
                </a:r>
                <a14:m>
                  <m:oMath xmlns:m="http://schemas.openxmlformats.org/officeDocument/2006/math">
                    <m:r>
                      <a:rPr lang="fr-FR" sz="1100" b="0" i="1" smtClean="0">
                        <a:latin typeface="Cambria Math" panose="02040503050406030204" pitchFamily="18" charset="0"/>
                      </a:rPr>
                      <m:t>𝑖</m:t>
                    </m:r>
                  </m:oMath>
                </a14:m>
                <a:endParaRPr lang="fr-FR" sz="1100" dirty="0"/>
              </a:p>
              <a:p>
                <a14:m>
                  <m:oMath xmlns:m="http://schemas.openxmlformats.org/officeDocument/2006/math">
                    <m:sSubSup>
                      <m:sSubSupPr>
                        <m:ctrlPr>
                          <a:rPr lang="fr-FR" sz="1100" b="0" i="1" smtClean="0">
                            <a:latin typeface="Cambria Math" panose="02040503050406030204" pitchFamily="18" charset="0"/>
                          </a:rPr>
                        </m:ctrlPr>
                      </m:sSubSupPr>
                      <m:e>
                        <m:r>
                          <a:rPr lang="fr-FR" sz="1100" b="0" i="1" smtClean="0">
                            <a:latin typeface="Cambria Math" panose="02040503050406030204" pitchFamily="18" charset="0"/>
                          </a:rPr>
                          <m:t>𝜖</m:t>
                        </m:r>
                      </m:e>
                      <m:sub>
                        <m:r>
                          <a:rPr lang="fr-FR" sz="1100" b="0" i="1" smtClean="0">
                            <a:latin typeface="Cambria Math" panose="02040503050406030204" pitchFamily="18" charset="0"/>
                          </a:rPr>
                          <m:t>𝑡</m:t>
                        </m:r>
                      </m:sub>
                      <m:sup>
                        <m:r>
                          <a:rPr lang="fr-FR" sz="1100" b="0" i="1" smtClean="0">
                            <a:latin typeface="Cambria Math" panose="02040503050406030204" pitchFamily="18" charset="0"/>
                          </a:rPr>
                          <m:t>𝑖</m:t>
                        </m:r>
                      </m:sup>
                    </m:sSubSup>
                  </m:oMath>
                </a14:m>
                <a:r>
                  <a:rPr lang="fr-FR" sz="1100" dirty="0"/>
                  <a:t> : Composante idiosyncratique</a:t>
                </a:r>
              </a:p>
            </p:txBody>
          </p:sp>
        </mc:Choice>
        <mc:Fallback xmlns="">
          <p:sp>
            <p:nvSpPr>
              <p:cNvPr id="16" name="ZoneTexte 15">
                <a:extLst>
                  <a:ext uri="{FF2B5EF4-FFF2-40B4-BE49-F238E27FC236}">
                    <a16:creationId xmlns:a16="http://schemas.microsoft.com/office/drawing/2014/main" id="{7351A99B-35AC-3720-9701-E92BAA8053B3}"/>
                  </a:ext>
                </a:extLst>
              </p:cNvPr>
              <p:cNvSpPr txBox="1">
                <a:spLocks noRot="1" noChangeAspect="1" noMove="1" noResize="1" noEditPoints="1" noAdjustHandles="1" noChangeArrowheads="1" noChangeShapeType="1" noTextEdit="1"/>
              </p:cNvSpPr>
              <p:nvPr/>
            </p:nvSpPr>
            <p:spPr>
              <a:xfrm>
                <a:off x="5917161" y="2951907"/>
                <a:ext cx="6010112" cy="438838"/>
              </a:xfrm>
              <a:prstGeom prst="rect">
                <a:avLst/>
              </a:prstGeom>
              <a:blipFill>
                <a:blip r:embed="rId7"/>
                <a:stretch>
                  <a:fillRect t="-1389" b="-8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D2C95DD1-BDB3-EA16-3CF5-681C6AA55194}"/>
                  </a:ext>
                </a:extLst>
              </p:cNvPr>
              <p:cNvSpPr txBox="1"/>
              <p:nvPr/>
            </p:nvSpPr>
            <p:spPr>
              <a:xfrm>
                <a:off x="2224232" y="4383314"/>
                <a:ext cx="7743536" cy="808235"/>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smtClean="0">
                              <a:latin typeface="Cambria Math" panose="02040503050406030204" pitchFamily="18" charset="0"/>
                            </a:rPr>
                          </m:ctrlPr>
                        </m:sSubSupPr>
                        <m:e>
                          <m:r>
                            <a:rPr lang="fr-FR" b="0" i="1" smtClean="0">
                              <a:latin typeface="Cambria Math" panose="02040503050406030204" pitchFamily="18" charset="0"/>
                            </a:rPr>
                            <m:t>𝑃𝐷</m:t>
                          </m:r>
                        </m:e>
                        <m:sub>
                          <m:r>
                            <a:rPr lang="fr-FR" b="0" i="1" smtClean="0">
                              <a:latin typeface="Cambria Math" panose="02040503050406030204" pitchFamily="18" charset="0"/>
                            </a:rPr>
                            <m:t>𝑃𝐼𝑇</m:t>
                          </m:r>
                        </m:sub>
                        <m:sup>
                          <m:r>
                            <a:rPr lang="fr-FR" b="0" i="1" smtClean="0">
                              <a:latin typeface="Cambria Math" panose="02040503050406030204" pitchFamily="18" charset="0"/>
                            </a:rPr>
                            <m:t>𝑖</m:t>
                          </m:r>
                        </m:sup>
                      </m:sSubSup>
                      <m:d>
                        <m:dPr>
                          <m:ctrlPr>
                            <a:rPr lang="fr-FR" i="1" smtClean="0">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b="0" i="1" smtClean="0">
                                  <a:latin typeface="Cambria Math" panose="02040503050406030204" pitchFamily="18" charset="0"/>
                                </a:rPr>
                                <m:t>𝑋</m:t>
                              </m:r>
                            </m:e>
                            <m:sub>
                              <m:r>
                                <a:rPr lang="fr-FR" b="0" i="1" smtClean="0">
                                  <a:latin typeface="Cambria Math" panose="02040503050406030204" pitchFamily="18" charset="0"/>
                                </a:rPr>
                                <m:t>𝑡</m:t>
                              </m:r>
                            </m:sub>
                            <m:sup>
                              <m:r>
                                <a:rPr lang="fr-FR" i="1">
                                  <a:latin typeface="Cambria Math" panose="02040503050406030204" pitchFamily="18" charset="0"/>
                                </a:rPr>
                                <m:t>𝑖</m:t>
                              </m:r>
                            </m:sup>
                          </m:sSubSup>
                          <m:r>
                            <a:rPr lang="fr-FR" b="0" i="1" smtClean="0">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𝐵</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 </m:t>
                          </m:r>
                        </m:e>
                        <m:e>
                          <m:r>
                            <a:rPr lang="fr-FR" b="0" i="1" smtClean="0">
                              <a:latin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𝑍</m:t>
                              </m:r>
                            </m:e>
                            <m:sub>
                              <m:r>
                                <a:rPr lang="fr-FR" i="1">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r>
                        <a:rPr lang="fr-FR" b="0" i="1" smtClean="0">
                          <a:latin typeface="Cambria Math" panose="02040503050406030204" pitchFamily="18" charset="0"/>
                        </a:rPr>
                        <m:t>=</m:t>
                      </m:r>
                      <m:r>
                        <m:rPr>
                          <m:sty m:val="p"/>
                        </m:rPr>
                        <a:rPr lang="el-GR" b="0" i="1" smtClean="0">
                          <a:latin typeface="Cambria Math" panose="02040503050406030204" pitchFamily="18" charset="0"/>
                        </a:rPr>
                        <m:t>Φ</m:t>
                      </m:r>
                      <m:d>
                        <m:dPr>
                          <m:ctrlPr>
                            <a:rPr lang="el-GR" b="0" i="1" smtClean="0">
                              <a:latin typeface="Cambria Math" panose="02040503050406030204" pitchFamily="18" charset="0"/>
                            </a:rPr>
                          </m:ctrlPr>
                        </m:dPr>
                        <m:e>
                          <m:f>
                            <m:fPr>
                              <m:ctrlPr>
                                <a:rPr lang="el-GR" b="0" i="1" smtClean="0">
                                  <a:latin typeface="Cambria Math" panose="02040503050406030204" pitchFamily="18" charset="0"/>
                                </a:rPr>
                              </m:ctrlPr>
                            </m:fPr>
                            <m:num>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 −</m:t>
                              </m:r>
                              <m:rad>
                                <m:radPr>
                                  <m:degHide m:val="on"/>
                                  <m:ctrlPr>
                                    <a:rPr lang="fr-FR" i="1">
                                      <a:latin typeface="Cambria Math" panose="02040503050406030204" pitchFamily="18" charset="0"/>
                                    </a:rPr>
                                  </m:ctrlPr>
                                </m:radPr>
                                <m:deg/>
                                <m:e>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ρ</m:t>
                                      </m:r>
                                    </m:e>
                                    <m:sub>
                                      <m:r>
                                        <a:rPr lang="fr-FR" i="1">
                                          <a:latin typeface="Cambria Math" panose="02040503050406030204" pitchFamily="18" charset="0"/>
                                          <a:ea typeface="Cambria Math" panose="02040503050406030204" pitchFamily="18" charset="0"/>
                                        </a:rPr>
                                        <m:t>𝑖</m:t>
                                      </m:r>
                                    </m:sub>
                                  </m:sSub>
                                </m:e>
                              </m:rad>
                              <m:r>
                                <a:rPr lang="fr-FR" b="0" i="1" smtClean="0">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num>
                            <m:den>
                              <m:rad>
                                <m:radPr>
                                  <m:degHide m:val="on"/>
                                  <m:ctrlPr>
                                    <a:rPr lang="fr-FR" i="1" smtClean="0">
                                      <a:latin typeface="Cambria Math" panose="02040503050406030204" pitchFamily="18" charset="0"/>
                                    </a:rPr>
                                  </m:ctrlPr>
                                </m:radPr>
                                <m:deg/>
                                <m:e>
                                  <m:r>
                                    <a:rPr lang="fr-FR" i="1">
                                      <a:latin typeface="Cambria Math" panose="02040503050406030204" pitchFamily="18" charset="0"/>
                                    </a:rPr>
                                    <m:t>1−</m:t>
                                  </m:r>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ρ</m:t>
                                      </m:r>
                                    </m:e>
                                    <m:sub>
                                      <m:r>
                                        <a:rPr lang="fr-FR" i="1">
                                          <a:latin typeface="Cambria Math" panose="02040503050406030204" pitchFamily="18" charset="0"/>
                                          <a:ea typeface="Cambria Math" panose="02040503050406030204" pitchFamily="18" charset="0"/>
                                        </a:rPr>
                                        <m:t>𝑖</m:t>
                                      </m:r>
                                    </m:sub>
                                  </m:sSub>
                                </m:e>
                              </m:rad>
                            </m:den>
                          </m:f>
                        </m:e>
                      </m:d>
                    </m:oMath>
                  </m:oMathPara>
                </a14:m>
                <a:endParaRPr lang="fr-FR" dirty="0">
                  <a:latin typeface="Verdana" panose="020B0604030504040204" pitchFamily="34" charset="0"/>
                </a:endParaRPr>
              </a:p>
            </p:txBody>
          </p:sp>
        </mc:Choice>
        <mc:Fallback xmlns="">
          <p:sp>
            <p:nvSpPr>
              <p:cNvPr id="17" name="ZoneTexte 16">
                <a:extLst>
                  <a:ext uri="{FF2B5EF4-FFF2-40B4-BE49-F238E27FC236}">
                    <a16:creationId xmlns:a16="http://schemas.microsoft.com/office/drawing/2014/main" id="{D2C95DD1-BDB3-EA16-3CF5-681C6AA55194}"/>
                  </a:ext>
                </a:extLst>
              </p:cNvPr>
              <p:cNvSpPr txBox="1">
                <a:spLocks noRot="1" noChangeAspect="1" noMove="1" noResize="1" noEditPoints="1" noAdjustHandles="1" noChangeArrowheads="1" noChangeShapeType="1" noTextEdit="1"/>
              </p:cNvSpPr>
              <p:nvPr/>
            </p:nvSpPr>
            <p:spPr>
              <a:xfrm>
                <a:off x="2224232" y="4383314"/>
                <a:ext cx="7743536" cy="808235"/>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EF136ABD-1D63-C2B4-198A-405D186C16D9}"/>
                  </a:ext>
                </a:extLst>
              </p:cNvPr>
              <p:cNvSpPr txBox="1"/>
              <p:nvPr/>
            </p:nvSpPr>
            <p:spPr>
              <a:xfrm>
                <a:off x="8728783" y="4958916"/>
                <a:ext cx="2120291" cy="374573"/>
              </a:xfrm>
              <a:prstGeom prst="rect">
                <a:avLst/>
              </a:prstGeom>
            </p:spPr>
            <p:txBody>
              <a:bodyPr vert="horz" wrap="square" lIns="90000" tIns="45720" rIns="91440" bIns="45720" rtlCol="0">
                <a:no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rPr>
                        <m:t>Φ</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la</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cdf</m:t>
                      </m:r>
                      <m:r>
                        <a:rPr lang="fr-FR" sz="1400" b="0" i="0" smtClean="0">
                          <a:latin typeface="Cambria Math" panose="02040503050406030204" pitchFamily="18" charset="0"/>
                        </a:rPr>
                        <m:t> </m:t>
                      </m:r>
                      <m:sSup>
                        <m:sSupPr>
                          <m:ctrlPr>
                            <a:rPr lang="fr-FR" sz="1400" b="0" i="1" smtClean="0">
                              <a:latin typeface="Cambria Math" panose="02040503050406030204" pitchFamily="18" charset="0"/>
                            </a:rPr>
                          </m:ctrlPr>
                        </m:sSupPr>
                        <m:e>
                          <m:r>
                            <m:rPr>
                              <m:sty m:val="p"/>
                            </m:rPr>
                            <a:rPr lang="fr-FR" sz="1400" b="0" i="0" smtClean="0">
                              <a:latin typeface="Cambria Math" panose="02040503050406030204" pitchFamily="18" charset="0"/>
                            </a:rPr>
                            <m:t>d</m:t>
                          </m:r>
                        </m:e>
                        <m:sup>
                          <m:r>
                            <a:rPr lang="fr-FR" sz="1400" b="0" i="0" smtClean="0">
                              <a:latin typeface="Cambria Math" panose="02040503050406030204" pitchFamily="18" charset="0"/>
                            </a:rPr>
                            <m:t>′</m:t>
                          </m:r>
                        </m:sup>
                      </m:sSup>
                      <m:r>
                        <m:rPr>
                          <m:sty m:val="p"/>
                        </m:rPr>
                        <a:rPr lang="fr-FR" sz="1400" b="0" i="0" smtClean="0">
                          <a:latin typeface="Cambria Math" panose="02040503050406030204" pitchFamily="18" charset="0"/>
                        </a:rPr>
                        <m:t>une</m:t>
                      </m:r>
                      <m:r>
                        <a:rPr lang="fr-FR" sz="1400" b="0" i="0" smtClean="0">
                          <a:latin typeface="Cambria Math" panose="02040503050406030204" pitchFamily="18" charset="0"/>
                        </a:rPr>
                        <m:t> </m:t>
                      </m:r>
                      <m:r>
                        <m:rPr>
                          <m:sty m:val="p"/>
                        </m:rPr>
                        <a:rPr lang="fr-FR" sz="1400" b="0" i="0" smtClean="0">
                          <a:latin typeface="Cambria Math" panose="02040503050406030204" pitchFamily="18" charset="0"/>
                        </a:rPr>
                        <m:t>N</m:t>
                      </m:r>
                      <m:r>
                        <a:rPr lang="fr-FR" sz="1400" b="0" i="0" smtClean="0">
                          <a:latin typeface="Cambria Math" panose="02040503050406030204" pitchFamily="18" charset="0"/>
                        </a:rPr>
                        <m:t>(0,1)</m:t>
                      </m:r>
                    </m:oMath>
                  </m:oMathPara>
                </a14:m>
                <a:endParaRPr lang="fr-FR" sz="1400" dirty="0" err="1">
                  <a:latin typeface="Verdana" panose="020B0604030504040204" pitchFamily="34" charset="0"/>
                </a:endParaRPr>
              </a:p>
            </p:txBody>
          </p:sp>
        </mc:Choice>
        <mc:Fallback xmlns="">
          <p:sp>
            <p:nvSpPr>
              <p:cNvPr id="18" name="ZoneTexte 17">
                <a:extLst>
                  <a:ext uri="{FF2B5EF4-FFF2-40B4-BE49-F238E27FC236}">
                    <a16:creationId xmlns:a16="http://schemas.microsoft.com/office/drawing/2014/main" id="{EF136ABD-1D63-C2B4-198A-405D186C16D9}"/>
                  </a:ext>
                </a:extLst>
              </p:cNvPr>
              <p:cNvSpPr txBox="1">
                <a:spLocks noRot="1" noChangeAspect="1" noMove="1" noResize="1" noEditPoints="1" noAdjustHandles="1" noChangeArrowheads="1" noChangeShapeType="1" noTextEdit="1"/>
              </p:cNvSpPr>
              <p:nvPr/>
            </p:nvSpPr>
            <p:spPr>
              <a:xfrm>
                <a:off x="8728783" y="4958916"/>
                <a:ext cx="2120291" cy="374573"/>
              </a:xfrm>
              <a:prstGeom prst="rect">
                <a:avLst/>
              </a:prstGeom>
              <a:blipFill>
                <a:blip r:embed="rId9"/>
                <a:stretch>
                  <a:fillRect/>
                </a:stretch>
              </a:blipFill>
            </p:spPr>
            <p:txBody>
              <a:bodyPr/>
              <a:lstStyle/>
              <a:p>
                <a:r>
                  <a:rPr lang="fr-FR">
                    <a:noFill/>
                  </a:rPr>
                  <a:t> </a:t>
                </a:r>
              </a:p>
            </p:txBody>
          </p:sp>
        </mc:Fallback>
      </mc:AlternateContent>
      <p:sp>
        <p:nvSpPr>
          <p:cNvPr id="4" name="ZoneTexte 3">
            <a:extLst>
              <a:ext uri="{FF2B5EF4-FFF2-40B4-BE49-F238E27FC236}">
                <a16:creationId xmlns:a16="http://schemas.microsoft.com/office/drawing/2014/main" id="{983179EB-B3CC-A754-7A76-2EE57A9F1F0E}"/>
              </a:ext>
            </a:extLst>
          </p:cNvPr>
          <p:cNvSpPr txBox="1"/>
          <p:nvPr/>
        </p:nvSpPr>
        <p:spPr>
          <a:xfrm>
            <a:off x="265114" y="5402754"/>
            <a:ext cx="11608153" cy="461665"/>
          </a:xfrm>
          <a:prstGeom prst="rect">
            <a:avLst/>
          </a:prstGeom>
          <a:noFill/>
        </p:spPr>
        <p:txBody>
          <a:bodyPr wrap="square">
            <a:spAutoFit/>
          </a:bodyPr>
          <a:lstStyle/>
          <a:p>
            <a:r>
              <a:rPr lang="fr-FR" sz="1200" dirty="0"/>
              <a:t>Le modèle </a:t>
            </a:r>
            <a:r>
              <a:rPr lang="fr-FR" sz="1200" b="1" dirty="0"/>
              <a:t>CreditMetrics </a:t>
            </a:r>
            <a:r>
              <a:rPr lang="fr-FR" sz="1200" dirty="0"/>
              <a:t>considère non seulement le défaut mais toutes les combinaisons de migrations de rating. Ainsi on estime la </a:t>
            </a:r>
            <a:r>
              <a:rPr lang="fr-FR" sz="1200" b="1" dirty="0"/>
              <a:t>migration d’un rating i vers un rating j</a:t>
            </a:r>
            <a:r>
              <a:rPr lang="fr-FR" sz="1200" dirty="0"/>
              <a:t>.</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0638EC12-BEAC-E006-04AD-5B50F5CD5BD9}"/>
                  </a:ext>
                </a:extLst>
              </p:cNvPr>
              <p:cNvSpPr txBox="1"/>
              <p:nvPr/>
            </p:nvSpPr>
            <p:spPr>
              <a:xfrm>
                <a:off x="1408322" y="6066697"/>
                <a:ext cx="9375354" cy="441468"/>
              </a:xfrm>
              <a:prstGeom prst="rect">
                <a:avLst/>
              </a:prstGeom>
              <a:noFill/>
            </p:spPr>
            <p:txBody>
              <a:bodyPr wrap="square">
                <a:spAutoFit/>
              </a:bodyPr>
              <a:lstStyle/>
              <a:p>
                <a:pPr algn="just">
                  <a:spcBef>
                    <a:spcPts val="600"/>
                  </a:spcBef>
                  <a:buClr>
                    <a:schemeClr val="tx1"/>
                  </a:buClr>
                </a:pPr>
                <a14:m>
                  <m:oMathPara xmlns:m="http://schemas.openxmlformats.org/officeDocument/2006/math">
                    <m:oMathParaPr>
                      <m:jc m:val="centerGroup"/>
                    </m:oMathParaPr>
                    <m:oMath xmlns:m="http://schemas.openxmlformats.org/officeDocument/2006/math">
                      <m:sSubSup>
                        <m:sSubSupPr>
                          <m:ctrlPr>
                            <a:rPr lang="fr-FR" i="1" smtClean="0">
                              <a:latin typeface="Cambria Math" panose="02040503050406030204" pitchFamily="18" charset="0"/>
                            </a:rPr>
                          </m:ctrlPr>
                        </m:sSubSupPr>
                        <m:e>
                          <m:r>
                            <a:rPr lang="fr-FR" b="0" i="1" smtClean="0">
                              <a:latin typeface="Cambria Math" panose="02040503050406030204" pitchFamily="18" charset="0"/>
                            </a:rPr>
                            <m:t>𝑝</m:t>
                          </m:r>
                        </m:e>
                        <m:sub>
                          <m:r>
                            <a:rPr lang="fr-FR" b="0" i="1" smtClean="0">
                              <a:latin typeface="Cambria Math" panose="02040503050406030204" pitchFamily="18" charset="0"/>
                            </a:rPr>
                            <m:t>𝑃𝐼𝑇</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𝑗</m:t>
                          </m:r>
                        </m:sup>
                      </m:sSubSup>
                      <m:d>
                        <m:dPr>
                          <m:ctrlPr>
                            <a:rPr lang="fr-FR" i="1" smtClean="0">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r>
                        <a:rPr lang="fr-FR" b="0" i="1" smtClean="0">
                          <a:latin typeface="Cambria Math" panose="02040503050406030204" pitchFamily="18" charset="0"/>
                        </a:rPr>
                        <m:t>=</m:t>
                      </m:r>
                      <m:r>
                        <a:rPr lang="fr-FR" i="1">
                          <a:latin typeface="Cambria Math" panose="02040503050406030204" pitchFamily="18" charset="0"/>
                        </a:rPr>
                        <m:t>𝑃</m:t>
                      </m:r>
                      <m:d>
                        <m:dPr>
                          <m:ctrlPr>
                            <a:rPr lang="fr-FR" i="1">
                              <a:latin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𝑖𝑗</m:t>
                              </m:r>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rPr>
                            <m:t>&lt;</m:t>
                          </m:r>
                          <m:sSubSup>
                            <m:sSubSupPr>
                              <m:ctrlPr>
                                <a:rPr lang="fr-FR"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𝑡</m:t>
                              </m:r>
                            </m:sub>
                            <m:sup>
                              <m:r>
                                <a:rPr lang="fr-FR" i="1">
                                  <a:latin typeface="Cambria Math" panose="02040503050406030204" pitchFamily="18" charset="0"/>
                                </a:rPr>
                                <m:t>𝑖</m:t>
                              </m:r>
                            </m:sup>
                          </m:sSubSup>
                          <m:r>
                            <a:rPr lang="fr-FR" i="1">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𝑖𝑗</m:t>
                              </m:r>
                            </m:sub>
                          </m:sSub>
                          <m:r>
                            <a:rPr lang="fr-FR" i="1">
                              <a:latin typeface="Cambria Math" panose="02040503050406030204" pitchFamily="18" charset="0"/>
                              <a:ea typeface="Cambria Math" panose="02040503050406030204" pitchFamily="18" charset="0"/>
                            </a:rPr>
                            <m:t> </m:t>
                          </m:r>
                        </m:e>
                        <m:e>
                          <m:r>
                            <a:rPr lang="fr-FR" i="1">
                              <a:latin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𝑍</m:t>
                              </m:r>
                            </m:e>
                            <m:sub>
                              <m:r>
                                <a:rPr lang="fr-FR" i="1">
                                  <a:latin typeface="Cambria Math" panose="02040503050406030204" pitchFamily="18" charset="0"/>
                                  <a:ea typeface="Cambria Math" panose="02040503050406030204" pitchFamily="18" charset="0"/>
                                </a:rPr>
                                <m:t>𝑡</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𝑃</m:t>
                      </m:r>
                      <m:d>
                        <m:dPr>
                          <m:ctrlPr>
                            <a:rPr lang="fr-FR" i="1">
                              <a:latin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𝑋</m:t>
                              </m:r>
                            </m:e>
                            <m:sub>
                              <m:r>
                                <a:rPr lang="fr-FR" i="1">
                                  <a:latin typeface="Cambria Math" panose="02040503050406030204" pitchFamily="18" charset="0"/>
                                </a:rPr>
                                <m:t>𝑡</m:t>
                              </m:r>
                            </m:sub>
                            <m:sup>
                              <m:r>
                                <a:rPr lang="fr-FR" b="0" i="1" smtClean="0">
                                  <a:latin typeface="Cambria Math" panose="02040503050406030204" pitchFamily="18" charset="0"/>
                                </a:rPr>
                                <m:t>𝑖</m:t>
                              </m:r>
                            </m:sup>
                          </m:sSubSup>
                          <m:r>
                            <a:rPr lang="fr-FR" i="1">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𝐵</m:t>
                              </m:r>
                            </m:e>
                            <m:sub>
                              <m:r>
                                <a:rPr lang="fr-FR" b="0" i="1" smtClean="0">
                                  <a:latin typeface="Cambria Math" panose="02040503050406030204" pitchFamily="18" charset="0"/>
                                  <a:ea typeface="Cambria Math" panose="02040503050406030204" pitchFamily="18" charset="0"/>
                                </a:rPr>
                                <m:t>𝑖𝑗</m:t>
                              </m:r>
                            </m:sub>
                          </m:sSub>
                          <m:r>
                            <a:rPr lang="fr-FR" i="1">
                              <a:latin typeface="Cambria Math" panose="02040503050406030204" pitchFamily="18" charset="0"/>
                              <a:ea typeface="Cambria Math" panose="02040503050406030204" pitchFamily="18" charset="0"/>
                            </a:rPr>
                            <m:t> </m:t>
                          </m:r>
                        </m:e>
                        <m:e>
                          <m:r>
                            <a:rPr lang="fr-FR" i="1">
                              <a:latin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𝑍</m:t>
                              </m:r>
                            </m:e>
                            <m:sub>
                              <m:r>
                                <a:rPr lang="fr-FR" i="1">
                                  <a:latin typeface="Cambria Math" panose="02040503050406030204" pitchFamily="18" charset="0"/>
                                  <a:ea typeface="Cambria Math" panose="02040503050406030204" pitchFamily="18" charset="0"/>
                                </a:rPr>
                                <m:t>𝑡</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sSubSup>
                            <m:sSubSupPr>
                              <m:ctrlPr>
                                <a:rPr lang="fr-FR" i="1">
                                  <a:latin typeface="Cambria Math" panose="02040503050406030204" pitchFamily="18" charset="0"/>
                                </a:rPr>
                              </m:ctrlPr>
                            </m:sSubSupPr>
                            <m:e>
                              <m:r>
                                <a:rPr lang="fr-FR" b="0" i="1" smtClean="0">
                                  <a:latin typeface="Cambria Math" panose="02040503050406030204" pitchFamily="18" charset="0"/>
                                </a:rPr>
                                <m:t>𝑋</m:t>
                              </m:r>
                            </m:e>
                            <m:sub>
                              <m:r>
                                <a:rPr lang="fr-FR" b="0" i="1" smtClean="0">
                                  <a:latin typeface="Cambria Math" panose="02040503050406030204" pitchFamily="18" charset="0"/>
                                </a:rPr>
                                <m:t>𝑡</m:t>
                              </m:r>
                            </m:sub>
                            <m:sup>
                              <m:r>
                                <a:rPr lang="fr-FR" i="1">
                                  <a:latin typeface="Cambria Math" panose="02040503050406030204" pitchFamily="18" charset="0"/>
                                </a:rPr>
                                <m:t>𝑖</m:t>
                              </m:r>
                            </m:sup>
                          </m:sSubSup>
                          <m:r>
                            <a:rPr lang="fr-FR" b="0" i="1" smtClean="0">
                              <a:latin typeface="Cambria Math" panose="02040503050406030204" pitchFamily="18" charset="0"/>
                            </a:rPr>
                            <m:t>&lt;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𝐵</m:t>
                              </m:r>
                            </m:e>
                            <m:sub>
                              <m:r>
                                <a:rPr lang="fr-FR" b="0" i="1" smtClean="0">
                                  <a:latin typeface="Cambria Math" panose="02040503050406030204" pitchFamily="18" charset="0"/>
                                  <a:ea typeface="Cambria Math" panose="02040503050406030204" pitchFamily="18" charset="0"/>
                                </a:rPr>
                                <m:t>𝑖𝑗</m:t>
                              </m:r>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ea typeface="Cambria Math" panose="02040503050406030204" pitchFamily="18" charset="0"/>
                            </a:rPr>
                            <m:t> </m:t>
                          </m:r>
                        </m:e>
                        <m:e>
                          <m:r>
                            <a:rPr lang="fr-FR" b="0" i="1" smtClean="0">
                              <a:latin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𝑍</m:t>
                              </m:r>
                            </m:e>
                            <m:sub>
                              <m:r>
                                <a:rPr lang="fr-FR" i="1">
                                  <a:latin typeface="Cambria Math" panose="02040503050406030204" pitchFamily="18" charset="0"/>
                                  <a:ea typeface="Cambria Math" panose="02040503050406030204" pitchFamily="18" charset="0"/>
                                </a:rPr>
                                <m:t>𝑡</m:t>
                              </m:r>
                            </m:sub>
                          </m:sSub>
                          <m:r>
                            <a:rPr lang="fr-FR" b="0" i="1" smtClean="0">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𝑧</m:t>
                              </m:r>
                            </m:e>
                            <m:sub>
                              <m:r>
                                <a:rPr lang="fr-FR" i="1">
                                  <a:latin typeface="Cambria Math" panose="02040503050406030204" pitchFamily="18" charset="0"/>
                                  <a:ea typeface="Cambria Math" panose="02040503050406030204" pitchFamily="18" charset="0"/>
                                </a:rPr>
                                <m:t>𝑡</m:t>
                              </m:r>
                            </m:sub>
                          </m:sSub>
                        </m:e>
                      </m:d>
                    </m:oMath>
                  </m:oMathPara>
                </a14:m>
                <a:endParaRPr lang="fr-FR" dirty="0">
                  <a:latin typeface="Verdana" panose="020B0604030504040204" pitchFamily="34" charset="0"/>
                </a:endParaRPr>
              </a:p>
            </p:txBody>
          </p:sp>
        </mc:Choice>
        <mc:Fallback xmlns="">
          <p:sp>
            <p:nvSpPr>
              <p:cNvPr id="7" name="ZoneTexte 6">
                <a:extLst>
                  <a:ext uri="{FF2B5EF4-FFF2-40B4-BE49-F238E27FC236}">
                    <a16:creationId xmlns:a16="http://schemas.microsoft.com/office/drawing/2014/main" id="{0638EC12-BEAC-E006-04AD-5B50F5CD5BD9}"/>
                  </a:ext>
                </a:extLst>
              </p:cNvPr>
              <p:cNvSpPr txBox="1">
                <a:spLocks noRot="1" noChangeAspect="1" noMove="1" noResize="1" noEditPoints="1" noAdjustHandles="1" noChangeArrowheads="1" noChangeShapeType="1" noTextEdit="1"/>
              </p:cNvSpPr>
              <p:nvPr/>
            </p:nvSpPr>
            <p:spPr>
              <a:xfrm>
                <a:off x="1408322" y="6066697"/>
                <a:ext cx="9375354" cy="441468"/>
              </a:xfrm>
              <a:prstGeom prst="rect">
                <a:avLst/>
              </a:prstGeom>
              <a:blipFill>
                <a:blip r:embed="rId10"/>
                <a:stretch>
                  <a:fillRect b="-5479"/>
                </a:stretch>
              </a:blipFill>
            </p:spPr>
            <p:txBody>
              <a:bodyPr/>
              <a:lstStyle/>
              <a:p>
                <a:r>
                  <a:rPr lang="fr-FR">
                    <a:noFill/>
                  </a:rPr>
                  <a:t> </a:t>
                </a:r>
              </a:p>
            </p:txBody>
          </p:sp>
        </mc:Fallback>
      </mc:AlternateContent>
      <p:sp>
        <p:nvSpPr>
          <p:cNvPr id="12" name="Google Shape;6353;p138">
            <a:extLst>
              <a:ext uri="{FF2B5EF4-FFF2-40B4-BE49-F238E27FC236}">
                <a16:creationId xmlns:a16="http://schemas.microsoft.com/office/drawing/2014/main" id="{62D4B218-4207-4518-063E-7EBB7E8AE228}"/>
              </a:ext>
            </a:extLst>
          </p:cNvPr>
          <p:cNvSpPr/>
          <p:nvPr/>
        </p:nvSpPr>
        <p:spPr>
          <a:xfrm>
            <a:off x="1481538" y="5986934"/>
            <a:ext cx="9228921" cy="661937"/>
          </a:xfrm>
          <a:prstGeom prst="rect">
            <a:avLst/>
          </a:prstGeom>
          <a:noFill/>
          <a:ln w="254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83462365"/>
      </p:ext>
    </p:extLst>
  </p:cSld>
  <p:clrMapOvr>
    <a:masterClrMapping/>
  </p:clrMapOvr>
</p:sld>
</file>

<file path=ppt/theme/theme1.xml><?xml version="1.0" encoding="utf-8"?>
<a:theme xmlns:a="http://schemas.openxmlformats.org/drawingml/2006/main" name="Theme_SM_T2_2024">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Theme_SM_T2_2024" id="{4A5D5526-CC66-4D2D-A1FE-2DD4F814179C}" vid="{53C90189-911F-4730-AE53-FB59024CA2A8}"/>
    </a:ext>
  </a:extLst>
</a:theme>
</file>

<file path=ppt/theme/theme10.xml><?xml version="1.0" encoding="utf-8"?>
<a:theme xmlns:a="http://schemas.openxmlformats.org/drawingml/2006/main" name="Groupe Square">
  <a:themeElements>
    <a:clrScheme name="Square02">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Tes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ontserrat" pitchFamily="2" charset="7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ppt/theme/theme11.xml><?xml version="1.0" encoding="utf-8"?>
<a:theme xmlns:a="http://schemas.openxmlformats.org/drawingml/2006/main" name="2_Theme_SM_T2_2024">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Theme_SM_T2_2024" id="{4A5D5526-CC66-4D2D-A1FE-2DD4F814179C}" vid="{53C90189-911F-4730-AE53-FB59024CA2A8}"/>
    </a:ext>
  </a:extLst>
</a:theme>
</file>

<file path=ppt/theme/theme12.xml><?xml version="1.0" encoding="utf-8"?>
<a:theme xmlns:a="http://schemas.openxmlformats.org/drawingml/2006/main" name="1_Square 2020_T2">
  <a:themeElements>
    <a:clrScheme name="Square 2 T2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uare 2020_T2">
  <a:themeElements>
    <a:clrScheme name="Square 2 T2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ppt/theme/theme3.xml><?xml version="1.0" encoding="utf-8"?>
<a:theme xmlns:a="http://schemas.openxmlformats.org/drawingml/2006/main" name="Square_Oct_2023_VF">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quare_Oct_2023_VF" id="{68DDBF0C-DAD6-419E-87EA-B3F98B52A3F9}" vid="{CE5DFAC7-2025-4D10-B476-967AFBB4533B}"/>
    </a:ext>
  </a:extLst>
</a:theme>
</file>

<file path=ppt/theme/theme4.xml><?xml version="1.0" encoding="utf-8"?>
<a:theme xmlns:a="http://schemas.openxmlformats.org/drawingml/2006/main" name="1_Theme_SM_T2_2024">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Theme_SM_T2_2024" id="{4A5D5526-CC66-4D2D-A1FE-2DD4F814179C}" vid="{53C90189-911F-4730-AE53-FB59024CA2A8}"/>
    </a:ext>
  </a:extLst>
</a:theme>
</file>

<file path=ppt/theme/theme5.xml><?xml version="1.0" encoding="utf-8"?>
<a:theme xmlns:a="http://schemas.openxmlformats.org/drawingml/2006/main" name="Template Square T4">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Template Square T4" id="{DDE70BA3-50E4-47EC-B29D-7DED062D77EF}" vid="{A32F5CE1-B623-48EF-88B7-E261724C7A72}"/>
    </a:ext>
  </a:extLst>
</a:theme>
</file>

<file path=ppt/theme/theme6.xml><?xml version="1.0" encoding="utf-8"?>
<a:theme xmlns:a="http://schemas.openxmlformats.org/drawingml/2006/main" name="8_Square 2020_T2">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ppt/theme/theme7.xml><?xml version="1.0" encoding="utf-8"?>
<a:theme xmlns:a="http://schemas.openxmlformats.org/drawingml/2006/main" name="11_Square 2020_T2">
  <a:themeElements>
    <a:clrScheme name="Square 2 T2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ppt/theme/theme8.xml><?xml version="1.0" encoding="utf-8"?>
<a:theme xmlns:a="http://schemas.openxmlformats.org/drawingml/2006/main" name="Square Light">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quare Light" id="{A4D17339-0F3D-44A1-9EF7-D1C93A477186}" vid="{C75E599D-6FF7-49F8-9651-4F592B44C12C}"/>
    </a:ext>
  </a:extLst>
</a:theme>
</file>

<file path=ppt/theme/theme9.xml><?xml version="1.0" encoding="utf-8"?>
<a:theme xmlns:a="http://schemas.openxmlformats.org/drawingml/2006/main" name="10_Square 2020_T2">
  <a:themeElements>
    <a:clrScheme name="Square T2 _ 2020">
      <a:dk1>
        <a:srgbClr val="000000"/>
      </a:dk1>
      <a:lt1>
        <a:srgbClr val="FFFFFF"/>
      </a:lt1>
      <a:dk2>
        <a:srgbClr val="000000"/>
      </a:dk2>
      <a:lt2>
        <a:srgbClr val="BD8E42"/>
      </a:lt2>
      <a:accent1>
        <a:srgbClr val="404041"/>
      </a:accent1>
      <a:accent2>
        <a:srgbClr val="876B3A"/>
      </a:accent2>
      <a:accent3>
        <a:srgbClr val="807F7E"/>
      </a:accent3>
      <a:accent4>
        <a:srgbClr val="B58F4F"/>
      </a:accent4>
      <a:accent5>
        <a:srgbClr val="BEBFBF"/>
      </a:accent5>
      <a:accent6>
        <a:srgbClr val="D2BC93"/>
      </a:accent6>
      <a:hlink>
        <a:srgbClr val="000000"/>
      </a:hlink>
      <a:folHlink>
        <a:srgbClr val="000000"/>
      </a:folHlink>
    </a:clrScheme>
    <a:fontScheme name="Square 2 T2 2020">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0000" tIns="45720" rIns="91440" bIns="45720" rtlCol="0">
        <a:noAutofit/>
      </a:bodyPr>
      <a:lstStyle>
        <a:defPPr algn="just">
          <a:spcBef>
            <a:spcPts val="600"/>
          </a:spcBef>
          <a:buClr>
            <a:schemeClr val="tx1"/>
          </a:buClr>
          <a:defRPr sz="1400" dirty="0" err="1" smtClean="0">
            <a:latin typeface="Verdana" panose="020B0604030504040204" pitchFamily="34" charset="0"/>
          </a:defRPr>
        </a:defPPr>
      </a:lstStyle>
    </a:txDef>
  </a:objectDefaults>
  <a:extraClrSchemeLst/>
  <a:extLst>
    <a:ext uri="{05A4C25C-085E-4340-85A3-A5531E510DB2}">
      <thm15:themeFamily xmlns:thm15="http://schemas.microsoft.com/office/thememl/2012/main" name="S-Offre-Commerciale-v9-Globale.potx" id="{6FD58F7E-61E5-409E-83F4-BF1332B9EA21}" vid="{FDADBBEA-CF19-4F39-8E14-1013D63B3BFE}"/>
    </a:ext>
  </a:extLst>
</a:theme>
</file>

<file path=docProps/app.xml><?xml version="1.0" encoding="utf-8"?>
<Properties xmlns="http://schemas.openxmlformats.org/officeDocument/2006/extended-properties" xmlns:vt="http://schemas.openxmlformats.org/officeDocument/2006/docPropsVTypes">
  <TotalTime>49213</TotalTime>
  <Words>24874</Words>
  <Application>Microsoft Office PowerPoint</Application>
  <PresentationFormat>Grand écran</PresentationFormat>
  <Paragraphs>3298</Paragraphs>
  <Slides>136</Slides>
  <Notes>128</Notes>
  <HiddenSlides>1</HiddenSlides>
  <MMClips>0</MMClips>
  <ScaleCrop>false</ScaleCrop>
  <HeadingPairs>
    <vt:vector size="6" baseType="variant">
      <vt:variant>
        <vt:lpstr>Polices utilisées</vt:lpstr>
      </vt:variant>
      <vt:variant>
        <vt:i4>16</vt:i4>
      </vt:variant>
      <vt:variant>
        <vt:lpstr>Thème</vt:lpstr>
      </vt:variant>
      <vt:variant>
        <vt:i4>12</vt:i4>
      </vt:variant>
      <vt:variant>
        <vt:lpstr>Titres des diapositives</vt:lpstr>
      </vt:variant>
      <vt:variant>
        <vt:i4>136</vt:i4>
      </vt:variant>
    </vt:vector>
  </HeadingPairs>
  <TitlesOfParts>
    <vt:vector size="164" baseType="lpstr">
      <vt:lpstr>Arial</vt:lpstr>
      <vt:lpstr>Arial MT</vt:lpstr>
      <vt:lpstr>Bitter Medium</vt:lpstr>
      <vt:lpstr>Calibri</vt:lpstr>
      <vt:lpstr>Cambria Math</vt:lpstr>
      <vt:lpstr>Century Gothic</vt:lpstr>
      <vt:lpstr>Courier New</vt:lpstr>
      <vt:lpstr>Lucida Grande</vt:lpstr>
      <vt:lpstr>Merriweather Sans</vt:lpstr>
      <vt:lpstr>Montserrat</vt:lpstr>
      <vt:lpstr>Noto Sans</vt:lpstr>
      <vt:lpstr>Noto Sans Symbols</vt:lpstr>
      <vt:lpstr>Police système</vt:lpstr>
      <vt:lpstr>Times New Roman</vt:lpstr>
      <vt:lpstr>Verdana</vt:lpstr>
      <vt:lpstr>Wingdings</vt:lpstr>
      <vt:lpstr>Theme_SM_T2_2024</vt:lpstr>
      <vt:lpstr>Square 2020_T2</vt:lpstr>
      <vt:lpstr>Square_Oct_2023_VF</vt:lpstr>
      <vt:lpstr>1_Theme_SM_T2_2024</vt:lpstr>
      <vt:lpstr>Template Square T4</vt:lpstr>
      <vt:lpstr>8_Square 2020_T2</vt:lpstr>
      <vt:lpstr>11_Square 2020_T2</vt:lpstr>
      <vt:lpstr>Square Light</vt:lpstr>
      <vt:lpstr>10_Square 2020_T2</vt:lpstr>
      <vt:lpstr>Groupe Square</vt:lpstr>
      <vt:lpstr>2_Theme_SM_T2_2024</vt:lpstr>
      <vt:lpstr>1_Square 2020_T2</vt:lpstr>
      <vt:lpstr>Présentation PowerPoint</vt:lpstr>
      <vt:lpstr>Présentation PowerPoint</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Présentation PowerPoint</vt:lpstr>
      <vt:lpstr>Présentation PowerPoint</vt:lpstr>
      <vt:lpstr>Présentation PowerPoint</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Bâle – Exigences en fonds propres (Pilier I) </vt:lpstr>
      <vt:lpstr>Présentation PowerPoint</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IFRS 9 – Provisionnement des ECL</vt:lpstr>
      <vt:lpstr>Présentation PowerPoint</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Stress tests – « classiques » et climatiques (Pilier II)</vt:lpstr>
      <vt:lpstr>Présentation PowerPoint</vt:lpstr>
      <vt:lpstr>ICAAP – calcul du capital économique (Pilier II)</vt:lpstr>
      <vt:lpstr>ICAAP – calcul du capital économique (Pilier II)</vt:lpstr>
      <vt:lpstr>ICAAP – calcul du capital économique (Pilier II)</vt:lpstr>
      <vt:lpstr>Présentation PowerPoint</vt:lpstr>
      <vt:lpstr>Modélisation de la PD </vt:lpstr>
      <vt:lpstr>Modélisation de la PD </vt:lpstr>
      <vt:lpstr>Modélisation de la PD </vt:lpstr>
      <vt:lpstr>Cadre général du modèle</vt:lpstr>
      <vt:lpstr>Modélisation du taux de défaut à 12 mois</vt:lpstr>
      <vt:lpstr>Modèle Structurel - ASRF</vt:lpstr>
      <vt:lpstr>Cadre général du modèle</vt:lpstr>
      <vt:lpstr>Cadre général du modèle</vt:lpstr>
      <vt:lpstr>Cadre général du modèle</vt:lpstr>
      <vt:lpstr>Cadre général du modèle</vt:lpstr>
      <vt:lpstr>Modélisation Forward Looking</vt:lpstr>
      <vt:lpstr>Modélisation Forward Looking</vt:lpstr>
      <vt:lpstr>Modélisation Forward Looking</vt:lpstr>
      <vt:lpstr>Présentation PowerPoint</vt:lpstr>
      <vt:lpstr>Formation modèles de migration et stress-tests</vt:lpstr>
      <vt:lpstr>Formation modèles de migration et stress-tests</vt:lpstr>
      <vt:lpstr>Formation modèles de migration et stress-tests</vt:lpstr>
      <vt:lpstr>Formation modèles de migration et stress-tests</vt:lpstr>
      <vt:lpstr>Formation modèles de migration et stress-tests</vt:lpstr>
      <vt:lpstr>Présentation PowerPoint</vt:lpstr>
      <vt:lpstr>Modélisation de la LGD</vt:lpstr>
      <vt:lpstr>Modélisation de la LGD</vt:lpstr>
      <vt:lpstr>Modélisation de la LGD</vt:lpstr>
      <vt:lpstr>Modélisation de la LGD</vt:lpstr>
      <vt:lpstr>Modélisation de la LGD</vt:lpstr>
      <vt:lpstr>03</vt:lpstr>
      <vt:lpstr>03.1</vt:lpstr>
      <vt:lpstr>03.2</vt:lpstr>
      <vt:lpstr>Présentation PowerPoint</vt:lpstr>
      <vt:lpstr>Présentation PowerPoint</vt:lpstr>
      <vt:lpstr>La mesure de l’aléa </vt:lpstr>
      <vt:lpstr>Présentation PowerPoint</vt:lpstr>
      <vt:lpstr>Présentation PowerPoint</vt:lpstr>
      <vt:lpstr>Méthodes de downscaling statistique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05</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Square 874</dc:creator>
  <cp:lastModifiedBy>Charles-Emmanuel Prost</cp:lastModifiedBy>
  <cp:revision>932</cp:revision>
  <dcterms:created xsi:type="dcterms:W3CDTF">2020-12-02T11:04:11Z</dcterms:created>
  <dcterms:modified xsi:type="dcterms:W3CDTF">2025-09-29T08:39:22Z</dcterms:modified>
</cp:coreProperties>
</file>